
<file path=[Content_Types].xml><?xml version="1.0" encoding="utf-8"?>
<Types xmlns="http://schemas.openxmlformats.org/package/2006/content-types">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9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0000FF"/>
    <a:srgbClr val="FF0066"/>
    <a:srgbClr val="FF0000"/>
    <a:srgbClr val="00CCFF"/>
    <a:srgbClr val="00FFFF"/>
    <a:srgbClr val="008000"/>
    <a:srgbClr val="F6F6F6"/>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74078" autoAdjust="0"/>
  </p:normalViewPr>
  <p:slideViewPr>
    <p:cSldViewPr snapToGrid="0" showGuides="1">
      <p:cViewPr>
        <p:scale>
          <a:sx n="33" d="100"/>
          <a:sy n="33" d="100"/>
        </p:scale>
        <p:origin x="3018" y="792"/>
      </p:cViewPr>
      <p:guideLst>
        <p:guide orient="horz" pos="2137"/>
        <p:guide pos="2903"/>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3E7B9A3-4E9C-42EF-BD00-1012BD1DA49C}" type="datetimeFigureOut">
              <a:rPr kumimoji="1" lang="ja-JP" altLang="en-US" smtClean="0"/>
              <a:t>2022/3/31</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B9F4833-E104-467B-8B51-7462629FF228}" type="slidenum">
              <a:rPr kumimoji="1" lang="ja-JP" altLang="en-US" smtClean="0"/>
              <a:t>‹#›</a:t>
            </a:fld>
            <a:endParaRPr kumimoji="1" lang="ja-JP" altLang="en-US"/>
          </a:p>
        </p:txBody>
      </p:sp>
    </p:spTree>
    <p:extLst>
      <p:ext uri="{BB962C8B-B14F-4D97-AF65-F5344CB8AC3E}">
        <p14:creationId xmlns:p14="http://schemas.microsoft.com/office/powerpoint/2010/main" val="741448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Then</a:t>
            </a:r>
            <a:r>
              <a:rPr kumimoji="1" lang="en-US" altLang="ja-JP" baseline="0" dirty="0"/>
              <a:t> I investigated the electronic structures. This is diffuse reflectance for pure tin selenide and x of 0.4. For both cases, indirect gap is smaller than direct gap, and the bandgap becomes smaller by tellurium doping. We can see clear band structure change in valence band region. Valence band maximum shifts to higher energy by tellurium doping. So, The contribution of tellurium orbital reduces the band gap.</a:t>
            </a:r>
            <a:endParaRPr kumimoji="1" lang="ja-JP" altLang="en-US" dirty="0"/>
          </a:p>
        </p:txBody>
      </p:sp>
      <p:sp>
        <p:nvSpPr>
          <p:cNvPr id="4" name="スライド番号プレースホルダー 3"/>
          <p:cNvSpPr>
            <a:spLocks noGrp="1"/>
          </p:cNvSpPr>
          <p:nvPr>
            <p:ph type="sldNum" sz="quarter" idx="10"/>
          </p:nvPr>
        </p:nvSpPr>
        <p:spPr/>
        <p:txBody>
          <a:bodyPr/>
          <a:lstStyle/>
          <a:p>
            <a:fld id="{0B9F4833-E104-467B-8B51-7462629FF228}" type="slidenum">
              <a:rPr kumimoji="1" lang="ja-JP" altLang="en-US" smtClean="0"/>
              <a:t>1</a:t>
            </a:fld>
            <a:endParaRPr kumimoji="1" lang="ja-JP" altLang="en-US"/>
          </a:p>
        </p:txBody>
      </p:sp>
    </p:spTree>
    <p:extLst>
      <p:ext uri="{BB962C8B-B14F-4D97-AF65-F5344CB8AC3E}">
        <p14:creationId xmlns:p14="http://schemas.microsoft.com/office/powerpoint/2010/main" val="322557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551145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89148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1824046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3200005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330604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95293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603451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487339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831806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176971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B140BE-1789-4C12-A410-23263C888775}" type="datetimeFigureOut">
              <a:rPr kumimoji="1" lang="ja-JP" altLang="en-US" smtClean="0"/>
              <a:t>2022/3/31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262483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B140BE-1789-4C12-A410-23263C888775}" type="datetimeFigureOut">
              <a:rPr kumimoji="1" lang="ja-JP" altLang="en-US" smtClean="0"/>
              <a:t>2022/3/31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1E31F-D581-4113-882A-B99FBBE3C813}" type="slidenum">
              <a:rPr kumimoji="1" lang="ja-JP" altLang="en-US" smtClean="0"/>
              <a:t>‹#›</a:t>
            </a:fld>
            <a:endParaRPr kumimoji="1" lang="ja-JP" altLang="en-US"/>
          </a:p>
        </p:txBody>
      </p:sp>
    </p:spTree>
    <p:extLst>
      <p:ext uri="{BB962C8B-B14F-4D97-AF65-F5344CB8AC3E}">
        <p14:creationId xmlns:p14="http://schemas.microsoft.com/office/powerpoint/2010/main" val="12045708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8D3D8640-C258-43C9-AC9D-8448E9AD8255}"/>
              </a:ext>
            </a:extLst>
          </p:cNvPr>
          <p:cNvSpPr/>
          <p:nvPr/>
        </p:nvSpPr>
        <p:spPr>
          <a:xfrm>
            <a:off x="0" y="-18535"/>
            <a:ext cx="9144000" cy="926453"/>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Electronic structure: </a:t>
            </a:r>
            <a:r>
              <a:rPr lang="en-US" altLang="ja-JP" sz="3600" dirty="0" err="1">
                <a:solidFill>
                  <a:schemeClr val="bg1"/>
                </a:solidFill>
                <a:latin typeface="Arial" panose="020B0604020202020204" pitchFamily="34" charset="0"/>
                <a:ea typeface="Meiryo UI" panose="020B0604030504040204" pitchFamily="50" charset="-128"/>
                <a:cs typeface="Arial" panose="020B0604020202020204" pitchFamily="34" charset="0"/>
              </a:rPr>
              <a:t>SnSe</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 vs Sn(Se</a:t>
            </a:r>
            <a:r>
              <a:rPr lang="en-US" altLang="ja-JP" sz="3600" baseline="-25000" dirty="0">
                <a:solidFill>
                  <a:schemeClr val="bg1"/>
                </a:solidFill>
                <a:latin typeface="Arial" panose="020B0604020202020204" pitchFamily="34" charset="0"/>
                <a:ea typeface="Meiryo UI" panose="020B0604030504040204" pitchFamily="50" charset="-128"/>
                <a:cs typeface="Arial" panose="020B0604020202020204" pitchFamily="34" charset="0"/>
              </a:rPr>
              <a:t>0.6</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Te</a:t>
            </a:r>
            <a:r>
              <a:rPr lang="en-US" altLang="ja-JP" sz="3600" baseline="-25000" dirty="0">
                <a:solidFill>
                  <a:schemeClr val="bg1"/>
                </a:solidFill>
                <a:latin typeface="Arial" panose="020B0604020202020204" pitchFamily="34" charset="0"/>
                <a:ea typeface="Meiryo UI" panose="020B0604030504040204" pitchFamily="50" charset="-128"/>
                <a:cs typeface="Arial" panose="020B0604020202020204" pitchFamily="34" charset="0"/>
              </a:rPr>
              <a:t>0.4</a:t>
            </a:r>
            <a:r>
              <a:rPr lang="en-US" altLang="ja-JP" sz="3600" dirty="0">
                <a:solidFill>
                  <a:schemeClr val="bg1"/>
                </a:solidFill>
                <a:latin typeface="Arial" panose="020B0604020202020204" pitchFamily="34" charset="0"/>
                <a:ea typeface="Meiryo UI" panose="020B0604030504040204" pitchFamily="50" charset="-128"/>
                <a:cs typeface="Arial" panose="020B0604020202020204" pitchFamily="34" charset="0"/>
              </a:rPr>
              <a:t>)</a:t>
            </a:r>
            <a:endParaRPr lang="ja-JP" altLang="en-US" sz="3600" dirty="0">
              <a:solidFill>
                <a:schemeClr val="bg1"/>
              </a:solidFill>
              <a:latin typeface="Arial" panose="020B0604020202020204" pitchFamily="34" charset="0"/>
              <a:ea typeface="Meiryo UI" panose="020B0604030504040204" pitchFamily="50" charset="-128"/>
              <a:cs typeface="Arial" panose="020B0604020202020204" pitchFamily="34" charset="0"/>
            </a:endParaRPr>
          </a:p>
        </p:txBody>
      </p:sp>
      <p:graphicFrame>
        <p:nvGraphicFramePr>
          <p:cNvPr id="45" name="オブジェクト 44">
            <a:extLst>
              <a:ext uri="{FF2B5EF4-FFF2-40B4-BE49-F238E27FC236}">
                <a16:creationId xmlns:a16="http://schemas.microsoft.com/office/drawing/2014/main" id="{F370480F-76D6-415D-9F0F-D49DD8E2E6BC}"/>
              </a:ext>
            </a:extLst>
          </p:cNvPr>
          <p:cNvGraphicFramePr>
            <a:graphicFrameLocks noChangeAspect="1"/>
          </p:cNvGraphicFramePr>
          <p:nvPr>
            <p:extLst>
              <p:ext uri="{D42A27DB-BD31-4B8C-83A1-F6EECF244321}">
                <p14:modId xmlns:p14="http://schemas.microsoft.com/office/powerpoint/2010/main" val="3866442720"/>
              </p:ext>
            </p:extLst>
          </p:nvPr>
        </p:nvGraphicFramePr>
        <p:xfrm>
          <a:off x="1201335" y="2220391"/>
          <a:ext cx="2892425" cy="2890837"/>
        </p:xfrm>
        <a:graphic>
          <a:graphicData uri="http://schemas.openxmlformats.org/presentationml/2006/ole">
            <mc:AlternateContent xmlns:mc="http://schemas.openxmlformats.org/markup-compatibility/2006">
              <mc:Choice xmlns:v="urn:schemas-microsoft-com:vml" Requires="v">
                <p:oleObj spid="_x0000_s30402" name="ｸﾞﾗﾌ" r:id="rId4" imgW="1828800" imgH="1828800" progId="Origin50.Graph">
                  <p:embed/>
                </p:oleObj>
              </mc:Choice>
              <mc:Fallback>
                <p:oleObj name="ｸﾞﾗﾌ" r:id="rId4" imgW="1828800" imgH="1828800" progId="Origin50.Graph">
                  <p:embed/>
                  <p:pic>
                    <p:nvPicPr>
                      <p:cNvPr id="0" name=""/>
                      <p:cNvPicPr/>
                      <p:nvPr/>
                    </p:nvPicPr>
                    <p:blipFill>
                      <a:blip r:embed="rId5"/>
                      <a:stretch>
                        <a:fillRect/>
                      </a:stretch>
                    </p:blipFill>
                    <p:spPr>
                      <a:xfrm>
                        <a:off x="1201335" y="2220391"/>
                        <a:ext cx="2892425" cy="2890837"/>
                      </a:xfrm>
                      <a:prstGeom prst="rect">
                        <a:avLst/>
                      </a:prstGeom>
                    </p:spPr>
                  </p:pic>
                </p:oleObj>
              </mc:Fallback>
            </mc:AlternateContent>
          </a:graphicData>
        </a:graphic>
      </p:graphicFrame>
      <p:graphicFrame>
        <p:nvGraphicFramePr>
          <p:cNvPr id="48" name="オブジェクト 47">
            <a:extLst>
              <a:ext uri="{FF2B5EF4-FFF2-40B4-BE49-F238E27FC236}">
                <a16:creationId xmlns:a16="http://schemas.microsoft.com/office/drawing/2014/main" id="{46FD2D35-C8E9-4334-BD95-C6A0DD2F287A}"/>
              </a:ext>
            </a:extLst>
          </p:cNvPr>
          <p:cNvGraphicFramePr>
            <a:graphicFrameLocks noChangeAspect="1"/>
          </p:cNvGraphicFramePr>
          <p:nvPr>
            <p:extLst>
              <p:ext uri="{D42A27DB-BD31-4B8C-83A1-F6EECF244321}">
                <p14:modId xmlns:p14="http://schemas.microsoft.com/office/powerpoint/2010/main" val="3110444434"/>
              </p:ext>
            </p:extLst>
          </p:nvPr>
        </p:nvGraphicFramePr>
        <p:xfrm>
          <a:off x="5146585" y="2308794"/>
          <a:ext cx="2873375" cy="2611437"/>
        </p:xfrm>
        <a:graphic>
          <a:graphicData uri="http://schemas.openxmlformats.org/presentationml/2006/ole">
            <mc:AlternateContent xmlns:mc="http://schemas.openxmlformats.org/markup-compatibility/2006">
              <mc:Choice xmlns:v="urn:schemas-microsoft-com:vml" Requires="v">
                <p:oleObj spid="_x0000_s30403" name="ｸﾞﾗﾌ" r:id="rId6" imgW="2011680" imgH="1828800" progId="Origin50.Graph">
                  <p:embed/>
                </p:oleObj>
              </mc:Choice>
              <mc:Fallback>
                <p:oleObj name="ｸﾞﾗﾌ" r:id="rId6" imgW="2011680" imgH="1828800" progId="Origin50.Graph">
                  <p:embed/>
                  <p:pic>
                    <p:nvPicPr>
                      <p:cNvPr id="0" name=""/>
                      <p:cNvPicPr/>
                      <p:nvPr/>
                    </p:nvPicPr>
                    <p:blipFill>
                      <a:blip r:embed="rId7"/>
                      <a:stretch>
                        <a:fillRect/>
                      </a:stretch>
                    </p:blipFill>
                    <p:spPr>
                      <a:xfrm>
                        <a:off x="5146585" y="2308794"/>
                        <a:ext cx="2873375" cy="2611437"/>
                      </a:xfrm>
                      <a:prstGeom prst="rect">
                        <a:avLst/>
                      </a:prstGeom>
                    </p:spPr>
                  </p:pic>
                </p:oleObj>
              </mc:Fallback>
            </mc:AlternateContent>
          </a:graphicData>
        </a:graphic>
      </p:graphicFrame>
      <p:sp>
        <p:nvSpPr>
          <p:cNvPr id="77" name="正方形/長方形 76"/>
          <p:cNvSpPr/>
          <p:nvPr/>
        </p:nvSpPr>
        <p:spPr>
          <a:xfrm>
            <a:off x="4645246" y="2324183"/>
            <a:ext cx="1112622" cy="369332"/>
          </a:xfrm>
          <a:prstGeom prst="rect">
            <a:avLst/>
          </a:prstGeom>
        </p:spPr>
        <p:txBody>
          <a:bodyPr wrap="square">
            <a:spAutoFit/>
          </a:bodyPr>
          <a:lstStyle/>
          <a:p>
            <a:r>
              <a:rPr lang="en-US" altLang="ja-JP" b="1" dirty="0">
                <a:latin typeface="Meiryo UI" panose="020B0604030504040204" pitchFamily="50" charset="-128"/>
                <a:ea typeface="Meiryo UI" panose="020B0604030504040204" pitchFamily="50" charset="-128"/>
                <a:cs typeface="Arial" panose="020B0604020202020204" pitchFamily="34" charset="0"/>
              </a:rPr>
              <a:t>Direct</a:t>
            </a:r>
            <a:endParaRPr lang="ja-JP" altLang="en-US" b="1" dirty="0">
              <a:latin typeface="Meiryo UI" panose="020B0604030504040204" pitchFamily="50" charset="-128"/>
              <a:ea typeface="Meiryo UI" panose="020B0604030504040204" pitchFamily="50" charset="-128"/>
              <a:cs typeface="Arial" panose="020B0604020202020204" pitchFamily="34" charset="0"/>
            </a:endParaRPr>
          </a:p>
        </p:txBody>
      </p:sp>
      <p:sp>
        <p:nvSpPr>
          <p:cNvPr id="78" name="正方形/長方形 77"/>
          <p:cNvSpPr/>
          <p:nvPr/>
        </p:nvSpPr>
        <p:spPr>
          <a:xfrm>
            <a:off x="599703" y="2414567"/>
            <a:ext cx="1356007" cy="369332"/>
          </a:xfrm>
          <a:prstGeom prst="rect">
            <a:avLst/>
          </a:prstGeom>
        </p:spPr>
        <p:txBody>
          <a:bodyPr wrap="square">
            <a:spAutoFit/>
          </a:bodyPr>
          <a:lstStyle/>
          <a:p>
            <a:r>
              <a:rPr lang="en-US" altLang="ja-JP" b="1" dirty="0">
                <a:latin typeface="Meiryo UI" panose="020B0604030504040204" pitchFamily="50" charset="-128"/>
                <a:ea typeface="Meiryo UI" panose="020B0604030504040204" pitchFamily="50" charset="-128"/>
                <a:cs typeface="Arial" panose="020B0604020202020204" pitchFamily="34" charset="0"/>
              </a:rPr>
              <a:t>Indirect</a:t>
            </a:r>
            <a:endParaRPr lang="ja-JP" altLang="en-US" b="1" dirty="0">
              <a:latin typeface="Meiryo UI" panose="020B0604030504040204" pitchFamily="50" charset="-128"/>
              <a:ea typeface="Meiryo UI"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72475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61256</TotalTime>
  <Words>88</Words>
  <Application>Microsoft Office PowerPoint</Application>
  <PresentationFormat>画面に合わせる (4:3)</PresentationFormat>
  <Paragraphs>5</Paragraphs>
  <Slides>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9" baseType="lpstr">
      <vt:lpstr>Meiryo UI</vt:lpstr>
      <vt:lpstr>游ゴシック</vt:lpstr>
      <vt:lpstr>游ゴシック Light</vt:lpstr>
      <vt:lpstr>Arial</vt:lpstr>
      <vt:lpstr>Calibri</vt:lpstr>
      <vt:lpstr>Calibri Light</vt:lpstr>
      <vt:lpstr>Office テーマ</vt:lpstr>
      <vt:lpstr>ｸﾞﾗﾌ</vt:lpstr>
      <vt:lpstr>PowerPoint プレゼンテーション</vt:lpstr>
    </vt:vector>
  </TitlesOfParts>
  <Company>東京工業大学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z-hao</dc:creator>
  <cp:lastModifiedBy>katase</cp:lastModifiedBy>
  <cp:revision>532</cp:revision>
  <cp:lastPrinted>2020-09-03T06:53:32Z</cp:lastPrinted>
  <dcterms:created xsi:type="dcterms:W3CDTF">2020-01-06T07:22:15Z</dcterms:created>
  <dcterms:modified xsi:type="dcterms:W3CDTF">2022-03-31T00:20:03Z</dcterms:modified>
</cp:coreProperties>
</file>