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10" r:id="rId2"/>
    <p:sldId id="256" r:id="rId3"/>
    <p:sldId id="257" r:id="rId4"/>
    <p:sldId id="258" r:id="rId5"/>
    <p:sldId id="259" r:id="rId6"/>
    <p:sldId id="260" r:id="rId7"/>
    <p:sldId id="261"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86" autoAdjust="0"/>
    <p:restoredTop sz="94660"/>
  </p:normalViewPr>
  <p:slideViewPr>
    <p:cSldViewPr snapToGrid="0">
      <p:cViewPr varScale="1">
        <p:scale>
          <a:sx n="88" d="100"/>
          <a:sy n="88" d="100"/>
        </p:scale>
        <p:origin x="108"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76AFB0-B3ED-4F08-962B-6D46EAD7E08B}" type="datetimeFigureOut">
              <a:rPr kumimoji="1" lang="ja-JP" altLang="en-US" smtClean="0"/>
              <a:t>2022/4/1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D0C472-82FD-4318-AC75-EBBDB348F1BF}" type="slidenum">
              <a:rPr kumimoji="1" lang="ja-JP" altLang="en-US" smtClean="0"/>
              <a:t>‹#›</a:t>
            </a:fld>
            <a:endParaRPr kumimoji="1" lang="ja-JP" altLang="en-US"/>
          </a:p>
        </p:txBody>
      </p:sp>
    </p:spTree>
    <p:extLst>
      <p:ext uri="{BB962C8B-B14F-4D97-AF65-F5344CB8AC3E}">
        <p14:creationId xmlns:p14="http://schemas.microsoft.com/office/powerpoint/2010/main" val="36475904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Then</a:t>
            </a:r>
            <a:r>
              <a:rPr kumimoji="1" lang="en-US" altLang="ja-JP" baseline="0" dirty="0"/>
              <a:t> I investigated the electronic structures. This is diffuse reflectance for pure tin selenide and x of 0.4. For both cases, indirect gap is smaller than direct gap, and the bandgap becomes smaller by tellurium doping. We can see clear band structure change in valence band region. Valence band maximum shifts to higher energy by tellurium doping. So, The contribution of tellurium orbital reduces the band gap.</a:t>
            </a:r>
            <a:endParaRPr kumimoji="1" lang="ja-JP" altLang="en-US" dirty="0"/>
          </a:p>
        </p:txBody>
      </p:sp>
      <p:sp>
        <p:nvSpPr>
          <p:cNvPr id="4" name="スライド番号プレースホルダー 3"/>
          <p:cNvSpPr>
            <a:spLocks noGrp="1"/>
          </p:cNvSpPr>
          <p:nvPr>
            <p:ph type="sldNum" sz="quarter" idx="10"/>
          </p:nvPr>
        </p:nvSpPr>
        <p:spPr/>
        <p:txBody>
          <a:bodyPr/>
          <a:lstStyle/>
          <a:p>
            <a:fld id="{0B9F4833-E104-467B-8B51-7462629FF228}" type="slidenum">
              <a:rPr kumimoji="1" lang="ja-JP" altLang="en-US" smtClean="0"/>
              <a:t>1</a:t>
            </a:fld>
            <a:endParaRPr kumimoji="1" lang="ja-JP" altLang="en-US"/>
          </a:p>
        </p:txBody>
      </p:sp>
    </p:spTree>
    <p:extLst>
      <p:ext uri="{BB962C8B-B14F-4D97-AF65-F5344CB8AC3E}">
        <p14:creationId xmlns:p14="http://schemas.microsoft.com/office/powerpoint/2010/main" val="3225573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B3B12E-221E-448A-BA1B-8F23EC56AAD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6A10F49-1F61-40EA-9C38-858A1FCB04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915639B-00F7-4D4F-B337-E104E5D88969}"/>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5" name="フッター プレースホルダー 4">
            <a:extLst>
              <a:ext uri="{FF2B5EF4-FFF2-40B4-BE49-F238E27FC236}">
                <a16:creationId xmlns:a16="http://schemas.microsoft.com/office/drawing/2014/main" id="{94172788-72F1-45B4-82D6-D8DB1A8B72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2327F0C-6BCA-4E90-ACEB-7D67BF88536D}"/>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228077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D75909-21A1-44DC-B81B-2646973F4C8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C9C9644-63C5-43F7-A957-AF6AD994D1B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5A0EB8C-515D-4552-BFD1-F9857FF247FE}"/>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5" name="フッター プレースホルダー 4">
            <a:extLst>
              <a:ext uri="{FF2B5EF4-FFF2-40B4-BE49-F238E27FC236}">
                <a16:creationId xmlns:a16="http://schemas.microsoft.com/office/drawing/2014/main" id="{D0511661-A1D0-4DAD-A309-BFE42063D98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589F795-9DD6-4810-822B-A267FF9015F5}"/>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2306342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DBE6B30-465C-4263-9481-E146067C1C8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BF0CA83-3E78-4C37-AD01-39FF67E79B8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D637741-C099-47F1-9A0A-839A70494DA6}"/>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5" name="フッター プレースホルダー 4">
            <a:extLst>
              <a:ext uri="{FF2B5EF4-FFF2-40B4-BE49-F238E27FC236}">
                <a16:creationId xmlns:a16="http://schemas.microsoft.com/office/drawing/2014/main" id="{E48DCF68-6E9C-440F-803A-F36D403550A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D9E250-E57F-419B-A71E-616FEAD8D41D}"/>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2698557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7AC129-44C3-4EAF-A468-D16B08BF281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F4271EC-2BCB-4627-BEDE-0D027121D7C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D30C61E-22E6-46AD-BBB0-B8C79C89845C}"/>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5" name="フッター プレースホルダー 4">
            <a:extLst>
              <a:ext uri="{FF2B5EF4-FFF2-40B4-BE49-F238E27FC236}">
                <a16:creationId xmlns:a16="http://schemas.microsoft.com/office/drawing/2014/main" id="{B494E0D3-861F-45C4-A144-19D0C8AEBAB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F26D878-2978-499A-81FC-938014342A59}"/>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197577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2EF036-BF89-4FD2-8A23-4A4F0234929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F5A81C3-D006-488C-8E5B-76B320DF07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8ED071A-46AC-410E-94B5-8626C569304E}"/>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5" name="フッター プレースホルダー 4">
            <a:extLst>
              <a:ext uri="{FF2B5EF4-FFF2-40B4-BE49-F238E27FC236}">
                <a16:creationId xmlns:a16="http://schemas.microsoft.com/office/drawing/2014/main" id="{13099A79-B7DE-4FDC-851F-A7BFE74BAE1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89CD84-126A-4AB6-AA26-4BA9EFF1A1E0}"/>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1014607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D77B76-6FEF-48F2-B5C9-FF54173CE6E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29AAA5F-5EB9-48CF-81ED-C0381CEF248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827444D-4834-4F92-8D0C-58A4320E8D2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052E7E6-FEB7-4DEC-A1EB-5575E1B97784}"/>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6" name="フッター プレースホルダー 5">
            <a:extLst>
              <a:ext uri="{FF2B5EF4-FFF2-40B4-BE49-F238E27FC236}">
                <a16:creationId xmlns:a16="http://schemas.microsoft.com/office/drawing/2014/main" id="{C6E91738-2D6D-46DF-8D15-4CD5D8EADE0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5137EB6-F443-4E26-ABF0-01130C3C4585}"/>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1298082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52644E-3787-4529-BD4D-876DF54692B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9CDDC2-BBEA-442D-8358-544E09531E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5EA62A6-67ED-4118-B63B-13BB4E617C5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B1EAD16-D295-43BA-A343-52D3EDA9DC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1BEF0A1-65AF-40CF-89F3-AA046C3BA98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FC777CB-2206-4160-9EF5-957F0B088445}"/>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8" name="フッター プレースホルダー 7">
            <a:extLst>
              <a:ext uri="{FF2B5EF4-FFF2-40B4-BE49-F238E27FC236}">
                <a16:creationId xmlns:a16="http://schemas.microsoft.com/office/drawing/2014/main" id="{D02E51C9-68C2-4027-BFED-B8C9C810EB2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BBA860B-CD03-4F60-98A2-F04E05D4EE06}"/>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2621387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20BB91-F79B-4A56-811A-DB51246DF78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0BEC593-F402-40C0-884F-58283179626A}"/>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4" name="フッター プレースホルダー 3">
            <a:extLst>
              <a:ext uri="{FF2B5EF4-FFF2-40B4-BE49-F238E27FC236}">
                <a16:creationId xmlns:a16="http://schemas.microsoft.com/office/drawing/2014/main" id="{34C29528-041E-44F4-A562-B56948BEB0E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542B8D6-2903-4471-A8CF-5E307BEEB503}"/>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3989457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DEFB15D-BA8D-4032-91FC-F32033FF6B9E}"/>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3" name="フッター プレースホルダー 2">
            <a:extLst>
              <a:ext uri="{FF2B5EF4-FFF2-40B4-BE49-F238E27FC236}">
                <a16:creationId xmlns:a16="http://schemas.microsoft.com/office/drawing/2014/main" id="{AADACA07-4EAB-4F93-9EAB-9009DEB48C3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2B6EC44-30D8-4845-AC4C-C584922F1AEE}"/>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341410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11620F-6982-41E3-B2E4-002D9B5D233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18ABDD7-1793-4FCA-A6FF-C3EF0C2034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F87634B-912E-4F62-A7FF-E23053A91F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3C84CC2-75FF-47D9-B09C-0E14C6019417}"/>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6" name="フッター プレースホルダー 5">
            <a:extLst>
              <a:ext uri="{FF2B5EF4-FFF2-40B4-BE49-F238E27FC236}">
                <a16:creationId xmlns:a16="http://schemas.microsoft.com/office/drawing/2014/main" id="{5BCAFD64-540E-4525-89F4-613B69B1052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E81117-DEBA-4AAF-BDC6-72B4281C34EB}"/>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694440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1D35B9-F838-4E07-8859-EB7279B8001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DC53D3B-B856-40CC-BD6B-2CDC7CD728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6DC64EB-B729-4ACC-A9D7-85D7DE5492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AD90BE4-D7E1-401D-B5AD-442DD721B745}"/>
              </a:ext>
            </a:extLst>
          </p:cNvPr>
          <p:cNvSpPr>
            <a:spLocks noGrp="1"/>
          </p:cNvSpPr>
          <p:nvPr>
            <p:ph type="dt" sz="half" idx="10"/>
          </p:nvPr>
        </p:nvSpPr>
        <p:spPr/>
        <p:txBody>
          <a:bodyPr/>
          <a:lstStyle/>
          <a:p>
            <a:fld id="{A11A1C71-F485-4B11-9991-4E6DDBD3327C}" type="datetimeFigureOut">
              <a:rPr kumimoji="1" lang="ja-JP" altLang="en-US" smtClean="0"/>
              <a:t>2022/4/1</a:t>
            </a:fld>
            <a:endParaRPr kumimoji="1" lang="ja-JP" altLang="en-US"/>
          </a:p>
        </p:txBody>
      </p:sp>
      <p:sp>
        <p:nvSpPr>
          <p:cNvPr id="6" name="フッター プレースホルダー 5">
            <a:extLst>
              <a:ext uri="{FF2B5EF4-FFF2-40B4-BE49-F238E27FC236}">
                <a16:creationId xmlns:a16="http://schemas.microsoft.com/office/drawing/2014/main" id="{32F0C2B8-5223-4ACF-A5AB-B8361CC1FD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6DFB463-3C44-40A5-87E9-147E73FF16CE}"/>
              </a:ext>
            </a:extLst>
          </p:cNvPr>
          <p:cNvSpPr>
            <a:spLocks noGrp="1"/>
          </p:cNvSpPr>
          <p:nvPr>
            <p:ph type="sldNum" sz="quarter" idx="12"/>
          </p:nvPr>
        </p:nvSpPr>
        <p:spPr/>
        <p:txBody>
          <a:body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4027959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F3A6DDC-CAE6-4773-A6BB-21FB8F65EC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19BA47-DFC0-4807-9CC9-CDAF227F4E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4FB6E51-85BA-40DB-83F0-49EAB79FC8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1A1C71-F485-4B11-9991-4E6DDBD3327C}" type="datetimeFigureOut">
              <a:rPr kumimoji="1" lang="ja-JP" altLang="en-US" smtClean="0"/>
              <a:t>2022/4/1</a:t>
            </a:fld>
            <a:endParaRPr kumimoji="1" lang="ja-JP" altLang="en-US"/>
          </a:p>
        </p:txBody>
      </p:sp>
      <p:sp>
        <p:nvSpPr>
          <p:cNvPr id="5" name="フッター プレースホルダー 4">
            <a:extLst>
              <a:ext uri="{FF2B5EF4-FFF2-40B4-BE49-F238E27FC236}">
                <a16:creationId xmlns:a16="http://schemas.microsoft.com/office/drawing/2014/main" id="{4C1C91AC-F102-4367-868D-765FE6B65C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E718FD4-AE54-41E6-8E94-214C1F34E3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8B1070-4277-47C2-9B59-CE3E61EA3FAB}" type="slidenum">
              <a:rPr kumimoji="1" lang="ja-JP" altLang="en-US" smtClean="0"/>
              <a:t>‹#›</a:t>
            </a:fld>
            <a:endParaRPr kumimoji="1" lang="ja-JP" altLang="en-US"/>
          </a:p>
        </p:txBody>
      </p:sp>
    </p:spTree>
    <p:extLst>
      <p:ext uri="{BB962C8B-B14F-4D97-AF65-F5344CB8AC3E}">
        <p14:creationId xmlns:p14="http://schemas.microsoft.com/office/powerpoint/2010/main" val="2465625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8D3D8640-C258-43C9-AC9D-8448E9AD8255}"/>
              </a:ext>
            </a:extLst>
          </p:cNvPr>
          <p:cNvSpPr/>
          <p:nvPr/>
        </p:nvSpPr>
        <p:spPr>
          <a:xfrm>
            <a:off x="1524000" y="-18535"/>
            <a:ext cx="9144000" cy="926453"/>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3600" dirty="0">
                <a:solidFill>
                  <a:schemeClr val="bg1"/>
                </a:solidFill>
                <a:latin typeface="Arial" panose="020B0604020202020204" pitchFamily="34" charset="0"/>
                <a:ea typeface="Meiryo UI" panose="020B0604030504040204" pitchFamily="50" charset="-128"/>
                <a:cs typeface="Arial" panose="020B0604020202020204" pitchFamily="34" charset="0"/>
              </a:rPr>
              <a:t>Electronic structure: </a:t>
            </a:r>
            <a:r>
              <a:rPr lang="en-US" altLang="ja-JP" sz="3600" dirty="0" err="1">
                <a:solidFill>
                  <a:schemeClr val="bg1"/>
                </a:solidFill>
                <a:latin typeface="Arial" panose="020B0604020202020204" pitchFamily="34" charset="0"/>
                <a:ea typeface="Meiryo UI" panose="020B0604030504040204" pitchFamily="50" charset="-128"/>
                <a:cs typeface="Arial" panose="020B0604020202020204" pitchFamily="34" charset="0"/>
              </a:rPr>
              <a:t>SnSe</a:t>
            </a:r>
            <a:r>
              <a:rPr lang="en-US" altLang="ja-JP" sz="3600" dirty="0">
                <a:solidFill>
                  <a:schemeClr val="bg1"/>
                </a:solidFill>
                <a:latin typeface="Arial" panose="020B0604020202020204" pitchFamily="34" charset="0"/>
                <a:ea typeface="Meiryo UI" panose="020B0604030504040204" pitchFamily="50" charset="-128"/>
                <a:cs typeface="Arial" panose="020B0604020202020204" pitchFamily="34" charset="0"/>
              </a:rPr>
              <a:t> vs Sn(Se</a:t>
            </a:r>
            <a:r>
              <a:rPr lang="en-US" altLang="ja-JP" sz="3600" baseline="-25000" dirty="0">
                <a:solidFill>
                  <a:schemeClr val="bg1"/>
                </a:solidFill>
                <a:latin typeface="Arial" panose="020B0604020202020204" pitchFamily="34" charset="0"/>
                <a:ea typeface="Meiryo UI" panose="020B0604030504040204" pitchFamily="50" charset="-128"/>
                <a:cs typeface="Arial" panose="020B0604020202020204" pitchFamily="34" charset="0"/>
              </a:rPr>
              <a:t>0.6</a:t>
            </a:r>
            <a:r>
              <a:rPr lang="en-US" altLang="ja-JP" sz="3600" dirty="0">
                <a:solidFill>
                  <a:schemeClr val="bg1"/>
                </a:solidFill>
                <a:latin typeface="Arial" panose="020B0604020202020204" pitchFamily="34" charset="0"/>
                <a:ea typeface="Meiryo UI" panose="020B0604030504040204" pitchFamily="50" charset="-128"/>
                <a:cs typeface="Arial" panose="020B0604020202020204" pitchFamily="34" charset="0"/>
              </a:rPr>
              <a:t>Te</a:t>
            </a:r>
            <a:r>
              <a:rPr lang="en-US" altLang="ja-JP" sz="3600" baseline="-25000" dirty="0">
                <a:solidFill>
                  <a:schemeClr val="bg1"/>
                </a:solidFill>
                <a:latin typeface="Arial" panose="020B0604020202020204" pitchFamily="34" charset="0"/>
                <a:ea typeface="Meiryo UI" panose="020B0604030504040204" pitchFamily="50" charset="-128"/>
                <a:cs typeface="Arial" panose="020B0604020202020204" pitchFamily="34" charset="0"/>
              </a:rPr>
              <a:t>0.4</a:t>
            </a:r>
            <a:r>
              <a:rPr lang="en-US" altLang="ja-JP" sz="3600" dirty="0">
                <a:solidFill>
                  <a:schemeClr val="bg1"/>
                </a:solidFill>
                <a:latin typeface="Arial" panose="020B0604020202020204" pitchFamily="34" charset="0"/>
                <a:ea typeface="Meiryo UI" panose="020B0604030504040204" pitchFamily="50" charset="-128"/>
                <a:cs typeface="Arial" panose="020B0604020202020204" pitchFamily="34" charset="0"/>
              </a:rPr>
              <a:t>)</a:t>
            </a:r>
            <a:endParaRPr lang="ja-JP" altLang="en-US" sz="3600" dirty="0">
              <a:solidFill>
                <a:schemeClr val="bg1"/>
              </a:solidFill>
              <a:latin typeface="Arial" panose="020B0604020202020204" pitchFamily="34" charset="0"/>
              <a:ea typeface="Meiryo UI" panose="020B0604030504040204" pitchFamily="50" charset="-128"/>
              <a:cs typeface="Arial" panose="020B0604020202020204" pitchFamily="34" charset="0"/>
            </a:endParaRPr>
          </a:p>
        </p:txBody>
      </p:sp>
      <p:graphicFrame>
        <p:nvGraphicFramePr>
          <p:cNvPr id="45" name="オブジェクト 44">
            <a:extLst>
              <a:ext uri="{FF2B5EF4-FFF2-40B4-BE49-F238E27FC236}">
                <a16:creationId xmlns:a16="http://schemas.microsoft.com/office/drawing/2014/main" id="{F370480F-76D6-415D-9F0F-D49DD8E2E6BC}"/>
              </a:ext>
            </a:extLst>
          </p:cNvPr>
          <p:cNvGraphicFramePr>
            <a:graphicFrameLocks noChangeAspect="1"/>
          </p:cNvGraphicFramePr>
          <p:nvPr/>
        </p:nvGraphicFramePr>
        <p:xfrm>
          <a:off x="2725336" y="2220392"/>
          <a:ext cx="2892425" cy="2890837"/>
        </p:xfrm>
        <a:graphic>
          <a:graphicData uri="http://schemas.openxmlformats.org/presentationml/2006/ole">
            <mc:AlternateContent xmlns:mc="http://schemas.openxmlformats.org/markup-compatibility/2006">
              <mc:Choice xmlns:v="urn:schemas-microsoft-com:vml" Requires="v">
                <p:oleObj spid="_x0000_s3074" name="ｸﾞﾗﾌ" r:id="rId4" imgW="1828800" imgH="1828800" progId="Origin50.Graph">
                  <p:embed/>
                </p:oleObj>
              </mc:Choice>
              <mc:Fallback>
                <p:oleObj name="ｸﾞﾗﾌ" r:id="rId4" imgW="1828800" imgH="1828800" progId="Origin50.Graph">
                  <p:embed/>
                  <p:pic>
                    <p:nvPicPr>
                      <p:cNvPr id="45" name="オブジェクト 44">
                        <a:extLst>
                          <a:ext uri="{FF2B5EF4-FFF2-40B4-BE49-F238E27FC236}">
                            <a16:creationId xmlns:a16="http://schemas.microsoft.com/office/drawing/2014/main" id="{F370480F-76D6-415D-9F0F-D49DD8E2E6BC}"/>
                          </a:ext>
                        </a:extLst>
                      </p:cNvPr>
                      <p:cNvPicPr/>
                      <p:nvPr/>
                    </p:nvPicPr>
                    <p:blipFill>
                      <a:blip r:embed="rId5"/>
                      <a:stretch>
                        <a:fillRect/>
                      </a:stretch>
                    </p:blipFill>
                    <p:spPr>
                      <a:xfrm>
                        <a:off x="2725336" y="2220392"/>
                        <a:ext cx="2892425" cy="2890837"/>
                      </a:xfrm>
                      <a:prstGeom prst="rect">
                        <a:avLst/>
                      </a:prstGeom>
                    </p:spPr>
                  </p:pic>
                </p:oleObj>
              </mc:Fallback>
            </mc:AlternateContent>
          </a:graphicData>
        </a:graphic>
      </p:graphicFrame>
      <p:graphicFrame>
        <p:nvGraphicFramePr>
          <p:cNvPr id="48" name="オブジェクト 47">
            <a:extLst>
              <a:ext uri="{FF2B5EF4-FFF2-40B4-BE49-F238E27FC236}">
                <a16:creationId xmlns:a16="http://schemas.microsoft.com/office/drawing/2014/main" id="{46FD2D35-C8E9-4334-BD95-C6A0DD2F287A}"/>
              </a:ext>
            </a:extLst>
          </p:cNvPr>
          <p:cNvGraphicFramePr>
            <a:graphicFrameLocks noChangeAspect="1"/>
          </p:cNvGraphicFramePr>
          <p:nvPr/>
        </p:nvGraphicFramePr>
        <p:xfrm>
          <a:off x="6670586" y="2308795"/>
          <a:ext cx="2873375" cy="2611437"/>
        </p:xfrm>
        <a:graphic>
          <a:graphicData uri="http://schemas.openxmlformats.org/presentationml/2006/ole">
            <mc:AlternateContent xmlns:mc="http://schemas.openxmlformats.org/markup-compatibility/2006">
              <mc:Choice xmlns:v="urn:schemas-microsoft-com:vml" Requires="v">
                <p:oleObj spid="_x0000_s3075" name="ｸﾞﾗﾌ" r:id="rId6" imgW="2011680" imgH="1828800" progId="Origin50.Graph">
                  <p:embed/>
                </p:oleObj>
              </mc:Choice>
              <mc:Fallback>
                <p:oleObj name="ｸﾞﾗﾌ" r:id="rId6" imgW="2011680" imgH="1828800" progId="Origin50.Graph">
                  <p:embed/>
                  <p:pic>
                    <p:nvPicPr>
                      <p:cNvPr id="48" name="オブジェクト 47">
                        <a:extLst>
                          <a:ext uri="{FF2B5EF4-FFF2-40B4-BE49-F238E27FC236}">
                            <a16:creationId xmlns:a16="http://schemas.microsoft.com/office/drawing/2014/main" id="{46FD2D35-C8E9-4334-BD95-C6A0DD2F287A}"/>
                          </a:ext>
                        </a:extLst>
                      </p:cNvPr>
                      <p:cNvPicPr/>
                      <p:nvPr/>
                    </p:nvPicPr>
                    <p:blipFill>
                      <a:blip r:embed="rId7"/>
                      <a:stretch>
                        <a:fillRect/>
                      </a:stretch>
                    </p:blipFill>
                    <p:spPr>
                      <a:xfrm>
                        <a:off x="6670586" y="2308795"/>
                        <a:ext cx="2873375" cy="2611437"/>
                      </a:xfrm>
                      <a:prstGeom prst="rect">
                        <a:avLst/>
                      </a:prstGeom>
                    </p:spPr>
                  </p:pic>
                </p:oleObj>
              </mc:Fallback>
            </mc:AlternateContent>
          </a:graphicData>
        </a:graphic>
      </p:graphicFrame>
      <p:sp>
        <p:nvSpPr>
          <p:cNvPr id="77" name="正方形/長方形 76"/>
          <p:cNvSpPr/>
          <p:nvPr/>
        </p:nvSpPr>
        <p:spPr>
          <a:xfrm>
            <a:off x="6169246" y="2324183"/>
            <a:ext cx="1112622" cy="369332"/>
          </a:xfrm>
          <a:prstGeom prst="rect">
            <a:avLst/>
          </a:prstGeom>
        </p:spPr>
        <p:txBody>
          <a:bodyPr wrap="square">
            <a:spAutoFit/>
          </a:bodyPr>
          <a:lstStyle/>
          <a:p>
            <a:r>
              <a:rPr lang="en-US" altLang="ja-JP" b="1" dirty="0">
                <a:latin typeface="Meiryo UI" panose="020B0604030504040204" pitchFamily="50" charset="-128"/>
                <a:ea typeface="Meiryo UI" panose="020B0604030504040204" pitchFamily="50" charset="-128"/>
                <a:cs typeface="Arial" panose="020B0604020202020204" pitchFamily="34" charset="0"/>
              </a:rPr>
              <a:t>Direct</a:t>
            </a:r>
            <a:endParaRPr lang="ja-JP" altLang="en-US" b="1" dirty="0">
              <a:latin typeface="Meiryo UI" panose="020B0604030504040204" pitchFamily="50" charset="-128"/>
              <a:ea typeface="Meiryo UI" panose="020B0604030504040204" pitchFamily="50" charset="-128"/>
              <a:cs typeface="Arial" panose="020B0604020202020204" pitchFamily="34" charset="0"/>
            </a:endParaRPr>
          </a:p>
        </p:txBody>
      </p:sp>
      <p:sp>
        <p:nvSpPr>
          <p:cNvPr id="78" name="正方形/長方形 77"/>
          <p:cNvSpPr/>
          <p:nvPr/>
        </p:nvSpPr>
        <p:spPr>
          <a:xfrm>
            <a:off x="2123704" y="2414567"/>
            <a:ext cx="1356007" cy="369332"/>
          </a:xfrm>
          <a:prstGeom prst="rect">
            <a:avLst/>
          </a:prstGeom>
        </p:spPr>
        <p:txBody>
          <a:bodyPr wrap="square">
            <a:spAutoFit/>
          </a:bodyPr>
          <a:lstStyle/>
          <a:p>
            <a:r>
              <a:rPr lang="en-US" altLang="ja-JP" b="1" dirty="0">
                <a:latin typeface="Meiryo UI" panose="020B0604030504040204" pitchFamily="50" charset="-128"/>
                <a:ea typeface="Meiryo UI" panose="020B0604030504040204" pitchFamily="50" charset="-128"/>
                <a:cs typeface="Arial" panose="020B0604020202020204" pitchFamily="34" charset="0"/>
              </a:rPr>
              <a:t>Indirect</a:t>
            </a:r>
            <a:endParaRPr lang="ja-JP" altLang="en-US" b="1" dirty="0">
              <a:latin typeface="Meiryo UI" panose="020B0604030504040204" pitchFamily="50" charset="-128"/>
              <a:ea typeface="Meiryo UI" panose="020B0604030504040204" pitchFamily="50" charset="-128"/>
              <a:cs typeface="Arial" panose="020B0604020202020204" pitchFamily="34" charset="0"/>
            </a:endParaRPr>
          </a:p>
        </p:txBody>
      </p:sp>
      <p:sp>
        <p:nvSpPr>
          <p:cNvPr id="8" name="テキスト ボックス 7">
            <a:extLst>
              <a:ext uri="{FF2B5EF4-FFF2-40B4-BE49-F238E27FC236}">
                <a16:creationId xmlns:a16="http://schemas.microsoft.com/office/drawing/2014/main" id="{D9F4099A-6B44-44A3-B988-B1C409FC7C60}"/>
              </a:ext>
            </a:extLst>
          </p:cNvPr>
          <p:cNvSpPr txBox="1"/>
          <p:nvPr/>
        </p:nvSpPr>
        <p:spPr>
          <a:xfrm>
            <a:off x="2801707" y="5417549"/>
            <a:ext cx="6096000" cy="1200329"/>
          </a:xfrm>
          <a:prstGeom prst="rect">
            <a:avLst/>
          </a:prstGeom>
          <a:noFill/>
        </p:spPr>
        <p:txBody>
          <a:bodyPr wrap="square">
            <a:spAutoFit/>
          </a:bodyPr>
          <a:lstStyle/>
          <a:p>
            <a:r>
              <a:rPr lang="en-US" altLang="ja-JP" sz="1800" dirty="0">
                <a:solidFill>
                  <a:srgbClr val="000000"/>
                </a:solidFill>
                <a:latin typeface="ＭＳ ゴシック" panose="020B0609070205080204" pitchFamily="49" charset="-128"/>
                <a:ea typeface="ＭＳ ゴシック" panose="020B0609070205080204" pitchFamily="49" charset="-128"/>
              </a:rPr>
              <a:t>x=0</a:t>
            </a:r>
            <a:r>
              <a:rPr lang="ja-JP" altLang="en-US" sz="1800" dirty="0">
                <a:solidFill>
                  <a:srgbClr val="000000"/>
                </a:solidFill>
                <a:latin typeface="ＭＳ ゴシック" panose="020B0609070205080204" pitchFamily="49" charset="-128"/>
                <a:ea typeface="ＭＳ ゴシック" panose="020B0609070205080204" pitchFamily="49" charset="-128"/>
              </a:rPr>
              <a:t>（</a:t>
            </a:r>
            <a:r>
              <a:rPr lang="en-US" altLang="ja-JP" sz="1800" dirty="0" err="1">
                <a:solidFill>
                  <a:srgbClr val="000000"/>
                </a:solidFill>
                <a:latin typeface="ＭＳ ゴシック" panose="020B0609070205080204" pitchFamily="49" charset="-128"/>
                <a:ea typeface="ＭＳ ゴシック" panose="020B0609070205080204" pitchFamily="49" charset="-128"/>
              </a:rPr>
              <a:t>SnSe</a:t>
            </a:r>
            <a:r>
              <a:rPr lang="ja-JP" altLang="en-US" sz="1800" dirty="0">
                <a:solidFill>
                  <a:srgbClr val="000000"/>
                </a:solidFill>
                <a:latin typeface="ＭＳ ゴシック" panose="020B0609070205080204" pitchFamily="49" charset="-128"/>
                <a:ea typeface="ＭＳ ゴシック" panose="020B0609070205080204" pitchFamily="49" charset="-128"/>
              </a:rPr>
              <a:t>）と、</a:t>
            </a:r>
            <a:r>
              <a:rPr lang="en-US" altLang="ja-JP" sz="1800" dirty="0">
                <a:solidFill>
                  <a:srgbClr val="000000"/>
                </a:solidFill>
                <a:latin typeface="ＭＳ ゴシック" panose="020B0609070205080204" pitchFamily="49" charset="-128"/>
                <a:ea typeface="ＭＳ ゴシック" panose="020B0609070205080204" pitchFamily="49" charset="-128"/>
              </a:rPr>
              <a:t>x=0.4</a:t>
            </a:r>
            <a:r>
              <a:rPr lang="ja-JP" altLang="en-US" sz="1800" dirty="0">
                <a:solidFill>
                  <a:srgbClr val="000000"/>
                </a:solidFill>
                <a:latin typeface="ＭＳ ゴシック" panose="020B0609070205080204" pitchFamily="49" charset="-128"/>
                <a:ea typeface="ＭＳ ゴシック" panose="020B0609070205080204" pitchFamily="49" charset="-128"/>
              </a:rPr>
              <a:t>（</a:t>
            </a:r>
            <a:r>
              <a:rPr lang="en-US" altLang="ja-JP" sz="1800" dirty="0">
                <a:solidFill>
                  <a:srgbClr val="000000"/>
                </a:solidFill>
                <a:latin typeface="ＭＳ ゴシック" panose="020B0609070205080204" pitchFamily="49" charset="-128"/>
                <a:ea typeface="ＭＳ ゴシック" panose="020B0609070205080204" pitchFamily="49" charset="-128"/>
              </a:rPr>
              <a:t>Sn(Se0.6Te0.4)</a:t>
            </a:r>
            <a:r>
              <a:rPr lang="ja-JP" altLang="en-US" sz="1800" dirty="0">
                <a:solidFill>
                  <a:srgbClr val="000000"/>
                </a:solidFill>
                <a:latin typeface="ＭＳ ゴシック" panose="020B0609070205080204" pitchFamily="49" charset="-128"/>
                <a:ea typeface="ＭＳ ゴシック" panose="020B0609070205080204" pitchFamily="49" charset="-128"/>
              </a:rPr>
              <a:t>のバンドギャップは、下記のとおりです。</a:t>
            </a:r>
          </a:p>
          <a:p>
            <a:r>
              <a:rPr lang="en-US" altLang="ja-JP" sz="1800" dirty="0">
                <a:solidFill>
                  <a:srgbClr val="000000"/>
                </a:solidFill>
                <a:latin typeface="ＭＳ ゴシック" panose="020B0609070205080204" pitchFamily="49" charset="-128"/>
                <a:ea typeface="ＭＳ ゴシック" panose="020B0609070205080204" pitchFamily="49" charset="-128"/>
              </a:rPr>
              <a:t>x=0</a:t>
            </a:r>
            <a:r>
              <a:rPr lang="ja-JP" altLang="en-US" sz="1800" dirty="0">
                <a:solidFill>
                  <a:srgbClr val="000000"/>
                </a:solidFill>
                <a:latin typeface="ＭＳ ゴシック" panose="020B0609070205080204" pitchFamily="49" charset="-128"/>
                <a:ea typeface="ＭＳ ゴシック" panose="020B0609070205080204" pitchFamily="49" charset="-128"/>
              </a:rPr>
              <a:t>：間接 </a:t>
            </a:r>
            <a:r>
              <a:rPr lang="en-US" altLang="ja-JP" sz="1800" dirty="0">
                <a:solidFill>
                  <a:srgbClr val="000000"/>
                </a:solidFill>
                <a:latin typeface="ＭＳ ゴシック" panose="020B0609070205080204" pitchFamily="49" charset="-128"/>
                <a:ea typeface="ＭＳ ゴシック" panose="020B0609070205080204" pitchFamily="49" charset="-128"/>
              </a:rPr>
              <a:t>1.01 eV</a:t>
            </a:r>
            <a:r>
              <a:rPr lang="ja-JP" altLang="en-US" sz="1800" dirty="0">
                <a:solidFill>
                  <a:srgbClr val="000000"/>
                </a:solidFill>
                <a:latin typeface="ＭＳ ゴシック" panose="020B0609070205080204" pitchFamily="49" charset="-128"/>
                <a:ea typeface="ＭＳ ゴシック" panose="020B0609070205080204" pitchFamily="49" charset="-128"/>
              </a:rPr>
              <a:t>、直接 </a:t>
            </a:r>
            <a:r>
              <a:rPr lang="en-US" altLang="ja-JP" sz="1800" dirty="0">
                <a:solidFill>
                  <a:srgbClr val="000000"/>
                </a:solidFill>
                <a:latin typeface="ＭＳ ゴシック" panose="020B0609070205080204" pitchFamily="49" charset="-128"/>
                <a:ea typeface="ＭＳ ゴシック" panose="020B0609070205080204" pitchFamily="49" charset="-128"/>
              </a:rPr>
              <a:t>1.04eV</a:t>
            </a:r>
            <a:endParaRPr lang="ja-JP" altLang="en-US" sz="1800" dirty="0">
              <a:solidFill>
                <a:srgbClr val="000000"/>
              </a:solidFill>
              <a:latin typeface="ＭＳ ゴシック" panose="020B0609070205080204" pitchFamily="49" charset="-128"/>
              <a:ea typeface="ＭＳ ゴシック" panose="020B0609070205080204" pitchFamily="49" charset="-128"/>
            </a:endParaRPr>
          </a:p>
          <a:p>
            <a:r>
              <a:rPr lang="en-US" altLang="ja-JP" sz="1800" dirty="0">
                <a:solidFill>
                  <a:srgbClr val="000000"/>
                </a:solidFill>
                <a:latin typeface="ＭＳ ゴシック" panose="020B0609070205080204" pitchFamily="49" charset="-128"/>
                <a:ea typeface="ＭＳ ゴシック" panose="020B0609070205080204" pitchFamily="49" charset="-128"/>
              </a:rPr>
              <a:t>x=0.4</a:t>
            </a:r>
            <a:r>
              <a:rPr lang="ja-JP" altLang="en-US" sz="1800" dirty="0">
                <a:solidFill>
                  <a:srgbClr val="000000"/>
                </a:solidFill>
                <a:latin typeface="ＭＳ ゴシック" panose="020B0609070205080204" pitchFamily="49" charset="-128"/>
                <a:ea typeface="ＭＳ ゴシック" panose="020B0609070205080204" pitchFamily="49" charset="-128"/>
              </a:rPr>
              <a:t>：間接 </a:t>
            </a:r>
            <a:r>
              <a:rPr lang="en-US" altLang="ja-JP" sz="1800" dirty="0">
                <a:solidFill>
                  <a:srgbClr val="000000"/>
                </a:solidFill>
                <a:latin typeface="ＭＳ ゴシック" panose="020B0609070205080204" pitchFamily="49" charset="-128"/>
                <a:ea typeface="ＭＳ ゴシック" panose="020B0609070205080204" pitchFamily="49" charset="-128"/>
              </a:rPr>
              <a:t>0.77eV</a:t>
            </a:r>
            <a:r>
              <a:rPr lang="ja-JP" altLang="en-US" sz="1800" dirty="0">
                <a:solidFill>
                  <a:srgbClr val="000000"/>
                </a:solidFill>
                <a:latin typeface="ＭＳ ゴシック" panose="020B0609070205080204" pitchFamily="49" charset="-128"/>
                <a:ea typeface="ＭＳ ゴシック" panose="020B0609070205080204" pitchFamily="49" charset="-128"/>
              </a:rPr>
              <a:t>、直接 </a:t>
            </a:r>
            <a:r>
              <a:rPr lang="en-US" altLang="ja-JP" sz="1800" dirty="0">
                <a:solidFill>
                  <a:srgbClr val="000000"/>
                </a:solidFill>
                <a:latin typeface="ＭＳ ゴシック" panose="020B0609070205080204" pitchFamily="49" charset="-128"/>
                <a:ea typeface="ＭＳ ゴシック" panose="020B0609070205080204" pitchFamily="49" charset="-128"/>
              </a:rPr>
              <a:t>0.82eV</a:t>
            </a:r>
            <a:endParaRPr lang="ja-JP" altLang="en-US" sz="1800" dirty="0">
              <a:solidFill>
                <a:srgbClr val="00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672475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オブジェクト 3">
            <a:extLst>
              <a:ext uri="{FF2B5EF4-FFF2-40B4-BE49-F238E27FC236}">
                <a16:creationId xmlns:a16="http://schemas.microsoft.com/office/drawing/2014/main" id="{DEEE7FE8-303E-46B1-B3FE-4C38D058B21E}"/>
              </a:ext>
            </a:extLst>
          </p:cNvPr>
          <p:cNvGraphicFramePr>
            <a:graphicFrameLocks noChangeAspect="1"/>
          </p:cNvGraphicFramePr>
          <p:nvPr>
            <p:extLst>
              <p:ext uri="{D42A27DB-BD31-4B8C-83A1-F6EECF244321}">
                <p14:modId xmlns:p14="http://schemas.microsoft.com/office/powerpoint/2010/main" val="3950332925"/>
              </p:ext>
            </p:extLst>
          </p:nvPr>
        </p:nvGraphicFramePr>
        <p:xfrm>
          <a:off x="302078" y="478971"/>
          <a:ext cx="11052609" cy="3090637"/>
        </p:xfrm>
        <a:graphic>
          <a:graphicData uri="http://schemas.openxmlformats.org/presentationml/2006/ole">
            <mc:AlternateContent xmlns:mc="http://schemas.openxmlformats.org/markup-compatibility/2006">
              <mc:Choice xmlns:v="urn:schemas-microsoft-com:vml" Requires="v">
                <p:oleObj spid="_x0000_s1027" name="Worksheet" r:id="rId3" imgW="5143605" imgH="1438338" progId="Excel.Sheet.12">
                  <p:embed/>
                </p:oleObj>
              </mc:Choice>
              <mc:Fallback>
                <p:oleObj name="Worksheet" r:id="rId3" imgW="5143605" imgH="1438338" progId="Excel.Sheet.12">
                  <p:embed/>
                  <p:pic>
                    <p:nvPicPr>
                      <p:cNvPr id="0" name=""/>
                      <p:cNvPicPr/>
                      <p:nvPr/>
                    </p:nvPicPr>
                    <p:blipFill>
                      <a:blip r:embed="rId4"/>
                      <a:stretch>
                        <a:fillRect/>
                      </a:stretch>
                    </p:blipFill>
                    <p:spPr>
                      <a:xfrm>
                        <a:off x="302078" y="478971"/>
                        <a:ext cx="11052609" cy="3090637"/>
                      </a:xfrm>
                      <a:prstGeom prst="rect">
                        <a:avLst/>
                      </a:prstGeom>
                    </p:spPr>
                  </p:pic>
                </p:oleObj>
              </mc:Fallback>
            </mc:AlternateContent>
          </a:graphicData>
        </a:graphic>
      </p:graphicFrame>
    </p:spTree>
    <p:extLst>
      <p:ext uri="{BB962C8B-B14F-4D97-AF65-F5344CB8AC3E}">
        <p14:creationId xmlns:p14="http://schemas.microsoft.com/office/powerpoint/2010/main" val="1752057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D472CAF5-D2D2-41DA-A0C0-4BEA64DEA69A}"/>
              </a:ext>
            </a:extLst>
          </p:cNvPr>
          <p:cNvPicPr>
            <a:picLocks noChangeAspect="1"/>
          </p:cNvPicPr>
          <p:nvPr/>
        </p:nvPicPr>
        <p:blipFill>
          <a:blip r:embed="rId2"/>
          <a:stretch>
            <a:fillRect/>
          </a:stretch>
        </p:blipFill>
        <p:spPr>
          <a:xfrm>
            <a:off x="1336579" y="0"/>
            <a:ext cx="9518841" cy="6858000"/>
          </a:xfrm>
          <a:prstGeom prst="rect">
            <a:avLst/>
          </a:prstGeom>
        </p:spPr>
      </p:pic>
    </p:spTree>
    <p:extLst>
      <p:ext uri="{BB962C8B-B14F-4D97-AF65-F5344CB8AC3E}">
        <p14:creationId xmlns:p14="http://schemas.microsoft.com/office/powerpoint/2010/main" val="2357782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06C3A889-E6A5-43AD-AFCB-F5D64A385AAF}"/>
              </a:ext>
            </a:extLst>
          </p:cNvPr>
          <p:cNvPicPr>
            <a:picLocks noChangeAspect="1"/>
          </p:cNvPicPr>
          <p:nvPr/>
        </p:nvPicPr>
        <p:blipFill>
          <a:blip r:embed="rId2"/>
          <a:stretch>
            <a:fillRect/>
          </a:stretch>
        </p:blipFill>
        <p:spPr>
          <a:xfrm>
            <a:off x="1336579" y="0"/>
            <a:ext cx="9518841" cy="6858000"/>
          </a:xfrm>
          <a:prstGeom prst="rect">
            <a:avLst/>
          </a:prstGeom>
        </p:spPr>
      </p:pic>
    </p:spTree>
    <p:extLst>
      <p:ext uri="{BB962C8B-B14F-4D97-AF65-F5344CB8AC3E}">
        <p14:creationId xmlns:p14="http://schemas.microsoft.com/office/powerpoint/2010/main" val="15136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EF3E901-B968-41A8-9BB7-3C74D9EE5A38}"/>
              </a:ext>
            </a:extLst>
          </p:cNvPr>
          <p:cNvPicPr>
            <a:picLocks noChangeAspect="1"/>
          </p:cNvPicPr>
          <p:nvPr/>
        </p:nvPicPr>
        <p:blipFill>
          <a:blip r:embed="rId2"/>
          <a:stretch>
            <a:fillRect/>
          </a:stretch>
        </p:blipFill>
        <p:spPr>
          <a:xfrm>
            <a:off x="1336579" y="0"/>
            <a:ext cx="9518841" cy="6858000"/>
          </a:xfrm>
          <a:prstGeom prst="rect">
            <a:avLst/>
          </a:prstGeom>
        </p:spPr>
      </p:pic>
    </p:spTree>
    <p:extLst>
      <p:ext uri="{BB962C8B-B14F-4D97-AF65-F5344CB8AC3E}">
        <p14:creationId xmlns:p14="http://schemas.microsoft.com/office/powerpoint/2010/main" val="2891497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BE2F348-0ADD-45F1-98A4-E63B5D8FBB38}"/>
              </a:ext>
            </a:extLst>
          </p:cNvPr>
          <p:cNvPicPr>
            <a:picLocks noChangeAspect="1"/>
          </p:cNvPicPr>
          <p:nvPr/>
        </p:nvPicPr>
        <p:blipFill>
          <a:blip r:embed="rId2"/>
          <a:stretch>
            <a:fillRect/>
          </a:stretch>
        </p:blipFill>
        <p:spPr>
          <a:xfrm>
            <a:off x="1336579" y="0"/>
            <a:ext cx="9518841" cy="6858000"/>
          </a:xfrm>
          <a:prstGeom prst="rect">
            <a:avLst/>
          </a:prstGeom>
        </p:spPr>
      </p:pic>
    </p:spTree>
    <p:extLst>
      <p:ext uri="{BB962C8B-B14F-4D97-AF65-F5344CB8AC3E}">
        <p14:creationId xmlns:p14="http://schemas.microsoft.com/office/powerpoint/2010/main" val="395808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7BBEFAD-6373-408B-B639-04E8C99ABD0A}"/>
              </a:ext>
            </a:extLst>
          </p:cNvPr>
          <p:cNvPicPr>
            <a:picLocks noChangeAspect="1"/>
          </p:cNvPicPr>
          <p:nvPr/>
        </p:nvPicPr>
        <p:blipFill>
          <a:blip r:embed="rId2"/>
          <a:stretch>
            <a:fillRect/>
          </a:stretch>
        </p:blipFill>
        <p:spPr>
          <a:xfrm>
            <a:off x="1336579" y="0"/>
            <a:ext cx="9518841" cy="6858000"/>
          </a:xfrm>
          <a:prstGeom prst="rect">
            <a:avLst/>
          </a:prstGeom>
        </p:spPr>
      </p:pic>
    </p:spTree>
    <p:extLst>
      <p:ext uri="{BB962C8B-B14F-4D97-AF65-F5344CB8AC3E}">
        <p14:creationId xmlns:p14="http://schemas.microsoft.com/office/powerpoint/2010/main" val="36149107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132</Words>
  <Application>Microsoft Office PowerPoint</Application>
  <PresentationFormat>ワイド画面</PresentationFormat>
  <Paragraphs>8</Paragraphs>
  <Slides>7</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2</vt:i4>
      </vt:variant>
      <vt:variant>
        <vt:lpstr>スライド タイトル</vt:lpstr>
      </vt:variant>
      <vt:variant>
        <vt:i4>7</vt:i4>
      </vt:variant>
    </vt:vector>
  </HeadingPairs>
  <TitlesOfParts>
    <vt:vector size="15" baseType="lpstr">
      <vt:lpstr>Meiryo UI</vt:lpstr>
      <vt:lpstr>ＭＳ ゴシック</vt:lpstr>
      <vt:lpstr>游ゴシック</vt:lpstr>
      <vt:lpstr>游ゴシック Light</vt:lpstr>
      <vt:lpstr>Arial</vt:lpstr>
      <vt:lpstr>Office テーマ</vt:lpstr>
      <vt:lpstr>Microsoft Excel ワークシート</vt:lpstr>
      <vt:lpstr>ｸﾞﾗﾌ</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神谷 利夫</dc:creator>
  <cp:lastModifiedBy>神谷 利夫</cp:lastModifiedBy>
  <cp:revision>2</cp:revision>
  <dcterms:created xsi:type="dcterms:W3CDTF">2022-04-01T02:42:37Z</dcterms:created>
  <dcterms:modified xsi:type="dcterms:W3CDTF">2022-04-01T02:43:58Z</dcterms:modified>
</cp:coreProperties>
</file>