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8" r:id="rId2"/>
    <p:sldId id="320" r:id="rId3"/>
    <p:sldId id="319" r:id="rId4"/>
    <p:sldId id="321" r:id="rId5"/>
    <p:sldId id="262" r:id="rId6"/>
    <p:sldId id="257" r:id="rId7"/>
    <p:sldId id="258" r:id="rId8"/>
    <p:sldId id="261" r:id="rId9"/>
    <p:sldId id="310" r:id="rId10"/>
    <p:sldId id="312" r:id="rId11"/>
    <p:sldId id="313" r:id="rId12"/>
    <p:sldId id="259" r:id="rId13"/>
    <p:sldId id="260" r:id="rId14"/>
    <p:sldId id="314" r:id="rId15"/>
    <p:sldId id="317" r:id="rId16"/>
    <p:sldId id="25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102"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840AC-7DD0-49BE-A8A1-B877D8C6F945}"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E5669-7A9F-4B22-9594-31453D0F74FC}" type="slidenum">
              <a:rPr kumimoji="1" lang="ja-JP" altLang="en-US" smtClean="0"/>
              <a:t>‹#›</a:t>
            </a:fld>
            <a:endParaRPr kumimoji="1" lang="ja-JP" altLang="en-US"/>
          </a:p>
        </p:txBody>
      </p:sp>
    </p:spTree>
    <p:extLst>
      <p:ext uri="{BB962C8B-B14F-4D97-AF65-F5344CB8AC3E}">
        <p14:creationId xmlns:p14="http://schemas.microsoft.com/office/powerpoint/2010/main" val="662995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a:t>
            </a:r>
            <a:r>
              <a:rPr kumimoji="1" lang="en-US" altLang="ja-JP" baseline="0" dirty="0"/>
              <a:t> I investigated the electronic structures. This is diffuse reflectance for pure tin selenide and x of 0.4. For both cases, indirect gap is smaller than direct gap, and the bandgap becomes smaller by tellurium doping. We can see clear band structure change in valence band region. Valence band maximum shifts to higher energy by tellurium doping. So, The contribution of tellurium orbital reduces the band gap.</a:t>
            </a:r>
            <a:endParaRPr kumimoji="1" lang="ja-JP" altLang="en-US" dirty="0"/>
          </a:p>
        </p:txBody>
      </p:sp>
      <p:sp>
        <p:nvSpPr>
          <p:cNvPr id="4" name="スライド番号プレースホルダー 3"/>
          <p:cNvSpPr>
            <a:spLocks noGrp="1"/>
          </p:cNvSpPr>
          <p:nvPr>
            <p:ph type="sldNum" sz="quarter" idx="10"/>
          </p:nvPr>
        </p:nvSpPr>
        <p:spPr/>
        <p:txBody>
          <a:bodyPr/>
          <a:lstStyle/>
          <a:p>
            <a:fld id="{0B9F4833-E104-467B-8B51-7462629FF228}" type="slidenum">
              <a:rPr kumimoji="1" lang="ja-JP" altLang="en-US" smtClean="0"/>
              <a:t>9</a:t>
            </a:fld>
            <a:endParaRPr kumimoji="1" lang="ja-JP" altLang="en-US"/>
          </a:p>
        </p:txBody>
      </p:sp>
    </p:spTree>
    <p:extLst>
      <p:ext uri="{BB962C8B-B14F-4D97-AF65-F5344CB8AC3E}">
        <p14:creationId xmlns:p14="http://schemas.microsoft.com/office/powerpoint/2010/main" val="322557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8D3A9-D6C8-458E-B55E-BB64292386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577628B-EF3A-4907-B56B-CA15C1014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1387F2-F998-4642-AD11-F42FAD1FE611}"/>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5" name="フッター プレースホルダー 4">
            <a:extLst>
              <a:ext uri="{FF2B5EF4-FFF2-40B4-BE49-F238E27FC236}">
                <a16:creationId xmlns:a16="http://schemas.microsoft.com/office/drawing/2014/main" id="{28294DA9-EF71-4A2F-B89C-305797AD97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C3FEC2-755B-4372-B637-CC1E29D97A18}"/>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42454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EC78D-0287-489F-94D2-0BB27D6898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DCE9CC-5167-4DC7-BEEB-006D7918F3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504A76-0600-4186-80B0-AD240BFDFAB2}"/>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5" name="フッター プレースホルダー 4">
            <a:extLst>
              <a:ext uri="{FF2B5EF4-FFF2-40B4-BE49-F238E27FC236}">
                <a16:creationId xmlns:a16="http://schemas.microsoft.com/office/drawing/2014/main" id="{14468B04-11D1-4B62-9F5B-0E6FC1F56B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AFB86E-7FEF-4C3F-B909-E112E7932ADB}"/>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252225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ADBD7E-AB7A-4434-9418-D9FFDBF99F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F980AD-F342-4EAF-B96D-83F47D4D60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695D54-A805-4C50-A3E1-EED247687E7D}"/>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5" name="フッター プレースホルダー 4">
            <a:extLst>
              <a:ext uri="{FF2B5EF4-FFF2-40B4-BE49-F238E27FC236}">
                <a16:creationId xmlns:a16="http://schemas.microsoft.com/office/drawing/2014/main" id="{1355A7A7-75BD-42D1-B9E0-7EB30F8B74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53747A-09C4-4B94-8263-0E7879A752C1}"/>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313678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FBD6E-EDE9-445B-882D-DA629A4089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E126F9-DE83-476E-BACE-2B0763CC7C6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199580-6ADB-45F3-811A-7B267B3C7A7E}"/>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5" name="フッター プレースホルダー 4">
            <a:extLst>
              <a:ext uri="{FF2B5EF4-FFF2-40B4-BE49-F238E27FC236}">
                <a16:creationId xmlns:a16="http://schemas.microsoft.com/office/drawing/2014/main" id="{59F62B7E-5BE6-49A6-8DB5-9EE728A94B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9E762C-89F9-462C-8001-0D5CBB16CDE4}"/>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147528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A8AAF-1F2D-4D13-B056-474199E917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5667E6-B8C3-414C-B174-858FB1FF1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DE812E9-D3D3-4C7D-B647-BE7F90A31F48}"/>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5" name="フッター プレースホルダー 4">
            <a:extLst>
              <a:ext uri="{FF2B5EF4-FFF2-40B4-BE49-F238E27FC236}">
                <a16:creationId xmlns:a16="http://schemas.microsoft.com/office/drawing/2014/main" id="{D6EFEA92-FC0F-4D7E-AAD3-C8C33E6507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DA6525-7BF7-4C6C-BA05-F008A6981A38}"/>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279628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6C0B6-9C10-44EA-9C3F-1DF4FD3E64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205852-28A4-4DE1-89FB-4157B22E43C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3AEEF71-BAD0-4910-8651-D2201904A1C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5EA5D82-590A-4605-A0C4-387C5F430611}"/>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6" name="フッター プレースホルダー 5">
            <a:extLst>
              <a:ext uri="{FF2B5EF4-FFF2-40B4-BE49-F238E27FC236}">
                <a16:creationId xmlns:a16="http://schemas.microsoft.com/office/drawing/2014/main" id="{765E6B20-C868-411B-B42A-2A5AB5D3A8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CC635E-8AC5-4ED4-B912-FD2C26CC3E4F}"/>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169488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886EA-19D4-4362-A826-DAE4E117ACE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7009DC-6BCC-45C3-9B69-ED92AC4F0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B82827-4EF0-40D3-85AD-24C0DA7FDE0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15A0068-91EB-43F7-9550-B18E19DBB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174621-273B-4AA5-9078-8BD45DD7B28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D8D44C-AE24-44A2-8974-4052ED2419EC}"/>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8" name="フッター プレースホルダー 7">
            <a:extLst>
              <a:ext uri="{FF2B5EF4-FFF2-40B4-BE49-F238E27FC236}">
                <a16:creationId xmlns:a16="http://schemas.microsoft.com/office/drawing/2014/main" id="{F8B7BAF5-D768-4D10-95AE-87C50E80C7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D98760-1A83-467D-9806-073A9C299EB9}"/>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73089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4146AC-3FCF-4BB7-A3B8-5ED8CF2AD50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D918039-4C37-482F-82B6-D8C01B3B6108}"/>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4" name="フッター プレースホルダー 3">
            <a:extLst>
              <a:ext uri="{FF2B5EF4-FFF2-40B4-BE49-F238E27FC236}">
                <a16:creationId xmlns:a16="http://schemas.microsoft.com/office/drawing/2014/main" id="{03170C01-7633-43C2-B1CF-156F7CCE9A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5E6FE20-864B-419B-BFAA-89F731966A31}"/>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223080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6341D4C-B852-43B4-807E-32A95C80B6F2}"/>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3" name="フッター プレースホルダー 2">
            <a:extLst>
              <a:ext uri="{FF2B5EF4-FFF2-40B4-BE49-F238E27FC236}">
                <a16:creationId xmlns:a16="http://schemas.microsoft.com/office/drawing/2014/main" id="{92DF8597-0F2C-4C1E-AAAA-C3704F1524D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0AC4E8C-2B23-47A1-A009-FB71642A20D6}"/>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7073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966FC-6C1F-4F81-BB5C-ADB1B398FC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6195E3-CA9C-45AC-AF28-525F2FFFB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CE1A4E1-846D-4840-BB60-E5EA30336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307278-9AC5-481C-85A2-99747D384F19}"/>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6" name="フッター プレースホルダー 5">
            <a:extLst>
              <a:ext uri="{FF2B5EF4-FFF2-40B4-BE49-F238E27FC236}">
                <a16:creationId xmlns:a16="http://schemas.microsoft.com/office/drawing/2014/main" id="{E8FFC071-CD52-4CD6-A06A-72F8670E93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5B0F73-58D5-4CC7-854F-619DEA9DD458}"/>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207658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5C0B6-EE69-49B1-881D-2BFC3D516E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655828A-B9BB-43CD-BBC9-2043B2B8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90394A-D8EC-45A8-8044-67ABCF8E1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D26D5B-D8DA-4BD5-92EF-80DE986AA005}"/>
              </a:ext>
            </a:extLst>
          </p:cNvPr>
          <p:cNvSpPr>
            <a:spLocks noGrp="1"/>
          </p:cNvSpPr>
          <p:nvPr>
            <p:ph type="dt" sz="half" idx="10"/>
          </p:nvPr>
        </p:nvSpPr>
        <p:spPr/>
        <p:txBody>
          <a:bodyPr/>
          <a:lstStyle/>
          <a:p>
            <a:fld id="{25229F08-85F0-499C-B69F-BF8F29DA33BF}" type="datetimeFigureOut">
              <a:rPr kumimoji="1" lang="ja-JP" altLang="en-US" smtClean="0"/>
              <a:t>2022/4/13</a:t>
            </a:fld>
            <a:endParaRPr kumimoji="1" lang="ja-JP" altLang="en-US"/>
          </a:p>
        </p:txBody>
      </p:sp>
      <p:sp>
        <p:nvSpPr>
          <p:cNvPr id="6" name="フッター プレースホルダー 5">
            <a:extLst>
              <a:ext uri="{FF2B5EF4-FFF2-40B4-BE49-F238E27FC236}">
                <a16:creationId xmlns:a16="http://schemas.microsoft.com/office/drawing/2014/main" id="{87A12E3B-A6FE-441D-A0CE-F483465D6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FF0642-AEFA-454B-8828-A22DE02473F1}"/>
              </a:ext>
            </a:extLst>
          </p:cNvPr>
          <p:cNvSpPr>
            <a:spLocks noGrp="1"/>
          </p:cNvSpPr>
          <p:nvPr>
            <p:ph type="sldNum" sz="quarter" idx="12"/>
          </p:nvPr>
        </p:nvSpPr>
        <p:spPr/>
        <p:txBody>
          <a:body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424577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F91DD0E-FAC8-40C9-BB18-5C9356BE0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C2DC78-FB71-44A4-993F-80C9394AF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B6CA70-89B2-4425-A119-3B818E1DC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29F08-85F0-499C-B69F-BF8F29DA33BF}" type="datetimeFigureOut">
              <a:rPr kumimoji="1" lang="ja-JP" altLang="en-US" smtClean="0"/>
              <a:t>2022/4/13</a:t>
            </a:fld>
            <a:endParaRPr kumimoji="1" lang="ja-JP" altLang="en-US"/>
          </a:p>
        </p:txBody>
      </p:sp>
      <p:sp>
        <p:nvSpPr>
          <p:cNvPr id="5" name="フッター プレースホルダー 4">
            <a:extLst>
              <a:ext uri="{FF2B5EF4-FFF2-40B4-BE49-F238E27FC236}">
                <a16:creationId xmlns:a16="http://schemas.microsoft.com/office/drawing/2014/main" id="{BC74D67C-6DB5-49B0-9F96-618199E7E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6AFD1F0-7325-45A0-A769-A3C5C8101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03872-383A-4838-8A58-556C5B3B2F92}" type="slidenum">
              <a:rPr kumimoji="1" lang="ja-JP" altLang="en-US" smtClean="0"/>
              <a:t>‹#›</a:t>
            </a:fld>
            <a:endParaRPr kumimoji="1" lang="ja-JP" altLang="en-US"/>
          </a:p>
        </p:txBody>
      </p:sp>
    </p:spTree>
    <p:extLst>
      <p:ext uri="{BB962C8B-B14F-4D97-AF65-F5344CB8AC3E}">
        <p14:creationId xmlns:p14="http://schemas.microsoft.com/office/powerpoint/2010/main" val="222749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extLst>
              <a:ext uri="{FF2B5EF4-FFF2-40B4-BE49-F238E27FC236}">
                <a16:creationId xmlns:a16="http://schemas.microsoft.com/office/drawing/2014/main" id="{65585BEC-C59A-4C8A-B2B9-34809159110A}"/>
              </a:ext>
            </a:extLst>
          </p:cNvPr>
          <p:cNvGraphicFramePr>
            <a:graphicFrameLocks noChangeAspect="1"/>
          </p:cNvGraphicFramePr>
          <p:nvPr>
            <p:extLst>
              <p:ext uri="{D42A27DB-BD31-4B8C-83A1-F6EECF244321}">
                <p14:modId xmlns:p14="http://schemas.microsoft.com/office/powerpoint/2010/main" val="2314161921"/>
              </p:ext>
            </p:extLst>
          </p:nvPr>
        </p:nvGraphicFramePr>
        <p:xfrm>
          <a:off x="681553" y="1255770"/>
          <a:ext cx="10602121" cy="3569618"/>
        </p:xfrm>
        <a:graphic>
          <a:graphicData uri="http://schemas.openxmlformats.org/presentationml/2006/ole">
            <mc:AlternateContent xmlns:mc="http://schemas.openxmlformats.org/markup-compatibility/2006">
              <mc:Choice xmlns:v="urn:schemas-microsoft-com:vml" Requires="v">
                <p:oleObj spid="_x0000_s6147" name="Worksheet" r:id="rId3" imgW="8515465" imgH="2866849" progId="Excel.Sheet.12">
                  <p:embed/>
                </p:oleObj>
              </mc:Choice>
              <mc:Fallback>
                <p:oleObj name="Worksheet" r:id="rId3" imgW="8515465" imgH="2866849" progId="Excel.Sheet.12">
                  <p:embed/>
                  <p:pic>
                    <p:nvPicPr>
                      <p:cNvPr id="0" name=""/>
                      <p:cNvPicPr/>
                      <p:nvPr/>
                    </p:nvPicPr>
                    <p:blipFill>
                      <a:blip r:embed="rId4"/>
                      <a:stretch>
                        <a:fillRect/>
                      </a:stretch>
                    </p:blipFill>
                    <p:spPr>
                      <a:xfrm>
                        <a:off x="681553" y="1255770"/>
                        <a:ext cx="10602121" cy="3569618"/>
                      </a:xfrm>
                      <a:prstGeom prst="rect">
                        <a:avLst/>
                      </a:prstGeom>
                    </p:spPr>
                  </p:pic>
                </p:oleObj>
              </mc:Fallback>
            </mc:AlternateContent>
          </a:graphicData>
        </a:graphic>
      </p:graphicFrame>
    </p:spTree>
    <p:extLst>
      <p:ext uri="{BB962C8B-B14F-4D97-AF65-F5344CB8AC3E}">
        <p14:creationId xmlns:p14="http://schemas.microsoft.com/office/powerpoint/2010/main" val="260399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472CAF5-D2D2-41DA-A0C0-4BEA64DEA69A}"/>
              </a:ext>
            </a:extLst>
          </p:cNvPr>
          <p:cNvPicPr>
            <a:picLocks noChangeAspect="1"/>
          </p:cNvPicPr>
          <p:nvPr/>
        </p:nvPicPr>
        <p:blipFill>
          <a:blip r:embed="rId2"/>
          <a:stretch>
            <a:fillRect/>
          </a:stretch>
        </p:blipFill>
        <p:spPr>
          <a:xfrm>
            <a:off x="1336579" y="0"/>
            <a:ext cx="9518841" cy="6858000"/>
          </a:xfrm>
          <a:prstGeom prst="rect">
            <a:avLst/>
          </a:prstGeom>
        </p:spPr>
      </p:pic>
    </p:spTree>
    <p:extLst>
      <p:ext uri="{BB962C8B-B14F-4D97-AF65-F5344CB8AC3E}">
        <p14:creationId xmlns:p14="http://schemas.microsoft.com/office/powerpoint/2010/main" val="235778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6C3A889-E6A5-43AD-AFCB-F5D64A385AAF}"/>
              </a:ext>
            </a:extLst>
          </p:cNvPr>
          <p:cNvPicPr>
            <a:picLocks noChangeAspect="1"/>
          </p:cNvPicPr>
          <p:nvPr/>
        </p:nvPicPr>
        <p:blipFill>
          <a:blip r:embed="rId2"/>
          <a:stretch>
            <a:fillRect/>
          </a:stretch>
        </p:blipFill>
        <p:spPr>
          <a:xfrm>
            <a:off x="1336579" y="0"/>
            <a:ext cx="9518841" cy="6858000"/>
          </a:xfrm>
          <a:prstGeom prst="rect">
            <a:avLst/>
          </a:prstGeom>
        </p:spPr>
      </p:pic>
    </p:spTree>
    <p:extLst>
      <p:ext uri="{BB962C8B-B14F-4D97-AF65-F5344CB8AC3E}">
        <p14:creationId xmlns:p14="http://schemas.microsoft.com/office/powerpoint/2010/main" val="1513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F3E901-B968-41A8-9BB7-3C74D9EE5A38}"/>
              </a:ext>
            </a:extLst>
          </p:cNvPr>
          <p:cNvPicPr>
            <a:picLocks noChangeAspect="1"/>
          </p:cNvPicPr>
          <p:nvPr/>
        </p:nvPicPr>
        <p:blipFill>
          <a:blip r:embed="rId2"/>
          <a:stretch>
            <a:fillRect/>
          </a:stretch>
        </p:blipFill>
        <p:spPr>
          <a:xfrm>
            <a:off x="1336579" y="0"/>
            <a:ext cx="9518841" cy="6858000"/>
          </a:xfrm>
          <a:prstGeom prst="rect">
            <a:avLst/>
          </a:prstGeom>
        </p:spPr>
      </p:pic>
    </p:spTree>
    <p:extLst>
      <p:ext uri="{BB962C8B-B14F-4D97-AF65-F5344CB8AC3E}">
        <p14:creationId xmlns:p14="http://schemas.microsoft.com/office/powerpoint/2010/main" val="289149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E2F348-0ADD-45F1-98A4-E63B5D8FBB38}"/>
              </a:ext>
            </a:extLst>
          </p:cNvPr>
          <p:cNvPicPr>
            <a:picLocks noChangeAspect="1"/>
          </p:cNvPicPr>
          <p:nvPr/>
        </p:nvPicPr>
        <p:blipFill>
          <a:blip r:embed="rId2"/>
          <a:stretch>
            <a:fillRect/>
          </a:stretch>
        </p:blipFill>
        <p:spPr>
          <a:xfrm>
            <a:off x="1336579" y="0"/>
            <a:ext cx="9518841" cy="6858000"/>
          </a:xfrm>
          <a:prstGeom prst="rect">
            <a:avLst/>
          </a:prstGeom>
        </p:spPr>
      </p:pic>
    </p:spTree>
    <p:extLst>
      <p:ext uri="{BB962C8B-B14F-4D97-AF65-F5344CB8AC3E}">
        <p14:creationId xmlns:p14="http://schemas.microsoft.com/office/powerpoint/2010/main" val="395808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BBEFAD-6373-408B-B639-04E8C99ABD0A}"/>
              </a:ext>
            </a:extLst>
          </p:cNvPr>
          <p:cNvPicPr>
            <a:picLocks noChangeAspect="1"/>
          </p:cNvPicPr>
          <p:nvPr/>
        </p:nvPicPr>
        <p:blipFill>
          <a:blip r:embed="rId2"/>
          <a:stretch>
            <a:fillRect/>
          </a:stretch>
        </p:blipFill>
        <p:spPr>
          <a:xfrm>
            <a:off x="1336579" y="0"/>
            <a:ext cx="9518841" cy="6858000"/>
          </a:xfrm>
          <a:prstGeom prst="rect">
            <a:avLst/>
          </a:prstGeom>
        </p:spPr>
      </p:pic>
    </p:spTree>
    <p:extLst>
      <p:ext uri="{BB962C8B-B14F-4D97-AF65-F5344CB8AC3E}">
        <p14:creationId xmlns:p14="http://schemas.microsoft.com/office/powerpoint/2010/main" val="391537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E9E10B1-8DE7-40EB-A1A8-E61D63742E96}"/>
              </a:ext>
            </a:extLst>
          </p:cNvPr>
          <p:cNvSpPr txBox="1"/>
          <p:nvPr/>
        </p:nvSpPr>
        <p:spPr>
          <a:xfrm>
            <a:off x="286439" y="572877"/>
            <a:ext cx="4278735" cy="369332"/>
          </a:xfrm>
          <a:prstGeom prst="rect">
            <a:avLst/>
          </a:prstGeom>
          <a:noFill/>
        </p:spPr>
        <p:txBody>
          <a:bodyPr wrap="none" rtlCol="0">
            <a:spAutoFit/>
          </a:bodyPr>
          <a:lstStyle/>
          <a:p>
            <a:r>
              <a:rPr lang="en-US" altLang="ja-JP" b="1" dirty="0"/>
              <a:t>The following results are with r=2.0</a:t>
            </a:r>
            <a:endParaRPr kumimoji="1" lang="ja-JP" altLang="en-US" b="1" dirty="0"/>
          </a:p>
        </p:txBody>
      </p:sp>
    </p:spTree>
    <p:extLst>
      <p:ext uri="{BB962C8B-B14F-4D97-AF65-F5344CB8AC3E}">
        <p14:creationId xmlns:p14="http://schemas.microsoft.com/office/powerpoint/2010/main" val="334943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5B0ACB-7962-45FC-B444-8D335B651096}"/>
              </a:ext>
            </a:extLst>
          </p:cNvPr>
          <p:cNvPicPr>
            <a:picLocks noChangeAspect="1"/>
          </p:cNvPicPr>
          <p:nvPr/>
        </p:nvPicPr>
        <p:blipFill>
          <a:blip r:embed="rId2"/>
          <a:stretch>
            <a:fillRect/>
          </a:stretch>
        </p:blipFill>
        <p:spPr>
          <a:xfrm>
            <a:off x="2306063" y="0"/>
            <a:ext cx="9518841" cy="6858000"/>
          </a:xfrm>
          <a:prstGeom prst="rect">
            <a:avLst/>
          </a:prstGeom>
        </p:spPr>
      </p:pic>
      <p:sp>
        <p:nvSpPr>
          <p:cNvPr id="4" name="テキスト ボックス 3">
            <a:extLst>
              <a:ext uri="{FF2B5EF4-FFF2-40B4-BE49-F238E27FC236}">
                <a16:creationId xmlns:a16="http://schemas.microsoft.com/office/drawing/2014/main" id="{2E9E10B1-8DE7-40EB-A1A8-E61D63742E96}"/>
              </a:ext>
            </a:extLst>
          </p:cNvPr>
          <p:cNvSpPr txBox="1"/>
          <p:nvPr/>
        </p:nvSpPr>
        <p:spPr>
          <a:xfrm>
            <a:off x="286439" y="572877"/>
            <a:ext cx="1893467" cy="646331"/>
          </a:xfrm>
          <a:prstGeom prst="rect">
            <a:avLst/>
          </a:prstGeom>
          <a:noFill/>
        </p:spPr>
        <p:txBody>
          <a:bodyPr wrap="none" rtlCol="0">
            <a:spAutoFit/>
          </a:bodyPr>
          <a:lstStyle/>
          <a:p>
            <a:r>
              <a:rPr kumimoji="1" lang="en-US" altLang="ja-JP" b="1" dirty="0"/>
              <a:t>Sc-</a:t>
            </a:r>
            <a:r>
              <a:rPr kumimoji="1" lang="en-US" altLang="ja-JP" b="1" dirty="0" err="1"/>
              <a:t>SnSe</a:t>
            </a:r>
            <a:r>
              <a:rPr kumimoji="1" lang="en-US" altLang="ja-JP" b="1" dirty="0"/>
              <a:t> a-axis</a:t>
            </a:r>
          </a:p>
          <a:p>
            <a:r>
              <a:rPr lang="en-US" altLang="ja-JP" b="1" dirty="0"/>
              <a:t>r=2.0</a:t>
            </a:r>
            <a:endParaRPr kumimoji="1" lang="ja-JP" altLang="en-US" b="1" dirty="0"/>
          </a:p>
        </p:txBody>
      </p:sp>
      <p:pic>
        <p:nvPicPr>
          <p:cNvPr id="6" name="図 5">
            <a:extLst>
              <a:ext uri="{FF2B5EF4-FFF2-40B4-BE49-F238E27FC236}">
                <a16:creationId xmlns:a16="http://schemas.microsoft.com/office/drawing/2014/main" id="{1BA613CD-43BD-494E-97ED-2D64E0DD28F4}"/>
              </a:ext>
            </a:extLst>
          </p:cNvPr>
          <p:cNvPicPr>
            <a:picLocks noChangeAspect="1"/>
          </p:cNvPicPr>
          <p:nvPr/>
        </p:nvPicPr>
        <p:blipFill>
          <a:blip r:embed="rId3"/>
          <a:stretch>
            <a:fillRect/>
          </a:stretch>
        </p:blipFill>
        <p:spPr>
          <a:xfrm>
            <a:off x="2412910" y="7169708"/>
            <a:ext cx="9518841" cy="6858000"/>
          </a:xfrm>
          <a:prstGeom prst="rect">
            <a:avLst/>
          </a:prstGeom>
        </p:spPr>
      </p:pic>
      <p:sp>
        <p:nvSpPr>
          <p:cNvPr id="7" name="テキスト ボックス 6">
            <a:extLst>
              <a:ext uri="{FF2B5EF4-FFF2-40B4-BE49-F238E27FC236}">
                <a16:creationId xmlns:a16="http://schemas.microsoft.com/office/drawing/2014/main" id="{1E3CD0BB-7090-4B56-B9B1-DED9FBEEA0D0}"/>
              </a:ext>
            </a:extLst>
          </p:cNvPr>
          <p:cNvSpPr txBox="1"/>
          <p:nvPr/>
        </p:nvSpPr>
        <p:spPr>
          <a:xfrm>
            <a:off x="412596" y="7169708"/>
            <a:ext cx="1893467" cy="646331"/>
          </a:xfrm>
          <a:prstGeom prst="rect">
            <a:avLst/>
          </a:prstGeom>
          <a:noFill/>
        </p:spPr>
        <p:txBody>
          <a:bodyPr wrap="none" rtlCol="0">
            <a:spAutoFit/>
          </a:bodyPr>
          <a:lstStyle/>
          <a:p>
            <a:r>
              <a:rPr kumimoji="1" lang="en-US" altLang="ja-JP" b="1" dirty="0"/>
              <a:t>Sc-</a:t>
            </a:r>
            <a:r>
              <a:rPr kumimoji="1" lang="en-US" altLang="ja-JP" b="1" dirty="0" err="1"/>
              <a:t>SnSe</a:t>
            </a:r>
            <a:r>
              <a:rPr kumimoji="1" lang="en-US" altLang="ja-JP" b="1" dirty="0"/>
              <a:t> a-axis</a:t>
            </a:r>
          </a:p>
          <a:p>
            <a:r>
              <a:rPr lang="en-US" altLang="ja-JP" b="1" dirty="0"/>
              <a:t>r=0.5</a:t>
            </a:r>
            <a:endParaRPr kumimoji="1" lang="ja-JP" altLang="en-US" b="1" dirty="0"/>
          </a:p>
        </p:txBody>
      </p:sp>
    </p:spTree>
    <p:extLst>
      <p:ext uri="{BB962C8B-B14F-4D97-AF65-F5344CB8AC3E}">
        <p14:creationId xmlns:p14="http://schemas.microsoft.com/office/powerpoint/2010/main" val="374285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A1075A5-00D4-45DD-8C1E-4858E900E74C}"/>
              </a:ext>
            </a:extLst>
          </p:cNvPr>
          <p:cNvPicPr>
            <a:picLocks noChangeAspect="1"/>
          </p:cNvPicPr>
          <p:nvPr/>
        </p:nvPicPr>
        <p:blipFill>
          <a:blip r:embed="rId2"/>
          <a:stretch>
            <a:fillRect/>
          </a:stretch>
        </p:blipFill>
        <p:spPr>
          <a:xfrm>
            <a:off x="2673159" y="0"/>
            <a:ext cx="9518841" cy="6858000"/>
          </a:xfrm>
          <a:prstGeom prst="rect">
            <a:avLst/>
          </a:prstGeom>
        </p:spPr>
      </p:pic>
      <p:sp>
        <p:nvSpPr>
          <p:cNvPr id="2" name="テキスト ボックス 1">
            <a:extLst>
              <a:ext uri="{FF2B5EF4-FFF2-40B4-BE49-F238E27FC236}">
                <a16:creationId xmlns:a16="http://schemas.microsoft.com/office/drawing/2014/main" id="{084ACD3A-528A-427F-8F8C-8EC821E6BAF3}"/>
              </a:ext>
            </a:extLst>
          </p:cNvPr>
          <p:cNvSpPr txBox="1"/>
          <p:nvPr/>
        </p:nvSpPr>
        <p:spPr>
          <a:xfrm>
            <a:off x="-1837" y="256751"/>
            <a:ext cx="6097836" cy="8679299"/>
          </a:xfrm>
          <a:prstGeom prst="rect">
            <a:avLst/>
          </a:prstGeom>
          <a:noFill/>
        </p:spPr>
        <p:txBody>
          <a:bodyPr wrap="square">
            <a:spAutoFit/>
          </a:bodyPr>
          <a:lstStyle/>
          <a:p>
            <a:r>
              <a:rPr lang="en-US" altLang="ja-JP" b="1" dirty="0">
                <a:solidFill>
                  <a:srgbClr val="FF0000"/>
                </a:solidFill>
              </a:rPr>
              <a:t>(</a:t>
            </a:r>
            <a:r>
              <a:rPr lang="en-US" altLang="ja-JP" b="1" dirty="0" err="1">
                <a:solidFill>
                  <a:srgbClr val="FF0000"/>
                </a:solidFill>
              </a:rPr>
              <a:t>Sn,Bi</a:t>
            </a:r>
            <a:r>
              <a:rPr lang="en-US" altLang="ja-JP" b="1" dirty="0">
                <a:solidFill>
                  <a:srgbClr val="FF0000"/>
                </a:solidFill>
              </a:rPr>
              <a:t>)Se 2.1x10</a:t>
            </a:r>
            <a:r>
              <a:rPr lang="en-US" altLang="ja-JP" b="1" baseline="30000" dirty="0">
                <a:solidFill>
                  <a:srgbClr val="FF0000"/>
                </a:solidFill>
              </a:rPr>
              <a:t>19</a:t>
            </a:r>
            <a:r>
              <a:rPr lang="en-US" altLang="ja-JP" b="1" dirty="0">
                <a:solidFill>
                  <a:srgbClr val="FF0000"/>
                </a:solidFill>
              </a:rPr>
              <a:t> cm</a:t>
            </a:r>
            <a:r>
              <a:rPr lang="en-US" altLang="ja-JP" b="1" baseline="30000" dirty="0">
                <a:solidFill>
                  <a:srgbClr val="FF0000"/>
                </a:solidFill>
              </a:rPr>
              <a:t>-3</a:t>
            </a:r>
          </a:p>
          <a:p>
            <a:r>
              <a:rPr lang="en-US" altLang="ja-JP" dirty="0"/>
              <a:t>[Parameters]</a:t>
            </a:r>
          </a:p>
          <a:p>
            <a:r>
              <a:rPr lang="en-US" altLang="ja-JP" dirty="0"/>
              <a:t>Eb=-0.01842968717298104:1</a:t>
            </a:r>
          </a:p>
          <a:p>
            <a:r>
              <a:rPr lang="en-US" altLang="ja-JP" dirty="0" err="1"/>
              <a:t>Aop</a:t>
            </a:r>
            <a:r>
              <a:rPr lang="en-US" altLang="ja-JP" dirty="0"/>
              <a:t>=1e-10:0</a:t>
            </a:r>
          </a:p>
          <a:p>
            <a:r>
              <a:rPr lang="en-US" altLang="ja-JP" dirty="0" err="1"/>
              <a:t>Eop</a:t>
            </a:r>
            <a:r>
              <a:rPr lang="en-US" altLang="ja-JP" dirty="0"/>
              <a:t>=0.0001:0</a:t>
            </a:r>
          </a:p>
          <a:p>
            <a:r>
              <a:rPr lang="en-US" altLang="ja-JP" dirty="0" err="1"/>
              <a:t>apolyi</a:t>
            </a:r>
            <a:r>
              <a:rPr lang="en-US" altLang="ja-JP" dirty="0"/>
              <a:t>[0]=-0.5098443960009953:1</a:t>
            </a:r>
          </a:p>
          <a:p>
            <a:r>
              <a:rPr lang="en-US" altLang="ja-JP" dirty="0" err="1"/>
              <a:t>ppolyi</a:t>
            </a:r>
            <a:r>
              <a:rPr lang="en-US" altLang="ja-JP" dirty="0"/>
              <a:t>[0]=0.0:0</a:t>
            </a:r>
          </a:p>
          <a:p>
            <a:r>
              <a:rPr lang="en-US" altLang="ja-JP" dirty="0" err="1"/>
              <a:t>apolyi</a:t>
            </a:r>
            <a:r>
              <a:rPr lang="en-US" altLang="ja-JP" dirty="0"/>
              <a:t>[1]=4.278766466986334e-05:1</a:t>
            </a:r>
          </a:p>
          <a:p>
            <a:r>
              <a:rPr lang="en-US" altLang="ja-JP" dirty="0" err="1"/>
              <a:t>ppolyi</a:t>
            </a:r>
            <a:r>
              <a:rPr lang="en-US" altLang="ja-JP" dirty="0"/>
              <a:t>[1]=-1.5:0</a:t>
            </a:r>
          </a:p>
          <a:p>
            <a:r>
              <a:rPr lang="en-US" altLang="ja-JP" dirty="0" err="1"/>
              <a:t>apolyi</a:t>
            </a:r>
            <a:r>
              <a:rPr lang="en-US" altLang="ja-JP" dirty="0"/>
              <a:t>[2]=3880.30988787542:1</a:t>
            </a:r>
          </a:p>
          <a:p>
            <a:r>
              <a:rPr lang="en-US" altLang="ja-JP" dirty="0" err="1"/>
              <a:t>ppolyi</a:t>
            </a:r>
            <a:r>
              <a:rPr lang="en-US" altLang="ja-JP" dirty="0"/>
              <a:t>[2]=1.5:0</a:t>
            </a:r>
          </a:p>
          <a:p>
            <a:r>
              <a:rPr lang="en-US" altLang="ja-JP" dirty="0" err="1"/>
              <a:t>apolyi</a:t>
            </a:r>
            <a:r>
              <a:rPr lang="en-US" altLang="ja-JP" dirty="0"/>
              <a:t>[3]=0.0:0</a:t>
            </a:r>
          </a:p>
          <a:p>
            <a:r>
              <a:rPr lang="en-US" altLang="ja-JP" dirty="0" err="1"/>
              <a:t>ppolyi</a:t>
            </a:r>
            <a:r>
              <a:rPr lang="en-US" altLang="ja-JP" dirty="0"/>
              <a:t>[3]=-1.0:0</a:t>
            </a:r>
          </a:p>
          <a:p>
            <a:r>
              <a:rPr lang="en-US" altLang="ja-JP" dirty="0" err="1"/>
              <a:t>apolyi</a:t>
            </a:r>
            <a:r>
              <a:rPr lang="en-US" altLang="ja-JP" dirty="0"/>
              <a:t>[4]=0.0:0</a:t>
            </a:r>
          </a:p>
          <a:p>
            <a:r>
              <a:rPr lang="en-US" altLang="ja-JP" dirty="0" err="1"/>
              <a:t>ppolyi</a:t>
            </a:r>
            <a:r>
              <a:rPr lang="en-US" altLang="ja-JP" dirty="0"/>
              <a:t>[4]=1.0:0</a:t>
            </a:r>
          </a:p>
          <a:p>
            <a:r>
              <a:rPr lang="en-US" altLang="ja-JP" dirty="0" err="1"/>
              <a:t>meeff</a:t>
            </a:r>
            <a:r>
              <a:rPr lang="en-US" altLang="ja-JP" dirty="0"/>
              <a:t>=0.0016076006361616065:1</a:t>
            </a:r>
          </a:p>
          <a:p>
            <a:r>
              <a:rPr lang="en-US" altLang="ja-JP" dirty="0" err="1"/>
              <a:t>mheff</a:t>
            </a:r>
            <a:r>
              <a:rPr lang="en-US" altLang="ja-JP" dirty="0"/>
              <a:t>=6.929761670298067:1</a:t>
            </a:r>
          </a:p>
          <a:p>
            <a:r>
              <a:rPr lang="en-US" altLang="ja-JP" dirty="0"/>
              <a:t>EV=0.0:0</a:t>
            </a:r>
          </a:p>
          <a:p>
            <a:r>
              <a:rPr lang="en-US" altLang="ja-JP" dirty="0"/>
              <a:t>EC=0.04990597653329279:1</a:t>
            </a:r>
          </a:p>
          <a:p>
            <a:r>
              <a:rPr lang="en-US" altLang="ja-JP" dirty="0"/>
              <a:t>EA=0.05:0</a:t>
            </a:r>
          </a:p>
          <a:p>
            <a:r>
              <a:rPr lang="en-US" altLang="ja-JP" dirty="0"/>
              <a:t>NA=0.0:0</a:t>
            </a:r>
          </a:p>
          <a:p>
            <a:r>
              <a:rPr lang="en-US" altLang="ja-JP" dirty="0"/>
              <a:t>ED=0.24258198410715487:1</a:t>
            </a:r>
          </a:p>
          <a:p>
            <a:r>
              <a:rPr lang="en-US" altLang="ja-JP" dirty="0">
                <a:solidFill>
                  <a:srgbClr val="FF0000"/>
                </a:solidFill>
              </a:rPr>
              <a:t>ND=1.2182631648634173e+18:1</a:t>
            </a:r>
          </a:p>
          <a:p>
            <a:endParaRPr lang="en-US" altLang="ja-JP" dirty="0"/>
          </a:p>
          <a:p>
            <a:r>
              <a:rPr lang="en-US" altLang="ja-JP" dirty="0"/>
              <a:t>[Preferences]</a:t>
            </a:r>
          </a:p>
          <a:p>
            <a:r>
              <a:rPr lang="en-US" altLang="ja-JP" dirty="0" err="1"/>
              <a:t>rfac</a:t>
            </a:r>
            <a:r>
              <a:rPr lang="en-US" altLang="ja-JP" dirty="0"/>
              <a:t>=0.5</a:t>
            </a:r>
          </a:p>
          <a:p>
            <a:r>
              <a:rPr lang="en-US" altLang="ja-JP" dirty="0"/>
              <a:t>l0=1e-08</a:t>
            </a:r>
          </a:p>
          <a:p>
            <a:r>
              <a:rPr lang="en-US" altLang="ja-JP" dirty="0" err="1"/>
              <a:t>last_fitmode</a:t>
            </a:r>
            <a:r>
              <a:rPr lang="en-US" altLang="ja-JP" dirty="0"/>
              <a:t>=fit</a:t>
            </a:r>
          </a:p>
          <a:p>
            <a:r>
              <a:rPr lang="en-US" altLang="ja-JP" dirty="0" err="1"/>
              <a:t>print_level</a:t>
            </a:r>
            <a:r>
              <a:rPr lang="en-US" altLang="ja-JP" dirty="0"/>
              <a:t>=0.0</a:t>
            </a:r>
          </a:p>
          <a:p>
            <a:endParaRPr lang="ja-JP" altLang="en-US" dirty="0"/>
          </a:p>
          <a:p>
            <a:endParaRPr lang="en-US" altLang="ja-JP" dirty="0"/>
          </a:p>
        </p:txBody>
      </p:sp>
    </p:spTree>
    <p:extLst>
      <p:ext uri="{BB962C8B-B14F-4D97-AF65-F5344CB8AC3E}">
        <p14:creationId xmlns:p14="http://schemas.microsoft.com/office/powerpoint/2010/main" val="341673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F125D9D-A26A-4B05-8510-3406BE549AF6}"/>
              </a:ext>
            </a:extLst>
          </p:cNvPr>
          <p:cNvPicPr>
            <a:picLocks noChangeAspect="1"/>
          </p:cNvPicPr>
          <p:nvPr/>
        </p:nvPicPr>
        <p:blipFill>
          <a:blip r:embed="rId2"/>
          <a:stretch>
            <a:fillRect/>
          </a:stretch>
        </p:blipFill>
        <p:spPr>
          <a:xfrm>
            <a:off x="2548435" y="0"/>
            <a:ext cx="9518841" cy="6858000"/>
          </a:xfrm>
          <a:prstGeom prst="rect">
            <a:avLst/>
          </a:prstGeom>
        </p:spPr>
      </p:pic>
      <p:sp>
        <p:nvSpPr>
          <p:cNvPr id="2" name="テキスト ボックス 1">
            <a:extLst>
              <a:ext uri="{FF2B5EF4-FFF2-40B4-BE49-F238E27FC236}">
                <a16:creationId xmlns:a16="http://schemas.microsoft.com/office/drawing/2014/main" id="{218CF19D-9CA9-46D8-86F5-AE68B18451FA}"/>
              </a:ext>
            </a:extLst>
          </p:cNvPr>
          <p:cNvSpPr txBox="1"/>
          <p:nvPr/>
        </p:nvSpPr>
        <p:spPr>
          <a:xfrm>
            <a:off x="-1837" y="256751"/>
            <a:ext cx="6097836" cy="8402300"/>
          </a:xfrm>
          <a:prstGeom prst="rect">
            <a:avLst/>
          </a:prstGeom>
          <a:noFill/>
        </p:spPr>
        <p:txBody>
          <a:bodyPr wrap="square">
            <a:spAutoFit/>
          </a:bodyPr>
          <a:lstStyle/>
          <a:p>
            <a:r>
              <a:rPr lang="en-US" altLang="ja-JP" b="1" dirty="0">
                <a:solidFill>
                  <a:srgbClr val="FF0000"/>
                </a:solidFill>
              </a:rPr>
              <a:t>(</a:t>
            </a:r>
            <a:r>
              <a:rPr lang="en-US" altLang="ja-JP" b="1" dirty="0" err="1">
                <a:solidFill>
                  <a:srgbClr val="FF0000"/>
                </a:solidFill>
              </a:rPr>
              <a:t>Sn,Bi</a:t>
            </a:r>
            <a:r>
              <a:rPr lang="en-US" altLang="ja-JP" b="1" dirty="0">
                <a:solidFill>
                  <a:srgbClr val="FF0000"/>
                </a:solidFill>
              </a:rPr>
              <a:t>)Se 1.7x10</a:t>
            </a:r>
            <a:r>
              <a:rPr lang="en-US" altLang="ja-JP" b="1" baseline="30000" dirty="0">
                <a:solidFill>
                  <a:srgbClr val="FF0000"/>
                </a:solidFill>
              </a:rPr>
              <a:t>19</a:t>
            </a:r>
            <a:r>
              <a:rPr lang="en-US" altLang="ja-JP" b="1" dirty="0">
                <a:solidFill>
                  <a:srgbClr val="FF0000"/>
                </a:solidFill>
              </a:rPr>
              <a:t> cm</a:t>
            </a:r>
            <a:r>
              <a:rPr lang="en-US" altLang="ja-JP" b="1" baseline="30000" dirty="0">
                <a:solidFill>
                  <a:srgbClr val="FF0000"/>
                </a:solidFill>
              </a:rPr>
              <a:t>-3</a:t>
            </a:r>
          </a:p>
          <a:p>
            <a:r>
              <a:rPr lang="en-US" altLang="ja-JP" dirty="0"/>
              <a:t>[Parameters]</a:t>
            </a:r>
          </a:p>
          <a:p>
            <a:r>
              <a:rPr lang="en-US" altLang="ja-JP" dirty="0"/>
              <a:t>Eb=-0.01842968717298104:1</a:t>
            </a:r>
          </a:p>
          <a:p>
            <a:r>
              <a:rPr lang="en-US" altLang="ja-JP" dirty="0" err="1"/>
              <a:t>Aop</a:t>
            </a:r>
            <a:r>
              <a:rPr lang="en-US" altLang="ja-JP" dirty="0"/>
              <a:t>=1e-10:0</a:t>
            </a:r>
          </a:p>
          <a:p>
            <a:r>
              <a:rPr lang="en-US" altLang="ja-JP" dirty="0" err="1"/>
              <a:t>Eop</a:t>
            </a:r>
            <a:r>
              <a:rPr lang="en-US" altLang="ja-JP" dirty="0"/>
              <a:t>=0.0001:0</a:t>
            </a:r>
          </a:p>
          <a:p>
            <a:r>
              <a:rPr lang="en-US" altLang="ja-JP" dirty="0" err="1"/>
              <a:t>apolyi</a:t>
            </a:r>
            <a:r>
              <a:rPr lang="en-US" altLang="ja-JP" dirty="0"/>
              <a:t>[0]=-0.5098443960009953:1</a:t>
            </a:r>
          </a:p>
          <a:p>
            <a:r>
              <a:rPr lang="en-US" altLang="ja-JP" dirty="0" err="1"/>
              <a:t>ppolyi</a:t>
            </a:r>
            <a:r>
              <a:rPr lang="en-US" altLang="ja-JP" dirty="0"/>
              <a:t>[0]=0.0:0</a:t>
            </a:r>
          </a:p>
          <a:p>
            <a:r>
              <a:rPr lang="en-US" altLang="ja-JP" dirty="0" err="1"/>
              <a:t>apolyi</a:t>
            </a:r>
            <a:r>
              <a:rPr lang="en-US" altLang="ja-JP" dirty="0"/>
              <a:t>[1]=4.278766466986334e-05:1</a:t>
            </a:r>
          </a:p>
          <a:p>
            <a:r>
              <a:rPr lang="en-US" altLang="ja-JP" dirty="0" err="1"/>
              <a:t>ppolyi</a:t>
            </a:r>
            <a:r>
              <a:rPr lang="en-US" altLang="ja-JP" dirty="0"/>
              <a:t>[1]=-1.5:0</a:t>
            </a:r>
          </a:p>
          <a:p>
            <a:r>
              <a:rPr lang="en-US" altLang="ja-JP" dirty="0" err="1"/>
              <a:t>apolyi</a:t>
            </a:r>
            <a:r>
              <a:rPr lang="en-US" altLang="ja-JP" dirty="0"/>
              <a:t>[2]=3880.30988787542:1</a:t>
            </a:r>
          </a:p>
          <a:p>
            <a:r>
              <a:rPr lang="en-US" altLang="ja-JP" dirty="0" err="1"/>
              <a:t>ppolyi</a:t>
            </a:r>
            <a:r>
              <a:rPr lang="en-US" altLang="ja-JP" dirty="0"/>
              <a:t>[2]=1.5:0</a:t>
            </a:r>
          </a:p>
          <a:p>
            <a:r>
              <a:rPr lang="en-US" altLang="ja-JP" dirty="0" err="1"/>
              <a:t>apolyi</a:t>
            </a:r>
            <a:r>
              <a:rPr lang="en-US" altLang="ja-JP" dirty="0"/>
              <a:t>[3]=0.0:0</a:t>
            </a:r>
          </a:p>
          <a:p>
            <a:r>
              <a:rPr lang="en-US" altLang="ja-JP" dirty="0" err="1"/>
              <a:t>ppolyi</a:t>
            </a:r>
            <a:r>
              <a:rPr lang="en-US" altLang="ja-JP" dirty="0"/>
              <a:t>[3]=-1.0:0</a:t>
            </a:r>
          </a:p>
          <a:p>
            <a:r>
              <a:rPr lang="en-US" altLang="ja-JP" dirty="0" err="1"/>
              <a:t>apolyi</a:t>
            </a:r>
            <a:r>
              <a:rPr lang="en-US" altLang="ja-JP" dirty="0"/>
              <a:t>[4]=0.0:0</a:t>
            </a:r>
          </a:p>
          <a:p>
            <a:r>
              <a:rPr lang="en-US" altLang="ja-JP" dirty="0" err="1"/>
              <a:t>ppolyi</a:t>
            </a:r>
            <a:r>
              <a:rPr lang="en-US" altLang="ja-JP" dirty="0"/>
              <a:t>[4]=1.0:0</a:t>
            </a:r>
          </a:p>
          <a:p>
            <a:r>
              <a:rPr lang="en-US" altLang="ja-JP" dirty="0" err="1"/>
              <a:t>meeff</a:t>
            </a:r>
            <a:r>
              <a:rPr lang="en-US" altLang="ja-JP" dirty="0"/>
              <a:t>=0.023269067776359245:1</a:t>
            </a:r>
          </a:p>
          <a:p>
            <a:r>
              <a:rPr lang="en-US" altLang="ja-JP" dirty="0" err="1"/>
              <a:t>mheff</a:t>
            </a:r>
            <a:r>
              <a:rPr lang="en-US" altLang="ja-JP" dirty="0"/>
              <a:t>=2.941233102421002:1</a:t>
            </a:r>
          </a:p>
          <a:p>
            <a:r>
              <a:rPr lang="en-US" altLang="ja-JP" dirty="0"/>
              <a:t>EV=0.0:0</a:t>
            </a:r>
          </a:p>
          <a:p>
            <a:r>
              <a:rPr lang="en-US" altLang="ja-JP" dirty="0"/>
              <a:t>EC=0.37442979303465995:1</a:t>
            </a:r>
          </a:p>
          <a:p>
            <a:r>
              <a:rPr lang="en-US" altLang="ja-JP" dirty="0"/>
              <a:t>EA=0.05:0</a:t>
            </a:r>
          </a:p>
          <a:p>
            <a:r>
              <a:rPr lang="en-US" altLang="ja-JP" dirty="0"/>
              <a:t>NA=0.0:0</a:t>
            </a:r>
          </a:p>
          <a:p>
            <a:r>
              <a:rPr lang="en-US" altLang="ja-JP" dirty="0"/>
              <a:t>ED=0.20625690912191894:1</a:t>
            </a:r>
          </a:p>
          <a:p>
            <a:r>
              <a:rPr lang="en-US" altLang="ja-JP" dirty="0">
                <a:solidFill>
                  <a:srgbClr val="FF0000"/>
                </a:solidFill>
              </a:rPr>
              <a:t>ND=4.113875040043347e+18:1</a:t>
            </a:r>
          </a:p>
          <a:p>
            <a:endParaRPr lang="en-US" altLang="ja-JP" dirty="0"/>
          </a:p>
          <a:p>
            <a:r>
              <a:rPr lang="en-US" altLang="ja-JP" dirty="0"/>
              <a:t>[Preferences]</a:t>
            </a:r>
          </a:p>
          <a:p>
            <a:r>
              <a:rPr lang="en-US" altLang="ja-JP" dirty="0" err="1"/>
              <a:t>rfac</a:t>
            </a:r>
            <a:r>
              <a:rPr lang="en-US" altLang="ja-JP" dirty="0"/>
              <a:t>=0.5</a:t>
            </a:r>
          </a:p>
          <a:p>
            <a:r>
              <a:rPr lang="en-US" altLang="ja-JP" dirty="0"/>
              <a:t>l0=1e-08</a:t>
            </a:r>
          </a:p>
          <a:p>
            <a:r>
              <a:rPr lang="en-US" altLang="ja-JP" dirty="0" err="1"/>
              <a:t>last_fitmode</a:t>
            </a:r>
            <a:r>
              <a:rPr lang="en-US" altLang="ja-JP" dirty="0"/>
              <a:t>=fit</a:t>
            </a:r>
          </a:p>
          <a:p>
            <a:r>
              <a:rPr lang="en-US" altLang="ja-JP" dirty="0" err="1"/>
              <a:t>print_level</a:t>
            </a:r>
            <a:r>
              <a:rPr lang="en-US" altLang="ja-JP" dirty="0"/>
              <a:t>=0.0</a:t>
            </a:r>
          </a:p>
          <a:p>
            <a:endParaRPr lang="en-US" altLang="ja-JP" dirty="0"/>
          </a:p>
        </p:txBody>
      </p:sp>
    </p:spTree>
    <p:extLst>
      <p:ext uri="{BB962C8B-B14F-4D97-AF65-F5344CB8AC3E}">
        <p14:creationId xmlns:p14="http://schemas.microsoft.com/office/powerpoint/2010/main" val="276360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57B097-7692-4E36-AF2C-F282AFEFFBD9}"/>
              </a:ext>
            </a:extLst>
          </p:cNvPr>
          <p:cNvPicPr>
            <a:picLocks noChangeAspect="1"/>
          </p:cNvPicPr>
          <p:nvPr/>
        </p:nvPicPr>
        <p:blipFill>
          <a:blip r:embed="rId2"/>
          <a:stretch>
            <a:fillRect/>
          </a:stretch>
        </p:blipFill>
        <p:spPr>
          <a:xfrm>
            <a:off x="2592502" y="99152"/>
            <a:ext cx="9518841" cy="6858000"/>
          </a:xfrm>
          <a:prstGeom prst="rect">
            <a:avLst/>
          </a:prstGeom>
        </p:spPr>
      </p:pic>
      <p:sp>
        <p:nvSpPr>
          <p:cNvPr id="5" name="テキスト ボックス 4">
            <a:extLst>
              <a:ext uri="{FF2B5EF4-FFF2-40B4-BE49-F238E27FC236}">
                <a16:creationId xmlns:a16="http://schemas.microsoft.com/office/drawing/2014/main" id="{C9ACED29-D844-44AA-897F-AD89B168F385}"/>
              </a:ext>
            </a:extLst>
          </p:cNvPr>
          <p:cNvSpPr txBox="1"/>
          <p:nvPr/>
        </p:nvSpPr>
        <p:spPr>
          <a:xfrm>
            <a:off x="-1837" y="256751"/>
            <a:ext cx="6097836" cy="8402300"/>
          </a:xfrm>
          <a:prstGeom prst="rect">
            <a:avLst/>
          </a:prstGeom>
          <a:noFill/>
        </p:spPr>
        <p:txBody>
          <a:bodyPr wrap="square">
            <a:spAutoFit/>
          </a:bodyPr>
          <a:lstStyle/>
          <a:p>
            <a:r>
              <a:rPr lang="en-US" altLang="ja-JP" b="1" dirty="0">
                <a:solidFill>
                  <a:srgbClr val="FF0000"/>
                </a:solidFill>
              </a:rPr>
              <a:t>(</a:t>
            </a:r>
            <a:r>
              <a:rPr lang="en-US" altLang="ja-JP" b="1" dirty="0" err="1">
                <a:solidFill>
                  <a:srgbClr val="FF0000"/>
                </a:solidFill>
              </a:rPr>
              <a:t>Sn,Bi</a:t>
            </a:r>
            <a:r>
              <a:rPr lang="en-US" altLang="ja-JP" b="1" dirty="0">
                <a:solidFill>
                  <a:srgbClr val="FF0000"/>
                </a:solidFill>
              </a:rPr>
              <a:t>)Se 8.7x10</a:t>
            </a:r>
            <a:r>
              <a:rPr lang="en-US" altLang="ja-JP" b="1" baseline="30000" dirty="0">
                <a:solidFill>
                  <a:srgbClr val="FF0000"/>
                </a:solidFill>
              </a:rPr>
              <a:t>18</a:t>
            </a:r>
            <a:r>
              <a:rPr lang="en-US" altLang="ja-JP" b="1" dirty="0">
                <a:solidFill>
                  <a:srgbClr val="FF0000"/>
                </a:solidFill>
              </a:rPr>
              <a:t> cm</a:t>
            </a:r>
            <a:r>
              <a:rPr lang="en-US" altLang="ja-JP" b="1" baseline="30000" dirty="0">
                <a:solidFill>
                  <a:srgbClr val="FF0000"/>
                </a:solidFill>
              </a:rPr>
              <a:t>-3</a:t>
            </a:r>
          </a:p>
          <a:p>
            <a:endParaRPr lang="en-US" altLang="ja-JP" dirty="0"/>
          </a:p>
          <a:p>
            <a:r>
              <a:rPr lang="ja-JP" altLang="en-US" dirty="0"/>
              <a:t>[Parameters]</a:t>
            </a:r>
          </a:p>
          <a:p>
            <a:r>
              <a:rPr lang="ja-JP" altLang="en-US" dirty="0"/>
              <a:t>Eb=-0.01842968717298104:1</a:t>
            </a:r>
          </a:p>
          <a:p>
            <a:r>
              <a:rPr lang="ja-JP" altLang="en-US" dirty="0"/>
              <a:t>Aop=1e-10:0</a:t>
            </a:r>
          </a:p>
          <a:p>
            <a:r>
              <a:rPr lang="ja-JP" altLang="en-US" dirty="0"/>
              <a:t>Eop=0.0001:0</a:t>
            </a:r>
          </a:p>
          <a:p>
            <a:r>
              <a:rPr lang="ja-JP" altLang="en-US" dirty="0"/>
              <a:t>apolyi[0]=-0.5098443960009953:1</a:t>
            </a:r>
          </a:p>
          <a:p>
            <a:r>
              <a:rPr lang="ja-JP" altLang="en-US" dirty="0"/>
              <a:t>ppolyi[0]=0.0:0</a:t>
            </a:r>
          </a:p>
          <a:p>
            <a:r>
              <a:rPr lang="ja-JP" altLang="en-US" dirty="0"/>
              <a:t>apolyi[1]=4.278766466986334e-05:1</a:t>
            </a:r>
          </a:p>
          <a:p>
            <a:r>
              <a:rPr lang="ja-JP" altLang="en-US" dirty="0"/>
              <a:t>ppolyi[1]=-1.5:0</a:t>
            </a:r>
          </a:p>
          <a:p>
            <a:r>
              <a:rPr lang="ja-JP" altLang="en-US" dirty="0"/>
              <a:t>apolyi[2]=3880.30988787542:1</a:t>
            </a:r>
          </a:p>
          <a:p>
            <a:r>
              <a:rPr lang="ja-JP" altLang="en-US" dirty="0"/>
              <a:t>ppolyi[2]=1.5:0</a:t>
            </a:r>
          </a:p>
          <a:p>
            <a:r>
              <a:rPr lang="ja-JP" altLang="en-US" dirty="0"/>
              <a:t>apolyi[3]=0.0:0</a:t>
            </a:r>
          </a:p>
          <a:p>
            <a:r>
              <a:rPr lang="ja-JP" altLang="en-US" dirty="0"/>
              <a:t>ppolyi[3]=-1.0:0</a:t>
            </a:r>
          </a:p>
          <a:p>
            <a:r>
              <a:rPr lang="ja-JP" altLang="en-US" dirty="0"/>
              <a:t>apolyi[4]=0.0:0</a:t>
            </a:r>
          </a:p>
          <a:p>
            <a:r>
              <a:rPr lang="ja-JP" altLang="en-US" dirty="0"/>
              <a:t>ppolyi[4]=1.0:0</a:t>
            </a:r>
          </a:p>
          <a:p>
            <a:r>
              <a:rPr lang="ja-JP" altLang="en-US" dirty="0"/>
              <a:t>meeff=0.5881376029723083:1</a:t>
            </a:r>
          </a:p>
          <a:p>
            <a:r>
              <a:rPr lang="ja-JP" altLang="en-US" dirty="0"/>
              <a:t>mheff=1.274484300204292:1</a:t>
            </a:r>
          </a:p>
          <a:p>
            <a:r>
              <a:rPr lang="ja-JP" altLang="en-US" dirty="0"/>
              <a:t>EV=0.0:0</a:t>
            </a:r>
          </a:p>
          <a:p>
            <a:r>
              <a:rPr lang="ja-JP" altLang="en-US" dirty="0"/>
              <a:t>EC=0.545226149990734:1</a:t>
            </a:r>
          </a:p>
          <a:p>
            <a:r>
              <a:rPr lang="ja-JP" altLang="en-US" dirty="0"/>
              <a:t>EA=0.05:0</a:t>
            </a:r>
          </a:p>
          <a:p>
            <a:r>
              <a:rPr lang="ja-JP" altLang="en-US" dirty="0"/>
              <a:t>NA=0.0:0</a:t>
            </a:r>
          </a:p>
          <a:p>
            <a:r>
              <a:rPr lang="ja-JP" altLang="en-US" dirty="0"/>
              <a:t>ED=0.1582623761122357:1</a:t>
            </a:r>
          </a:p>
          <a:p>
            <a:r>
              <a:rPr lang="ja-JP" altLang="en-US" dirty="0">
                <a:solidFill>
                  <a:srgbClr val="FF0000"/>
                </a:solidFill>
              </a:rPr>
              <a:t>ND=1.5825039399613536e+19:1</a:t>
            </a:r>
          </a:p>
          <a:p>
            <a:endParaRPr lang="ja-JP" altLang="en-US" dirty="0"/>
          </a:p>
          <a:p>
            <a:r>
              <a:rPr lang="ja-JP" altLang="en-US" dirty="0"/>
              <a:t>[Preferences]</a:t>
            </a:r>
          </a:p>
          <a:p>
            <a:r>
              <a:rPr lang="ja-JP" altLang="en-US" dirty="0"/>
              <a:t>rfac=0.5</a:t>
            </a:r>
          </a:p>
          <a:p>
            <a:r>
              <a:rPr lang="ja-JP" altLang="en-US" dirty="0"/>
              <a:t>l0=1e-08</a:t>
            </a:r>
          </a:p>
          <a:p>
            <a:r>
              <a:rPr lang="ja-JP" altLang="en-US" dirty="0"/>
              <a:t>last_fitmode=fit_RH</a:t>
            </a:r>
          </a:p>
          <a:p>
            <a:r>
              <a:rPr lang="ja-JP" altLang="en-US" dirty="0"/>
              <a:t>print_level=0.0</a:t>
            </a:r>
          </a:p>
        </p:txBody>
      </p:sp>
    </p:spTree>
    <p:extLst>
      <p:ext uri="{BB962C8B-B14F-4D97-AF65-F5344CB8AC3E}">
        <p14:creationId xmlns:p14="http://schemas.microsoft.com/office/powerpoint/2010/main" val="322658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BF2FF52-38A2-43D1-AFB6-F5F77DB1C2ED}"/>
              </a:ext>
            </a:extLst>
          </p:cNvPr>
          <p:cNvPicPr>
            <a:picLocks noChangeAspect="1"/>
          </p:cNvPicPr>
          <p:nvPr/>
        </p:nvPicPr>
        <p:blipFill>
          <a:blip r:embed="rId2"/>
          <a:stretch>
            <a:fillRect/>
          </a:stretch>
        </p:blipFill>
        <p:spPr>
          <a:xfrm>
            <a:off x="1369630" y="0"/>
            <a:ext cx="9518841" cy="6858000"/>
          </a:xfrm>
          <a:prstGeom prst="rect">
            <a:avLst/>
          </a:prstGeom>
        </p:spPr>
      </p:pic>
      <p:sp>
        <p:nvSpPr>
          <p:cNvPr id="9" name="テキスト ボックス 8">
            <a:extLst>
              <a:ext uri="{FF2B5EF4-FFF2-40B4-BE49-F238E27FC236}">
                <a16:creationId xmlns:a16="http://schemas.microsoft.com/office/drawing/2014/main" id="{CC489CD8-B9E4-469E-BB7F-95FAD4F02F8A}"/>
              </a:ext>
            </a:extLst>
          </p:cNvPr>
          <p:cNvSpPr txBox="1"/>
          <p:nvPr/>
        </p:nvSpPr>
        <p:spPr>
          <a:xfrm>
            <a:off x="459953" y="4272677"/>
            <a:ext cx="6097836" cy="2585323"/>
          </a:xfrm>
          <a:prstGeom prst="rect">
            <a:avLst/>
          </a:prstGeom>
          <a:solidFill>
            <a:schemeClr val="bg1"/>
          </a:solidFill>
        </p:spPr>
        <p:txBody>
          <a:bodyPr wrap="square">
            <a:spAutoFit/>
          </a:bodyPr>
          <a:lstStyle/>
          <a:p>
            <a:r>
              <a:rPr lang="ja-JP" altLang="en-US" dirty="0"/>
              <a:t>[Parameters]</a:t>
            </a:r>
          </a:p>
          <a:p>
            <a:r>
              <a:rPr lang="ja-JP" altLang="en-US" dirty="0"/>
              <a:t>meeff=0.15427913149098813:1</a:t>
            </a:r>
          </a:p>
          <a:p>
            <a:r>
              <a:rPr lang="ja-JP" altLang="en-US" dirty="0"/>
              <a:t>mheff=5.022646779986915:1</a:t>
            </a:r>
          </a:p>
          <a:p>
            <a:r>
              <a:rPr lang="ja-JP" altLang="en-US" dirty="0"/>
              <a:t>EV=0.0:0</a:t>
            </a:r>
          </a:p>
          <a:p>
            <a:r>
              <a:rPr lang="ja-JP" altLang="en-US" dirty="0"/>
              <a:t>EC=0.6373346430148095:1</a:t>
            </a:r>
          </a:p>
          <a:p>
            <a:r>
              <a:rPr lang="ja-JP" altLang="en-US" dirty="0"/>
              <a:t>EA=-0.3346715188043936:1</a:t>
            </a:r>
          </a:p>
          <a:p>
            <a:r>
              <a:rPr lang="ja-JP" altLang="en-US" dirty="0"/>
              <a:t>NA=2.964797178095861e+17:1</a:t>
            </a:r>
          </a:p>
          <a:p>
            <a:r>
              <a:rPr lang="ja-JP" altLang="en-US" dirty="0"/>
              <a:t>ED=1.05:0</a:t>
            </a:r>
          </a:p>
          <a:p>
            <a:r>
              <a:rPr lang="ja-JP" altLang="en-US" dirty="0"/>
              <a:t>ND=0.0:0</a:t>
            </a:r>
          </a:p>
        </p:txBody>
      </p:sp>
      <p:sp>
        <p:nvSpPr>
          <p:cNvPr id="10" name="テキスト ボックス 9">
            <a:extLst>
              <a:ext uri="{FF2B5EF4-FFF2-40B4-BE49-F238E27FC236}">
                <a16:creationId xmlns:a16="http://schemas.microsoft.com/office/drawing/2014/main" id="{08634789-88E5-48CB-9F36-35A06849D080}"/>
              </a:ext>
            </a:extLst>
          </p:cNvPr>
          <p:cNvSpPr txBox="1"/>
          <p:nvPr/>
        </p:nvSpPr>
        <p:spPr>
          <a:xfrm>
            <a:off x="11013" y="11014"/>
            <a:ext cx="1317990" cy="369332"/>
          </a:xfrm>
          <a:prstGeom prst="rect">
            <a:avLst/>
          </a:prstGeom>
          <a:solidFill>
            <a:schemeClr val="bg1"/>
          </a:solidFill>
        </p:spPr>
        <p:txBody>
          <a:bodyPr wrap="none" rtlCol="0">
            <a:spAutoFit/>
          </a:bodyPr>
          <a:lstStyle/>
          <a:p>
            <a:r>
              <a:rPr kumimoji="1" lang="en-US" altLang="ja-JP" b="1" dirty="0" err="1"/>
              <a:t>sc-SnSe</a:t>
            </a:r>
            <a:r>
              <a:rPr kumimoji="1" lang="en-US" altLang="ja-JP" b="1" dirty="0"/>
              <a:t> a</a:t>
            </a:r>
            <a:endParaRPr kumimoji="1" lang="ja-JP" altLang="en-US" b="1" dirty="0"/>
          </a:p>
        </p:txBody>
      </p:sp>
    </p:spTree>
    <p:extLst>
      <p:ext uri="{BB962C8B-B14F-4D97-AF65-F5344CB8AC3E}">
        <p14:creationId xmlns:p14="http://schemas.microsoft.com/office/powerpoint/2010/main" val="31637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1AE5AC7-A5EA-48A2-8C77-3F7EDE036824}"/>
              </a:ext>
            </a:extLst>
          </p:cNvPr>
          <p:cNvPicPr>
            <a:picLocks noChangeAspect="1"/>
          </p:cNvPicPr>
          <p:nvPr/>
        </p:nvPicPr>
        <p:blipFill>
          <a:blip r:embed="rId2"/>
          <a:stretch>
            <a:fillRect/>
          </a:stretch>
        </p:blipFill>
        <p:spPr>
          <a:xfrm>
            <a:off x="1336579" y="0"/>
            <a:ext cx="9518841" cy="6858000"/>
          </a:xfrm>
          <a:prstGeom prst="rect">
            <a:avLst/>
          </a:prstGeom>
        </p:spPr>
      </p:pic>
      <p:sp>
        <p:nvSpPr>
          <p:cNvPr id="4" name="テキスト ボックス 3">
            <a:extLst>
              <a:ext uri="{FF2B5EF4-FFF2-40B4-BE49-F238E27FC236}">
                <a16:creationId xmlns:a16="http://schemas.microsoft.com/office/drawing/2014/main" id="{3CE8CF19-7D1F-421A-9A3E-AD0B252BF750}"/>
              </a:ext>
            </a:extLst>
          </p:cNvPr>
          <p:cNvSpPr txBox="1"/>
          <p:nvPr/>
        </p:nvSpPr>
        <p:spPr>
          <a:xfrm>
            <a:off x="11013" y="11014"/>
            <a:ext cx="1317990" cy="369332"/>
          </a:xfrm>
          <a:prstGeom prst="rect">
            <a:avLst/>
          </a:prstGeom>
          <a:solidFill>
            <a:schemeClr val="bg1"/>
          </a:solidFill>
        </p:spPr>
        <p:txBody>
          <a:bodyPr wrap="none" rtlCol="0">
            <a:spAutoFit/>
          </a:bodyPr>
          <a:lstStyle/>
          <a:p>
            <a:r>
              <a:rPr kumimoji="1" lang="en-US" altLang="ja-JP" b="1" dirty="0" err="1"/>
              <a:t>sc-SnSe</a:t>
            </a:r>
            <a:r>
              <a:rPr kumimoji="1" lang="en-US" altLang="ja-JP" b="1" dirty="0"/>
              <a:t> b</a:t>
            </a:r>
            <a:endParaRPr kumimoji="1" lang="ja-JP" altLang="en-US" b="1" dirty="0"/>
          </a:p>
        </p:txBody>
      </p:sp>
      <p:sp>
        <p:nvSpPr>
          <p:cNvPr id="8" name="テキスト ボックス 7">
            <a:extLst>
              <a:ext uri="{FF2B5EF4-FFF2-40B4-BE49-F238E27FC236}">
                <a16:creationId xmlns:a16="http://schemas.microsoft.com/office/drawing/2014/main" id="{5C44FC72-801D-4EF1-A388-DFC30333F81B}"/>
              </a:ext>
            </a:extLst>
          </p:cNvPr>
          <p:cNvSpPr txBox="1"/>
          <p:nvPr/>
        </p:nvSpPr>
        <p:spPr>
          <a:xfrm>
            <a:off x="-23869" y="3984664"/>
            <a:ext cx="6119868" cy="2862322"/>
          </a:xfrm>
          <a:prstGeom prst="rect">
            <a:avLst/>
          </a:prstGeom>
          <a:solidFill>
            <a:schemeClr val="bg1"/>
          </a:solidFill>
        </p:spPr>
        <p:txBody>
          <a:bodyPr wrap="square">
            <a:spAutoFit/>
          </a:bodyPr>
          <a:lstStyle>
            <a:defPPr>
              <a:defRPr lang="ja-JP"/>
            </a:defPPr>
          </a:lstStyle>
          <a:p>
            <a:r>
              <a:rPr lang="en-US" altLang="ja-JP" dirty="0"/>
              <a:t>[Parameters]</a:t>
            </a:r>
          </a:p>
          <a:p>
            <a:r>
              <a:rPr lang="en-US" altLang="ja-JP" dirty="0"/>
              <a:t>Eb=-0.01842968717298104:1</a:t>
            </a:r>
          </a:p>
          <a:p>
            <a:r>
              <a:rPr lang="en-US" altLang="ja-JP" dirty="0" err="1"/>
              <a:t>meeff</a:t>
            </a:r>
            <a:r>
              <a:rPr lang="en-US" altLang="ja-JP" dirty="0"/>
              <a:t>=0.33975524474147994:1</a:t>
            </a:r>
          </a:p>
          <a:p>
            <a:r>
              <a:rPr lang="en-US" altLang="ja-JP" dirty="0" err="1"/>
              <a:t>mheff</a:t>
            </a:r>
            <a:r>
              <a:rPr lang="en-US" altLang="ja-JP" dirty="0"/>
              <a:t>=1.8915463935345957:1</a:t>
            </a:r>
          </a:p>
          <a:p>
            <a:r>
              <a:rPr lang="en-US" altLang="ja-JP" dirty="0"/>
              <a:t>EV=0.0:0</a:t>
            </a:r>
          </a:p>
          <a:p>
            <a:r>
              <a:rPr lang="en-US" altLang="ja-JP" dirty="0"/>
              <a:t>EC=0.5491295328966059:1</a:t>
            </a:r>
          </a:p>
          <a:p>
            <a:r>
              <a:rPr lang="en-US" altLang="ja-JP" dirty="0"/>
              <a:t>EA=0.09153259376829213:1</a:t>
            </a:r>
          </a:p>
          <a:p>
            <a:r>
              <a:rPr lang="en-US" altLang="ja-JP" dirty="0"/>
              <a:t>NA=8.450913387049948e+17:1</a:t>
            </a:r>
          </a:p>
          <a:p>
            <a:r>
              <a:rPr lang="en-US" altLang="ja-JP" dirty="0"/>
              <a:t>ED=1.05:0</a:t>
            </a:r>
          </a:p>
          <a:p>
            <a:r>
              <a:rPr lang="en-US" altLang="ja-JP" dirty="0"/>
              <a:t>ND=0.0:0</a:t>
            </a:r>
          </a:p>
        </p:txBody>
      </p:sp>
    </p:spTree>
    <p:extLst>
      <p:ext uri="{BB962C8B-B14F-4D97-AF65-F5344CB8AC3E}">
        <p14:creationId xmlns:p14="http://schemas.microsoft.com/office/powerpoint/2010/main" val="19366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E391847-7ABB-44FF-B1D2-8ACE16E0D260}"/>
              </a:ext>
            </a:extLst>
          </p:cNvPr>
          <p:cNvPicPr>
            <a:picLocks noChangeAspect="1"/>
          </p:cNvPicPr>
          <p:nvPr/>
        </p:nvPicPr>
        <p:blipFill>
          <a:blip r:embed="rId2"/>
          <a:stretch>
            <a:fillRect/>
          </a:stretch>
        </p:blipFill>
        <p:spPr>
          <a:xfrm>
            <a:off x="1336579" y="0"/>
            <a:ext cx="9518841" cy="6858000"/>
          </a:xfrm>
          <a:prstGeom prst="rect">
            <a:avLst/>
          </a:prstGeom>
        </p:spPr>
      </p:pic>
      <p:sp>
        <p:nvSpPr>
          <p:cNvPr id="5" name="テキスト ボックス 4">
            <a:extLst>
              <a:ext uri="{FF2B5EF4-FFF2-40B4-BE49-F238E27FC236}">
                <a16:creationId xmlns:a16="http://schemas.microsoft.com/office/drawing/2014/main" id="{6FF2CD91-9915-4D8A-A7CA-108934746F93}"/>
              </a:ext>
            </a:extLst>
          </p:cNvPr>
          <p:cNvSpPr txBox="1"/>
          <p:nvPr/>
        </p:nvSpPr>
        <p:spPr>
          <a:xfrm>
            <a:off x="493004" y="4202372"/>
            <a:ext cx="6097836" cy="2585323"/>
          </a:xfrm>
          <a:prstGeom prst="rect">
            <a:avLst/>
          </a:prstGeom>
          <a:solidFill>
            <a:schemeClr val="bg1"/>
          </a:solidFill>
        </p:spPr>
        <p:txBody>
          <a:bodyPr wrap="square">
            <a:spAutoFit/>
          </a:bodyPr>
          <a:lstStyle>
            <a:defPPr>
              <a:defRPr lang="ja-JP"/>
            </a:defPPr>
          </a:lstStyle>
          <a:p>
            <a:r>
              <a:rPr lang="ja-JP" altLang="en-US" dirty="0"/>
              <a:t>[Parameters]</a:t>
            </a:r>
          </a:p>
          <a:p>
            <a:r>
              <a:rPr lang="ja-JP" altLang="en-US" dirty="0"/>
              <a:t>meeff=0.4577528191147937:1</a:t>
            </a:r>
          </a:p>
          <a:p>
            <a:r>
              <a:rPr lang="ja-JP" altLang="en-US" dirty="0"/>
              <a:t>mheff=2.383023018677985:1</a:t>
            </a:r>
          </a:p>
          <a:p>
            <a:r>
              <a:rPr lang="ja-JP" altLang="en-US" dirty="0"/>
              <a:t>EV=0.0:0</a:t>
            </a:r>
          </a:p>
          <a:p>
            <a:r>
              <a:rPr lang="ja-JP" altLang="en-US" dirty="0"/>
              <a:t>EC=0.6661589768513083:1</a:t>
            </a:r>
          </a:p>
          <a:p>
            <a:r>
              <a:rPr lang="ja-JP" altLang="en-US" dirty="0"/>
              <a:t>EA=-0.14979027212179274:1</a:t>
            </a:r>
          </a:p>
          <a:p>
            <a:r>
              <a:rPr lang="ja-JP" altLang="en-US" dirty="0"/>
              <a:t>NA=3.202564261716755e+17:1</a:t>
            </a:r>
          </a:p>
          <a:p>
            <a:r>
              <a:rPr lang="ja-JP" altLang="en-US" dirty="0"/>
              <a:t>ED=1.05:0</a:t>
            </a:r>
          </a:p>
          <a:p>
            <a:r>
              <a:rPr lang="ja-JP" altLang="en-US" dirty="0"/>
              <a:t>ND=0.0:0</a:t>
            </a:r>
          </a:p>
        </p:txBody>
      </p:sp>
      <p:sp>
        <p:nvSpPr>
          <p:cNvPr id="8" name="テキスト ボックス 7">
            <a:extLst>
              <a:ext uri="{FF2B5EF4-FFF2-40B4-BE49-F238E27FC236}">
                <a16:creationId xmlns:a16="http://schemas.microsoft.com/office/drawing/2014/main" id="{EE378C0A-7CA6-40EE-9937-26B6F5894C5D}"/>
              </a:ext>
            </a:extLst>
          </p:cNvPr>
          <p:cNvSpPr txBox="1"/>
          <p:nvPr/>
        </p:nvSpPr>
        <p:spPr>
          <a:xfrm>
            <a:off x="11013" y="11014"/>
            <a:ext cx="1317990" cy="369332"/>
          </a:xfrm>
          <a:prstGeom prst="rect">
            <a:avLst/>
          </a:prstGeom>
          <a:solidFill>
            <a:schemeClr val="bg1"/>
          </a:solidFill>
        </p:spPr>
        <p:txBody>
          <a:bodyPr wrap="none" rtlCol="0">
            <a:spAutoFit/>
          </a:bodyPr>
          <a:lstStyle/>
          <a:p>
            <a:r>
              <a:rPr kumimoji="1" lang="en-US" altLang="ja-JP" b="1" dirty="0" err="1"/>
              <a:t>sc-SnSe</a:t>
            </a:r>
            <a:r>
              <a:rPr kumimoji="1" lang="en-US" altLang="ja-JP" b="1" dirty="0"/>
              <a:t> c</a:t>
            </a:r>
            <a:endParaRPr kumimoji="1" lang="ja-JP" altLang="en-US" b="1" dirty="0"/>
          </a:p>
        </p:txBody>
      </p:sp>
    </p:spTree>
    <p:extLst>
      <p:ext uri="{BB962C8B-B14F-4D97-AF65-F5344CB8AC3E}">
        <p14:creationId xmlns:p14="http://schemas.microsoft.com/office/powerpoint/2010/main" val="247033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BBEFAD-6373-408B-B639-04E8C99ABD0A}"/>
              </a:ext>
            </a:extLst>
          </p:cNvPr>
          <p:cNvPicPr>
            <a:picLocks noChangeAspect="1"/>
          </p:cNvPicPr>
          <p:nvPr/>
        </p:nvPicPr>
        <p:blipFill>
          <a:blip r:embed="rId2"/>
          <a:stretch>
            <a:fillRect/>
          </a:stretch>
        </p:blipFill>
        <p:spPr>
          <a:xfrm>
            <a:off x="1336579" y="0"/>
            <a:ext cx="9518841" cy="6858000"/>
          </a:xfrm>
          <a:prstGeom prst="rect">
            <a:avLst/>
          </a:prstGeom>
        </p:spPr>
      </p:pic>
      <p:sp>
        <p:nvSpPr>
          <p:cNvPr id="2" name="テキスト ボックス 1">
            <a:extLst>
              <a:ext uri="{FF2B5EF4-FFF2-40B4-BE49-F238E27FC236}">
                <a16:creationId xmlns:a16="http://schemas.microsoft.com/office/drawing/2014/main" id="{084A1AD7-DAB5-45B8-B531-9D165CBF8B66}"/>
              </a:ext>
            </a:extLst>
          </p:cNvPr>
          <p:cNvSpPr txBox="1"/>
          <p:nvPr/>
        </p:nvSpPr>
        <p:spPr>
          <a:xfrm>
            <a:off x="11013" y="11014"/>
            <a:ext cx="1353256" cy="369332"/>
          </a:xfrm>
          <a:prstGeom prst="rect">
            <a:avLst/>
          </a:prstGeom>
          <a:solidFill>
            <a:schemeClr val="bg1"/>
          </a:solidFill>
        </p:spPr>
        <p:txBody>
          <a:bodyPr wrap="none" rtlCol="0">
            <a:spAutoFit/>
          </a:bodyPr>
          <a:lstStyle/>
          <a:p>
            <a:r>
              <a:rPr kumimoji="1" lang="en-US" altLang="ja-JP" b="1" dirty="0"/>
              <a:t>Poly-</a:t>
            </a:r>
            <a:r>
              <a:rPr kumimoji="1" lang="en-US" altLang="ja-JP" b="1" dirty="0" err="1"/>
              <a:t>SnSe</a:t>
            </a:r>
            <a:endParaRPr kumimoji="1" lang="ja-JP" altLang="en-US" b="1" dirty="0"/>
          </a:p>
        </p:txBody>
      </p:sp>
    </p:spTree>
    <p:extLst>
      <p:ext uri="{BB962C8B-B14F-4D97-AF65-F5344CB8AC3E}">
        <p14:creationId xmlns:p14="http://schemas.microsoft.com/office/powerpoint/2010/main" val="361491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D3D8640-C258-43C9-AC9D-8448E9AD8255}"/>
              </a:ext>
            </a:extLst>
          </p:cNvPr>
          <p:cNvSpPr/>
          <p:nvPr/>
        </p:nvSpPr>
        <p:spPr>
          <a:xfrm>
            <a:off x="1524000" y="-18535"/>
            <a:ext cx="9144000" cy="92645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600" dirty="0">
                <a:solidFill>
                  <a:schemeClr val="bg1"/>
                </a:solidFill>
                <a:latin typeface="Arial" panose="020B0604020202020204" pitchFamily="34" charset="0"/>
                <a:ea typeface="Meiryo UI" panose="020B0604030504040204" pitchFamily="50" charset="-128"/>
                <a:cs typeface="Arial" panose="020B0604020202020204" pitchFamily="34" charset="0"/>
              </a:rPr>
              <a:t>Electronic structure: </a:t>
            </a:r>
            <a:r>
              <a:rPr lang="en-US" altLang="ja-JP" sz="3600" dirty="0" err="1">
                <a:solidFill>
                  <a:schemeClr val="bg1"/>
                </a:solidFill>
                <a:latin typeface="Arial" panose="020B0604020202020204" pitchFamily="34" charset="0"/>
                <a:ea typeface="Meiryo UI" panose="020B0604030504040204" pitchFamily="50" charset="-128"/>
                <a:cs typeface="Arial" panose="020B0604020202020204" pitchFamily="34" charset="0"/>
              </a:rPr>
              <a:t>SnSe</a:t>
            </a:r>
            <a:r>
              <a:rPr lang="en-US" altLang="ja-JP" sz="3600" dirty="0">
                <a:solidFill>
                  <a:schemeClr val="bg1"/>
                </a:solidFill>
                <a:latin typeface="Arial" panose="020B0604020202020204" pitchFamily="34" charset="0"/>
                <a:ea typeface="Meiryo UI" panose="020B0604030504040204" pitchFamily="50" charset="-128"/>
                <a:cs typeface="Arial" panose="020B0604020202020204" pitchFamily="34" charset="0"/>
              </a:rPr>
              <a:t> vs Sn(Se</a:t>
            </a:r>
            <a:r>
              <a:rPr lang="en-US" altLang="ja-JP" sz="3600" baseline="-25000" dirty="0">
                <a:solidFill>
                  <a:schemeClr val="bg1"/>
                </a:solidFill>
                <a:latin typeface="Arial" panose="020B0604020202020204" pitchFamily="34" charset="0"/>
                <a:ea typeface="Meiryo UI" panose="020B0604030504040204" pitchFamily="50" charset="-128"/>
                <a:cs typeface="Arial" panose="020B0604020202020204" pitchFamily="34" charset="0"/>
              </a:rPr>
              <a:t>0.6</a:t>
            </a:r>
            <a:r>
              <a:rPr lang="en-US" altLang="ja-JP" sz="3600" dirty="0">
                <a:solidFill>
                  <a:schemeClr val="bg1"/>
                </a:solidFill>
                <a:latin typeface="Arial" panose="020B0604020202020204" pitchFamily="34" charset="0"/>
                <a:ea typeface="Meiryo UI" panose="020B0604030504040204" pitchFamily="50" charset="-128"/>
                <a:cs typeface="Arial" panose="020B0604020202020204" pitchFamily="34" charset="0"/>
              </a:rPr>
              <a:t>Te</a:t>
            </a:r>
            <a:r>
              <a:rPr lang="en-US" altLang="ja-JP" sz="3600" baseline="-25000" dirty="0">
                <a:solidFill>
                  <a:schemeClr val="bg1"/>
                </a:solidFill>
                <a:latin typeface="Arial" panose="020B0604020202020204" pitchFamily="34" charset="0"/>
                <a:ea typeface="Meiryo UI" panose="020B0604030504040204" pitchFamily="50" charset="-128"/>
                <a:cs typeface="Arial" panose="020B0604020202020204" pitchFamily="34" charset="0"/>
              </a:rPr>
              <a:t>0.4</a:t>
            </a:r>
            <a:r>
              <a:rPr lang="en-US" altLang="ja-JP" sz="3600" dirty="0">
                <a:solidFill>
                  <a:schemeClr val="bg1"/>
                </a:solidFill>
                <a:latin typeface="Arial" panose="020B0604020202020204" pitchFamily="34" charset="0"/>
                <a:ea typeface="Meiryo UI" panose="020B0604030504040204" pitchFamily="50" charset="-128"/>
                <a:cs typeface="Arial" panose="020B0604020202020204" pitchFamily="34" charset="0"/>
              </a:rPr>
              <a:t>)</a:t>
            </a:r>
            <a:endParaRPr lang="ja-JP" altLang="en-US" sz="36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45" name="オブジェクト 44">
            <a:extLst>
              <a:ext uri="{FF2B5EF4-FFF2-40B4-BE49-F238E27FC236}">
                <a16:creationId xmlns:a16="http://schemas.microsoft.com/office/drawing/2014/main" id="{F370480F-76D6-415D-9F0F-D49DD8E2E6BC}"/>
              </a:ext>
            </a:extLst>
          </p:cNvPr>
          <p:cNvGraphicFramePr>
            <a:graphicFrameLocks noChangeAspect="1"/>
          </p:cNvGraphicFramePr>
          <p:nvPr/>
        </p:nvGraphicFramePr>
        <p:xfrm>
          <a:off x="2725336" y="2220392"/>
          <a:ext cx="2892425" cy="2890837"/>
        </p:xfrm>
        <a:graphic>
          <a:graphicData uri="http://schemas.openxmlformats.org/presentationml/2006/ole">
            <mc:AlternateContent xmlns:mc="http://schemas.openxmlformats.org/markup-compatibility/2006">
              <mc:Choice xmlns:v="urn:schemas-microsoft-com:vml" Requires="v">
                <p:oleObj spid="_x0000_s4110" name="ｸﾞﾗﾌ" r:id="rId4" imgW="1828800" imgH="1828800" progId="Origin50.Graph">
                  <p:embed/>
                </p:oleObj>
              </mc:Choice>
              <mc:Fallback>
                <p:oleObj name="ｸﾞﾗﾌ" r:id="rId4" imgW="1828800" imgH="1828800" progId="Origin50.Graph">
                  <p:embed/>
                  <p:pic>
                    <p:nvPicPr>
                      <p:cNvPr id="45" name="オブジェクト 44">
                        <a:extLst>
                          <a:ext uri="{FF2B5EF4-FFF2-40B4-BE49-F238E27FC236}">
                            <a16:creationId xmlns:a16="http://schemas.microsoft.com/office/drawing/2014/main" id="{F370480F-76D6-415D-9F0F-D49DD8E2E6BC}"/>
                          </a:ext>
                        </a:extLst>
                      </p:cNvPr>
                      <p:cNvPicPr/>
                      <p:nvPr/>
                    </p:nvPicPr>
                    <p:blipFill>
                      <a:blip r:embed="rId5"/>
                      <a:stretch>
                        <a:fillRect/>
                      </a:stretch>
                    </p:blipFill>
                    <p:spPr>
                      <a:xfrm>
                        <a:off x="2725336" y="2220392"/>
                        <a:ext cx="2892425" cy="2890837"/>
                      </a:xfrm>
                      <a:prstGeom prst="rect">
                        <a:avLst/>
                      </a:prstGeom>
                    </p:spPr>
                  </p:pic>
                </p:oleObj>
              </mc:Fallback>
            </mc:AlternateContent>
          </a:graphicData>
        </a:graphic>
      </p:graphicFrame>
      <p:graphicFrame>
        <p:nvGraphicFramePr>
          <p:cNvPr id="48" name="オブジェクト 47">
            <a:extLst>
              <a:ext uri="{FF2B5EF4-FFF2-40B4-BE49-F238E27FC236}">
                <a16:creationId xmlns:a16="http://schemas.microsoft.com/office/drawing/2014/main" id="{46FD2D35-C8E9-4334-BD95-C6A0DD2F287A}"/>
              </a:ext>
            </a:extLst>
          </p:cNvPr>
          <p:cNvGraphicFramePr>
            <a:graphicFrameLocks noChangeAspect="1"/>
          </p:cNvGraphicFramePr>
          <p:nvPr/>
        </p:nvGraphicFramePr>
        <p:xfrm>
          <a:off x="6670586" y="2308795"/>
          <a:ext cx="2873375" cy="2611437"/>
        </p:xfrm>
        <a:graphic>
          <a:graphicData uri="http://schemas.openxmlformats.org/presentationml/2006/ole">
            <mc:AlternateContent xmlns:mc="http://schemas.openxmlformats.org/markup-compatibility/2006">
              <mc:Choice xmlns:v="urn:schemas-microsoft-com:vml" Requires="v">
                <p:oleObj spid="_x0000_s4111" name="ｸﾞﾗﾌ" r:id="rId6" imgW="2011680" imgH="1828800" progId="Origin50.Graph">
                  <p:embed/>
                </p:oleObj>
              </mc:Choice>
              <mc:Fallback>
                <p:oleObj name="ｸﾞﾗﾌ" r:id="rId6" imgW="2011680" imgH="1828800" progId="Origin50.Graph">
                  <p:embed/>
                  <p:pic>
                    <p:nvPicPr>
                      <p:cNvPr id="48" name="オブジェクト 47">
                        <a:extLst>
                          <a:ext uri="{FF2B5EF4-FFF2-40B4-BE49-F238E27FC236}">
                            <a16:creationId xmlns:a16="http://schemas.microsoft.com/office/drawing/2014/main" id="{46FD2D35-C8E9-4334-BD95-C6A0DD2F287A}"/>
                          </a:ext>
                        </a:extLst>
                      </p:cNvPr>
                      <p:cNvPicPr/>
                      <p:nvPr/>
                    </p:nvPicPr>
                    <p:blipFill>
                      <a:blip r:embed="rId7"/>
                      <a:stretch>
                        <a:fillRect/>
                      </a:stretch>
                    </p:blipFill>
                    <p:spPr>
                      <a:xfrm>
                        <a:off x="6670586" y="2308795"/>
                        <a:ext cx="2873375" cy="2611437"/>
                      </a:xfrm>
                      <a:prstGeom prst="rect">
                        <a:avLst/>
                      </a:prstGeom>
                    </p:spPr>
                  </p:pic>
                </p:oleObj>
              </mc:Fallback>
            </mc:AlternateContent>
          </a:graphicData>
        </a:graphic>
      </p:graphicFrame>
      <p:sp>
        <p:nvSpPr>
          <p:cNvPr id="77" name="正方形/長方形 76"/>
          <p:cNvSpPr/>
          <p:nvPr/>
        </p:nvSpPr>
        <p:spPr>
          <a:xfrm>
            <a:off x="6169246" y="2324183"/>
            <a:ext cx="1112622" cy="369332"/>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cs typeface="Arial" panose="020B0604020202020204" pitchFamily="34" charset="0"/>
              </a:rPr>
              <a:t>Direct</a:t>
            </a:r>
            <a:endParaRPr lang="ja-JP" altLang="en-US" b="1" dirty="0">
              <a:latin typeface="Meiryo UI" panose="020B0604030504040204" pitchFamily="50" charset="-128"/>
              <a:ea typeface="Meiryo UI" panose="020B0604030504040204" pitchFamily="50" charset="-128"/>
              <a:cs typeface="Arial" panose="020B0604020202020204" pitchFamily="34" charset="0"/>
            </a:endParaRPr>
          </a:p>
        </p:txBody>
      </p:sp>
      <p:sp>
        <p:nvSpPr>
          <p:cNvPr id="78" name="正方形/長方形 77"/>
          <p:cNvSpPr/>
          <p:nvPr/>
        </p:nvSpPr>
        <p:spPr>
          <a:xfrm>
            <a:off x="2123704" y="2414567"/>
            <a:ext cx="1356007" cy="369332"/>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cs typeface="Arial" panose="020B0604020202020204" pitchFamily="34" charset="0"/>
              </a:rPr>
              <a:t>Indirect</a:t>
            </a:r>
            <a:endParaRPr lang="ja-JP" altLang="en-US" b="1" dirty="0">
              <a:latin typeface="Meiryo UI" panose="020B0604030504040204" pitchFamily="50" charset="-128"/>
              <a:ea typeface="Meiryo UI"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D9F4099A-6B44-44A3-B988-B1C409FC7C60}"/>
              </a:ext>
            </a:extLst>
          </p:cNvPr>
          <p:cNvSpPr txBox="1"/>
          <p:nvPr/>
        </p:nvSpPr>
        <p:spPr>
          <a:xfrm>
            <a:off x="2801707" y="5417549"/>
            <a:ext cx="6096000" cy="1200329"/>
          </a:xfrm>
          <a:prstGeom prst="rect">
            <a:avLst/>
          </a:prstGeom>
          <a:noFill/>
        </p:spPr>
        <p:txBody>
          <a:bodyPr wrap="square">
            <a:spAutoFit/>
          </a:bodyPr>
          <a:lstStyle/>
          <a:p>
            <a:r>
              <a:rPr lang="en-US" altLang="ja-JP" sz="1800" dirty="0">
                <a:solidFill>
                  <a:srgbClr val="000000"/>
                </a:solidFill>
                <a:latin typeface="ＭＳ ゴシック" panose="020B0609070205080204" pitchFamily="49" charset="-128"/>
                <a:ea typeface="ＭＳ ゴシック" panose="020B0609070205080204" pitchFamily="49" charset="-128"/>
              </a:rPr>
              <a:t>x=0</a:t>
            </a:r>
            <a:r>
              <a:rPr lang="ja-JP" altLang="en-US" sz="1800" dirty="0">
                <a:solidFill>
                  <a:srgbClr val="000000"/>
                </a:solidFill>
                <a:latin typeface="ＭＳ ゴシック" panose="020B0609070205080204" pitchFamily="49" charset="-128"/>
                <a:ea typeface="ＭＳ ゴシック" panose="020B0609070205080204" pitchFamily="49" charset="-128"/>
              </a:rPr>
              <a:t>（</a:t>
            </a:r>
            <a:r>
              <a:rPr lang="en-US" altLang="ja-JP" sz="1800" dirty="0" err="1">
                <a:solidFill>
                  <a:srgbClr val="000000"/>
                </a:solidFill>
                <a:latin typeface="ＭＳ ゴシック" panose="020B0609070205080204" pitchFamily="49" charset="-128"/>
                <a:ea typeface="ＭＳ ゴシック" panose="020B0609070205080204" pitchFamily="49" charset="-128"/>
              </a:rPr>
              <a:t>SnSe</a:t>
            </a:r>
            <a:r>
              <a:rPr lang="ja-JP" altLang="en-US" sz="1800" dirty="0">
                <a:solidFill>
                  <a:srgbClr val="000000"/>
                </a:solidFill>
                <a:latin typeface="ＭＳ ゴシック" panose="020B0609070205080204" pitchFamily="49" charset="-128"/>
                <a:ea typeface="ＭＳ ゴシック" panose="020B0609070205080204" pitchFamily="49" charset="-128"/>
              </a:rPr>
              <a:t>）と、</a:t>
            </a:r>
            <a:r>
              <a:rPr lang="en-US" altLang="ja-JP" sz="1800" dirty="0">
                <a:solidFill>
                  <a:srgbClr val="000000"/>
                </a:solidFill>
                <a:latin typeface="ＭＳ ゴシック" panose="020B0609070205080204" pitchFamily="49" charset="-128"/>
                <a:ea typeface="ＭＳ ゴシック" panose="020B0609070205080204" pitchFamily="49" charset="-128"/>
              </a:rPr>
              <a:t>x=0.4</a:t>
            </a:r>
            <a:r>
              <a:rPr lang="ja-JP" altLang="en-US" sz="1800" dirty="0">
                <a:solidFill>
                  <a:srgbClr val="000000"/>
                </a:solidFill>
                <a:latin typeface="ＭＳ ゴシック" panose="020B0609070205080204" pitchFamily="49" charset="-128"/>
                <a:ea typeface="ＭＳ ゴシック" panose="020B0609070205080204" pitchFamily="49" charset="-128"/>
              </a:rPr>
              <a:t>（</a:t>
            </a:r>
            <a:r>
              <a:rPr lang="en-US" altLang="ja-JP" sz="1800" dirty="0">
                <a:solidFill>
                  <a:srgbClr val="000000"/>
                </a:solidFill>
                <a:latin typeface="ＭＳ ゴシック" panose="020B0609070205080204" pitchFamily="49" charset="-128"/>
                <a:ea typeface="ＭＳ ゴシック" panose="020B0609070205080204" pitchFamily="49" charset="-128"/>
              </a:rPr>
              <a:t>Sn(Se0.6Te0.4)</a:t>
            </a:r>
            <a:r>
              <a:rPr lang="ja-JP" altLang="en-US" sz="1800" dirty="0">
                <a:solidFill>
                  <a:srgbClr val="000000"/>
                </a:solidFill>
                <a:latin typeface="ＭＳ ゴシック" panose="020B0609070205080204" pitchFamily="49" charset="-128"/>
                <a:ea typeface="ＭＳ ゴシック" panose="020B0609070205080204" pitchFamily="49" charset="-128"/>
              </a:rPr>
              <a:t>のバンドギャップは、下記のとおりです。</a:t>
            </a:r>
          </a:p>
          <a:p>
            <a:r>
              <a:rPr lang="en-US" altLang="ja-JP" sz="1800" dirty="0">
                <a:solidFill>
                  <a:srgbClr val="000000"/>
                </a:solidFill>
                <a:latin typeface="ＭＳ ゴシック" panose="020B0609070205080204" pitchFamily="49" charset="-128"/>
                <a:ea typeface="ＭＳ ゴシック" panose="020B0609070205080204" pitchFamily="49" charset="-128"/>
              </a:rPr>
              <a:t>x=0</a:t>
            </a:r>
            <a:r>
              <a:rPr lang="ja-JP" altLang="en-US" sz="1800" dirty="0">
                <a:solidFill>
                  <a:srgbClr val="000000"/>
                </a:solidFill>
                <a:latin typeface="ＭＳ ゴシック" panose="020B0609070205080204" pitchFamily="49" charset="-128"/>
                <a:ea typeface="ＭＳ ゴシック" panose="020B0609070205080204" pitchFamily="49" charset="-128"/>
              </a:rPr>
              <a:t>：間接 </a:t>
            </a:r>
            <a:r>
              <a:rPr lang="en-US" altLang="ja-JP" sz="1800" dirty="0">
                <a:solidFill>
                  <a:srgbClr val="000000"/>
                </a:solidFill>
                <a:latin typeface="ＭＳ ゴシック" panose="020B0609070205080204" pitchFamily="49" charset="-128"/>
                <a:ea typeface="ＭＳ ゴシック" panose="020B0609070205080204" pitchFamily="49" charset="-128"/>
              </a:rPr>
              <a:t>1.01 eV</a:t>
            </a:r>
            <a:r>
              <a:rPr lang="ja-JP" altLang="en-US" sz="1800" dirty="0">
                <a:solidFill>
                  <a:srgbClr val="000000"/>
                </a:solidFill>
                <a:latin typeface="ＭＳ ゴシック" panose="020B0609070205080204" pitchFamily="49" charset="-128"/>
                <a:ea typeface="ＭＳ ゴシック" panose="020B0609070205080204" pitchFamily="49" charset="-128"/>
              </a:rPr>
              <a:t>、直接 </a:t>
            </a:r>
            <a:r>
              <a:rPr lang="en-US" altLang="ja-JP" sz="1800" dirty="0">
                <a:solidFill>
                  <a:srgbClr val="000000"/>
                </a:solidFill>
                <a:latin typeface="ＭＳ ゴシック" panose="020B0609070205080204" pitchFamily="49" charset="-128"/>
                <a:ea typeface="ＭＳ ゴシック" panose="020B0609070205080204" pitchFamily="49" charset="-128"/>
              </a:rPr>
              <a:t>1.04eV</a:t>
            </a:r>
            <a:endParaRPr lang="ja-JP" altLang="en-US" sz="1800" dirty="0">
              <a:solidFill>
                <a:srgbClr val="000000"/>
              </a:solidFill>
              <a:latin typeface="ＭＳ ゴシック" panose="020B0609070205080204" pitchFamily="49" charset="-128"/>
              <a:ea typeface="ＭＳ ゴシック" panose="020B0609070205080204" pitchFamily="49" charset="-128"/>
            </a:endParaRPr>
          </a:p>
          <a:p>
            <a:r>
              <a:rPr lang="en-US" altLang="ja-JP" sz="1800" dirty="0">
                <a:solidFill>
                  <a:srgbClr val="000000"/>
                </a:solidFill>
                <a:latin typeface="ＭＳ ゴシック" panose="020B0609070205080204" pitchFamily="49" charset="-128"/>
                <a:ea typeface="ＭＳ ゴシック" panose="020B0609070205080204" pitchFamily="49" charset="-128"/>
              </a:rPr>
              <a:t>x=0.4</a:t>
            </a:r>
            <a:r>
              <a:rPr lang="ja-JP" altLang="en-US" sz="1800" dirty="0">
                <a:solidFill>
                  <a:srgbClr val="000000"/>
                </a:solidFill>
                <a:latin typeface="ＭＳ ゴシック" panose="020B0609070205080204" pitchFamily="49" charset="-128"/>
                <a:ea typeface="ＭＳ ゴシック" panose="020B0609070205080204" pitchFamily="49" charset="-128"/>
              </a:rPr>
              <a:t>：間接 </a:t>
            </a:r>
            <a:r>
              <a:rPr lang="en-US" altLang="ja-JP" sz="1800" dirty="0">
                <a:solidFill>
                  <a:srgbClr val="000000"/>
                </a:solidFill>
                <a:latin typeface="ＭＳ ゴシック" panose="020B0609070205080204" pitchFamily="49" charset="-128"/>
                <a:ea typeface="ＭＳ ゴシック" panose="020B0609070205080204" pitchFamily="49" charset="-128"/>
              </a:rPr>
              <a:t>0.77eV</a:t>
            </a:r>
            <a:r>
              <a:rPr lang="ja-JP" altLang="en-US" sz="1800" dirty="0">
                <a:solidFill>
                  <a:srgbClr val="000000"/>
                </a:solidFill>
                <a:latin typeface="ＭＳ ゴシック" panose="020B0609070205080204" pitchFamily="49" charset="-128"/>
                <a:ea typeface="ＭＳ ゴシック" panose="020B0609070205080204" pitchFamily="49" charset="-128"/>
              </a:rPr>
              <a:t>、直接 </a:t>
            </a:r>
            <a:r>
              <a:rPr lang="en-US" altLang="ja-JP" sz="1800" dirty="0">
                <a:solidFill>
                  <a:srgbClr val="000000"/>
                </a:solidFill>
                <a:latin typeface="ＭＳ ゴシック" panose="020B0609070205080204" pitchFamily="49" charset="-128"/>
                <a:ea typeface="ＭＳ ゴシック" panose="020B0609070205080204" pitchFamily="49" charset="-128"/>
              </a:rPr>
              <a:t>0.82eV</a:t>
            </a:r>
            <a:endParaRPr lang="ja-JP" altLang="en-US" sz="18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724752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609</Words>
  <Application>Microsoft Office PowerPoint</Application>
  <PresentationFormat>ワイド画面</PresentationFormat>
  <Paragraphs>133</Paragraphs>
  <Slides>16</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16</vt:i4>
      </vt:variant>
    </vt:vector>
  </HeadingPairs>
  <TitlesOfParts>
    <vt:vector size="24" baseType="lpstr">
      <vt:lpstr>Meiryo UI</vt:lpstr>
      <vt:lpstr>ＭＳ ゴシック</vt:lpstr>
      <vt:lpstr>游ゴシック</vt:lpstr>
      <vt:lpstr>游ゴシック Light</vt:lpstr>
      <vt:lpstr>Arial</vt:lpstr>
      <vt:lpstr>Office テーマ</vt:lpstr>
      <vt:lpstr>ｸﾞﾗﾌ</vt:lpstr>
      <vt:lpstr>Microsoft Excel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神谷 利夫</dc:creator>
  <cp:lastModifiedBy>神谷 利夫</cp:lastModifiedBy>
  <cp:revision>10</cp:revision>
  <dcterms:created xsi:type="dcterms:W3CDTF">2022-04-06T02:13:28Z</dcterms:created>
  <dcterms:modified xsi:type="dcterms:W3CDTF">2022-04-13T04:09:59Z</dcterms:modified>
</cp:coreProperties>
</file>