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notesSlides/notesSlide22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23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4.xml" ContentType="application/vnd.openxmlformats-officedocument.drawingml.chart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072" r:id="rId1"/>
    <p:sldMasterId id="2147485097" r:id="rId2"/>
  </p:sldMasterIdLst>
  <p:notesMasterIdLst>
    <p:notesMasterId r:id="rId31"/>
  </p:notesMasterIdLst>
  <p:handoutMasterIdLst>
    <p:handoutMasterId r:id="rId32"/>
  </p:handoutMasterIdLst>
  <p:sldIdLst>
    <p:sldId id="3942" r:id="rId3"/>
    <p:sldId id="3948" r:id="rId4"/>
    <p:sldId id="3959" r:id="rId5"/>
    <p:sldId id="3951" r:id="rId6"/>
    <p:sldId id="3950" r:id="rId7"/>
    <p:sldId id="3962" r:id="rId8"/>
    <p:sldId id="3965" r:id="rId9"/>
    <p:sldId id="3963" r:id="rId10"/>
    <p:sldId id="3964" r:id="rId11"/>
    <p:sldId id="3960" r:id="rId12"/>
    <p:sldId id="3961" r:id="rId13"/>
    <p:sldId id="3949" r:id="rId14"/>
    <p:sldId id="3958" r:id="rId15"/>
    <p:sldId id="3953" r:id="rId16"/>
    <p:sldId id="3954" r:id="rId17"/>
    <p:sldId id="3955" r:id="rId18"/>
    <p:sldId id="3956" r:id="rId19"/>
    <p:sldId id="3957" r:id="rId20"/>
    <p:sldId id="3944" r:id="rId21"/>
    <p:sldId id="726" r:id="rId22"/>
    <p:sldId id="728" r:id="rId23"/>
    <p:sldId id="729" r:id="rId24"/>
    <p:sldId id="730" r:id="rId25"/>
    <p:sldId id="763" r:id="rId26"/>
    <p:sldId id="765" r:id="rId27"/>
    <p:sldId id="866" r:id="rId28"/>
    <p:sldId id="870" r:id="rId29"/>
    <p:sldId id="871" r:id="rId30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神谷 利夫" initials="神谷" lastIdx="1" clrIdx="0">
    <p:extLst>
      <p:ext uri="{19B8F6BF-5375-455C-9EA6-DF929625EA0E}">
        <p15:presenceInfo xmlns:p15="http://schemas.microsoft.com/office/powerpoint/2012/main" userId="7d9dfa9c7fba710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00"/>
    <a:srgbClr val="B3FFFF"/>
    <a:srgbClr val="FF0000"/>
    <a:srgbClr val="FF00FF"/>
    <a:srgbClr val="6666FF"/>
    <a:srgbClr val="666633"/>
    <a:srgbClr val="9933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2" autoAdjust="0"/>
    <p:restoredTop sz="86533" autoAdjust="0"/>
  </p:normalViewPr>
  <p:slideViewPr>
    <p:cSldViewPr>
      <p:cViewPr varScale="1">
        <p:scale>
          <a:sx n="113" d="100"/>
          <a:sy n="113" d="100"/>
        </p:scale>
        <p:origin x="306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114" d="100"/>
          <a:sy n="114" d="100"/>
        </p:scale>
        <p:origin x="246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Microsoft%20PowerPoint%20&#20869;&#12398;&#12464;&#12521;&#12501;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Microsoft%20PowerPoint%20&#20869;&#12398;&#12464;&#12521;&#12501;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25968;&#20516;&#35336;&#31639;&#12487;&#12540;&#12479;\FermiLev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1918735891647853E-2"/>
          <c:y val="3.1347962382445138E-2"/>
          <c:w val="0.92325056433408581"/>
          <c:h val="0.86520376175548586"/>
        </c:manualLayout>
      </c:layout>
      <c:scatterChart>
        <c:scatterStyle val="lineMarker"/>
        <c:varyColors val="0"/>
        <c:ser>
          <c:idx val="0"/>
          <c:order val="0"/>
          <c:tx>
            <c:strRef>
              <c:f>'e,h'!$B$1</c:f>
              <c:strCache>
                <c:ptCount val="1"/>
                <c:pt idx="0">
                  <c:v>f(E)</c:v>
                </c:pt>
              </c:strCache>
            </c:strRef>
          </c:tx>
          <c:spPr>
            <a:ln w="20351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'e,h'!$A$2:$A$83</c:f>
              <c:numCache>
                <c:formatCode>g/"標""準"</c:formatCode>
                <c:ptCount val="82"/>
                <c:pt idx="0">
                  <c:v>-0.5</c:v>
                </c:pt>
                <c:pt idx="1">
                  <c:v>-0.48</c:v>
                </c:pt>
                <c:pt idx="2">
                  <c:v>-0.45999999999999996</c:v>
                </c:pt>
                <c:pt idx="3">
                  <c:v>-0.43999999999999995</c:v>
                </c:pt>
                <c:pt idx="4">
                  <c:v>-0.41999999999999993</c:v>
                </c:pt>
                <c:pt idx="5">
                  <c:v>-0.39999999999999991</c:v>
                </c:pt>
                <c:pt idx="6">
                  <c:v>-0.37999999999999989</c:v>
                </c:pt>
                <c:pt idx="7">
                  <c:v>-0.35999999999999988</c:v>
                </c:pt>
                <c:pt idx="8">
                  <c:v>-0.33999999999999986</c:v>
                </c:pt>
                <c:pt idx="9">
                  <c:v>-0.31999999999999984</c:v>
                </c:pt>
                <c:pt idx="10">
                  <c:v>-0.29999999999999982</c:v>
                </c:pt>
                <c:pt idx="11">
                  <c:v>-0.2799999999999998</c:v>
                </c:pt>
                <c:pt idx="12">
                  <c:v>-0.25999999999999979</c:v>
                </c:pt>
                <c:pt idx="13">
                  <c:v>-0.2399999999999998</c:v>
                </c:pt>
                <c:pt idx="14">
                  <c:v>-0.21999999999999981</c:v>
                </c:pt>
                <c:pt idx="15">
                  <c:v>-0.19999999999999982</c:v>
                </c:pt>
                <c:pt idx="16">
                  <c:v>-0.17999999999999983</c:v>
                </c:pt>
                <c:pt idx="17">
                  <c:v>-0.15999999999999984</c:v>
                </c:pt>
                <c:pt idx="18">
                  <c:v>-0.13999999999999985</c:v>
                </c:pt>
                <c:pt idx="19">
                  <c:v>-0.11999999999999984</c:v>
                </c:pt>
                <c:pt idx="20">
                  <c:v>-9.9999999999999839E-2</c:v>
                </c:pt>
                <c:pt idx="21">
                  <c:v>-7.9999999999999835E-2</c:v>
                </c:pt>
                <c:pt idx="22">
                  <c:v>-5.9999999999999831E-2</c:v>
                </c:pt>
                <c:pt idx="23">
                  <c:v>-3.9999999999999827E-2</c:v>
                </c:pt>
                <c:pt idx="24">
                  <c:v>-1.9999999999999827E-2</c:v>
                </c:pt>
                <c:pt idx="25">
                  <c:v>1.7347234759768071E-16</c:v>
                </c:pt>
                <c:pt idx="26">
                  <c:v>2.0000000000000174E-2</c:v>
                </c:pt>
                <c:pt idx="27">
                  <c:v>4.0000000000000174E-2</c:v>
                </c:pt>
                <c:pt idx="28">
                  <c:v>6.0000000000000178E-2</c:v>
                </c:pt>
                <c:pt idx="29">
                  <c:v>8.0000000000000182E-2</c:v>
                </c:pt>
                <c:pt idx="30">
                  <c:v>0.10000000000000019</c:v>
                </c:pt>
                <c:pt idx="31">
                  <c:v>0.12000000000000019</c:v>
                </c:pt>
                <c:pt idx="32">
                  <c:v>0.14000000000000018</c:v>
                </c:pt>
                <c:pt idx="33">
                  <c:v>0.16000000000000017</c:v>
                </c:pt>
                <c:pt idx="34">
                  <c:v>0.18000000000000016</c:v>
                </c:pt>
                <c:pt idx="35">
                  <c:v>0.20000000000000015</c:v>
                </c:pt>
                <c:pt idx="36">
                  <c:v>0.22000000000000014</c:v>
                </c:pt>
                <c:pt idx="37">
                  <c:v>0.24000000000000013</c:v>
                </c:pt>
                <c:pt idx="38">
                  <c:v>0.26000000000000012</c:v>
                </c:pt>
                <c:pt idx="39">
                  <c:v>0.28000000000000014</c:v>
                </c:pt>
                <c:pt idx="40">
                  <c:v>0.30000000000000016</c:v>
                </c:pt>
                <c:pt idx="41">
                  <c:v>0.32000000000000017</c:v>
                </c:pt>
                <c:pt idx="42">
                  <c:v>0.34000000000000019</c:v>
                </c:pt>
                <c:pt idx="43">
                  <c:v>0.36000000000000021</c:v>
                </c:pt>
                <c:pt idx="44">
                  <c:v>0.38000000000000023</c:v>
                </c:pt>
                <c:pt idx="45">
                  <c:v>0.40000000000000024</c:v>
                </c:pt>
                <c:pt idx="46">
                  <c:v>0.42000000000000026</c:v>
                </c:pt>
                <c:pt idx="47">
                  <c:v>0.44000000000000028</c:v>
                </c:pt>
                <c:pt idx="48">
                  <c:v>0.4600000000000003</c:v>
                </c:pt>
                <c:pt idx="49">
                  <c:v>0.48000000000000032</c:v>
                </c:pt>
                <c:pt idx="50">
                  <c:v>0.50000000000000033</c:v>
                </c:pt>
                <c:pt idx="51">
                  <c:v>0.52000000000000035</c:v>
                </c:pt>
                <c:pt idx="52">
                  <c:v>0.54000000000000037</c:v>
                </c:pt>
                <c:pt idx="53">
                  <c:v>0.56000000000000039</c:v>
                </c:pt>
                <c:pt idx="54">
                  <c:v>0.5800000000000004</c:v>
                </c:pt>
                <c:pt idx="55">
                  <c:v>0.60000000000000042</c:v>
                </c:pt>
                <c:pt idx="56">
                  <c:v>0.62000000000000044</c:v>
                </c:pt>
                <c:pt idx="57">
                  <c:v>0.64000000000000046</c:v>
                </c:pt>
                <c:pt idx="58">
                  <c:v>0.66000000000000048</c:v>
                </c:pt>
                <c:pt idx="59">
                  <c:v>0.68000000000000049</c:v>
                </c:pt>
                <c:pt idx="60">
                  <c:v>0.70000000000000051</c:v>
                </c:pt>
                <c:pt idx="61">
                  <c:v>0.72000000000000053</c:v>
                </c:pt>
                <c:pt idx="62">
                  <c:v>0.74000000000000055</c:v>
                </c:pt>
                <c:pt idx="63">
                  <c:v>0.76000000000000056</c:v>
                </c:pt>
                <c:pt idx="64">
                  <c:v>0.78000000000000058</c:v>
                </c:pt>
                <c:pt idx="65">
                  <c:v>0.8000000000000006</c:v>
                </c:pt>
                <c:pt idx="66">
                  <c:v>0.82000000000000062</c:v>
                </c:pt>
                <c:pt idx="67">
                  <c:v>0.84000000000000064</c:v>
                </c:pt>
                <c:pt idx="68">
                  <c:v>0.86000000000000065</c:v>
                </c:pt>
                <c:pt idx="69">
                  <c:v>0.88000000000000067</c:v>
                </c:pt>
                <c:pt idx="70">
                  <c:v>0.90000000000000069</c:v>
                </c:pt>
                <c:pt idx="71">
                  <c:v>0.92000000000000071</c:v>
                </c:pt>
                <c:pt idx="72">
                  <c:v>0.94000000000000072</c:v>
                </c:pt>
                <c:pt idx="73">
                  <c:v>0.96000000000000074</c:v>
                </c:pt>
                <c:pt idx="74">
                  <c:v>0.98000000000000076</c:v>
                </c:pt>
                <c:pt idx="75">
                  <c:v>1.0000000000000007</c:v>
                </c:pt>
                <c:pt idx="76">
                  <c:v>1.0200000000000007</c:v>
                </c:pt>
                <c:pt idx="77">
                  <c:v>1.0400000000000007</c:v>
                </c:pt>
                <c:pt idx="78">
                  <c:v>1.0600000000000007</c:v>
                </c:pt>
                <c:pt idx="79">
                  <c:v>1.0800000000000007</c:v>
                </c:pt>
                <c:pt idx="80">
                  <c:v>1.1000000000000008</c:v>
                </c:pt>
                <c:pt idx="81">
                  <c:v>1.1200000000000008</c:v>
                </c:pt>
              </c:numCache>
            </c:numRef>
          </c:xVal>
          <c:yVal>
            <c:numRef>
              <c:f>'e,h'!$B$2:$B$83</c:f>
              <c:numCache>
                <c:formatCode>g/"標""準"</c:formatCode>
                <c:ptCount val="82"/>
                <c:pt idx="0">
                  <c:v>0.9999999999999567</c:v>
                </c:pt>
                <c:pt idx="1">
                  <c:v>0.99999999999990652</c:v>
                </c:pt>
                <c:pt idx="2">
                  <c:v>0.99999999999979816</c:v>
                </c:pt>
                <c:pt idx="3">
                  <c:v>0.99999999999956413</c:v>
                </c:pt>
                <c:pt idx="4">
                  <c:v>0.99999999999905942</c:v>
                </c:pt>
                <c:pt idx="5">
                  <c:v>0.99999999999797029</c:v>
                </c:pt>
                <c:pt idx="6">
                  <c:v>0.9999999999956195</c:v>
                </c:pt>
                <c:pt idx="7">
                  <c:v>0.99999999999054623</c:v>
                </c:pt>
                <c:pt idx="8">
                  <c:v>0.99999999997959788</c:v>
                </c:pt>
                <c:pt idx="9">
                  <c:v>0.99999999995597011</c:v>
                </c:pt>
                <c:pt idx="10">
                  <c:v>0.9999999999049789</c:v>
                </c:pt>
                <c:pt idx="11">
                  <c:v>0.9999999997949347</c:v>
                </c:pt>
                <c:pt idx="12">
                  <c:v>0.99999999955744734</c:v>
                </c:pt>
                <c:pt idx="13">
                  <c:v>0.99999999904492465</c:v>
                </c:pt>
                <c:pt idx="14">
                  <c:v>0.99999999793884631</c:v>
                </c:pt>
                <c:pt idx="15">
                  <c:v>0.99999999555181307</c:v>
                </c:pt>
                <c:pt idx="16">
                  <c:v>0.99999999040034304</c:v>
                </c:pt>
                <c:pt idx="17">
                  <c:v>0.9999999792829275</c:v>
                </c:pt>
                <c:pt idx="18">
                  <c:v>0.999999955290372</c:v>
                </c:pt>
                <c:pt idx="19">
                  <c:v>0.99999990351190937</c:v>
                </c:pt>
                <c:pt idx="20">
                  <c:v>0.99999979176854115</c:v>
                </c:pt>
                <c:pt idx="21">
                  <c:v>0.99999955061464452</c:v>
                </c:pt>
                <c:pt idx="22">
                  <c:v>0.99999903017948233</c:v>
                </c:pt>
                <c:pt idx="23">
                  <c:v>0.99999790702732483</c:v>
                </c:pt>
                <c:pt idx="24">
                  <c:v>0.99999548315503561</c:v>
                </c:pt>
                <c:pt idx="25">
                  <c:v>0.99999025222287663</c:v>
                </c:pt>
                <c:pt idx="26">
                  <c:v>0.99997896350572624</c:v>
                </c:pt>
                <c:pt idx="27">
                  <c:v>0.99995460213129761</c:v>
                </c:pt>
                <c:pt idx="28">
                  <c:v>0.99990203175905534</c:v>
                </c:pt>
                <c:pt idx="29">
                  <c:v>0.99978859818220078</c:v>
                </c:pt>
                <c:pt idx="30">
                  <c:v>0.99954388423594354</c:v>
                </c:pt>
                <c:pt idx="31">
                  <c:v>0.99901617373220541</c:v>
                </c:pt>
                <c:pt idx="32">
                  <c:v>0.99787921545516711</c:v>
                </c:pt>
                <c:pt idx="33">
                  <c:v>0.99543433682772609</c:v>
                </c:pt>
                <c:pt idx="34">
                  <c:v>0.99019864191656659</c:v>
                </c:pt>
                <c:pt idx="35">
                  <c:v>0.9790850407297792</c:v>
                </c:pt>
                <c:pt idx="36">
                  <c:v>0.95593074427336533</c:v>
                </c:pt>
                <c:pt idx="37">
                  <c:v>0.90951211200910864</c:v>
                </c:pt>
                <c:pt idx="38">
                  <c:v>0.82324096688121995</c:v>
                </c:pt>
                <c:pt idx="39">
                  <c:v>0.68335447018778173</c:v>
                </c:pt>
                <c:pt idx="40">
                  <c:v>0.49999999999999845</c:v>
                </c:pt>
                <c:pt idx="41">
                  <c:v>0.31664552981221544</c:v>
                </c:pt>
                <c:pt idx="42">
                  <c:v>0.17675903311877811</c:v>
                </c:pt>
                <c:pt idx="43">
                  <c:v>9.0487887990890248E-2</c:v>
                </c:pt>
                <c:pt idx="44">
                  <c:v>4.4069255726634129E-2</c:v>
                </c:pt>
                <c:pt idx="45">
                  <c:v>2.0914959270220503E-2</c:v>
                </c:pt>
                <c:pt idx="46">
                  <c:v>9.8013580834332703E-3</c:v>
                </c:pt>
                <c:pt idx="47">
                  <c:v>4.565663172273777E-3</c:v>
                </c:pt>
                <c:pt idx="48">
                  <c:v>2.1207845448329501E-3</c:v>
                </c:pt>
                <c:pt idx="49">
                  <c:v>9.8382626779452672E-4</c:v>
                </c:pt>
                <c:pt idx="50">
                  <c:v>4.5611576405645422E-4</c:v>
                </c:pt>
                <c:pt idx="51">
                  <c:v>2.114018177990712E-4</c:v>
                </c:pt>
                <c:pt idx="52">
                  <c:v>9.7968240944684636E-5</c:v>
                </c:pt>
                <c:pt idx="53">
                  <c:v>4.539786870243367E-5</c:v>
                </c:pt>
                <c:pt idx="54">
                  <c:v>2.1036494273781023E-5</c:v>
                </c:pt>
                <c:pt idx="55">
                  <c:v>9.7477771234485812E-6</c:v>
                </c:pt>
                <c:pt idx="56">
                  <c:v>4.5168449645147493E-6</c:v>
                </c:pt>
                <c:pt idx="57">
                  <c:v>2.0929726752312957E-6</c:v>
                </c:pt>
                <c:pt idx="58">
                  <c:v>9.6982051759707332E-7</c:v>
                </c:pt>
                <c:pt idx="59">
                  <c:v>4.4938535538245291E-7</c:v>
                </c:pt>
                <c:pt idx="60">
                  <c:v>2.0823145888113309E-7</c:v>
                </c:pt>
                <c:pt idx="61">
                  <c:v>9.6488090537743266E-8</c:v>
                </c:pt>
                <c:pt idx="62">
                  <c:v>4.4709627965790492E-8</c:v>
                </c:pt>
                <c:pt idx="63">
                  <c:v>2.0717072606124362E-8</c:v>
                </c:pt>
                <c:pt idx="64">
                  <c:v>9.5996569725396747E-9</c:v>
                </c:pt>
                <c:pt idx="65">
                  <c:v>4.4481870191160459E-9</c:v>
                </c:pt>
                <c:pt idx="66">
                  <c:v>2.061153618190145E-9</c:v>
                </c:pt>
                <c:pt idx="67">
                  <c:v>9.5507545300570962E-10</c:v>
                </c:pt>
                <c:pt idx="68">
                  <c:v>4.4255271045425255E-10</c:v>
                </c:pt>
                <c:pt idx="69">
                  <c:v>2.0506537034343425E-10</c:v>
                </c:pt>
                <c:pt idx="70">
                  <c:v>9.5021011317650933E-11</c:v>
                </c:pt>
                <c:pt idx="71">
                  <c:v>4.4029826080213383E-11</c:v>
                </c:pt>
                <c:pt idx="72">
                  <c:v>2.0402072738628937E-11</c:v>
                </c:pt>
                <c:pt idx="73">
                  <c:v>9.4536955760105436E-12</c:v>
                </c:pt>
                <c:pt idx="74">
                  <c:v>4.3805529559817772E-12</c:v>
                </c:pt>
                <c:pt idx="75">
                  <c:v>2.029814060101821E-12</c:v>
                </c:pt>
                <c:pt idx="76">
                  <c:v>9.4055366068697556E-13</c:v>
                </c:pt>
                <c:pt idx="77">
                  <c:v>4.3582375648081636E-13</c:v>
                </c:pt>
                <c:pt idx="78">
                  <c:v>2.0194737913652427E-13</c:v>
                </c:pt>
                <c:pt idx="79">
                  <c:v>9.3576229688390338E-14</c:v>
                </c:pt>
                <c:pt idx="80">
                  <c:v>4.336035852574315E-14</c:v>
                </c:pt>
                <c:pt idx="81">
                  <c:v>2.009186197971167E-14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D44-43C1-A352-11EAB784EF57}"/>
            </c:ext>
          </c:extLst>
        </c:ser>
        <c:ser>
          <c:idx val="1"/>
          <c:order val="1"/>
          <c:tx>
            <c:strRef>
              <c:f>'e,h'!$C$1</c:f>
              <c:strCache>
                <c:ptCount val="1"/>
                <c:pt idx="0">
                  <c:v>1-f(E)</c:v>
                </c:pt>
              </c:strCache>
            </c:strRef>
          </c:tx>
          <c:spPr>
            <a:ln w="20351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'e,h'!$A$2:$A$83</c:f>
              <c:numCache>
                <c:formatCode>g/"標""準"</c:formatCode>
                <c:ptCount val="82"/>
                <c:pt idx="0">
                  <c:v>-0.5</c:v>
                </c:pt>
                <c:pt idx="1">
                  <c:v>-0.48</c:v>
                </c:pt>
                <c:pt idx="2">
                  <c:v>-0.45999999999999996</c:v>
                </c:pt>
                <c:pt idx="3">
                  <c:v>-0.43999999999999995</c:v>
                </c:pt>
                <c:pt idx="4">
                  <c:v>-0.41999999999999993</c:v>
                </c:pt>
                <c:pt idx="5">
                  <c:v>-0.39999999999999991</c:v>
                </c:pt>
                <c:pt idx="6">
                  <c:v>-0.37999999999999989</c:v>
                </c:pt>
                <c:pt idx="7">
                  <c:v>-0.35999999999999988</c:v>
                </c:pt>
                <c:pt idx="8">
                  <c:v>-0.33999999999999986</c:v>
                </c:pt>
                <c:pt idx="9">
                  <c:v>-0.31999999999999984</c:v>
                </c:pt>
                <c:pt idx="10">
                  <c:v>-0.29999999999999982</c:v>
                </c:pt>
                <c:pt idx="11">
                  <c:v>-0.2799999999999998</c:v>
                </c:pt>
                <c:pt idx="12">
                  <c:v>-0.25999999999999979</c:v>
                </c:pt>
                <c:pt idx="13">
                  <c:v>-0.2399999999999998</c:v>
                </c:pt>
                <c:pt idx="14">
                  <c:v>-0.21999999999999981</c:v>
                </c:pt>
                <c:pt idx="15">
                  <c:v>-0.19999999999999982</c:v>
                </c:pt>
                <c:pt idx="16">
                  <c:v>-0.17999999999999983</c:v>
                </c:pt>
                <c:pt idx="17">
                  <c:v>-0.15999999999999984</c:v>
                </c:pt>
                <c:pt idx="18">
                  <c:v>-0.13999999999999985</c:v>
                </c:pt>
                <c:pt idx="19">
                  <c:v>-0.11999999999999984</c:v>
                </c:pt>
                <c:pt idx="20">
                  <c:v>-9.9999999999999839E-2</c:v>
                </c:pt>
                <c:pt idx="21">
                  <c:v>-7.9999999999999835E-2</c:v>
                </c:pt>
                <c:pt idx="22">
                  <c:v>-5.9999999999999831E-2</c:v>
                </c:pt>
                <c:pt idx="23">
                  <c:v>-3.9999999999999827E-2</c:v>
                </c:pt>
                <c:pt idx="24">
                  <c:v>-1.9999999999999827E-2</c:v>
                </c:pt>
                <c:pt idx="25">
                  <c:v>1.7347234759768071E-16</c:v>
                </c:pt>
                <c:pt idx="26">
                  <c:v>2.0000000000000174E-2</c:v>
                </c:pt>
                <c:pt idx="27">
                  <c:v>4.0000000000000174E-2</c:v>
                </c:pt>
                <c:pt idx="28">
                  <c:v>6.0000000000000178E-2</c:v>
                </c:pt>
                <c:pt idx="29">
                  <c:v>8.0000000000000182E-2</c:v>
                </c:pt>
                <c:pt idx="30">
                  <c:v>0.10000000000000019</c:v>
                </c:pt>
                <c:pt idx="31">
                  <c:v>0.12000000000000019</c:v>
                </c:pt>
                <c:pt idx="32">
                  <c:v>0.14000000000000018</c:v>
                </c:pt>
                <c:pt idx="33">
                  <c:v>0.16000000000000017</c:v>
                </c:pt>
                <c:pt idx="34">
                  <c:v>0.18000000000000016</c:v>
                </c:pt>
                <c:pt idx="35">
                  <c:v>0.20000000000000015</c:v>
                </c:pt>
                <c:pt idx="36">
                  <c:v>0.22000000000000014</c:v>
                </c:pt>
                <c:pt idx="37">
                  <c:v>0.24000000000000013</c:v>
                </c:pt>
                <c:pt idx="38">
                  <c:v>0.26000000000000012</c:v>
                </c:pt>
                <c:pt idx="39">
                  <c:v>0.28000000000000014</c:v>
                </c:pt>
                <c:pt idx="40">
                  <c:v>0.30000000000000016</c:v>
                </c:pt>
                <c:pt idx="41">
                  <c:v>0.32000000000000017</c:v>
                </c:pt>
                <c:pt idx="42">
                  <c:v>0.34000000000000019</c:v>
                </c:pt>
                <c:pt idx="43">
                  <c:v>0.36000000000000021</c:v>
                </c:pt>
                <c:pt idx="44">
                  <c:v>0.38000000000000023</c:v>
                </c:pt>
                <c:pt idx="45">
                  <c:v>0.40000000000000024</c:v>
                </c:pt>
                <c:pt idx="46">
                  <c:v>0.42000000000000026</c:v>
                </c:pt>
                <c:pt idx="47">
                  <c:v>0.44000000000000028</c:v>
                </c:pt>
                <c:pt idx="48">
                  <c:v>0.4600000000000003</c:v>
                </c:pt>
                <c:pt idx="49">
                  <c:v>0.48000000000000032</c:v>
                </c:pt>
                <c:pt idx="50">
                  <c:v>0.50000000000000033</c:v>
                </c:pt>
                <c:pt idx="51">
                  <c:v>0.52000000000000035</c:v>
                </c:pt>
                <c:pt idx="52">
                  <c:v>0.54000000000000037</c:v>
                </c:pt>
                <c:pt idx="53">
                  <c:v>0.56000000000000039</c:v>
                </c:pt>
                <c:pt idx="54">
                  <c:v>0.5800000000000004</c:v>
                </c:pt>
                <c:pt idx="55">
                  <c:v>0.60000000000000042</c:v>
                </c:pt>
                <c:pt idx="56">
                  <c:v>0.62000000000000044</c:v>
                </c:pt>
                <c:pt idx="57">
                  <c:v>0.64000000000000046</c:v>
                </c:pt>
                <c:pt idx="58">
                  <c:v>0.66000000000000048</c:v>
                </c:pt>
                <c:pt idx="59">
                  <c:v>0.68000000000000049</c:v>
                </c:pt>
                <c:pt idx="60">
                  <c:v>0.70000000000000051</c:v>
                </c:pt>
                <c:pt idx="61">
                  <c:v>0.72000000000000053</c:v>
                </c:pt>
                <c:pt idx="62">
                  <c:v>0.74000000000000055</c:v>
                </c:pt>
                <c:pt idx="63">
                  <c:v>0.76000000000000056</c:v>
                </c:pt>
                <c:pt idx="64">
                  <c:v>0.78000000000000058</c:v>
                </c:pt>
                <c:pt idx="65">
                  <c:v>0.8000000000000006</c:v>
                </c:pt>
                <c:pt idx="66">
                  <c:v>0.82000000000000062</c:v>
                </c:pt>
                <c:pt idx="67">
                  <c:v>0.84000000000000064</c:v>
                </c:pt>
                <c:pt idx="68">
                  <c:v>0.86000000000000065</c:v>
                </c:pt>
                <c:pt idx="69">
                  <c:v>0.88000000000000067</c:v>
                </c:pt>
                <c:pt idx="70">
                  <c:v>0.90000000000000069</c:v>
                </c:pt>
                <c:pt idx="71">
                  <c:v>0.92000000000000071</c:v>
                </c:pt>
                <c:pt idx="72">
                  <c:v>0.94000000000000072</c:v>
                </c:pt>
                <c:pt idx="73">
                  <c:v>0.96000000000000074</c:v>
                </c:pt>
                <c:pt idx="74">
                  <c:v>0.98000000000000076</c:v>
                </c:pt>
                <c:pt idx="75">
                  <c:v>1.0000000000000007</c:v>
                </c:pt>
                <c:pt idx="76">
                  <c:v>1.0200000000000007</c:v>
                </c:pt>
                <c:pt idx="77">
                  <c:v>1.0400000000000007</c:v>
                </c:pt>
                <c:pt idx="78">
                  <c:v>1.0600000000000007</c:v>
                </c:pt>
                <c:pt idx="79">
                  <c:v>1.0800000000000007</c:v>
                </c:pt>
                <c:pt idx="80">
                  <c:v>1.1000000000000008</c:v>
                </c:pt>
                <c:pt idx="81">
                  <c:v>1.1200000000000008</c:v>
                </c:pt>
              </c:numCache>
            </c:numRef>
          </c:xVal>
          <c:yVal>
            <c:numRef>
              <c:f>'e,h'!$C$2:$C$83</c:f>
              <c:numCache>
                <c:formatCode>g/"標""準"</c:formatCode>
                <c:ptCount val="82"/>
                <c:pt idx="0">
                  <c:v>4.3298697960381105E-14</c:v>
                </c:pt>
                <c:pt idx="1">
                  <c:v>9.3480778673438181E-14</c:v>
                </c:pt>
                <c:pt idx="2">
                  <c:v>2.0183854587685346E-13</c:v>
                </c:pt>
                <c:pt idx="3">
                  <c:v>4.3587355946783646E-13</c:v>
                </c:pt>
                <c:pt idx="4">
                  <c:v>9.4058094646243262E-13</c:v>
                </c:pt>
                <c:pt idx="5">
                  <c:v>2.0297097336197112E-12</c:v>
                </c:pt>
                <c:pt idx="6">
                  <c:v>4.3804959659610176E-12</c:v>
                </c:pt>
                <c:pt idx="7">
                  <c:v>9.453771099288133E-12</c:v>
                </c:pt>
                <c:pt idx="8">
                  <c:v>2.0402124434326652E-11</c:v>
                </c:pt>
                <c:pt idx="9">
                  <c:v>4.4029890844399233E-11</c:v>
                </c:pt>
                <c:pt idx="10">
                  <c:v>9.5021102097803123E-11</c:v>
                </c:pt>
                <c:pt idx="11">
                  <c:v>2.0506529807562401E-10</c:v>
                </c:pt>
                <c:pt idx="12">
                  <c:v>4.425526611839814E-10</c:v>
                </c:pt>
                <c:pt idx="13">
                  <c:v>9.5507535213812389E-10</c:v>
                </c:pt>
                <c:pt idx="14">
                  <c:v>2.0611536921677498E-9</c:v>
                </c:pt>
                <c:pt idx="15">
                  <c:v>4.4481869299062282E-9</c:v>
                </c:pt>
                <c:pt idx="16">
                  <c:v>9.5996569582368352E-9</c:v>
                </c:pt>
                <c:pt idx="17">
                  <c:v>2.0717072501952316E-8</c:v>
                </c:pt>
                <c:pt idx="18">
                  <c:v>4.4709627999850454E-8</c:v>
                </c:pt>
                <c:pt idx="19">
                  <c:v>9.648809062845487E-8</c:v>
                </c:pt>
                <c:pt idx="20">
                  <c:v>2.0823145885362493E-7</c:v>
                </c:pt>
                <c:pt idx="21">
                  <c:v>4.4938535548322278E-7</c:v>
                </c:pt>
                <c:pt idx="22">
                  <c:v>9.698205176711383E-7</c:v>
                </c:pt>
                <c:pt idx="23">
                  <c:v>2.0929726751717226E-6</c:v>
                </c:pt>
                <c:pt idx="24">
                  <c:v>4.5168449643862019E-6</c:v>
                </c:pt>
                <c:pt idx="25">
                  <c:v>9.7477771233700494E-6</c:v>
                </c:pt>
                <c:pt idx="26">
                  <c:v>2.1036494273762862E-5</c:v>
                </c:pt>
                <c:pt idx="27">
                  <c:v>4.5397868702390376E-5</c:v>
                </c:pt>
                <c:pt idx="28">
                  <c:v>9.7968240944656948E-5</c:v>
                </c:pt>
                <c:pt idx="29">
                  <c:v>2.1140181779921718E-4</c:v>
                </c:pt>
                <c:pt idx="30">
                  <c:v>4.5611576405646392E-4</c:v>
                </c:pt>
                <c:pt idx="31">
                  <c:v>9.8382626779458526E-4</c:v>
                </c:pt>
                <c:pt idx="32">
                  <c:v>2.1207845448328877E-3</c:v>
                </c:pt>
                <c:pt idx="33">
                  <c:v>4.5656631722739149E-3</c:v>
                </c:pt>
                <c:pt idx="34">
                  <c:v>9.8013580834334091E-3</c:v>
                </c:pt>
                <c:pt idx="35">
                  <c:v>2.0914959270220801E-2</c:v>
                </c:pt>
                <c:pt idx="36">
                  <c:v>4.4069255726634671E-2</c:v>
                </c:pt>
                <c:pt idx="37">
                  <c:v>9.0487887990891358E-2</c:v>
                </c:pt>
                <c:pt idx="38">
                  <c:v>0.17675903311878005</c:v>
                </c:pt>
                <c:pt idx="39">
                  <c:v>0.31664552981221827</c:v>
                </c:pt>
                <c:pt idx="40">
                  <c:v>0.50000000000000155</c:v>
                </c:pt>
                <c:pt idx="41">
                  <c:v>0.6833544701877845</c:v>
                </c:pt>
                <c:pt idx="42">
                  <c:v>0.82324096688122195</c:v>
                </c:pt>
                <c:pt idx="43">
                  <c:v>0.90951211200910975</c:v>
                </c:pt>
                <c:pt idx="44">
                  <c:v>0.95593074427336588</c:v>
                </c:pt>
                <c:pt idx="45">
                  <c:v>0.97908504072977953</c:v>
                </c:pt>
                <c:pt idx="46">
                  <c:v>0.9901986419165667</c:v>
                </c:pt>
                <c:pt idx="47">
                  <c:v>0.9954343368277262</c:v>
                </c:pt>
                <c:pt idx="48">
                  <c:v>0.997879215455167</c:v>
                </c:pt>
                <c:pt idx="49">
                  <c:v>0.99901617373220553</c:v>
                </c:pt>
                <c:pt idx="50">
                  <c:v>0.99954388423594354</c:v>
                </c:pt>
                <c:pt idx="51">
                  <c:v>0.99978859818220089</c:v>
                </c:pt>
                <c:pt idx="52">
                  <c:v>0.99990203175905534</c:v>
                </c:pt>
                <c:pt idx="53">
                  <c:v>0.99995460213129761</c:v>
                </c:pt>
                <c:pt idx="54">
                  <c:v>0.99997896350572624</c:v>
                </c:pt>
                <c:pt idx="55">
                  <c:v>0.99999025222287652</c:v>
                </c:pt>
                <c:pt idx="56">
                  <c:v>0.9999954831550355</c:v>
                </c:pt>
                <c:pt idx="57">
                  <c:v>0.99999790702732472</c:v>
                </c:pt>
                <c:pt idx="58">
                  <c:v>0.99999903017948244</c:v>
                </c:pt>
                <c:pt idx="59">
                  <c:v>0.99999955061464463</c:v>
                </c:pt>
                <c:pt idx="60">
                  <c:v>0.99999979176854115</c:v>
                </c:pt>
                <c:pt idx="61">
                  <c:v>0.99999990351190948</c:v>
                </c:pt>
                <c:pt idx="62">
                  <c:v>0.999999955290372</c:v>
                </c:pt>
                <c:pt idx="63">
                  <c:v>0.99999997928292739</c:v>
                </c:pt>
                <c:pt idx="64">
                  <c:v>0.99999999040034304</c:v>
                </c:pt>
                <c:pt idx="65">
                  <c:v>0.99999999555181296</c:v>
                </c:pt>
                <c:pt idx="66">
                  <c:v>0.99999999793884642</c:v>
                </c:pt>
                <c:pt idx="67">
                  <c:v>0.99999999904492454</c:v>
                </c:pt>
                <c:pt idx="68">
                  <c:v>0.99999999955744734</c:v>
                </c:pt>
                <c:pt idx="69">
                  <c:v>0.99999999979493459</c:v>
                </c:pt>
                <c:pt idx="70">
                  <c:v>0.99999999990497901</c:v>
                </c:pt>
                <c:pt idx="71">
                  <c:v>0.99999999995597022</c:v>
                </c:pt>
                <c:pt idx="72">
                  <c:v>0.99999999997959788</c:v>
                </c:pt>
                <c:pt idx="73">
                  <c:v>0.99999999999054634</c:v>
                </c:pt>
                <c:pt idx="74">
                  <c:v>0.99999999999561939</c:v>
                </c:pt>
                <c:pt idx="75">
                  <c:v>0.99999999999797018</c:v>
                </c:pt>
                <c:pt idx="76">
                  <c:v>0.99999999999905942</c:v>
                </c:pt>
                <c:pt idx="77">
                  <c:v>0.99999999999956413</c:v>
                </c:pt>
                <c:pt idx="78">
                  <c:v>0.99999999999979805</c:v>
                </c:pt>
                <c:pt idx="79">
                  <c:v>0.99999999999990641</c:v>
                </c:pt>
                <c:pt idx="80">
                  <c:v>0.99999999999995659</c:v>
                </c:pt>
                <c:pt idx="81">
                  <c:v>0.9999999999999799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D44-43C1-A352-11EAB784EF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13138224"/>
        <c:axId val="1"/>
      </c:scatterChart>
      <c:valAx>
        <c:axId val="1713138224"/>
        <c:scaling>
          <c:orientation val="minMax"/>
          <c:max val="1"/>
          <c:min val="-0.5"/>
        </c:scaling>
        <c:delete val="0"/>
        <c:axPos val="b"/>
        <c:numFmt formatCode="General" sourceLinked="0"/>
        <c:majorTickMark val="in"/>
        <c:minorTickMark val="none"/>
        <c:tickLblPos val="nextTo"/>
        <c:spPr>
          <a:ln w="254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1"/>
        <c:crosses val="autoZero"/>
        <c:crossBetween val="midCat"/>
      </c:valAx>
      <c:valAx>
        <c:axId val="1"/>
        <c:scaling>
          <c:orientation val="minMax"/>
        </c:scaling>
        <c:delete val="0"/>
        <c:axPos val="l"/>
        <c:numFmt formatCode="General" sourceLinked="0"/>
        <c:majorTickMark val="in"/>
        <c:minorTickMark val="none"/>
        <c:tickLblPos val="nextTo"/>
        <c:spPr>
          <a:ln w="254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1713138224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2544">
      <a:noFill/>
      <a:prstDash val="solid"/>
    </a:ln>
  </c:spPr>
  <c:txPr>
    <a:bodyPr/>
    <a:lstStyle/>
    <a:p>
      <a:pPr>
        <a:defRPr sz="641" b="0" i="0" u="none" strike="noStrike" baseline="0">
          <a:solidFill>
            <a:srgbClr val="000000"/>
          </a:solidFill>
          <a:latin typeface="ＭＳ Ｐゴシック"/>
          <a:ea typeface="ＭＳ Ｐゴシック"/>
          <a:cs typeface="ＭＳ Ｐゴシック"/>
        </a:defRPr>
      </a:pPr>
      <a:endParaRPr lang="ja-JP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0819712810349006E-2"/>
          <c:y val="4.9275501798861525E-2"/>
          <c:w val="0.65612018098070701"/>
          <c:h val="0.82029217700457713"/>
        </c:manualLayout>
      </c:layout>
      <c:scatterChart>
        <c:scatterStyle val="lineMarker"/>
        <c:varyColors val="0"/>
        <c:ser>
          <c:idx val="0"/>
          <c:order val="0"/>
          <c:tx>
            <c:strRef>
              <c:f>'[Microsoft PowerPoint 内のグラフ]Sheet1'!$B$1</c:f>
              <c:strCache>
                <c:ptCount val="1"/>
                <c:pt idx="0">
                  <c:v>D(E)</c:v>
                </c:pt>
              </c:strCache>
            </c:strRef>
          </c:tx>
          <c:spPr>
            <a:ln w="127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'[Microsoft PowerPoint 内のグラフ]Sheet1'!$A$2:$A$83</c:f>
              <c:numCache>
                <c:formatCode>General</c:formatCode>
                <c:ptCount val="82"/>
                <c:pt idx="0">
                  <c:v>-1</c:v>
                </c:pt>
                <c:pt idx="1">
                  <c:v>-0.95</c:v>
                </c:pt>
                <c:pt idx="2">
                  <c:v>-0.89999999999999991</c:v>
                </c:pt>
                <c:pt idx="3">
                  <c:v>-0.84999999999999987</c:v>
                </c:pt>
                <c:pt idx="4">
                  <c:v>-0.79999999999999982</c:v>
                </c:pt>
                <c:pt idx="5">
                  <c:v>-0.74999999999999978</c:v>
                </c:pt>
                <c:pt idx="6">
                  <c:v>-0.69999999999999973</c:v>
                </c:pt>
                <c:pt idx="7">
                  <c:v>-0.64999999999999969</c:v>
                </c:pt>
                <c:pt idx="8">
                  <c:v>-0.59999999999999964</c:v>
                </c:pt>
                <c:pt idx="9">
                  <c:v>-0.5499999999999996</c:v>
                </c:pt>
                <c:pt idx="10">
                  <c:v>-0.49999999999999961</c:v>
                </c:pt>
                <c:pt idx="11">
                  <c:v>-0.44999999999999962</c:v>
                </c:pt>
                <c:pt idx="12">
                  <c:v>-0.39999999999999963</c:v>
                </c:pt>
                <c:pt idx="13">
                  <c:v>-0.34999999999999964</c:v>
                </c:pt>
                <c:pt idx="14">
                  <c:v>-0.29999999999999966</c:v>
                </c:pt>
                <c:pt idx="15">
                  <c:v>-0.24999999999999967</c:v>
                </c:pt>
                <c:pt idx="16">
                  <c:v>-0.19999999999999968</c:v>
                </c:pt>
                <c:pt idx="17">
                  <c:v>-0.14999999999999969</c:v>
                </c:pt>
                <c:pt idx="18">
                  <c:v>-9.9999999999999686E-2</c:v>
                </c:pt>
                <c:pt idx="19">
                  <c:v>-4.9999999999999684E-2</c:v>
                </c:pt>
                <c:pt idx="20">
                  <c:v>3.1918911957973251E-16</c:v>
                </c:pt>
                <c:pt idx="21">
                  <c:v>5.0000000000000322E-2</c:v>
                </c:pt>
                <c:pt idx="22">
                  <c:v>0.10000000000000032</c:v>
                </c:pt>
                <c:pt idx="23">
                  <c:v>0.15000000000000033</c:v>
                </c:pt>
                <c:pt idx="24">
                  <c:v>0.20000000000000034</c:v>
                </c:pt>
                <c:pt idx="25">
                  <c:v>0.25000000000000033</c:v>
                </c:pt>
                <c:pt idx="26">
                  <c:v>0.30000000000000032</c:v>
                </c:pt>
                <c:pt idx="27">
                  <c:v>0.35000000000000031</c:v>
                </c:pt>
                <c:pt idx="28">
                  <c:v>0.4000000000000003</c:v>
                </c:pt>
                <c:pt idx="29">
                  <c:v>0.45000000000000029</c:v>
                </c:pt>
                <c:pt idx="30">
                  <c:v>0.50000000000000033</c:v>
                </c:pt>
                <c:pt idx="31">
                  <c:v>0.55000000000000038</c:v>
                </c:pt>
                <c:pt idx="32">
                  <c:v>0.60000000000000042</c:v>
                </c:pt>
                <c:pt idx="33">
                  <c:v>0.65000000000000047</c:v>
                </c:pt>
                <c:pt idx="34">
                  <c:v>0.70000000000000051</c:v>
                </c:pt>
                <c:pt idx="35">
                  <c:v>0.75000000000000056</c:v>
                </c:pt>
                <c:pt idx="36">
                  <c:v>0.8000000000000006</c:v>
                </c:pt>
                <c:pt idx="37">
                  <c:v>0.85000000000000064</c:v>
                </c:pt>
                <c:pt idx="38">
                  <c:v>0.90000000000000069</c:v>
                </c:pt>
                <c:pt idx="39">
                  <c:v>0.95000000000000073</c:v>
                </c:pt>
                <c:pt idx="40">
                  <c:v>1.0000000000000007</c:v>
                </c:pt>
                <c:pt idx="41">
                  <c:v>1.0500000000000007</c:v>
                </c:pt>
                <c:pt idx="42">
                  <c:v>1.1000000000000008</c:v>
                </c:pt>
                <c:pt idx="43">
                  <c:v>1.1500000000000008</c:v>
                </c:pt>
                <c:pt idx="44">
                  <c:v>1.2000000000000008</c:v>
                </c:pt>
                <c:pt idx="45">
                  <c:v>1.2500000000000009</c:v>
                </c:pt>
                <c:pt idx="46">
                  <c:v>1.3000000000000009</c:v>
                </c:pt>
                <c:pt idx="47">
                  <c:v>1.350000000000001</c:v>
                </c:pt>
                <c:pt idx="48">
                  <c:v>1.400000000000001</c:v>
                </c:pt>
                <c:pt idx="49">
                  <c:v>1.4500000000000011</c:v>
                </c:pt>
                <c:pt idx="50">
                  <c:v>1.5000000000000011</c:v>
                </c:pt>
                <c:pt idx="51">
                  <c:v>1.5500000000000012</c:v>
                </c:pt>
                <c:pt idx="52">
                  <c:v>1.6000000000000012</c:v>
                </c:pt>
                <c:pt idx="53">
                  <c:v>1.6500000000000012</c:v>
                </c:pt>
                <c:pt idx="54">
                  <c:v>1.7000000000000013</c:v>
                </c:pt>
                <c:pt idx="55">
                  <c:v>1.7500000000000013</c:v>
                </c:pt>
                <c:pt idx="56">
                  <c:v>1.8000000000000014</c:v>
                </c:pt>
                <c:pt idx="57">
                  <c:v>1.8500000000000014</c:v>
                </c:pt>
                <c:pt idx="58">
                  <c:v>1.9000000000000015</c:v>
                </c:pt>
                <c:pt idx="59">
                  <c:v>1.9500000000000015</c:v>
                </c:pt>
                <c:pt idx="60">
                  <c:v>2.0000000000000013</c:v>
                </c:pt>
                <c:pt idx="61">
                  <c:v>2.0500000000000012</c:v>
                </c:pt>
                <c:pt idx="62">
                  <c:v>2.100000000000001</c:v>
                </c:pt>
                <c:pt idx="63">
                  <c:v>2.1500000000000008</c:v>
                </c:pt>
                <c:pt idx="64">
                  <c:v>2.2000000000000006</c:v>
                </c:pt>
                <c:pt idx="65">
                  <c:v>2.2500000000000004</c:v>
                </c:pt>
                <c:pt idx="66">
                  <c:v>2.3000000000000003</c:v>
                </c:pt>
                <c:pt idx="67">
                  <c:v>2.35</c:v>
                </c:pt>
                <c:pt idx="68">
                  <c:v>2.4</c:v>
                </c:pt>
                <c:pt idx="69">
                  <c:v>2.4499999999999997</c:v>
                </c:pt>
                <c:pt idx="70">
                  <c:v>2.4999999999999996</c:v>
                </c:pt>
                <c:pt idx="71">
                  <c:v>2.5499999999999994</c:v>
                </c:pt>
                <c:pt idx="72">
                  <c:v>2.5999999999999992</c:v>
                </c:pt>
                <c:pt idx="73">
                  <c:v>2.649999999999999</c:v>
                </c:pt>
                <c:pt idx="74">
                  <c:v>2.6999999999999988</c:v>
                </c:pt>
                <c:pt idx="75">
                  <c:v>2.7499999999999987</c:v>
                </c:pt>
                <c:pt idx="76">
                  <c:v>2.7999999999999985</c:v>
                </c:pt>
                <c:pt idx="77">
                  <c:v>2.8499999999999983</c:v>
                </c:pt>
                <c:pt idx="78">
                  <c:v>2.8999999999999981</c:v>
                </c:pt>
                <c:pt idx="79">
                  <c:v>2.949999999999998</c:v>
                </c:pt>
                <c:pt idx="80">
                  <c:v>2.9999999999999978</c:v>
                </c:pt>
                <c:pt idx="81">
                  <c:v>3.0499999999999976</c:v>
                </c:pt>
              </c:numCache>
            </c:numRef>
          </c:xVal>
          <c:yVal>
            <c:numRef>
              <c:f>'[Microsoft PowerPoint 内のグラフ]Sheet1'!$B$2:$B$83</c:f>
              <c:numCache>
                <c:formatCode>General</c:formatCode>
                <c:ptCount val="8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25190869152065.121</c:v>
                </c:pt>
                <c:pt idx="21">
                  <c:v>3.1528558482747136E+20</c:v>
                </c:pt>
                <c:pt idx="22">
                  <c:v>4.4588115008374217E+20</c:v>
                </c:pt>
                <c:pt idx="23">
                  <c:v>5.4609065181524636E+20</c:v>
                </c:pt>
                <c:pt idx="24">
                  <c:v>6.3057116965494129E+20</c:v>
                </c:pt>
                <c:pt idx="25">
                  <c:v>7.0500000000000052E+20</c:v>
                </c:pt>
                <c:pt idx="26">
                  <c:v>7.7228880608228462E+20</c:v>
                </c:pt>
                <c:pt idx="27">
                  <c:v>8.341672494170462E+20</c:v>
                </c:pt>
                <c:pt idx="28">
                  <c:v>8.9176230016748329E+20</c:v>
                </c:pt>
                <c:pt idx="29">
                  <c:v>9.4585675448241134E+20</c:v>
                </c:pt>
                <c:pt idx="30">
                  <c:v>9.9702056147303242E+20</c:v>
                </c:pt>
                <c:pt idx="31">
                  <c:v>1.0456839866804888E+21</c:v>
                </c:pt>
                <c:pt idx="32">
                  <c:v>1.0921813036304919E+21</c:v>
                </c:pt>
                <c:pt idx="33">
                  <c:v>1.1367783425100959E+21</c:v>
                </c:pt>
                <c:pt idx="34">
                  <c:v>1.1796906374130471E+21</c:v>
                </c:pt>
                <c:pt idx="35">
                  <c:v>1.2210958193360589E+21</c:v>
                </c:pt>
                <c:pt idx="36">
                  <c:v>1.2611423393098818E+21</c:v>
                </c:pt>
                <c:pt idx="37">
                  <c:v>1.2999557684782975E+21</c:v>
                </c:pt>
                <c:pt idx="38">
                  <c:v>1.3376434502512251E+21</c:v>
                </c:pt>
                <c:pt idx="39">
                  <c:v>1.3742980026180646E+21</c:v>
                </c:pt>
                <c:pt idx="40">
                  <c:v>1.4100000000000005E+21</c:v>
                </c:pt>
                <c:pt idx="41">
                  <c:v>1.4448200580003038E+21</c:v>
                </c:pt>
                <c:pt idx="42">
                  <c:v>1.4788204759199142E+21</c:v>
                </c:pt>
                <c:pt idx="43">
                  <c:v>1.5120565465616695E+21</c:v>
                </c:pt>
                <c:pt idx="44">
                  <c:v>1.544577612164569E+21</c:v>
                </c:pt>
                <c:pt idx="45">
                  <c:v>1.5764279241373524E+21</c:v>
                </c:pt>
                <c:pt idx="46">
                  <c:v>1.6076473493897853E+21</c:v>
                </c:pt>
                <c:pt idx="47">
                  <c:v>1.6382719554457381E+21</c:v>
                </c:pt>
                <c:pt idx="48">
                  <c:v>1.6683344988340924E+21</c:v>
                </c:pt>
                <c:pt idx="49">
                  <c:v>1.6978648356097145E+21</c:v>
                </c:pt>
                <c:pt idx="50">
                  <c:v>1.7268902686621413E+21</c:v>
                </c:pt>
                <c:pt idx="51">
                  <c:v>1.7554358433164118E+21</c:v>
                </c:pt>
                <c:pt idx="52">
                  <c:v>1.7835246003349666E+21</c:v>
                </c:pt>
                <c:pt idx="53">
                  <c:v>1.8111777935917837E+21</c:v>
                </c:pt>
                <c:pt idx="54">
                  <c:v>1.8384150782671475E+21</c:v>
                </c:pt>
                <c:pt idx="55">
                  <c:v>1.8652546743005371E+21</c:v>
                </c:pt>
                <c:pt idx="56">
                  <c:v>1.8917135089648227E+21</c:v>
                </c:pt>
                <c:pt idx="57">
                  <c:v>1.9178073417316984E+21</c:v>
                </c:pt>
                <c:pt idx="58">
                  <c:v>1.9435508740447221E+21</c:v>
                </c:pt>
                <c:pt idx="59">
                  <c:v>1.9689578461714215E+21</c:v>
                </c:pt>
                <c:pt idx="60">
                  <c:v>1.9940411229460648E+21</c:v>
                </c:pt>
                <c:pt idx="61">
                  <c:v>2.0188127699219663E+21</c:v>
                </c:pt>
                <c:pt idx="62">
                  <c:v>2.0432841212127113E+21</c:v>
                </c:pt>
                <c:pt idx="63">
                  <c:v>2.0674658401047407E+21</c:v>
                </c:pt>
                <c:pt idx="64">
                  <c:v>2.0913679733609773E+21</c:v>
                </c:pt>
                <c:pt idx="65">
                  <c:v>2.1150000000000003E+21</c:v>
                </c:pt>
                <c:pt idx="66">
                  <c:v>2.1383708752225375E+21</c:v>
                </c:pt>
                <c:pt idx="67">
                  <c:v>2.1614890700625808E+21</c:v>
                </c:pt>
                <c:pt idx="68">
                  <c:v>2.1843626072609831E+21</c:v>
                </c:pt>
                <c:pt idx="69">
                  <c:v>2.2069990937922925E+21</c:v>
                </c:pt>
                <c:pt idx="70">
                  <c:v>2.2294057504187073E+21</c:v>
                </c:pt>
                <c:pt idx="71">
                  <c:v>2.2515894385966546E+21</c:v>
                </c:pt>
                <c:pt idx="72">
                  <c:v>2.2735566850201905E+21</c:v>
                </c:pt>
                <c:pt idx="73">
                  <c:v>2.2953137040500581E+21</c:v>
                </c:pt>
                <c:pt idx="74">
                  <c:v>2.3168664182468523E+21</c:v>
                </c:pt>
                <c:pt idx="75">
                  <c:v>2.3382204772005564E+21</c:v>
                </c:pt>
                <c:pt idx="76">
                  <c:v>2.3593812748260926E+21</c:v>
                </c:pt>
                <c:pt idx="77">
                  <c:v>2.3803539652749117E+21</c:v>
                </c:pt>
                <c:pt idx="78">
                  <c:v>2.4011434775956218E+21</c:v>
                </c:pt>
                <c:pt idx="79">
                  <c:v>2.4217545292617907E+21</c:v>
                </c:pt>
                <c:pt idx="80">
                  <c:v>2.4421916386721163E+21</c:v>
                </c:pt>
                <c:pt idx="81">
                  <c:v>2.4624591367167893E+21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B45-4197-BE60-341262F3CC4D}"/>
            </c:ext>
          </c:extLst>
        </c:ser>
        <c:ser>
          <c:idx val="1"/>
          <c:order val="1"/>
          <c:tx>
            <c:strRef>
              <c:f>'[Microsoft PowerPoint 内のグラフ]Sheet1'!$C$1</c:f>
              <c:strCache>
                <c:ptCount val="1"/>
                <c:pt idx="0">
                  <c:v>f(E)</c:v>
                </c:pt>
              </c:strCache>
            </c:strRef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none"/>
          </c:marker>
          <c:xVal>
            <c:numRef>
              <c:f>'[Microsoft PowerPoint 内のグラフ]Sheet1'!$A$2:$A$83</c:f>
              <c:numCache>
                <c:formatCode>General</c:formatCode>
                <c:ptCount val="82"/>
                <c:pt idx="0">
                  <c:v>-1</c:v>
                </c:pt>
                <c:pt idx="1">
                  <c:v>-0.95</c:v>
                </c:pt>
                <c:pt idx="2">
                  <c:v>-0.89999999999999991</c:v>
                </c:pt>
                <c:pt idx="3">
                  <c:v>-0.84999999999999987</c:v>
                </c:pt>
                <c:pt idx="4">
                  <c:v>-0.79999999999999982</c:v>
                </c:pt>
                <c:pt idx="5">
                  <c:v>-0.74999999999999978</c:v>
                </c:pt>
                <c:pt idx="6">
                  <c:v>-0.69999999999999973</c:v>
                </c:pt>
                <c:pt idx="7">
                  <c:v>-0.64999999999999969</c:v>
                </c:pt>
                <c:pt idx="8">
                  <c:v>-0.59999999999999964</c:v>
                </c:pt>
                <c:pt idx="9">
                  <c:v>-0.5499999999999996</c:v>
                </c:pt>
                <c:pt idx="10">
                  <c:v>-0.49999999999999961</c:v>
                </c:pt>
                <c:pt idx="11">
                  <c:v>-0.44999999999999962</c:v>
                </c:pt>
                <c:pt idx="12">
                  <c:v>-0.39999999999999963</c:v>
                </c:pt>
                <c:pt idx="13">
                  <c:v>-0.34999999999999964</c:v>
                </c:pt>
                <c:pt idx="14">
                  <c:v>-0.29999999999999966</c:v>
                </c:pt>
                <c:pt idx="15">
                  <c:v>-0.24999999999999967</c:v>
                </c:pt>
                <c:pt idx="16">
                  <c:v>-0.19999999999999968</c:v>
                </c:pt>
                <c:pt idx="17">
                  <c:v>-0.14999999999999969</c:v>
                </c:pt>
                <c:pt idx="18">
                  <c:v>-9.9999999999999686E-2</c:v>
                </c:pt>
                <c:pt idx="19">
                  <c:v>-4.9999999999999684E-2</c:v>
                </c:pt>
                <c:pt idx="20">
                  <c:v>3.1918911957973251E-16</c:v>
                </c:pt>
                <c:pt idx="21">
                  <c:v>5.0000000000000322E-2</c:v>
                </c:pt>
                <c:pt idx="22">
                  <c:v>0.10000000000000032</c:v>
                </c:pt>
                <c:pt idx="23">
                  <c:v>0.15000000000000033</c:v>
                </c:pt>
                <c:pt idx="24">
                  <c:v>0.20000000000000034</c:v>
                </c:pt>
                <c:pt idx="25">
                  <c:v>0.25000000000000033</c:v>
                </c:pt>
                <c:pt idx="26">
                  <c:v>0.30000000000000032</c:v>
                </c:pt>
                <c:pt idx="27">
                  <c:v>0.35000000000000031</c:v>
                </c:pt>
                <c:pt idx="28">
                  <c:v>0.4000000000000003</c:v>
                </c:pt>
                <c:pt idx="29">
                  <c:v>0.45000000000000029</c:v>
                </c:pt>
                <c:pt idx="30">
                  <c:v>0.50000000000000033</c:v>
                </c:pt>
                <c:pt idx="31">
                  <c:v>0.55000000000000038</c:v>
                </c:pt>
                <c:pt idx="32">
                  <c:v>0.60000000000000042</c:v>
                </c:pt>
                <c:pt idx="33">
                  <c:v>0.65000000000000047</c:v>
                </c:pt>
                <c:pt idx="34">
                  <c:v>0.70000000000000051</c:v>
                </c:pt>
                <c:pt idx="35">
                  <c:v>0.75000000000000056</c:v>
                </c:pt>
                <c:pt idx="36">
                  <c:v>0.8000000000000006</c:v>
                </c:pt>
                <c:pt idx="37">
                  <c:v>0.85000000000000064</c:v>
                </c:pt>
                <c:pt idx="38">
                  <c:v>0.90000000000000069</c:v>
                </c:pt>
                <c:pt idx="39">
                  <c:v>0.95000000000000073</c:v>
                </c:pt>
                <c:pt idx="40">
                  <c:v>1.0000000000000007</c:v>
                </c:pt>
                <c:pt idx="41">
                  <c:v>1.0500000000000007</c:v>
                </c:pt>
                <c:pt idx="42">
                  <c:v>1.1000000000000008</c:v>
                </c:pt>
                <c:pt idx="43">
                  <c:v>1.1500000000000008</c:v>
                </c:pt>
                <c:pt idx="44">
                  <c:v>1.2000000000000008</c:v>
                </c:pt>
                <c:pt idx="45">
                  <c:v>1.2500000000000009</c:v>
                </c:pt>
                <c:pt idx="46">
                  <c:v>1.3000000000000009</c:v>
                </c:pt>
                <c:pt idx="47">
                  <c:v>1.350000000000001</c:v>
                </c:pt>
                <c:pt idx="48">
                  <c:v>1.400000000000001</c:v>
                </c:pt>
                <c:pt idx="49">
                  <c:v>1.4500000000000011</c:v>
                </c:pt>
                <c:pt idx="50">
                  <c:v>1.5000000000000011</c:v>
                </c:pt>
                <c:pt idx="51">
                  <c:v>1.5500000000000012</c:v>
                </c:pt>
                <c:pt idx="52">
                  <c:v>1.6000000000000012</c:v>
                </c:pt>
                <c:pt idx="53">
                  <c:v>1.6500000000000012</c:v>
                </c:pt>
                <c:pt idx="54">
                  <c:v>1.7000000000000013</c:v>
                </c:pt>
                <c:pt idx="55">
                  <c:v>1.7500000000000013</c:v>
                </c:pt>
                <c:pt idx="56">
                  <c:v>1.8000000000000014</c:v>
                </c:pt>
                <c:pt idx="57">
                  <c:v>1.8500000000000014</c:v>
                </c:pt>
                <c:pt idx="58">
                  <c:v>1.9000000000000015</c:v>
                </c:pt>
                <c:pt idx="59">
                  <c:v>1.9500000000000015</c:v>
                </c:pt>
                <c:pt idx="60">
                  <c:v>2.0000000000000013</c:v>
                </c:pt>
                <c:pt idx="61">
                  <c:v>2.0500000000000012</c:v>
                </c:pt>
                <c:pt idx="62">
                  <c:v>2.100000000000001</c:v>
                </c:pt>
                <c:pt idx="63">
                  <c:v>2.1500000000000008</c:v>
                </c:pt>
                <c:pt idx="64">
                  <c:v>2.2000000000000006</c:v>
                </c:pt>
                <c:pt idx="65">
                  <c:v>2.2500000000000004</c:v>
                </c:pt>
                <c:pt idx="66">
                  <c:v>2.3000000000000003</c:v>
                </c:pt>
                <c:pt idx="67">
                  <c:v>2.35</c:v>
                </c:pt>
                <c:pt idx="68">
                  <c:v>2.4</c:v>
                </c:pt>
                <c:pt idx="69">
                  <c:v>2.4499999999999997</c:v>
                </c:pt>
                <c:pt idx="70">
                  <c:v>2.4999999999999996</c:v>
                </c:pt>
                <c:pt idx="71">
                  <c:v>2.5499999999999994</c:v>
                </c:pt>
                <c:pt idx="72">
                  <c:v>2.5999999999999992</c:v>
                </c:pt>
                <c:pt idx="73">
                  <c:v>2.649999999999999</c:v>
                </c:pt>
                <c:pt idx="74">
                  <c:v>2.6999999999999988</c:v>
                </c:pt>
                <c:pt idx="75">
                  <c:v>2.7499999999999987</c:v>
                </c:pt>
                <c:pt idx="76">
                  <c:v>2.7999999999999985</c:v>
                </c:pt>
                <c:pt idx="77">
                  <c:v>2.8499999999999983</c:v>
                </c:pt>
                <c:pt idx="78">
                  <c:v>2.8999999999999981</c:v>
                </c:pt>
                <c:pt idx="79">
                  <c:v>2.949999999999998</c:v>
                </c:pt>
                <c:pt idx="80">
                  <c:v>2.9999999999999978</c:v>
                </c:pt>
                <c:pt idx="81">
                  <c:v>3.0499999999999976</c:v>
                </c:pt>
              </c:numCache>
            </c:numRef>
          </c:xVal>
          <c:yVal>
            <c:numRef>
              <c:f>'[Microsoft PowerPoint 内のグラフ]Sheet1'!$C$2:$C$83</c:f>
              <c:numCache>
                <c:formatCode>General</c:formatCode>
                <c:ptCount val="82"/>
                <c:pt idx="0">
                  <c:v>1E+21</c:v>
                </c:pt>
                <c:pt idx="1">
                  <c:v>1E+21</c:v>
                </c:pt>
                <c:pt idx="2">
                  <c:v>1E+21</c:v>
                </c:pt>
                <c:pt idx="3">
                  <c:v>1E+21</c:v>
                </c:pt>
                <c:pt idx="4">
                  <c:v>1E+21</c:v>
                </c:pt>
                <c:pt idx="5">
                  <c:v>1E+21</c:v>
                </c:pt>
                <c:pt idx="6">
                  <c:v>1E+21</c:v>
                </c:pt>
                <c:pt idx="7">
                  <c:v>9.9999999999999974E+20</c:v>
                </c:pt>
                <c:pt idx="8">
                  <c:v>9.9999999999999908E+20</c:v>
                </c:pt>
                <c:pt idx="9">
                  <c:v>9.9999999999999358E+20</c:v>
                </c:pt>
                <c:pt idx="10">
                  <c:v>9.9999999999995675E+20</c:v>
                </c:pt>
                <c:pt idx="11">
                  <c:v>9.9999999999970338E+20</c:v>
                </c:pt>
                <c:pt idx="12">
                  <c:v>9.9999999999797035E+20</c:v>
                </c:pt>
                <c:pt idx="13">
                  <c:v>9.99999999986112E+20</c:v>
                </c:pt>
                <c:pt idx="14">
                  <c:v>9.9999999990497896E+20</c:v>
                </c:pt>
                <c:pt idx="15">
                  <c:v>9.9999999934986833E+20</c:v>
                </c:pt>
                <c:pt idx="16">
                  <c:v>9.9999999555181307E+20</c:v>
                </c:pt>
                <c:pt idx="17">
                  <c:v>9.9999996956560143E+20</c:v>
                </c:pt>
                <c:pt idx="18">
                  <c:v>9.9999979176854107E+20</c:v>
                </c:pt>
                <c:pt idx="19">
                  <c:v>9.9999857528659863E+20</c:v>
                </c:pt>
                <c:pt idx="20">
                  <c:v>9.9999025222287661E+20</c:v>
                </c:pt>
                <c:pt idx="21">
                  <c:v>9.9993330971767197E+20</c:v>
                </c:pt>
                <c:pt idx="22">
                  <c:v>9.9954388423594358E+20</c:v>
                </c:pt>
                <c:pt idx="23">
                  <c:v>9.9688755928159001E+20</c:v>
                </c:pt>
                <c:pt idx="24">
                  <c:v>9.7908504072977895E+20</c:v>
                </c:pt>
                <c:pt idx="25">
                  <c:v>8.7248115785772093E+20</c:v>
                </c:pt>
                <c:pt idx="26">
                  <c:v>4.9999999999999679E+20</c:v>
                </c:pt>
                <c:pt idx="27">
                  <c:v>1.2751884214227627E+20</c:v>
                </c:pt>
                <c:pt idx="28">
                  <c:v>2.0914959270220456E+19</c:v>
                </c:pt>
                <c:pt idx="29">
                  <c:v>3.1124407184099313E+18</c:v>
                </c:pt>
                <c:pt idx="30">
                  <c:v>4.5611576405645421E+17</c:v>
                </c:pt>
                <c:pt idx="31">
                  <c:v>6.6690282327991256E+16</c:v>
                </c:pt>
                <c:pt idx="32">
                  <c:v>9747777123448582</c:v>
                </c:pt>
                <c:pt idx="33">
                  <c:v>1424713401461306</c:v>
                </c:pt>
                <c:pt idx="34">
                  <c:v>208231458881133.09</c:v>
                </c:pt>
                <c:pt idx="35">
                  <c:v>30434398515197.52</c:v>
                </c:pt>
                <c:pt idx="36">
                  <c:v>4448187019116.0459</c:v>
                </c:pt>
                <c:pt idx="37">
                  <c:v>650131702393.56482</c:v>
                </c:pt>
                <c:pt idx="38">
                  <c:v>95021011317.65094</c:v>
                </c:pt>
                <c:pt idx="39">
                  <c:v>13887943864.770702</c:v>
                </c:pt>
                <c:pt idx="40">
                  <c:v>2029814060.1018209</c:v>
                </c:pt>
                <c:pt idx="41">
                  <c:v>296670634.52040523</c:v>
                </c:pt>
                <c:pt idx="42">
                  <c:v>43360358.525743149</c:v>
                </c:pt>
                <c:pt idx="43">
                  <c:v>6337400.7155105546</c:v>
                </c:pt>
                <c:pt idx="44">
                  <c:v>926252.66936175409</c:v>
                </c:pt>
                <c:pt idx="45">
                  <c:v>135377.90113223938</c:v>
                </c:pt>
                <c:pt idx="46">
                  <c:v>19786.367933059846</c:v>
                </c:pt>
                <c:pt idx="47">
                  <c:v>2891.9074140467887</c:v>
                </c:pt>
                <c:pt idx="48">
                  <c:v>422.67123100674468</c:v>
                </c:pt>
                <c:pt idx="49">
                  <c:v>61.776171897136592</c:v>
                </c:pt>
                <c:pt idx="50">
                  <c:v>9.0289925935452278</c:v>
                </c:pt>
                <c:pt idx="51">
                  <c:v>1.3196464712970226</c:v>
                </c:pt>
                <c:pt idx="52">
                  <c:v>0.19287498479638221</c:v>
                </c:pt>
                <c:pt idx="53">
                  <c:v>2.8189943723065412E-2</c:v>
                </c:pt>
                <c:pt idx="54">
                  <c:v>4.1201451186037652E-3</c:v>
                </c:pt>
                <c:pt idx="55">
                  <c:v>6.0218622517024605E-4</c:v>
                </c:pt>
                <c:pt idx="56">
                  <c:v>8.8013465386792077E-5</c:v>
                </c:pt>
                <c:pt idx="57">
                  <c:v>1.2863745076868857E-5</c:v>
                </c:pt>
                <c:pt idx="58">
                  <c:v>1.8801206914811494E-6</c:v>
                </c:pt>
                <c:pt idx="59">
                  <c:v>2.7479196714585153E-7</c:v>
                </c:pt>
                <c:pt idx="60">
                  <c:v>4.0162647828954204E-8</c:v>
                </c:pt>
                <c:pt idx="61">
                  <c:v>5.8700343295569094E-9</c:v>
                </c:pt>
                <c:pt idx="62">
                  <c:v>8.5794400749980091E-10</c:v>
                </c:pt>
                <c:pt idx="63">
                  <c:v>1.2539414229633295E-10</c:v>
                </c:pt>
                <c:pt idx="64">
                  <c:v>1.8327176114971163E-11</c:v>
                </c:pt>
                <c:pt idx="65">
                  <c:v>2.6786369618080398E-12</c:v>
                </c:pt>
                <c:pt idx="66">
                  <c:v>3.9150035598243565E-13</c:v>
                </c:pt>
                <c:pt idx="67">
                  <c:v>5.7220344122677056E-14</c:v>
                </c:pt>
                <c:pt idx="68">
                  <c:v>8.3631284914193771E-15</c:v>
                </c:pt>
                <c:pt idx="69">
                  <c:v>1.2223260666527833E-15</c:v>
                </c:pt>
                <c:pt idx="70">
                  <c:v>1.7865096952077213E-16</c:v>
                </c:pt>
                <c:pt idx="71">
                  <c:v>2.6111010622649586E-17</c:v>
                </c:pt>
                <c:pt idx="72">
                  <c:v>3.8162954142649484E-18</c:v>
                </c:pt>
                <c:pt idx="73">
                  <c:v>5.5777659851688263E-19</c:v>
                </c:pt>
                <c:pt idx="74">
                  <c:v>8.1522707254303868E-20</c:v>
                </c:pt>
                <c:pt idx="75">
                  <c:v>1.1915078215440521E-20</c:v>
                </c:pt>
                <c:pt idx="76">
                  <c:v>1.7414668092069307E-21</c:v>
                </c:pt>
                <c:pt idx="77">
                  <c:v>2.5452679308805062E-22</c:v>
                </c:pt>
                <c:pt idx="78">
                  <c:v>3.7200759760210476E-23</c:v>
                </c:pt>
                <c:pt idx="79">
                  <c:v>5.4371349669979616E-24</c:v>
                </c:pt>
                <c:pt idx="80">
                  <c:v>7.9467292710973068E-25</c:v>
                </c:pt>
                <c:pt idx="81">
                  <c:v>1.1614665902432343E-25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B45-4197-BE60-341262F3CC4D}"/>
            </c:ext>
          </c:extLst>
        </c:ser>
        <c:ser>
          <c:idx val="2"/>
          <c:order val="2"/>
          <c:tx>
            <c:strRef>
              <c:f>'[Microsoft PowerPoint 内のグラフ]Sheet1'!$D$1</c:f>
              <c:strCache>
                <c:ptCount val="1"/>
                <c:pt idx="0">
                  <c:v>D(E)f(E)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'[Microsoft PowerPoint 内のグラフ]Sheet1'!$A$2:$A$83</c:f>
              <c:numCache>
                <c:formatCode>General</c:formatCode>
                <c:ptCount val="82"/>
                <c:pt idx="0">
                  <c:v>-1</c:v>
                </c:pt>
                <c:pt idx="1">
                  <c:v>-0.95</c:v>
                </c:pt>
                <c:pt idx="2">
                  <c:v>-0.89999999999999991</c:v>
                </c:pt>
                <c:pt idx="3">
                  <c:v>-0.84999999999999987</c:v>
                </c:pt>
                <c:pt idx="4">
                  <c:v>-0.79999999999999982</c:v>
                </c:pt>
                <c:pt idx="5">
                  <c:v>-0.74999999999999978</c:v>
                </c:pt>
                <c:pt idx="6">
                  <c:v>-0.69999999999999973</c:v>
                </c:pt>
                <c:pt idx="7">
                  <c:v>-0.64999999999999969</c:v>
                </c:pt>
                <c:pt idx="8">
                  <c:v>-0.59999999999999964</c:v>
                </c:pt>
                <c:pt idx="9">
                  <c:v>-0.5499999999999996</c:v>
                </c:pt>
                <c:pt idx="10">
                  <c:v>-0.49999999999999961</c:v>
                </c:pt>
                <c:pt idx="11">
                  <c:v>-0.44999999999999962</c:v>
                </c:pt>
                <c:pt idx="12">
                  <c:v>-0.39999999999999963</c:v>
                </c:pt>
                <c:pt idx="13">
                  <c:v>-0.34999999999999964</c:v>
                </c:pt>
                <c:pt idx="14">
                  <c:v>-0.29999999999999966</c:v>
                </c:pt>
                <c:pt idx="15">
                  <c:v>-0.24999999999999967</c:v>
                </c:pt>
                <c:pt idx="16">
                  <c:v>-0.19999999999999968</c:v>
                </c:pt>
                <c:pt idx="17">
                  <c:v>-0.14999999999999969</c:v>
                </c:pt>
                <c:pt idx="18">
                  <c:v>-9.9999999999999686E-2</c:v>
                </c:pt>
                <c:pt idx="19">
                  <c:v>-4.9999999999999684E-2</c:v>
                </c:pt>
                <c:pt idx="20">
                  <c:v>3.1918911957973251E-16</c:v>
                </c:pt>
                <c:pt idx="21">
                  <c:v>5.0000000000000322E-2</c:v>
                </c:pt>
                <c:pt idx="22">
                  <c:v>0.10000000000000032</c:v>
                </c:pt>
                <c:pt idx="23">
                  <c:v>0.15000000000000033</c:v>
                </c:pt>
                <c:pt idx="24">
                  <c:v>0.20000000000000034</c:v>
                </c:pt>
                <c:pt idx="25">
                  <c:v>0.25000000000000033</c:v>
                </c:pt>
                <c:pt idx="26">
                  <c:v>0.30000000000000032</c:v>
                </c:pt>
                <c:pt idx="27">
                  <c:v>0.35000000000000031</c:v>
                </c:pt>
                <c:pt idx="28">
                  <c:v>0.4000000000000003</c:v>
                </c:pt>
                <c:pt idx="29">
                  <c:v>0.45000000000000029</c:v>
                </c:pt>
                <c:pt idx="30">
                  <c:v>0.50000000000000033</c:v>
                </c:pt>
                <c:pt idx="31">
                  <c:v>0.55000000000000038</c:v>
                </c:pt>
                <c:pt idx="32">
                  <c:v>0.60000000000000042</c:v>
                </c:pt>
                <c:pt idx="33">
                  <c:v>0.65000000000000047</c:v>
                </c:pt>
                <c:pt idx="34">
                  <c:v>0.70000000000000051</c:v>
                </c:pt>
                <c:pt idx="35">
                  <c:v>0.75000000000000056</c:v>
                </c:pt>
                <c:pt idx="36">
                  <c:v>0.8000000000000006</c:v>
                </c:pt>
                <c:pt idx="37">
                  <c:v>0.85000000000000064</c:v>
                </c:pt>
                <c:pt idx="38">
                  <c:v>0.90000000000000069</c:v>
                </c:pt>
                <c:pt idx="39">
                  <c:v>0.95000000000000073</c:v>
                </c:pt>
                <c:pt idx="40">
                  <c:v>1.0000000000000007</c:v>
                </c:pt>
                <c:pt idx="41">
                  <c:v>1.0500000000000007</c:v>
                </c:pt>
                <c:pt idx="42">
                  <c:v>1.1000000000000008</c:v>
                </c:pt>
                <c:pt idx="43">
                  <c:v>1.1500000000000008</c:v>
                </c:pt>
                <c:pt idx="44">
                  <c:v>1.2000000000000008</c:v>
                </c:pt>
                <c:pt idx="45">
                  <c:v>1.2500000000000009</c:v>
                </c:pt>
                <c:pt idx="46">
                  <c:v>1.3000000000000009</c:v>
                </c:pt>
                <c:pt idx="47">
                  <c:v>1.350000000000001</c:v>
                </c:pt>
                <c:pt idx="48">
                  <c:v>1.400000000000001</c:v>
                </c:pt>
                <c:pt idx="49">
                  <c:v>1.4500000000000011</c:v>
                </c:pt>
                <c:pt idx="50">
                  <c:v>1.5000000000000011</c:v>
                </c:pt>
                <c:pt idx="51">
                  <c:v>1.5500000000000012</c:v>
                </c:pt>
                <c:pt idx="52">
                  <c:v>1.6000000000000012</c:v>
                </c:pt>
                <c:pt idx="53">
                  <c:v>1.6500000000000012</c:v>
                </c:pt>
                <c:pt idx="54">
                  <c:v>1.7000000000000013</c:v>
                </c:pt>
                <c:pt idx="55">
                  <c:v>1.7500000000000013</c:v>
                </c:pt>
                <c:pt idx="56">
                  <c:v>1.8000000000000014</c:v>
                </c:pt>
                <c:pt idx="57">
                  <c:v>1.8500000000000014</c:v>
                </c:pt>
                <c:pt idx="58">
                  <c:v>1.9000000000000015</c:v>
                </c:pt>
                <c:pt idx="59">
                  <c:v>1.9500000000000015</c:v>
                </c:pt>
                <c:pt idx="60">
                  <c:v>2.0000000000000013</c:v>
                </c:pt>
                <c:pt idx="61">
                  <c:v>2.0500000000000012</c:v>
                </c:pt>
                <c:pt idx="62">
                  <c:v>2.100000000000001</c:v>
                </c:pt>
                <c:pt idx="63">
                  <c:v>2.1500000000000008</c:v>
                </c:pt>
                <c:pt idx="64">
                  <c:v>2.2000000000000006</c:v>
                </c:pt>
                <c:pt idx="65">
                  <c:v>2.2500000000000004</c:v>
                </c:pt>
                <c:pt idx="66">
                  <c:v>2.3000000000000003</c:v>
                </c:pt>
                <c:pt idx="67">
                  <c:v>2.35</c:v>
                </c:pt>
                <c:pt idx="68">
                  <c:v>2.4</c:v>
                </c:pt>
                <c:pt idx="69">
                  <c:v>2.4499999999999997</c:v>
                </c:pt>
                <c:pt idx="70">
                  <c:v>2.4999999999999996</c:v>
                </c:pt>
                <c:pt idx="71">
                  <c:v>2.5499999999999994</c:v>
                </c:pt>
                <c:pt idx="72">
                  <c:v>2.5999999999999992</c:v>
                </c:pt>
                <c:pt idx="73">
                  <c:v>2.649999999999999</c:v>
                </c:pt>
                <c:pt idx="74">
                  <c:v>2.6999999999999988</c:v>
                </c:pt>
                <c:pt idx="75">
                  <c:v>2.7499999999999987</c:v>
                </c:pt>
                <c:pt idx="76">
                  <c:v>2.7999999999999985</c:v>
                </c:pt>
                <c:pt idx="77">
                  <c:v>2.8499999999999983</c:v>
                </c:pt>
                <c:pt idx="78">
                  <c:v>2.8999999999999981</c:v>
                </c:pt>
                <c:pt idx="79">
                  <c:v>2.949999999999998</c:v>
                </c:pt>
                <c:pt idx="80">
                  <c:v>2.9999999999999978</c:v>
                </c:pt>
                <c:pt idx="81">
                  <c:v>3.0499999999999976</c:v>
                </c:pt>
              </c:numCache>
            </c:numRef>
          </c:xVal>
          <c:yVal>
            <c:numRef>
              <c:f>'[Microsoft PowerPoint 内のグラフ]Sheet1'!$D$2:$D$83</c:f>
              <c:numCache>
                <c:formatCode>General</c:formatCode>
                <c:ptCount val="8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25190623597087.082</c:v>
                </c:pt>
                <c:pt idx="21">
                  <c:v>3.1526455834280519E+20</c:v>
                </c:pt>
                <c:pt idx="22">
                  <c:v>4.4567777666229332E+20</c:v>
                </c:pt>
                <c:pt idx="23">
                  <c:v>5.443909770345935E+20</c:v>
                </c:pt>
                <c:pt idx="24">
                  <c:v>6.1738279932463245E+20</c:v>
                </c:pt>
                <c:pt idx="25">
                  <c:v>6.1509921628969356E+20</c:v>
                </c:pt>
                <c:pt idx="26">
                  <c:v>3.8614440304113982E+20</c:v>
                </c:pt>
                <c:pt idx="27">
                  <c:v>1.0637204179866911E+20</c:v>
                </c:pt>
                <c:pt idx="28">
                  <c:v>1.8651172186721022E+19</c:v>
                </c:pt>
                <c:pt idx="29">
                  <c:v>2.9439230764341222E+18</c:v>
                </c:pt>
                <c:pt idx="30">
                  <c:v>4.5475679517626707E+17</c:v>
                </c:pt>
                <c:pt idx="31">
                  <c:v>6.9736960297581248E+16</c:v>
                </c:pt>
                <c:pt idx="32">
                  <c:v>1.0646339926187558E+16</c:v>
                </c:pt>
                <c:pt idx="33">
                  <c:v>1619583339065104</c:v>
                </c:pt>
                <c:pt idx="34">
                  <c:v>245648702456932.56</c:v>
                </c:pt>
                <c:pt idx="35">
                  <c:v>37163316790915.25</c:v>
                </c:pt>
                <c:pt idx="36">
                  <c:v>5609796982975.8594</c:v>
                </c:pt>
                <c:pt idx="37">
                  <c:v>845142456797.13025</c:v>
                </c:pt>
                <c:pt idx="38">
                  <c:v>127104233425.3033</c:v>
                </c:pt>
                <c:pt idx="39">
                  <c:v>19086173513.82618</c:v>
                </c:pt>
                <c:pt idx="40">
                  <c:v>2862037824.7435684</c:v>
                </c:pt>
                <c:pt idx="41">
                  <c:v>428635683.37475878</c:v>
                </c:pt>
                <c:pt idx="42">
                  <c:v>64122186.031097591</c:v>
                </c:pt>
                <c:pt idx="43">
                  <c:v>9582508.2400723416</c:v>
                </c:pt>
                <c:pt idx="44">
                  <c:v>1430669.136303836</c:v>
                </c:pt>
                <c:pt idx="45">
                  <c:v>213413.50365596783</c:v>
                </c:pt>
                <c:pt idx="46">
                  <c:v>31809.501961634702</c:v>
                </c:pt>
                <c:pt idx="47">
                  <c:v>4737.7308141784597</c:v>
                </c:pt>
                <c:pt idx="48">
                  <c:v>705.15699635322619</c:v>
                </c:pt>
                <c:pt idx="49">
                  <c:v>104.88758994272928</c:v>
                </c:pt>
                <c:pt idx="50">
                  <c:v>15.592079445615802</c:v>
                </c:pt>
                <c:pt idx="51">
                  <c:v>2.3165547162208155</c:v>
                </c:pt>
                <c:pt idx="52">
                  <c:v>0.34399728017358033</c:v>
                </c:pt>
                <c:pt idx="53">
                  <c:v>5.1057000073818165E-2</c:v>
                </c:pt>
                <c:pt idx="54">
                  <c:v>7.574536910689946E-3</c:v>
                </c:pt>
                <c:pt idx="55">
                  <c:v>1.1232306712981972E-3</c:v>
                </c:pt>
                <c:pt idx="56">
                  <c:v>1.6649626144300239E-4</c:v>
                </c:pt>
                <c:pt idx="57">
                  <c:v>2.4670184750584083E-5</c:v>
                </c:pt>
                <c:pt idx="58">
                  <c:v>3.6541102132377549E-6</c:v>
                </c:pt>
                <c:pt idx="59">
                  <c:v>5.4105379977670381E-7</c:v>
                </c:pt>
                <c:pt idx="60">
                  <c:v>8.0085971377335159E-8</c:v>
                </c:pt>
                <c:pt idx="61">
                  <c:v>1.1850500264389816E-8</c:v>
                </c:pt>
                <c:pt idx="62">
                  <c:v>1.7530233674139426E-9</c:v>
                </c:pt>
                <c:pt idx="63">
                  <c:v>2.5924810574690138E-10</c:v>
                </c:pt>
                <c:pt idx="64">
                  <c:v>3.8328869168996946E-11</c:v>
                </c:pt>
                <c:pt idx="65">
                  <c:v>5.6653171742240047E-12</c:v>
                </c:pt>
                <c:pt idx="66">
                  <c:v>8.3717295887209584E-13</c:v>
                </c:pt>
                <c:pt idx="67">
                  <c:v>1.2368114840638608E-13</c:v>
                </c:pt>
                <c:pt idx="68">
                  <c:v>1.8268105156375441E-14</c:v>
                </c:pt>
                <c:pt idx="69">
                  <c:v>2.6976725214213899E-15</c:v>
                </c:pt>
                <c:pt idx="70">
                  <c:v>3.9828549876748656E-16</c:v>
                </c:pt>
                <c:pt idx="71">
                  <c:v>5.879127574904285E-17</c:v>
                </c:pt>
                <c:pt idx="72">
                  <c:v>8.6765639511139704E-18</c:v>
                </c:pt>
                <c:pt idx="73">
                  <c:v>1.2802722703742279E-18</c:v>
                </c:pt>
                <c:pt idx="74">
                  <c:v>1.8887722276206566E-19</c:v>
                </c:pt>
                <c:pt idx="75">
                  <c:v>2.7860079870789286E-20</c:v>
                </c:pt>
                <c:pt idx="76">
                  <c:v>4.1087841803739757E-21</c:v>
                </c:pt>
                <c:pt idx="77">
                  <c:v>6.0586386119584819E-22</c:v>
                </c:pt>
                <c:pt idx="78">
                  <c:v>8.9324361659831046E-23</c:v>
                </c:pt>
                <c:pt idx="79">
                  <c:v>1.3167406232534968E-23</c:v>
                </c:pt>
                <c:pt idx="80">
                  <c:v>1.9407435780664802E-24</c:v>
                </c:pt>
                <c:pt idx="81">
                  <c:v>2.8600640171357471E-25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B45-4197-BE60-341262F3CC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8555039"/>
        <c:axId val="1"/>
      </c:scatterChart>
      <c:valAx>
        <c:axId val="968555039"/>
        <c:scaling>
          <c:orientation val="minMax"/>
          <c:max val="1.5"/>
          <c:min val="-0.5"/>
        </c:scaling>
        <c:delete val="0"/>
        <c:axPos val="b"/>
        <c:numFmt formatCode="General" sourceLinked="1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1"/>
        <c:crosses val="autoZero"/>
        <c:crossBetween val="midCat"/>
      </c:valAx>
      <c:valAx>
        <c:axId val="1"/>
        <c:scaling>
          <c:orientation val="minMax"/>
          <c:max val="2E+21"/>
        </c:scaling>
        <c:delete val="0"/>
        <c:axPos val="l"/>
        <c:numFmt formatCode="0.E+00" sourceLinked="0"/>
        <c:majorTickMark val="in"/>
        <c:minorTickMark val="none"/>
        <c:tickLblPos val="high"/>
        <c:spPr>
          <a:noFill/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968555039"/>
        <c:crosses val="autoZero"/>
        <c:crossBetween val="midCat"/>
        <c:majorUnit val="1E+21"/>
      </c:valAx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ＭＳ Ｐゴシック"/>
          <a:ea typeface="ＭＳ Ｐゴシック"/>
          <a:cs typeface="ＭＳ Ｐゴシック"/>
        </a:defRPr>
      </a:pPr>
      <a:endParaRPr lang="ja-JP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0819712810349006E-2"/>
          <c:y val="4.9275501798861525E-2"/>
          <c:w val="0.65612018098070701"/>
          <c:h val="0.82029217700457713"/>
        </c:manualLayout>
      </c:layout>
      <c:scatterChart>
        <c:scatterStyle val="lineMarker"/>
        <c:varyColors val="0"/>
        <c:ser>
          <c:idx val="0"/>
          <c:order val="0"/>
          <c:tx>
            <c:strRef>
              <c:f>'[Microsoft PowerPoint 内のグラフ]Sheet1'!$B$1</c:f>
              <c:strCache>
                <c:ptCount val="1"/>
                <c:pt idx="0">
                  <c:v>D(E)</c:v>
                </c:pt>
              </c:strCache>
            </c:strRef>
          </c:tx>
          <c:spPr>
            <a:ln w="127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'[Microsoft PowerPoint 内のグラフ]Sheet1'!$A$2:$A$83</c:f>
              <c:numCache>
                <c:formatCode>General</c:formatCode>
                <c:ptCount val="82"/>
                <c:pt idx="0">
                  <c:v>-1</c:v>
                </c:pt>
                <c:pt idx="1">
                  <c:v>-0.95</c:v>
                </c:pt>
                <c:pt idx="2">
                  <c:v>-0.89999999999999991</c:v>
                </c:pt>
                <c:pt idx="3">
                  <c:v>-0.84999999999999987</c:v>
                </c:pt>
                <c:pt idx="4">
                  <c:v>-0.79999999999999982</c:v>
                </c:pt>
                <c:pt idx="5">
                  <c:v>-0.74999999999999978</c:v>
                </c:pt>
                <c:pt idx="6">
                  <c:v>-0.69999999999999973</c:v>
                </c:pt>
                <c:pt idx="7">
                  <c:v>-0.64999999999999969</c:v>
                </c:pt>
                <c:pt idx="8">
                  <c:v>-0.59999999999999964</c:v>
                </c:pt>
                <c:pt idx="9">
                  <c:v>-0.5499999999999996</c:v>
                </c:pt>
                <c:pt idx="10">
                  <c:v>-0.49999999999999961</c:v>
                </c:pt>
                <c:pt idx="11">
                  <c:v>-0.44999999999999962</c:v>
                </c:pt>
                <c:pt idx="12">
                  <c:v>-0.39999999999999963</c:v>
                </c:pt>
                <c:pt idx="13">
                  <c:v>-0.34999999999999964</c:v>
                </c:pt>
                <c:pt idx="14">
                  <c:v>-0.29999999999999966</c:v>
                </c:pt>
                <c:pt idx="15">
                  <c:v>-0.24999999999999967</c:v>
                </c:pt>
                <c:pt idx="16">
                  <c:v>-0.19999999999999968</c:v>
                </c:pt>
                <c:pt idx="17">
                  <c:v>-0.14999999999999969</c:v>
                </c:pt>
                <c:pt idx="18">
                  <c:v>-9.9999999999999686E-2</c:v>
                </c:pt>
                <c:pt idx="19">
                  <c:v>-4.9999999999999684E-2</c:v>
                </c:pt>
                <c:pt idx="20">
                  <c:v>3.1918911957973251E-16</c:v>
                </c:pt>
                <c:pt idx="21">
                  <c:v>5.0000000000000322E-2</c:v>
                </c:pt>
                <c:pt idx="22">
                  <c:v>0.10000000000000032</c:v>
                </c:pt>
                <c:pt idx="23">
                  <c:v>0.15000000000000033</c:v>
                </c:pt>
                <c:pt idx="24">
                  <c:v>0.20000000000000034</c:v>
                </c:pt>
                <c:pt idx="25">
                  <c:v>0.25000000000000033</c:v>
                </c:pt>
                <c:pt idx="26">
                  <c:v>0.30000000000000032</c:v>
                </c:pt>
                <c:pt idx="27">
                  <c:v>0.35000000000000031</c:v>
                </c:pt>
                <c:pt idx="28">
                  <c:v>0.4000000000000003</c:v>
                </c:pt>
                <c:pt idx="29">
                  <c:v>0.45000000000000029</c:v>
                </c:pt>
                <c:pt idx="30">
                  <c:v>0.50000000000000033</c:v>
                </c:pt>
                <c:pt idx="31">
                  <c:v>0.55000000000000038</c:v>
                </c:pt>
                <c:pt idx="32">
                  <c:v>0.60000000000000042</c:v>
                </c:pt>
                <c:pt idx="33">
                  <c:v>0.65000000000000047</c:v>
                </c:pt>
                <c:pt idx="34">
                  <c:v>0.70000000000000051</c:v>
                </c:pt>
                <c:pt idx="35">
                  <c:v>0.75000000000000056</c:v>
                </c:pt>
                <c:pt idx="36">
                  <c:v>0.8000000000000006</c:v>
                </c:pt>
                <c:pt idx="37">
                  <c:v>0.85000000000000064</c:v>
                </c:pt>
                <c:pt idx="38">
                  <c:v>0.90000000000000069</c:v>
                </c:pt>
                <c:pt idx="39">
                  <c:v>0.95000000000000073</c:v>
                </c:pt>
                <c:pt idx="40">
                  <c:v>1.0000000000000007</c:v>
                </c:pt>
                <c:pt idx="41">
                  <c:v>1.0500000000000007</c:v>
                </c:pt>
                <c:pt idx="42">
                  <c:v>1.1000000000000008</c:v>
                </c:pt>
                <c:pt idx="43">
                  <c:v>1.1500000000000008</c:v>
                </c:pt>
                <c:pt idx="44">
                  <c:v>1.2000000000000008</c:v>
                </c:pt>
                <c:pt idx="45">
                  <c:v>1.2500000000000009</c:v>
                </c:pt>
                <c:pt idx="46">
                  <c:v>1.3000000000000009</c:v>
                </c:pt>
                <c:pt idx="47">
                  <c:v>1.350000000000001</c:v>
                </c:pt>
                <c:pt idx="48">
                  <c:v>1.400000000000001</c:v>
                </c:pt>
                <c:pt idx="49">
                  <c:v>1.4500000000000011</c:v>
                </c:pt>
                <c:pt idx="50">
                  <c:v>1.5000000000000011</c:v>
                </c:pt>
                <c:pt idx="51">
                  <c:v>1.5500000000000012</c:v>
                </c:pt>
                <c:pt idx="52">
                  <c:v>1.6000000000000012</c:v>
                </c:pt>
                <c:pt idx="53">
                  <c:v>1.6500000000000012</c:v>
                </c:pt>
                <c:pt idx="54">
                  <c:v>1.7000000000000013</c:v>
                </c:pt>
                <c:pt idx="55">
                  <c:v>1.7500000000000013</c:v>
                </c:pt>
                <c:pt idx="56">
                  <c:v>1.8000000000000014</c:v>
                </c:pt>
                <c:pt idx="57">
                  <c:v>1.8500000000000014</c:v>
                </c:pt>
                <c:pt idx="58">
                  <c:v>1.9000000000000015</c:v>
                </c:pt>
                <c:pt idx="59">
                  <c:v>1.9500000000000015</c:v>
                </c:pt>
                <c:pt idx="60">
                  <c:v>2.0000000000000013</c:v>
                </c:pt>
                <c:pt idx="61">
                  <c:v>2.0500000000000012</c:v>
                </c:pt>
                <c:pt idx="62">
                  <c:v>2.100000000000001</c:v>
                </c:pt>
                <c:pt idx="63">
                  <c:v>2.1500000000000008</c:v>
                </c:pt>
                <c:pt idx="64">
                  <c:v>2.2000000000000006</c:v>
                </c:pt>
                <c:pt idx="65">
                  <c:v>2.2500000000000004</c:v>
                </c:pt>
                <c:pt idx="66">
                  <c:v>2.3000000000000003</c:v>
                </c:pt>
                <c:pt idx="67">
                  <c:v>2.35</c:v>
                </c:pt>
                <c:pt idx="68">
                  <c:v>2.4</c:v>
                </c:pt>
                <c:pt idx="69">
                  <c:v>2.4499999999999997</c:v>
                </c:pt>
                <c:pt idx="70">
                  <c:v>2.4999999999999996</c:v>
                </c:pt>
                <c:pt idx="71">
                  <c:v>2.5499999999999994</c:v>
                </c:pt>
                <c:pt idx="72">
                  <c:v>2.5999999999999992</c:v>
                </c:pt>
                <c:pt idx="73">
                  <c:v>2.649999999999999</c:v>
                </c:pt>
                <c:pt idx="74">
                  <c:v>2.6999999999999988</c:v>
                </c:pt>
                <c:pt idx="75">
                  <c:v>2.7499999999999987</c:v>
                </c:pt>
                <c:pt idx="76">
                  <c:v>2.7999999999999985</c:v>
                </c:pt>
                <c:pt idx="77">
                  <c:v>2.8499999999999983</c:v>
                </c:pt>
                <c:pt idx="78">
                  <c:v>2.8999999999999981</c:v>
                </c:pt>
                <c:pt idx="79">
                  <c:v>2.949999999999998</c:v>
                </c:pt>
                <c:pt idx="80">
                  <c:v>2.9999999999999978</c:v>
                </c:pt>
                <c:pt idx="81">
                  <c:v>3.0499999999999976</c:v>
                </c:pt>
              </c:numCache>
            </c:numRef>
          </c:xVal>
          <c:yVal>
            <c:numRef>
              <c:f>'[Microsoft PowerPoint 内のグラフ]Sheet1'!$B$2:$B$83</c:f>
              <c:numCache>
                <c:formatCode>General</c:formatCode>
                <c:ptCount val="8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25190869152065.121</c:v>
                </c:pt>
                <c:pt idx="21">
                  <c:v>3.1528558482747136E+20</c:v>
                </c:pt>
                <c:pt idx="22">
                  <c:v>4.4588115008374217E+20</c:v>
                </c:pt>
                <c:pt idx="23">
                  <c:v>5.4609065181524636E+20</c:v>
                </c:pt>
                <c:pt idx="24">
                  <c:v>6.3057116965494129E+20</c:v>
                </c:pt>
                <c:pt idx="25">
                  <c:v>7.0500000000000052E+20</c:v>
                </c:pt>
                <c:pt idx="26">
                  <c:v>7.7228880608228462E+20</c:v>
                </c:pt>
                <c:pt idx="27">
                  <c:v>8.341672494170462E+20</c:v>
                </c:pt>
                <c:pt idx="28">
                  <c:v>8.9176230016748329E+20</c:v>
                </c:pt>
                <c:pt idx="29">
                  <c:v>9.4585675448241134E+20</c:v>
                </c:pt>
                <c:pt idx="30">
                  <c:v>9.9702056147303242E+20</c:v>
                </c:pt>
                <c:pt idx="31">
                  <c:v>1.0456839866804888E+21</c:v>
                </c:pt>
                <c:pt idx="32">
                  <c:v>1.0921813036304919E+21</c:v>
                </c:pt>
                <c:pt idx="33">
                  <c:v>1.1367783425100959E+21</c:v>
                </c:pt>
                <c:pt idx="34">
                  <c:v>1.1796906374130471E+21</c:v>
                </c:pt>
                <c:pt idx="35">
                  <c:v>1.2210958193360589E+21</c:v>
                </c:pt>
                <c:pt idx="36">
                  <c:v>1.2611423393098818E+21</c:v>
                </c:pt>
                <c:pt idx="37">
                  <c:v>1.2999557684782975E+21</c:v>
                </c:pt>
                <c:pt idx="38">
                  <c:v>1.3376434502512251E+21</c:v>
                </c:pt>
                <c:pt idx="39">
                  <c:v>1.3742980026180646E+21</c:v>
                </c:pt>
                <c:pt idx="40">
                  <c:v>1.4100000000000005E+21</c:v>
                </c:pt>
                <c:pt idx="41">
                  <c:v>1.4448200580003038E+21</c:v>
                </c:pt>
                <c:pt idx="42">
                  <c:v>1.4788204759199142E+21</c:v>
                </c:pt>
                <c:pt idx="43">
                  <c:v>1.5120565465616695E+21</c:v>
                </c:pt>
                <c:pt idx="44">
                  <c:v>1.544577612164569E+21</c:v>
                </c:pt>
                <c:pt idx="45">
                  <c:v>1.5764279241373524E+21</c:v>
                </c:pt>
                <c:pt idx="46">
                  <c:v>1.6076473493897853E+21</c:v>
                </c:pt>
                <c:pt idx="47">
                  <c:v>1.6382719554457381E+21</c:v>
                </c:pt>
                <c:pt idx="48">
                  <c:v>1.6683344988340924E+21</c:v>
                </c:pt>
                <c:pt idx="49">
                  <c:v>1.6978648356097145E+21</c:v>
                </c:pt>
                <c:pt idx="50">
                  <c:v>1.7268902686621413E+21</c:v>
                </c:pt>
                <c:pt idx="51">
                  <c:v>1.7554358433164118E+21</c:v>
                </c:pt>
                <c:pt idx="52">
                  <c:v>1.7835246003349666E+21</c:v>
                </c:pt>
                <c:pt idx="53">
                  <c:v>1.8111777935917837E+21</c:v>
                </c:pt>
                <c:pt idx="54">
                  <c:v>1.8384150782671475E+21</c:v>
                </c:pt>
                <c:pt idx="55">
                  <c:v>1.8652546743005371E+21</c:v>
                </c:pt>
                <c:pt idx="56">
                  <c:v>1.8917135089648227E+21</c:v>
                </c:pt>
                <c:pt idx="57">
                  <c:v>1.9178073417316984E+21</c:v>
                </c:pt>
                <c:pt idx="58">
                  <c:v>1.9435508740447221E+21</c:v>
                </c:pt>
                <c:pt idx="59">
                  <c:v>1.9689578461714215E+21</c:v>
                </c:pt>
                <c:pt idx="60">
                  <c:v>1.9940411229460648E+21</c:v>
                </c:pt>
                <c:pt idx="61">
                  <c:v>2.0188127699219663E+21</c:v>
                </c:pt>
                <c:pt idx="62">
                  <c:v>2.0432841212127113E+21</c:v>
                </c:pt>
                <c:pt idx="63">
                  <c:v>2.0674658401047407E+21</c:v>
                </c:pt>
                <c:pt idx="64">
                  <c:v>2.0913679733609773E+21</c:v>
                </c:pt>
                <c:pt idx="65">
                  <c:v>2.1150000000000003E+21</c:v>
                </c:pt>
                <c:pt idx="66">
                  <c:v>2.1383708752225375E+21</c:v>
                </c:pt>
                <c:pt idx="67">
                  <c:v>2.1614890700625808E+21</c:v>
                </c:pt>
                <c:pt idx="68">
                  <c:v>2.1843626072609831E+21</c:v>
                </c:pt>
                <c:pt idx="69">
                  <c:v>2.2069990937922925E+21</c:v>
                </c:pt>
                <c:pt idx="70">
                  <c:v>2.2294057504187073E+21</c:v>
                </c:pt>
                <c:pt idx="71">
                  <c:v>2.2515894385966546E+21</c:v>
                </c:pt>
                <c:pt idx="72">
                  <c:v>2.2735566850201905E+21</c:v>
                </c:pt>
                <c:pt idx="73">
                  <c:v>2.2953137040500581E+21</c:v>
                </c:pt>
                <c:pt idx="74">
                  <c:v>2.3168664182468523E+21</c:v>
                </c:pt>
                <c:pt idx="75">
                  <c:v>2.3382204772005564E+21</c:v>
                </c:pt>
                <c:pt idx="76">
                  <c:v>2.3593812748260926E+21</c:v>
                </c:pt>
                <c:pt idx="77">
                  <c:v>2.3803539652749117E+21</c:v>
                </c:pt>
                <c:pt idx="78">
                  <c:v>2.4011434775956218E+21</c:v>
                </c:pt>
                <c:pt idx="79">
                  <c:v>2.4217545292617907E+21</c:v>
                </c:pt>
                <c:pt idx="80">
                  <c:v>2.4421916386721163E+21</c:v>
                </c:pt>
                <c:pt idx="81">
                  <c:v>2.4624591367167893E+21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B45-4197-BE60-341262F3CC4D}"/>
            </c:ext>
          </c:extLst>
        </c:ser>
        <c:ser>
          <c:idx val="1"/>
          <c:order val="1"/>
          <c:tx>
            <c:strRef>
              <c:f>'[Microsoft PowerPoint 内のグラフ]Sheet1'!$C$1</c:f>
              <c:strCache>
                <c:ptCount val="1"/>
                <c:pt idx="0">
                  <c:v>f(E)</c:v>
                </c:pt>
              </c:strCache>
            </c:strRef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none"/>
          </c:marker>
          <c:xVal>
            <c:numRef>
              <c:f>'[Microsoft PowerPoint 内のグラフ]Sheet1'!$A$2:$A$83</c:f>
              <c:numCache>
                <c:formatCode>General</c:formatCode>
                <c:ptCount val="82"/>
                <c:pt idx="0">
                  <c:v>-1</c:v>
                </c:pt>
                <c:pt idx="1">
                  <c:v>-0.95</c:v>
                </c:pt>
                <c:pt idx="2">
                  <c:v>-0.89999999999999991</c:v>
                </c:pt>
                <c:pt idx="3">
                  <c:v>-0.84999999999999987</c:v>
                </c:pt>
                <c:pt idx="4">
                  <c:v>-0.79999999999999982</c:v>
                </c:pt>
                <c:pt idx="5">
                  <c:v>-0.74999999999999978</c:v>
                </c:pt>
                <c:pt idx="6">
                  <c:v>-0.69999999999999973</c:v>
                </c:pt>
                <c:pt idx="7">
                  <c:v>-0.64999999999999969</c:v>
                </c:pt>
                <c:pt idx="8">
                  <c:v>-0.59999999999999964</c:v>
                </c:pt>
                <c:pt idx="9">
                  <c:v>-0.5499999999999996</c:v>
                </c:pt>
                <c:pt idx="10">
                  <c:v>-0.49999999999999961</c:v>
                </c:pt>
                <c:pt idx="11">
                  <c:v>-0.44999999999999962</c:v>
                </c:pt>
                <c:pt idx="12">
                  <c:v>-0.39999999999999963</c:v>
                </c:pt>
                <c:pt idx="13">
                  <c:v>-0.34999999999999964</c:v>
                </c:pt>
                <c:pt idx="14">
                  <c:v>-0.29999999999999966</c:v>
                </c:pt>
                <c:pt idx="15">
                  <c:v>-0.24999999999999967</c:v>
                </c:pt>
                <c:pt idx="16">
                  <c:v>-0.19999999999999968</c:v>
                </c:pt>
                <c:pt idx="17">
                  <c:v>-0.14999999999999969</c:v>
                </c:pt>
                <c:pt idx="18">
                  <c:v>-9.9999999999999686E-2</c:v>
                </c:pt>
                <c:pt idx="19">
                  <c:v>-4.9999999999999684E-2</c:v>
                </c:pt>
                <c:pt idx="20">
                  <c:v>3.1918911957973251E-16</c:v>
                </c:pt>
                <c:pt idx="21">
                  <c:v>5.0000000000000322E-2</c:v>
                </c:pt>
                <c:pt idx="22">
                  <c:v>0.10000000000000032</c:v>
                </c:pt>
                <c:pt idx="23">
                  <c:v>0.15000000000000033</c:v>
                </c:pt>
                <c:pt idx="24">
                  <c:v>0.20000000000000034</c:v>
                </c:pt>
                <c:pt idx="25">
                  <c:v>0.25000000000000033</c:v>
                </c:pt>
                <c:pt idx="26">
                  <c:v>0.30000000000000032</c:v>
                </c:pt>
                <c:pt idx="27">
                  <c:v>0.35000000000000031</c:v>
                </c:pt>
                <c:pt idx="28">
                  <c:v>0.4000000000000003</c:v>
                </c:pt>
                <c:pt idx="29">
                  <c:v>0.45000000000000029</c:v>
                </c:pt>
                <c:pt idx="30">
                  <c:v>0.50000000000000033</c:v>
                </c:pt>
                <c:pt idx="31">
                  <c:v>0.55000000000000038</c:v>
                </c:pt>
                <c:pt idx="32">
                  <c:v>0.60000000000000042</c:v>
                </c:pt>
                <c:pt idx="33">
                  <c:v>0.65000000000000047</c:v>
                </c:pt>
                <c:pt idx="34">
                  <c:v>0.70000000000000051</c:v>
                </c:pt>
                <c:pt idx="35">
                  <c:v>0.75000000000000056</c:v>
                </c:pt>
                <c:pt idx="36">
                  <c:v>0.8000000000000006</c:v>
                </c:pt>
                <c:pt idx="37">
                  <c:v>0.85000000000000064</c:v>
                </c:pt>
                <c:pt idx="38">
                  <c:v>0.90000000000000069</c:v>
                </c:pt>
                <c:pt idx="39">
                  <c:v>0.95000000000000073</c:v>
                </c:pt>
                <c:pt idx="40">
                  <c:v>1.0000000000000007</c:v>
                </c:pt>
                <c:pt idx="41">
                  <c:v>1.0500000000000007</c:v>
                </c:pt>
                <c:pt idx="42">
                  <c:v>1.1000000000000008</c:v>
                </c:pt>
                <c:pt idx="43">
                  <c:v>1.1500000000000008</c:v>
                </c:pt>
                <c:pt idx="44">
                  <c:v>1.2000000000000008</c:v>
                </c:pt>
                <c:pt idx="45">
                  <c:v>1.2500000000000009</c:v>
                </c:pt>
                <c:pt idx="46">
                  <c:v>1.3000000000000009</c:v>
                </c:pt>
                <c:pt idx="47">
                  <c:v>1.350000000000001</c:v>
                </c:pt>
                <c:pt idx="48">
                  <c:v>1.400000000000001</c:v>
                </c:pt>
                <c:pt idx="49">
                  <c:v>1.4500000000000011</c:v>
                </c:pt>
                <c:pt idx="50">
                  <c:v>1.5000000000000011</c:v>
                </c:pt>
                <c:pt idx="51">
                  <c:v>1.5500000000000012</c:v>
                </c:pt>
                <c:pt idx="52">
                  <c:v>1.6000000000000012</c:v>
                </c:pt>
                <c:pt idx="53">
                  <c:v>1.6500000000000012</c:v>
                </c:pt>
                <c:pt idx="54">
                  <c:v>1.7000000000000013</c:v>
                </c:pt>
                <c:pt idx="55">
                  <c:v>1.7500000000000013</c:v>
                </c:pt>
                <c:pt idx="56">
                  <c:v>1.8000000000000014</c:v>
                </c:pt>
                <c:pt idx="57">
                  <c:v>1.8500000000000014</c:v>
                </c:pt>
                <c:pt idx="58">
                  <c:v>1.9000000000000015</c:v>
                </c:pt>
                <c:pt idx="59">
                  <c:v>1.9500000000000015</c:v>
                </c:pt>
                <c:pt idx="60">
                  <c:v>2.0000000000000013</c:v>
                </c:pt>
                <c:pt idx="61">
                  <c:v>2.0500000000000012</c:v>
                </c:pt>
                <c:pt idx="62">
                  <c:v>2.100000000000001</c:v>
                </c:pt>
                <c:pt idx="63">
                  <c:v>2.1500000000000008</c:v>
                </c:pt>
                <c:pt idx="64">
                  <c:v>2.2000000000000006</c:v>
                </c:pt>
                <c:pt idx="65">
                  <c:v>2.2500000000000004</c:v>
                </c:pt>
                <c:pt idx="66">
                  <c:v>2.3000000000000003</c:v>
                </c:pt>
                <c:pt idx="67">
                  <c:v>2.35</c:v>
                </c:pt>
                <c:pt idx="68">
                  <c:v>2.4</c:v>
                </c:pt>
                <c:pt idx="69">
                  <c:v>2.4499999999999997</c:v>
                </c:pt>
                <c:pt idx="70">
                  <c:v>2.4999999999999996</c:v>
                </c:pt>
                <c:pt idx="71">
                  <c:v>2.5499999999999994</c:v>
                </c:pt>
                <c:pt idx="72">
                  <c:v>2.5999999999999992</c:v>
                </c:pt>
                <c:pt idx="73">
                  <c:v>2.649999999999999</c:v>
                </c:pt>
                <c:pt idx="74">
                  <c:v>2.6999999999999988</c:v>
                </c:pt>
                <c:pt idx="75">
                  <c:v>2.7499999999999987</c:v>
                </c:pt>
                <c:pt idx="76">
                  <c:v>2.7999999999999985</c:v>
                </c:pt>
                <c:pt idx="77">
                  <c:v>2.8499999999999983</c:v>
                </c:pt>
                <c:pt idx="78">
                  <c:v>2.8999999999999981</c:v>
                </c:pt>
                <c:pt idx="79">
                  <c:v>2.949999999999998</c:v>
                </c:pt>
                <c:pt idx="80">
                  <c:v>2.9999999999999978</c:v>
                </c:pt>
                <c:pt idx="81">
                  <c:v>3.0499999999999976</c:v>
                </c:pt>
              </c:numCache>
            </c:numRef>
          </c:xVal>
          <c:yVal>
            <c:numRef>
              <c:f>'[Microsoft PowerPoint 内のグラフ]Sheet1'!$C$2:$C$83</c:f>
              <c:numCache>
                <c:formatCode>General</c:formatCode>
                <c:ptCount val="82"/>
                <c:pt idx="0">
                  <c:v>1E+21</c:v>
                </c:pt>
                <c:pt idx="1">
                  <c:v>1E+21</c:v>
                </c:pt>
                <c:pt idx="2">
                  <c:v>1E+21</c:v>
                </c:pt>
                <c:pt idx="3">
                  <c:v>1E+21</c:v>
                </c:pt>
                <c:pt idx="4">
                  <c:v>1E+21</c:v>
                </c:pt>
                <c:pt idx="5">
                  <c:v>1E+21</c:v>
                </c:pt>
                <c:pt idx="6">
                  <c:v>1E+21</c:v>
                </c:pt>
                <c:pt idx="7">
                  <c:v>9.9999999999999974E+20</c:v>
                </c:pt>
                <c:pt idx="8">
                  <c:v>9.9999999999999908E+20</c:v>
                </c:pt>
                <c:pt idx="9">
                  <c:v>9.9999999999999358E+20</c:v>
                </c:pt>
                <c:pt idx="10">
                  <c:v>9.9999999999995675E+20</c:v>
                </c:pt>
                <c:pt idx="11">
                  <c:v>9.9999999999970338E+20</c:v>
                </c:pt>
                <c:pt idx="12">
                  <c:v>9.9999999999797035E+20</c:v>
                </c:pt>
                <c:pt idx="13">
                  <c:v>9.99999999986112E+20</c:v>
                </c:pt>
                <c:pt idx="14">
                  <c:v>9.9999999990497896E+20</c:v>
                </c:pt>
                <c:pt idx="15">
                  <c:v>9.9999999934986833E+20</c:v>
                </c:pt>
                <c:pt idx="16">
                  <c:v>9.9999999555181307E+20</c:v>
                </c:pt>
                <c:pt idx="17">
                  <c:v>9.9999996956560143E+20</c:v>
                </c:pt>
                <c:pt idx="18">
                  <c:v>9.9999979176854107E+20</c:v>
                </c:pt>
                <c:pt idx="19">
                  <c:v>9.9999857528659863E+20</c:v>
                </c:pt>
                <c:pt idx="20">
                  <c:v>9.9999025222287661E+20</c:v>
                </c:pt>
                <c:pt idx="21">
                  <c:v>9.9993330971767197E+20</c:v>
                </c:pt>
                <c:pt idx="22">
                  <c:v>9.9954388423594358E+20</c:v>
                </c:pt>
                <c:pt idx="23">
                  <c:v>9.9688755928159001E+20</c:v>
                </c:pt>
                <c:pt idx="24">
                  <c:v>9.7908504072977895E+20</c:v>
                </c:pt>
                <c:pt idx="25">
                  <c:v>8.7248115785772093E+20</c:v>
                </c:pt>
                <c:pt idx="26">
                  <c:v>4.9999999999999679E+20</c:v>
                </c:pt>
                <c:pt idx="27">
                  <c:v>1.2751884214227627E+20</c:v>
                </c:pt>
                <c:pt idx="28">
                  <c:v>2.0914959270220456E+19</c:v>
                </c:pt>
                <c:pt idx="29">
                  <c:v>3.1124407184099313E+18</c:v>
                </c:pt>
                <c:pt idx="30">
                  <c:v>4.5611576405645421E+17</c:v>
                </c:pt>
                <c:pt idx="31">
                  <c:v>6.6690282327991256E+16</c:v>
                </c:pt>
                <c:pt idx="32">
                  <c:v>9747777123448582</c:v>
                </c:pt>
                <c:pt idx="33">
                  <c:v>1424713401461306</c:v>
                </c:pt>
                <c:pt idx="34">
                  <c:v>208231458881133.09</c:v>
                </c:pt>
                <c:pt idx="35">
                  <c:v>30434398515197.52</c:v>
                </c:pt>
                <c:pt idx="36">
                  <c:v>4448187019116.0459</c:v>
                </c:pt>
                <c:pt idx="37">
                  <c:v>650131702393.56482</c:v>
                </c:pt>
                <c:pt idx="38">
                  <c:v>95021011317.65094</c:v>
                </c:pt>
                <c:pt idx="39">
                  <c:v>13887943864.770702</c:v>
                </c:pt>
                <c:pt idx="40">
                  <c:v>2029814060.1018209</c:v>
                </c:pt>
                <c:pt idx="41">
                  <c:v>296670634.52040523</c:v>
                </c:pt>
                <c:pt idx="42">
                  <c:v>43360358.525743149</c:v>
                </c:pt>
                <c:pt idx="43">
                  <c:v>6337400.7155105546</c:v>
                </c:pt>
                <c:pt idx="44">
                  <c:v>926252.66936175409</c:v>
                </c:pt>
                <c:pt idx="45">
                  <c:v>135377.90113223938</c:v>
                </c:pt>
                <c:pt idx="46">
                  <c:v>19786.367933059846</c:v>
                </c:pt>
                <c:pt idx="47">
                  <c:v>2891.9074140467887</c:v>
                </c:pt>
                <c:pt idx="48">
                  <c:v>422.67123100674468</c:v>
                </c:pt>
                <c:pt idx="49">
                  <c:v>61.776171897136592</c:v>
                </c:pt>
                <c:pt idx="50">
                  <c:v>9.0289925935452278</c:v>
                </c:pt>
                <c:pt idx="51">
                  <c:v>1.3196464712970226</c:v>
                </c:pt>
                <c:pt idx="52">
                  <c:v>0.19287498479638221</c:v>
                </c:pt>
                <c:pt idx="53">
                  <c:v>2.8189943723065412E-2</c:v>
                </c:pt>
                <c:pt idx="54">
                  <c:v>4.1201451186037652E-3</c:v>
                </c:pt>
                <c:pt idx="55">
                  <c:v>6.0218622517024605E-4</c:v>
                </c:pt>
                <c:pt idx="56">
                  <c:v>8.8013465386792077E-5</c:v>
                </c:pt>
                <c:pt idx="57">
                  <c:v>1.2863745076868857E-5</c:v>
                </c:pt>
                <c:pt idx="58">
                  <c:v>1.8801206914811494E-6</c:v>
                </c:pt>
                <c:pt idx="59">
                  <c:v>2.7479196714585153E-7</c:v>
                </c:pt>
                <c:pt idx="60">
                  <c:v>4.0162647828954204E-8</c:v>
                </c:pt>
                <c:pt idx="61">
                  <c:v>5.8700343295569094E-9</c:v>
                </c:pt>
                <c:pt idx="62">
                  <c:v>8.5794400749980091E-10</c:v>
                </c:pt>
                <c:pt idx="63">
                  <c:v>1.2539414229633295E-10</c:v>
                </c:pt>
                <c:pt idx="64">
                  <c:v>1.8327176114971163E-11</c:v>
                </c:pt>
                <c:pt idx="65">
                  <c:v>2.6786369618080398E-12</c:v>
                </c:pt>
                <c:pt idx="66">
                  <c:v>3.9150035598243565E-13</c:v>
                </c:pt>
                <c:pt idx="67">
                  <c:v>5.7220344122677056E-14</c:v>
                </c:pt>
                <c:pt idx="68">
                  <c:v>8.3631284914193771E-15</c:v>
                </c:pt>
                <c:pt idx="69">
                  <c:v>1.2223260666527833E-15</c:v>
                </c:pt>
                <c:pt idx="70">
                  <c:v>1.7865096952077213E-16</c:v>
                </c:pt>
                <c:pt idx="71">
                  <c:v>2.6111010622649586E-17</c:v>
                </c:pt>
                <c:pt idx="72">
                  <c:v>3.8162954142649484E-18</c:v>
                </c:pt>
                <c:pt idx="73">
                  <c:v>5.5777659851688263E-19</c:v>
                </c:pt>
                <c:pt idx="74">
                  <c:v>8.1522707254303868E-20</c:v>
                </c:pt>
                <c:pt idx="75">
                  <c:v>1.1915078215440521E-20</c:v>
                </c:pt>
                <c:pt idx="76">
                  <c:v>1.7414668092069307E-21</c:v>
                </c:pt>
                <c:pt idx="77">
                  <c:v>2.5452679308805062E-22</c:v>
                </c:pt>
                <c:pt idx="78">
                  <c:v>3.7200759760210476E-23</c:v>
                </c:pt>
                <c:pt idx="79">
                  <c:v>5.4371349669979616E-24</c:v>
                </c:pt>
                <c:pt idx="80">
                  <c:v>7.9467292710973068E-25</c:v>
                </c:pt>
                <c:pt idx="81">
                  <c:v>1.1614665902432343E-25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B45-4197-BE60-341262F3CC4D}"/>
            </c:ext>
          </c:extLst>
        </c:ser>
        <c:ser>
          <c:idx val="2"/>
          <c:order val="2"/>
          <c:tx>
            <c:strRef>
              <c:f>'[Microsoft PowerPoint 内のグラフ]Sheet1'!$D$1</c:f>
              <c:strCache>
                <c:ptCount val="1"/>
                <c:pt idx="0">
                  <c:v>D(E)f(E)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'[Microsoft PowerPoint 内のグラフ]Sheet1'!$A$2:$A$83</c:f>
              <c:numCache>
                <c:formatCode>General</c:formatCode>
                <c:ptCount val="82"/>
                <c:pt idx="0">
                  <c:v>-1</c:v>
                </c:pt>
                <c:pt idx="1">
                  <c:v>-0.95</c:v>
                </c:pt>
                <c:pt idx="2">
                  <c:v>-0.89999999999999991</c:v>
                </c:pt>
                <c:pt idx="3">
                  <c:v>-0.84999999999999987</c:v>
                </c:pt>
                <c:pt idx="4">
                  <c:v>-0.79999999999999982</c:v>
                </c:pt>
                <c:pt idx="5">
                  <c:v>-0.74999999999999978</c:v>
                </c:pt>
                <c:pt idx="6">
                  <c:v>-0.69999999999999973</c:v>
                </c:pt>
                <c:pt idx="7">
                  <c:v>-0.64999999999999969</c:v>
                </c:pt>
                <c:pt idx="8">
                  <c:v>-0.59999999999999964</c:v>
                </c:pt>
                <c:pt idx="9">
                  <c:v>-0.5499999999999996</c:v>
                </c:pt>
                <c:pt idx="10">
                  <c:v>-0.49999999999999961</c:v>
                </c:pt>
                <c:pt idx="11">
                  <c:v>-0.44999999999999962</c:v>
                </c:pt>
                <c:pt idx="12">
                  <c:v>-0.39999999999999963</c:v>
                </c:pt>
                <c:pt idx="13">
                  <c:v>-0.34999999999999964</c:v>
                </c:pt>
                <c:pt idx="14">
                  <c:v>-0.29999999999999966</c:v>
                </c:pt>
                <c:pt idx="15">
                  <c:v>-0.24999999999999967</c:v>
                </c:pt>
                <c:pt idx="16">
                  <c:v>-0.19999999999999968</c:v>
                </c:pt>
                <c:pt idx="17">
                  <c:v>-0.14999999999999969</c:v>
                </c:pt>
                <c:pt idx="18">
                  <c:v>-9.9999999999999686E-2</c:v>
                </c:pt>
                <c:pt idx="19">
                  <c:v>-4.9999999999999684E-2</c:v>
                </c:pt>
                <c:pt idx="20">
                  <c:v>3.1918911957973251E-16</c:v>
                </c:pt>
                <c:pt idx="21">
                  <c:v>5.0000000000000322E-2</c:v>
                </c:pt>
                <c:pt idx="22">
                  <c:v>0.10000000000000032</c:v>
                </c:pt>
                <c:pt idx="23">
                  <c:v>0.15000000000000033</c:v>
                </c:pt>
                <c:pt idx="24">
                  <c:v>0.20000000000000034</c:v>
                </c:pt>
                <c:pt idx="25">
                  <c:v>0.25000000000000033</c:v>
                </c:pt>
                <c:pt idx="26">
                  <c:v>0.30000000000000032</c:v>
                </c:pt>
                <c:pt idx="27">
                  <c:v>0.35000000000000031</c:v>
                </c:pt>
                <c:pt idx="28">
                  <c:v>0.4000000000000003</c:v>
                </c:pt>
                <c:pt idx="29">
                  <c:v>0.45000000000000029</c:v>
                </c:pt>
                <c:pt idx="30">
                  <c:v>0.50000000000000033</c:v>
                </c:pt>
                <c:pt idx="31">
                  <c:v>0.55000000000000038</c:v>
                </c:pt>
                <c:pt idx="32">
                  <c:v>0.60000000000000042</c:v>
                </c:pt>
                <c:pt idx="33">
                  <c:v>0.65000000000000047</c:v>
                </c:pt>
                <c:pt idx="34">
                  <c:v>0.70000000000000051</c:v>
                </c:pt>
                <c:pt idx="35">
                  <c:v>0.75000000000000056</c:v>
                </c:pt>
                <c:pt idx="36">
                  <c:v>0.8000000000000006</c:v>
                </c:pt>
                <c:pt idx="37">
                  <c:v>0.85000000000000064</c:v>
                </c:pt>
                <c:pt idx="38">
                  <c:v>0.90000000000000069</c:v>
                </c:pt>
                <c:pt idx="39">
                  <c:v>0.95000000000000073</c:v>
                </c:pt>
                <c:pt idx="40">
                  <c:v>1.0000000000000007</c:v>
                </c:pt>
                <c:pt idx="41">
                  <c:v>1.0500000000000007</c:v>
                </c:pt>
                <c:pt idx="42">
                  <c:v>1.1000000000000008</c:v>
                </c:pt>
                <c:pt idx="43">
                  <c:v>1.1500000000000008</c:v>
                </c:pt>
                <c:pt idx="44">
                  <c:v>1.2000000000000008</c:v>
                </c:pt>
                <c:pt idx="45">
                  <c:v>1.2500000000000009</c:v>
                </c:pt>
                <c:pt idx="46">
                  <c:v>1.3000000000000009</c:v>
                </c:pt>
                <c:pt idx="47">
                  <c:v>1.350000000000001</c:v>
                </c:pt>
                <c:pt idx="48">
                  <c:v>1.400000000000001</c:v>
                </c:pt>
                <c:pt idx="49">
                  <c:v>1.4500000000000011</c:v>
                </c:pt>
                <c:pt idx="50">
                  <c:v>1.5000000000000011</c:v>
                </c:pt>
                <c:pt idx="51">
                  <c:v>1.5500000000000012</c:v>
                </c:pt>
                <c:pt idx="52">
                  <c:v>1.6000000000000012</c:v>
                </c:pt>
                <c:pt idx="53">
                  <c:v>1.6500000000000012</c:v>
                </c:pt>
                <c:pt idx="54">
                  <c:v>1.7000000000000013</c:v>
                </c:pt>
                <c:pt idx="55">
                  <c:v>1.7500000000000013</c:v>
                </c:pt>
                <c:pt idx="56">
                  <c:v>1.8000000000000014</c:v>
                </c:pt>
                <c:pt idx="57">
                  <c:v>1.8500000000000014</c:v>
                </c:pt>
                <c:pt idx="58">
                  <c:v>1.9000000000000015</c:v>
                </c:pt>
                <c:pt idx="59">
                  <c:v>1.9500000000000015</c:v>
                </c:pt>
                <c:pt idx="60">
                  <c:v>2.0000000000000013</c:v>
                </c:pt>
                <c:pt idx="61">
                  <c:v>2.0500000000000012</c:v>
                </c:pt>
                <c:pt idx="62">
                  <c:v>2.100000000000001</c:v>
                </c:pt>
                <c:pt idx="63">
                  <c:v>2.1500000000000008</c:v>
                </c:pt>
                <c:pt idx="64">
                  <c:v>2.2000000000000006</c:v>
                </c:pt>
                <c:pt idx="65">
                  <c:v>2.2500000000000004</c:v>
                </c:pt>
                <c:pt idx="66">
                  <c:v>2.3000000000000003</c:v>
                </c:pt>
                <c:pt idx="67">
                  <c:v>2.35</c:v>
                </c:pt>
                <c:pt idx="68">
                  <c:v>2.4</c:v>
                </c:pt>
                <c:pt idx="69">
                  <c:v>2.4499999999999997</c:v>
                </c:pt>
                <c:pt idx="70">
                  <c:v>2.4999999999999996</c:v>
                </c:pt>
                <c:pt idx="71">
                  <c:v>2.5499999999999994</c:v>
                </c:pt>
                <c:pt idx="72">
                  <c:v>2.5999999999999992</c:v>
                </c:pt>
                <c:pt idx="73">
                  <c:v>2.649999999999999</c:v>
                </c:pt>
                <c:pt idx="74">
                  <c:v>2.6999999999999988</c:v>
                </c:pt>
                <c:pt idx="75">
                  <c:v>2.7499999999999987</c:v>
                </c:pt>
                <c:pt idx="76">
                  <c:v>2.7999999999999985</c:v>
                </c:pt>
                <c:pt idx="77">
                  <c:v>2.8499999999999983</c:v>
                </c:pt>
                <c:pt idx="78">
                  <c:v>2.8999999999999981</c:v>
                </c:pt>
                <c:pt idx="79">
                  <c:v>2.949999999999998</c:v>
                </c:pt>
                <c:pt idx="80">
                  <c:v>2.9999999999999978</c:v>
                </c:pt>
                <c:pt idx="81">
                  <c:v>3.0499999999999976</c:v>
                </c:pt>
              </c:numCache>
            </c:numRef>
          </c:xVal>
          <c:yVal>
            <c:numRef>
              <c:f>'[Microsoft PowerPoint 内のグラフ]Sheet1'!$D$2:$D$83</c:f>
              <c:numCache>
                <c:formatCode>General</c:formatCode>
                <c:ptCount val="8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25190623597087.082</c:v>
                </c:pt>
                <c:pt idx="21">
                  <c:v>3.1526455834280519E+20</c:v>
                </c:pt>
                <c:pt idx="22">
                  <c:v>4.4567777666229332E+20</c:v>
                </c:pt>
                <c:pt idx="23">
                  <c:v>5.443909770345935E+20</c:v>
                </c:pt>
                <c:pt idx="24">
                  <c:v>6.1738279932463245E+20</c:v>
                </c:pt>
                <c:pt idx="25">
                  <c:v>6.1509921628969356E+20</c:v>
                </c:pt>
                <c:pt idx="26">
                  <c:v>3.8614440304113982E+20</c:v>
                </c:pt>
                <c:pt idx="27">
                  <c:v>1.0637204179866911E+20</c:v>
                </c:pt>
                <c:pt idx="28">
                  <c:v>1.8651172186721022E+19</c:v>
                </c:pt>
                <c:pt idx="29">
                  <c:v>2.9439230764341222E+18</c:v>
                </c:pt>
                <c:pt idx="30">
                  <c:v>4.5475679517626707E+17</c:v>
                </c:pt>
                <c:pt idx="31">
                  <c:v>6.9736960297581248E+16</c:v>
                </c:pt>
                <c:pt idx="32">
                  <c:v>1.0646339926187558E+16</c:v>
                </c:pt>
                <c:pt idx="33">
                  <c:v>1619583339065104</c:v>
                </c:pt>
                <c:pt idx="34">
                  <c:v>245648702456932.56</c:v>
                </c:pt>
                <c:pt idx="35">
                  <c:v>37163316790915.25</c:v>
                </c:pt>
                <c:pt idx="36">
                  <c:v>5609796982975.8594</c:v>
                </c:pt>
                <c:pt idx="37">
                  <c:v>845142456797.13025</c:v>
                </c:pt>
                <c:pt idx="38">
                  <c:v>127104233425.3033</c:v>
                </c:pt>
                <c:pt idx="39">
                  <c:v>19086173513.82618</c:v>
                </c:pt>
                <c:pt idx="40">
                  <c:v>2862037824.7435684</c:v>
                </c:pt>
                <c:pt idx="41">
                  <c:v>428635683.37475878</c:v>
                </c:pt>
                <c:pt idx="42">
                  <c:v>64122186.031097591</c:v>
                </c:pt>
                <c:pt idx="43">
                  <c:v>9582508.2400723416</c:v>
                </c:pt>
                <c:pt idx="44">
                  <c:v>1430669.136303836</c:v>
                </c:pt>
                <c:pt idx="45">
                  <c:v>213413.50365596783</c:v>
                </c:pt>
                <c:pt idx="46">
                  <c:v>31809.501961634702</c:v>
                </c:pt>
                <c:pt idx="47">
                  <c:v>4737.7308141784597</c:v>
                </c:pt>
                <c:pt idx="48">
                  <c:v>705.15699635322619</c:v>
                </c:pt>
                <c:pt idx="49">
                  <c:v>104.88758994272928</c:v>
                </c:pt>
                <c:pt idx="50">
                  <c:v>15.592079445615802</c:v>
                </c:pt>
                <c:pt idx="51">
                  <c:v>2.3165547162208155</c:v>
                </c:pt>
                <c:pt idx="52">
                  <c:v>0.34399728017358033</c:v>
                </c:pt>
                <c:pt idx="53">
                  <c:v>5.1057000073818165E-2</c:v>
                </c:pt>
                <c:pt idx="54">
                  <c:v>7.574536910689946E-3</c:v>
                </c:pt>
                <c:pt idx="55">
                  <c:v>1.1232306712981972E-3</c:v>
                </c:pt>
                <c:pt idx="56">
                  <c:v>1.6649626144300239E-4</c:v>
                </c:pt>
                <c:pt idx="57">
                  <c:v>2.4670184750584083E-5</c:v>
                </c:pt>
                <c:pt idx="58">
                  <c:v>3.6541102132377549E-6</c:v>
                </c:pt>
                <c:pt idx="59">
                  <c:v>5.4105379977670381E-7</c:v>
                </c:pt>
                <c:pt idx="60">
                  <c:v>8.0085971377335159E-8</c:v>
                </c:pt>
                <c:pt idx="61">
                  <c:v>1.1850500264389816E-8</c:v>
                </c:pt>
                <c:pt idx="62">
                  <c:v>1.7530233674139426E-9</c:v>
                </c:pt>
                <c:pt idx="63">
                  <c:v>2.5924810574690138E-10</c:v>
                </c:pt>
                <c:pt idx="64">
                  <c:v>3.8328869168996946E-11</c:v>
                </c:pt>
                <c:pt idx="65">
                  <c:v>5.6653171742240047E-12</c:v>
                </c:pt>
                <c:pt idx="66">
                  <c:v>8.3717295887209584E-13</c:v>
                </c:pt>
                <c:pt idx="67">
                  <c:v>1.2368114840638608E-13</c:v>
                </c:pt>
                <c:pt idx="68">
                  <c:v>1.8268105156375441E-14</c:v>
                </c:pt>
                <c:pt idx="69">
                  <c:v>2.6976725214213899E-15</c:v>
                </c:pt>
                <c:pt idx="70">
                  <c:v>3.9828549876748656E-16</c:v>
                </c:pt>
                <c:pt idx="71">
                  <c:v>5.879127574904285E-17</c:v>
                </c:pt>
                <c:pt idx="72">
                  <c:v>8.6765639511139704E-18</c:v>
                </c:pt>
                <c:pt idx="73">
                  <c:v>1.2802722703742279E-18</c:v>
                </c:pt>
                <c:pt idx="74">
                  <c:v>1.8887722276206566E-19</c:v>
                </c:pt>
                <c:pt idx="75">
                  <c:v>2.7860079870789286E-20</c:v>
                </c:pt>
                <c:pt idx="76">
                  <c:v>4.1087841803739757E-21</c:v>
                </c:pt>
                <c:pt idx="77">
                  <c:v>6.0586386119584819E-22</c:v>
                </c:pt>
                <c:pt idx="78">
                  <c:v>8.9324361659831046E-23</c:v>
                </c:pt>
                <c:pt idx="79">
                  <c:v>1.3167406232534968E-23</c:v>
                </c:pt>
                <c:pt idx="80">
                  <c:v>1.9407435780664802E-24</c:v>
                </c:pt>
                <c:pt idx="81">
                  <c:v>2.8600640171357471E-25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B45-4197-BE60-341262F3CC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8555039"/>
        <c:axId val="1"/>
      </c:scatterChart>
      <c:valAx>
        <c:axId val="968555039"/>
        <c:scaling>
          <c:orientation val="minMax"/>
          <c:max val="1.5"/>
          <c:min val="-0.5"/>
        </c:scaling>
        <c:delete val="0"/>
        <c:axPos val="b"/>
        <c:numFmt formatCode="General" sourceLinked="1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1"/>
        <c:crosses val="autoZero"/>
        <c:crossBetween val="midCat"/>
      </c:valAx>
      <c:valAx>
        <c:axId val="1"/>
        <c:scaling>
          <c:orientation val="minMax"/>
          <c:max val="2E+21"/>
        </c:scaling>
        <c:delete val="0"/>
        <c:axPos val="l"/>
        <c:numFmt formatCode="0.E+00" sourceLinked="0"/>
        <c:majorTickMark val="in"/>
        <c:minorTickMark val="none"/>
        <c:tickLblPos val="high"/>
        <c:spPr>
          <a:noFill/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968555039"/>
        <c:crosses val="autoZero"/>
        <c:crossBetween val="midCat"/>
        <c:majorUnit val="1E+21"/>
      </c:valAx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ＭＳ Ｐゴシック"/>
          <a:ea typeface="ＭＳ Ｐゴシック"/>
          <a:cs typeface="ＭＳ Ｐゴシック"/>
        </a:defRPr>
      </a:pPr>
      <a:endParaRPr lang="ja-JP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776134726039352"/>
          <c:y val="8.4374453193350837E-2"/>
          <c:w val="0.77598628395103997"/>
          <c:h val="0.8712911336533383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log|dQ|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Sheet1!$A$2:$A$106</c:f>
              <c:numCache>
                <c:formatCode>General</c:formatCode>
                <c:ptCount val="105"/>
                <c:pt idx="0">
                  <c:v>0</c:v>
                </c:pt>
                <c:pt idx="1">
                  <c:v>1.12E-2</c:v>
                </c:pt>
                <c:pt idx="2">
                  <c:v>2.24E-2</c:v>
                </c:pt>
                <c:pt idx="3">
                  <c:v>3.3599999999999998E-2</c:v>
                </c:pt>
                <c:pt idx="4">
                  <c:v>4.48E-2</c:v>
                </c:pt>
                <c:pt idx="5">
                  <c:v>5.6000000000000001E-2</c:v>
                </c:pt>
                <c:pt idx="6">
                  <c:v>6.7199999999999996E-2</c:v>
                </c:pt>
                <c:pt idx="7">
                  <c:v>7.8399999999999997E-2</c:v>
                </c:pt>
                <c:pt idx="8">
                  <c:v>8.9599999999999999E-2</c:v>
                </c:pt>
                <c:pt idx="9">
                  <c:v>0.1008</c:v>
                </c:pt>
                <c:pt idx="10">
                  <c:v>0.112</c:v>
                </c:pt>
                <c:pt idx="11">
                  <c:v>0.1232</c:v>
                </c:pt>
                <c:pt idx="12">
                  <c:v>0.13439999999999999</c:v>
                </c:pt>
                <c:pt idx="13">
                  <c:v>0.14560000000000001</c:v>
                </c:pt>
                <c:pt idx="14">
                  <c:v>0.15679999999999999</c:v>
                </c:pt>
                <c:pt idx="15">
                  <c:v>0.16800000000000001</c:v>
                </c:pt>
                <c:pt idx="16">
                  <c:v>0.1792</c:v>
                </c:pt>
                <c:pt idx="17">
                  <c:v>0.19040000000000001</c:v>
                </c:pt>
                <c:pt idx="18">
                  <c:v>0.2016</c:v>
                </c:pt>
                <c:pt idx="19">
                  <c:v>0.21279999999999999</c:v>
                </c:pt>
                <c:pt idx="20">
                  <c:v>0.224</c:v>
                </c:pt>
                <c:pt idx="21">
                  <c:v>0.23519999999999999</c:v>
                </c:pt>
                <c:pt idx="22">
                  <c:v>0.24640000000000001</c:v>
                </c:pt>
                <c:pt idx="23">
                  <c:v>0.2576</c:v>
                </c:pt>
                <c:pt idx="24">
                  <c:v>0.26879999999999998</c:v>
                </c:pt>
                <c:pt idx="25">
                  <c:v>0.28000000000000003</c:v>
                </c:pt>
                <c:pt idx="26">
                  <c:v>0.29120000000000001</c:v>
                </c:pt>
                <c:pt idx="27">
                  <c:v>0.3024</c:v>
                </c:pt>
                <c:pt idx="28">
                  <c:v>0.31359999999999999</c:v>
                </c:pt>
                <c:pt idx="29">
                  <c:v>0.32479999999999998</c:v>
                </c:pt>
                <c:pt idx="30">
                  <c:v>0.33600000000000002</c:v>
                </c:pt>
                <c:pt idx="31">
                  <c:v>0.34720000000000001</c:v>
                </c:pt>
                <c:pt idx="32">
                  <c:v>0.3584</c:v>
                </c:pt>
                <c:pt idx="33">
                  <c:v>0.36959999999999998</c:v>
                </c:pt>
                <c:pt idx="34">
                  <c:v>0.38080000000000003</c:v>
                </c:pt>
                <c:pt idx="35">
                  <c:v>0.39200000000000002</c:v>
                </c:pt>
                <c:pt idx="36">
                  <c:v>0.4032</c:v>
                </c:pt>
                <c:pt idx="37">
                  <c:v>0.41439999999999999</c:v>
                </c:pt>
                <c:pt idx="38">
                  <c:v>0.42559999999999998</c:v>
                </c:pt>
                <c:pt idx="39">
                  <c:v>0.43680000000000002</c:v>
                </c:pt>
                <c:pt idx="40">
                  <c:v>0.44800000000000001</c:v>
                </c:pt>
                <c:pt idx="41">
                  <c:v>0.4592</c:v>
                </c:pt>
                <c:pt idx="42">
                  <c:v>0.47039999999999998</c:v>
                </c:pt>
                <c:pt idx="43">
                  <c:v>0.48159999999999997</c:v>
                </c:pt>
                <c:pt idx="44">
                  <c:v>0.49280000000000002</c:v>
                </c:pt>
                <c:pt idx="45">
                  <c:v>0.504</c:v>
                </c:pt>
                <c:pt idx="46">
                  <c:v>0.51519999999999999</c:v>
                </c:pt>
                <c:pt idx="47">
                  <c:v>0.52639999999999998</c:v>
                </c:pt>
                <c:pt idx="48">
                  <c:v>0.53759999999999997</c:v>
                </c:pt>
                <c:pt idx="49">
                  <c:v>0.54879999999999995</c:v>
                </c:pt>
                <c:pt idx="50">
                  <c:v>0.56000000000000005</c:v>
                </c:pt>
                <c:pt idx="51">
                  <c:v>0.57120000000000004</c:v>
                </c:pt>
                <c:pt idx="52">
                  <c:v>0.58240000000000003</c:v>
                </c:pt>
                <c:pt idx="53">
                  <c:v>0.59360000000000002</c:v>
                </c:pt>
                <c:pt idx="54">
                  <c:v>0.6048</c:v>
                </c:pt>
                <c:pt idx="55">
                  <c:v>0.61599999999999999</c:v>
                </c:pt>
                <c:pt idx="56">
                  <c:v>0.62719999999999998</c:v>
                </c:pt>
                <c:pt idx="57">
                  <c:v>0.63839999999999997</c:v>
                </c:pt>
                <c:pt idx="58">
                  <c:v>0.64959999999999996</c:v>
                </c:pt>
                <c:pt idx="59">
                  <c:v>0.66080000000000005</c:v>
                </c:pt>
                <c:pt idx="60">
                  <c:v>0.67200000000000004</c:v>
                </c:pt>
                <c:pt idx="61">
                  <c:v>0.68320000000000003</c:v>
                </c:pt>
                <c:pt idx="62">
                  <c:v>0.69440000000000002</c:v>
                </c:pt>
                <c:pt idx="63">
                  <c:v>0.7056</c:v>
                </c:pt>
                <c:pt idx="64">
                  <c:v>0.71679999999999999</c:v>
                </c:pt>
                <c:pt idx="65">
                  <c:v>0.72799999999999998</c:v>
                </c:pt>
                <c:pt idx="66">
                  <c:v>0.73919999999999997</c:v>
                </c:pt>
                <c:pt idx="67">
                  <c:v>0.75039999999999996</c:v>
                </c:pt>
                <c:pt idx="68">
                  <c:v>0.76160000000000005</c:v>
                </c:pt>
                <c:pt idx="69">
                  <c:v>0.77280000000000004</c:v>
                </c:pt>
                <c:pt idx="70">
                  <c:v>0.78400000000000003</c:v>
                </c:pt>
                <c:pt idx="71">
                  <c:v>0.79520000000000002</c:v>
                </c:pt>
                <c:pt idx="72">
                  <c:v>0.80640000000000001</c:v>
                </c:pt>
                <c:pt idx="73">
                  <c:v>0.81759999999999999</c:v>
                </c:pt>
                <c:pt idx="74">
                  <c:v>0.82879999999999998</c:v>
                </c:pt>
                <c:pt idx="75">
                  <c:v>0.84</c:v>
                </c:pt>
                <c:pt idx="76">
                  <c:v>0.85119999999999996</c:v>
                </c:pt>
                <c:pt idx="77">
                  <c:v>0.86240000000000006</c:v>
                </c:pt>
                <c:pt idx="78">
                  <c:v>0.87360000000000004</c:v>
                </c:pt>
                <c:pt idx="79">
                  <c:v>0.88480000000000003</c:v>
                </c:pt>
                <c:pt idx="80">
                  <c:v>0.89600000000000002</c:v>
                </c:pt>
                <c:pt idx="81">
                  <c:v>0.90720000000000001</c:v>
                </c:pt>
                <c:pt idx="82">
                  <c:v>0.91839999999999999</c:v>
                </c:pt>
                <c:pt idx="83">
                  <c:v>0.92959999999999998</c:v>
                </c:pt>
                <c:pt idx="84">
                  <c:v>0.94079999999999997</c:v>
                </c:pt>
                <c:pt idx="85">
                  <c:v>0.95199999999999996</c:v>
                </c:pt>
                <c:pt idx="86">
                  <c:v>0.96319999999999995</c:v>
                </c:pt>
                <c:pt idx="87">
                  <c:v>0.97440000000000004</c:v>
                </c:pt>
                <c:pt idx="88">
                  <c:v>0.98560000000000003</c:v>
                </c:pt>
                <c:pt idx="89">
                  <c:v>0.99680000000000002</c:v>
                </c:pt>
                <c:pt idx="90">
                  <c:v>1.008</c:v>
                </c:pt>
                <c:pt idx="91">
                  <c:v>1.0192000000000001</c:v>
                </c:pt>
                <c:pt idx="92">
                  <c:v>1.0304</c:v>
                </c:pt>
                <c:pt idx="93">
                  <c:v>1.0416000000000001</c:v>
                </c:pt>
                <c:pt idx="94">
                  <c:v>1.0528</c:v>
                </c:pt>
                <c:pt idx="95">
                  <c:v>1.0640000000000001</c:v>
                </c:pt>
                <c:pt idx="96">
                  <c:v>1.0751999999999999</c:v>
                </c:pt>
                <c:pt idx="97">
                  <c:v>1.0864</c:v>
                </c:pt>
                <c:pt idx="98">
                  <c:v>1.0975999999999999</c:v>
                </c:pt>
                <c:pt idx="99">
                  <c:v>1.1088</c:v>
                </c:pt>
                <c:pt idx="100">
                  <c:v>1.1200000000000001</c:v>
                </c:pt>
              </c:numCache>
            </c:numRef>
          </c:xVal>
          <c:yVal>
            <c:numRef>
              <c:f>Sheet1!$C$2:$C$106</c:f>
              <c:numCache>
                <c:formatCode>General</c:formatCode>
                <c:ptCount val="105"/>
                <c:pt idx="0">
                  <c:v>-20.999999995745952</c:v>
                </c:pt>
                <c:pt idx="1">
                  <c:v>-20.811849105799848</c:v>
                </c:pt>
                <c:pt idx="2">
                  <c:v>-20.623698214736596</c:v>
                </c:pt>
                <c:pt idx="3">
                  <c:v>-20.435547322069159</c:v>
                </c:pt>
                <c:pt idx="4">
                  <c:v>-20.247396427182721</c:v>
                </c:pt>
                <c:pt idx="5">
                  <c:v>-20.059245529394683</c:v>
                </c:pt>
                <c:pt idx="6">
                  <c:v>-19.871094628119462</c:v>
                </c:pt>
                <c:pt idx="7">
                  <c:v>-19.682943723156612</c:v>
                </c:pt>
                <c:pt idx="8">
                  <c:v>-19.494792815019093</c:v>
                </c:pt>
                <c:pt idx="9">
                  <c:v>-19.306641905075736</c:v>
                </c:pt>
                <c:pt idx="10">
                  <c:v>-19.118490995278624</c:v>
                </c:pt>
                <c:pt idx="11">
                  <c:v>-18.930340087530048</c:v>
                </c:pt>
                <c:pt idx="12">
                  <c:v>-18.742189183082271</c:v>
                </c:pt>
                <c:pt idx="13">
                  <c:v>-18.554038282330204</c:v>
                </c:pt>
                <c:pt idx="14">
                  <c:v>-18.365887384997386</c:v>
                </c:pt>
                <c:pt idx="15">
                  <c:v>-18.177736490469353</c:v>
                </c:pt>
                <c:pt idx="16">
                  <c:v>-17.989585598066025</c:v>
                </c:pt>
                <c:pt idx="17">
                  <c:v>-17.801434707189021</c:v>
                </c:pt>
                <c:pt idx="18">
                  <c:v>-17.613283817370494</c:v>
                </c:pt>
                <c:pt idx="19">
                  <c:v>-17.425132928269122</c:v>
                </c:pt>
                <c:pt idx="20">
                  <c:v>-17.236982039646271</c:v>
                </c:pt>
                <c:pt idx="21">
                  <c:v>-17.048831151339542</c:v>
                </c:pt>
                <c:pt idx="22">
                  <c:v>-16.860680263240294</c:v>
                </c:pt>
                <c:pt idx="23">
                  <c:v>-16.672529375276678</c:v>
                </c:pt>
                <c:pt idx="24">
                  <c:v>-16.484378487401536</c:v>
                </c:pt>
                <c:pt idx="25">
                  <c:v>-16.296227599584125</c:v>
                </c:pt>
                <c:pt idx="26">
                  <c:v>-16.108076711804664</c:v>
                </c:pt>
                <c:pt idx="27">
                  <c:v>-15.919925824050864</c:v>
                </c:pt>
                <c:pt idx="28">
                  <c:v>-15.731774936316151</c:v>
                </c:pt>
                <c:pt idx="29">
                  <c:v>-15.543624048599613</c:v>
                </c:pt>
                <c:pt idx="30">
                  <c:v>-15.355473160908618</c:v>
                </c:pt>
                <c:pt idx="31">
                  <c:v>-15.167322273266931</c:v>
                </c:pt>
                <c:pt idx="32">
                  <c:v>-14.979171385735105</c:v>
                </c:pt>
                <c:pt idx="33">
                  <c:v>-14.791020498459771</c:v>
                </c:pt>
                <c:pt idx="34">
                  <c:v>-14.60286961179132</c:v>
                </c:pt>
                <c:pt idx="35">
                  <c:v>-14.414718726564281</c:v>
                </c:pt>
                <c:pt idx="36">
                  <c:v>-14.22656784476446</c:v>
                </c:pt>
                <c:pt idx="37">
                  <c:v>-14.038416971115284</c:v>
                </c:pt>
                <c:pt idx="38">
                  <c:v>-13.850266116851694</c:v>
                </c:pt>
                <c:pt idx="39">
                  <c:v>-13.662115308697018</c:v>
                </c:pt>
                <c:pt idx="40">
                  <c:v>-13.473964610210501</c:v>
                </c:pt>
                <c:pt idx="41">
                  <c:v>-13.285814172568553</c:v>
                </c:pt>
                <c:pt idx="42">
                  <c:v>-13.097664355341538</c:v>
                </c:pt>
                <c:pt idx="43">
                  <c:v>-12.909516013761511</c:v>
                </c:pt>
                <c:pt idx="44">
                  <c:v>-12.72137118194374</c:v>
                </c:pt>
                <c:pt idx="45">
                  <c:v>-12.533234697783021</c:v>
                </c:pt>
                <c:pt idx="46">
                  <c:v>-12.345118066898733</c:v>
                </c:pt>
                <c:pt idx="47">
                  <c:v>-12.157048647951454</c:v>
                </c:pt>
                <c:pt idx="48">
                  <c:v>-11.969091471647749</c:v>
                </c:pt>
                <c:pt idx="49">
                  <c:v>-11.7814009782757</c:v>
                </c:pt>
                <c:pt idx="50">
                  <c:v>-11.594343177882966</c:v>
                </c:pt>
                <c:pt idx="51">
                  <c:v>-11.408781189101139</c:v>
                </c:pt>
                <c:pt idx="52">
                  <c:v>-11.226726671100741</c:v>
                </c:pt>
                <c:pt idx="53">
                  <c:v>-11.05274110686427</c:v>
                </c:pt>
                <c:pt idx="54">
                  <c:v>-10.896534616440876</c:v>
                </c:pt>
                <c:pt idx="55">
                  <c:v>-10.776075611773418</c:v>
                </c:pt>
                <c:pt idx="56">
                  <c:v>-10.716091014239661</c:v>
                </c:pt>
                <c:pt idx="57">
                  <c:v>-10.734180480223138</c:v>
                </c:pt>
                <c:pt idx="58">
                  <c:v>-10.824594363966842</c:v>
                </c:pt>
                <c:pt idx="59">
                  <c:v>-10.964028877273471</c:v>
                </c:pt>
                <c:pt idx="60">
                  <c:v>-11.129944684428448</c:v>
                </c:pt>
                <c:pt idx="61">
                  <c:v>-11.308395432577218</c:v>
                </c:pt>
                <c:pt idx="62">
                  <c:v>-11.492401223266771</c:v>
                </c:pt>
                <c:pt idx="63">
                  <c:v>-11.678795578623141</c:v>
                </c:pt>
                <c:pt idx="64">
                  <c:v>-11.866202885500854</c:v>
                </c:pt>
                <c:pt idx="65">
                  <c:v>-12.054036216493696</c:v>
                </c:pt>
                <c:pt idx="66">
                  <c:v>-12.24204650495663</c:v>
                </c:pt>
                <c:pt idx="67">
                  <c:v>-12.430127441271205</c:v>
                </c:pt>
                <c:pt idx="68">
                  <c:v>-12.618232219680484</c:v>
                </c:pt>
                <c:pt idx="69">
                  <c:v>-12.806337969664003</c:v>
                </c:pt>
                <c:pt idx="70">
                  <c:v>-12.994430163527221</c:v>
                </c:pt>
                <c:pt idx="71">
                  <c:v>-13.182495118175737</c:v>
                </c:pt>
                <c:pt idx="72">
                  <c:v>-13.370515394986795</c:v>
                </c:pt>
                <c:pt idx="73">
                  <c:v>-13.558465631710336</c:v>
                </c:pt>
                <c:pt idx="74">
                  <c:v>-13.746307338231924</c:v>
                </c:pt>
                <c:pt idx="75">
                  <c:v>-13.933981369135079</c:v>
                </c:pt>
                <c:pt idx="76">
                  <c:v>-14.121396486299208</c:v>
                </c:pt>
                <c:pt idx="77">
                  <c:v>-14.308411700685365</c:v>
                </c:pt>
                <c:pt idx="78">
                  <c:v>-14.494808811238341</c:v>
                </c:pt>
                <c:pt idx="79">
                  <c:v>-14.680249423332514</c:v>
                </c:pt>
                <c:pt idx="80">
                  <c:v>-14.864207084245132</c:v>
                </c:pt>
                <c:pt idx="81">
                  <c:v>-15.045858680884203</c:v>
                </c:pt>
                <c:pt idx="82">
                  <c:v>-15.223906903750322</c:v>
                </c:pt>
                <c:pt idx="83">
                  <c:v>-15.396279920160232</c:v>
                </c:pt>
                <c:pt idx="84">
                  <c:v>-15.559594411481958</c:v>
                </c:pt>
                <c:pt idx="85">
                  <c:v>-15.708105579965443</c:v>
                </c:pt>
                <c:pt idx="86">
                  <c:v>-15.83133687065145</c:v>
                </c:pt>
                <c:pt idx="87">
                  <c:v>-15.907343777152512</c:v>
                </c:pt>
                <c:pt idx="88">
                  <c:v>-15.874131622748932</c:v>
                </c:pt>
                <c:pt idx="89">
                  <c:v>-15.228982745586219</c:v>
                </c:pt>
                <c:pt idx="90" formatCode="0.E+00">
                  <c:v>16.192287652857125</c:v>
                </c:pt>
                <c:pt idx="91" formatCode="0.E+00">
                  <c:v>16.739745607612321</c:v>
                </c:pt>
                <c:pt idx="92" formatCode="0.E+00">
                  <c:v>17.122830699325021</c:v>
                </c:pt>
                <c:pt idx="93" formatCode="0.E+00">
                  <c:v>17.435572155692572</c:v>
                </c:pt>
                <c:pt idx="94" formatCode="0.E+00">
                  <c:v>17.706736776815951</c:v>
                </c:pt>
                <c:pt idx="95" formatCode="0.E+00">
                  <c:v>17.950570535053199</c:v>
                </c:pt>
                <c:pt idx="96" formatCode="0.E+00">
                  <c:v>18.175907884830295</c:v>
                </c:pt>
                <c:pt idx="97" formatCode="0.E+00">
                  <c:v>18.388721596442714</c:v>
                </c:pt>
                <c:pt idx="98" formatCode="0.E+00">
                  <c:v>18.593125250224791</c:v>
                </c:pt>
                <c:pt idx="99" formatCode="0.E+00">
                  <c:v>18.791933174176105</c:v>
                </c:pt>
                <c:pt idx="100" formatCode="0.E+00">
                  <c:v>18.98704658435684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233-4FB3-9551-BB92FA74B2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5126072"/>
        <c:axId val="365127640"/>
      </c:scatterChart>
      <c:valAx>
        <c:axId val="365126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ja-JP"/>
          </a:p>
        </c:txPr>
        <c:crossAx val="365127640"/>
        <c:crosses val="autoZero"/>
        <c:crossBetween val="midCat"/>
      </c:valAx>
      <c:valAx>
        <c:axId val="3651276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ja-JP"/>
          </a:p>
        </c:txPr>
        <c:crossAx val="36512607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0.4123</cdr:x>
      <cdr:y>0.07946</cdr:y>
    </cdr:from>
    <cdr:to>
      <cdr:x>0.67124</cdr:x>
      <cdr:y>0.22302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576585" y="164382"/>
          <a:ext cx="990143" cy="2969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square" lIns="45720" tIns="41148" rIns="45720" bIns="41148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ja-JP" altLang="en-US" sz="1600" b="1" i="1" u="none" strike="noStrike" baseline="0" dirty="0">
              <a:solidFill>
                <a:srgbClr val="0000FF"/>
              </a:solidFill>
              <a:latin typeface="Times New Roman"/>
              <a:cs typeface="Times New Roman"/>
            </a:rPr>
            <a:t>D</a:t>
          </a:r>
          <a:r>
            <a:rPr lang="ja-JP" altLang="en-US" sz="1600" b="1" i="0" u="none" strike="noStrike" baseline="0" dirty="0">
              <a:solidFill>
                <a:srgbClr val="0000FF"/>
              </a:solidFill>
              <a:latin typeface="Times New Roman"/>
              <a:cs typeface="Times New Roman"/>
            </a:rPr>
            <a:t>(E)</a:t>
          </a:r>
        </a:p>
      </cdr:txBody>
    </cdr:sp>
  </cdr:relSizeAnchor>
  <cdr:relSizeAnchor xmlns:cdr="http://schemas.openxmlformats.org/drawingml/2006/chartDrawing">
    <cdr:from>
      <cdr:x>0.32786</cdr:x>
      <cdr:y>0.66086</cdr:y>
    </cdr:from>
    <cdr:to>
      <cdr:x>0.67998</cdr:x>
      <cdr:y>0.80442</cdr:y>
    </cdr:to>
    <cdr:sp macro="" textlink="">
      <cdr:nvSpPr>
        <cdr:cNvPr id="3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53672" y="1367175"/>
          <a:ext cx="1346448" cy="2969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square" lIns="45720" tIns="41148" rIns="0" bIns="41148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ja-JP" altLang="en-US" sz="1600" b="1" i="1" u="none" strike="noStrike" baseline="0" dirty="0">
              <a:solidFill>
                <a:srgbClr val="FF0000"/>
              </a:solidFill>
              <a:latin typeface="Times New Roman"/>
              <a:cs typeface="Times New Roman"/>
            </a:rPr>
            <a:t>D</a:t>
          </a:r>
          <a:r>
            <a:rPr lang="ja-JP" altLang="en-US" sz="1600" b="1" i="0" u="none" strike="noStrike" baseline="0" dirty="0">
              <a:solidFill>
                <a:srgbClr val="FF0000"/>
              </a:solidFill>
              <a:latin typeface="Times New Roman"/>
              <a:cs typeface="Times New Roman"/>
            </a:rPr>
            <a:t>(E)</a:t>
          </a:r>
          <a:r>
            <a:rPr lang="ja-JP" altLang="en-US" sz="1600" b="1" i="1" u="none" strike="noStrike" baseline="0" dirty="0">
              <a:solidFill>
                <a:srgbClr val="FF0000"/>
              </a:solidFill>
              <a:latin typeface="Times New Roman"/>
              <a:cs typeface="Times New Roman"/>
            </a:rPr>
            <a:t>f</a:t>
          </a:r>
          <a:r>
            <a:rPr lang="ja-JP" altLang="en-US" sz="1600" b="1" i="0" u="none" strike="noStrike" baseline="0" dirty="0">
              <a:solidFill>
                <a:srgbClr val="FF0000"/>
              </a:solidFill>
              <a:latin typeface="Times New Roman"/>
              <a:cs typeface="Times New Roman"/>
            </a:rPr>
            <a:t>(E)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0.4123</cdr:x>
      <cdr:y>0.07946</cdr:y>
    </cdr:from>
    <cdr:to>
      <cdr:x>0.67124</cdr:x>
      <cdr:y>0.22302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576585" y="164382"/>
          <a:ext cx="990143" cy="2969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square" lIns="45720" tIns="41148" rIns="45720" bIns="41148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ja-JP" altLang="en-US" sz="1600" b="1" i="1" u="none" strike="noStrike" baseline="0" dirty="0">
              <a:solidFill>
                <a:srgbClr val="0000FF"/>
              </a:solidFill>
              <a:latin typeface="Times New Roman"/>
              <a:cs typeface="Times New Roman"/>
            </a:rPr>
            <a:t>D</a:t>
          </a:r>
          <a:r>
            <a:rPr lang="ja-JP" altLang="en-US" sz="1600" b="1" i="0" u="none" strike="noStrike" baseline="0" dirty="0">
              <a:solidFill>
                <a:srgbClr val="0000FF"/>
              </a:solidFill>
              <a:latin typeface="Times New Roman"/>
              <a:cs typeface="Times New Roman"/>
            </a:rPr>
            <a:t>(E)</a:t>
          </a:r>
        </a:p>
      </cdr:txBody>
    </cdr:sp>
  </cdr:relSizeAnchor>
  <cdr:relSizeAnchor xmlns:cdr="http://schemas.openxmlformats.org/drawingml/2006/chartDrawing">
    <cdr:from>
      <cdr:x>0.32786</cdr:x>
      <cdr:y>0.66086</cdr:y>
    </cdr:from>
    <cdr:to>
      <cdr:x>0.67998</cdr:x>
      <cdr:y>0.80442</cdr:y>
    </cdr:to>
    <cdr:sp macro="" textlink="">
      <cdr:nvSpPr>
        <cdr:cNvPr id="3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53672" y="1367175"/>
          <a:ext cx="1346448" cy="2969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square" lIns="45720" tIns="41148" rIns="0" bIns="41148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ja-JP" altLang="en-US" sz="1600" b="1" i="1" u="none" strike="noStrike" baseline="0" dirty="0">
              <a:solidFill>
                <a:srgbClr val="FF0000"/>
              </a:solidFill>
              <a:latin typeface="Times New Roman"/>
              <a:cs typeface="Times New Roman"/>
            </a:rPr>
            <a:t>D</a:t>
          </a:r>
          <a:r>
            <a:rPr lang="ja-JP" altLang="en-US" sz="1600" b="1" i="0" u="none" strike="noStrike" baseline="0" dirty="0">
              <a:solidFill>
                <a:srgbClr val="FF0000"/>
              </a:solidFill>
              <a:latin typeface="Times New Roman"/>
              <a:cs typeface="Times New Roman"/>
            </a:rPr>
            <a:t>(E)</a:t>
          </a:r>
          <a:r>
            <a:rPr lang="ja-JP" altLang="en-US" sz="1600" b="1" i="1" u="none" strike="noStrike" baseline="0" dirty="0">
              <a:solidFill>
                <a:srgbClr val="FF0000"/>
              </a:solidFill>
              <a:latin typeface="Times New Roman"/>
              <a:cs typeface="Times New Roman"/>
            </a:rPr>
            <a:t>f</a:t>
          </a:r>
          <a:r>
            <a:rPr lang="ja-JP" altLang="en-US" sz="1600" b="1" i="0" u="none" strike="noStrike" baseline="0" dirty="0">
              <a:solidFill>
                <a:srgbClr val="FF0000"/>
              </a:solidFill>
              <a:latin typeface="Times New Roman"/>
              <a:cs typeface="Times New Roman"/>
            </a:rPr>
            <a:t>(E)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4550FC1-22F4-43A3-BB31-8E0E11AA6AF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86210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1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383E635-7430-48FD-BD0D-3738A03B48A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860583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44775" y="555625"/>
            <a:ext cx="3700463" cy="2776538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7526116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44775" y="555625"/>
            <a:ext cx="3700463" cy="2776538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5334474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44775" y="555625"/>
            <a:ext cx="3700463" cy="2776538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58709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44775" y="555625"/>
            <a:ext cx="3700463" cy="2776538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9967947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44775" y="555625"/>
            <a:ext cx="3700463" cy="2776538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748700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44775" y="555625"/>
            <a:ext cx="3700463" cy="2776538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0511582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44775" y="555625"/>
            <a:ext cx="3700463" cy="2776538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7737695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44775" y="555625"/>
            <a:ext cx="3700463" cy="2776538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216151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44775" y="555625"/>
            <a:ext cx="3700463" cy="2776538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7611328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44775" y="555625"/>
            <a:ext cx="3700463" cy="2776538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3780413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856527-644D-42EB-A647-EDB6DCDEFFC2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8093" tIns="44047" rIns="88093" bIns="44047"/>
          <a:lstStyle/>
          <a:p>
            <a:pPr eaLnBrk="1" hangingPunct="1"/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2689836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44775" y="555625"/>
            <a:ext cx="3700463" cy="2776538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7397872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366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 defTabSz="10366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 defTabSz="10366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 defTabSz="10366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 defTabSz="10366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defTabSz="10366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defTabSz="10366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defTabSz="10366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defTabSz="10366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marL="0" marR="0" lvl="0" indent="0" algn="r" defTabSz="10366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93C658-6D2F-4542-A75E-4D3F11EB3BF8}" type="slidenum">
              <a:rPr kumimoji="1" lang="en-US" altLang="ja-JP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10366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15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15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837021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366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 defTabSz="10366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 defTabSz="10366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 defTabSz="10366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 defTabSz="10366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defTabSz="10366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defTabSz="10366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defTabSz="10366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defTabSz="10366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marL="0" marR="0" lvl="0" indent="0" algn="r" defTabSz="10366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93C658-6D2F-4542-A75E-4D3F11EB3BF8}" type="slidenum">
              <a:rPr kumimoji="1" lang="en-US" altLang="ja-JP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10366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15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15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7501186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CE5313-D624-4193-BA62-78C2318F08C0}" type="slidenum">
              <a:rPr kumimoji="1" lang="en-US" altLang="ja-JP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en-US" altLang="ja-JP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14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614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6582360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CE5313-D624-4193-BA62-78C2318F08C0}" type="slidenum">
              <a:rPr kumimoji="1" lang="en-US" altLang="ja-JP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en-US" altLang="ja-JP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14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614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3830777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FABBBE-091A-4B64-B200-209946B09FA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66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29000"/>
          </a:xfrm>
          <a:ln/>
        </p:spPr>
      </p:sp>
      <p:sp>
        <p:nvSpPr>
          <p:cNvPr id="66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0708512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FABBBE-091A-4B64-B200-209946B09FA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66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29000"/>
          </a:xfrm>
          <a:ln/>
        </p:spPr>
      </p:sp>
      <p:sp>
        <p:nvSpPr>
          <p:cNvPr id="66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4661148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CE5313-D624-4193-BA62-78C2318F08C0}" type="slidenum">
              <a:rPr kumimoji="1" lang="en-US" altLang="ja-JP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en-US" altLang="ja-JP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14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614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7727931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44775" y="555625"/>
            <a:ext cx="3700463" cy="2776538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9532171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44775" y="555625"/>
            <a:ext cx="3700463" cy="2776538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969819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44775" y="555625"/>
            <a:ext cx="3700463" cy="2776538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861633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44775" y="555625"/>
            <a:ext cx="3700463" cy="2776538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0395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44775" y="555625"/>
            <a:ext cx="3700463" cy="2776538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001435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44775" y="555625"/>
            <a:ext cx="3700463" cy="2776538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077833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44775" y="555625"/>
            <a:ext cx="3700463" cy="2776538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186535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44775" y="555625"/>
            <a:ext cx="3700463" cy="2776538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418374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44775" y="555625"/>
            <a:ext cx="3700463" cy="2776538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73535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99207-A22D-4C0B-8BC6-0A450BE7DC24}" type="slidenum"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163391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940E7A-912F-41C1-BF35-14C8FF108CE7}" type="slidenum"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779864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AF57D0-4F26-4BA8-BA24-6AEA5CF165BE}" type="slidenum"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82584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F1DACA-1D26-4959-A1FB-4D55AA0C25D9}" type="datetimeFigureOut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2021/9/3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7512F4-D980-47AF-B3F0-6CB358435D34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944602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58DC58-A0F2-4027-B76D-5F2B471477B0}" type="datetimeFigureOut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2021/9/3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9C765A-82A8-4504-941A-FEECD581D4E3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888588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E9073B-849B-4EF7-AF5E-9CE822E997A8}" type="datetimeFigureOut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2021/9/3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77FA26-2EBC-4E47-B60F-477FC80DD965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461864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4463B8-3BD6-46BC-9790-6077C9857A61}" type="datetimeFigureOut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2021/9/3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59986F-142F-4A9E-B27B-193EAFBCA296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110468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BDE3CB-7C64-46B2-A383-C05A3ED46548}" type="datetimeFigureOut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2021/9/3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7D7445-21BE-4265-A993-561323A64E6A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03334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C22D18-42B5-4927-898B-E37534C39E3F}" type="datetimeFigureOut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2021/9/3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B87E86-DE94-4399-973A-C8CCB525C9D1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647818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7DA3ED-3F3A-4C03-AC4D-7B1758CAF7DB}" type="datetimeFigureOut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2021/9/3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58EB11-C282-4906-BB24-F7E7B51CCC9A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503937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36F330-6C1F-48D6-AC4F-DC4141A20670}" type="datetimeFigureOut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2021/9/3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2825BF-554C-42F7-9901-25AFF23923E7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767689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3FC073-8E43-4A27-BC9F-D283EADCF086}" type="slidenum"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3169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7F1AB5-91AF-4D30-9057-003444D29286}" type="datetimeFigureOut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2021/9/3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A99521-6402-4CA5-B242-8389DDF04A28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567119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F83C15-4582-48C4-8261-6C5FD7D59BCF}" type="datetimeFigureOut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2021/9/3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31ECE7-D120-4A7D-A32A-FF53BD78260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311148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D7BEA0-FAE9-45F5-B93E-2E853EDD177D}" type="datetimeFigureOut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2021/9/3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DE53DE-DEF1-4529-BC2C-077B86199199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506133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34A21-2771-4A8E-B948-BC987F9A10EE}" type="slidenum"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336488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B5A94D-BEFC-47F2-ADD9-CC1CDE86D830}" type="slidenum"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950193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BCA061-458E-441E-BCEC-B7AB8E52ABFF}" type="slidenum"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341437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69594-6B2C-4AE0-AD8D-E8464A0C5F91}" type="slidenum"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787329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C55A36-BB40-443C-9791-3BA8CB4CEEB2}" type="slidenum"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10260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AF339D-AEDF-4C4B-BCEA-4EC7967453AC}" type="slidenum"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309270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696F01-06F7-43B2-91C5-9275A55F7CEC}" type="slidenum"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92854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ea typeface="ＭＳ Ｐゴシック" pitchFamily="50" charset="-128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ea typeface="ＭＳ Ｐゴシック" pitchFamily="50" charset="-128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ea typeface="ＭＳ Ｐゴシック" pitchFamily="50" charset="-128"/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826E72-A05E-4B5E-AEF3-9B9A3E33DAE4}" type="slidenum"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itchFamily="50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8643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73" r:id="rId1"/>
    <p:sldLayoutId id="2147485074" r:id="rId2"/>
    <p:sldLayoutId id="2147485075" r:id="rId3"/>
    <p:sldLayoutId id="2147485076" r:id="rId4"/>
    <p:sldLayoutId id="2147485077" r:id="rId5"/>
    <p:sldLayoutId id="2147485078" r:id="rId6"/>
    <p:sldLayoutId id="2147485079" r:id="rId7"/>
    <p:sldLayoutId id="2147485080" r:id="rId8"/>
    <p:sldLayoutId id="2147485081" r:id="rId9"/>
    <p:sldLayoutId id="2147485082" r:id="rId10"/>
    <p:sldLayoutId id="214748508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25603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FBF4BA-D6E1-4339-ADD6-74167A1D6FA2}" type="datetimeFigureOut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6BF748-4DFC-4068-ADDF-C1AF73BFC0B9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7586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98" r:id="rId1"/>
    <p:sldLayoutId id="2147485099" r:id="rId2"/>
    <p:sldLayoutId id="2147485100" r:id="rId3"/>
    <p:sldLayoutId id="2147485101" r:id="rId4"/>
    <p:sldLayoutId id="2147485102" r:id="rId5"/>
    <p:sldLayoutId id="2147485103" r:id="rId6"/>
    <p:sldLayoutId id="2147485104" r:id="rId7"/>
    <p:sldLayoutId id="2147485105" r:id="rId8"/>
    <p:sldLayoutId id="2147485106" r:id="rId9"/>
    <p:sldLayoutId id="2147485107" r:id="rId10"/>
    <p:sldLayoutId id="214748510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2.png"/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532.png"/><Relationship Id="rId4" Type="http://schemas.openxmlformats.org/officeDocument/2006/relationships/image" Target="../media/image12.wmf"/><Relationship Id="rId9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6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9.bin"/><Relationship Id="rId3" Type="http://schemas.openxmlformats.org/officeDocument/2006/relationships/package" Target="../embeddings/Microsoft_Excel_Worksheet1.xlsx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8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5" Type="http://schemas.openxmlformats.org/officeDocument/2006/relationships/chart" Target="../charts/chart4.xml"/><Relationship Id="rId10" Type="http://schemas.openxmlformats.org/officeDocument/2006/relationships/image" Target="../media/image17.wmf"/><Relationship Id="rId4" Type="http://schemas.openxmlformats.org/officeDocument/2006/relationships/image" Target="../media/image14.emf"/><Relationship Id="rId9" Type="http://schemas.openxmlformats.org/officeDocument/2006/relationships/oleObject" Target="../embeddings/oleObject7.bin"/><Relationship Id="rId14" Type="http://schemas.openxmlformats.org/officeDocument/2006/relationships/image" Target="../media/image19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711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ja-JP" altLang="en-US" sz="2800" b="1" dirty="0">
                <a:solidFill>
                  <a:srgbClr val="0000FF"/>
                </a:solidFill>
              </a:rPr>
              <a:t>半導体の</a:t>
            </a:r>
            <a:r>
              <a:rPr lang="en-US" altLang="ja-JP" sz="2800" b="1" dirty="0">
                <a:solidFill>
                  <a:srgbClr val="0000FF"/>
                </a:solidFill>
              </a:rPr>
              <a:t>Hall</a:t>
            </a:r>
            <a:r>
              <a:rPr lang="ja-JP" altLang="en-US" sz="2800" b="1" dirty="0">
                <a:solidFill>
                  <a:srgbClr val="0000FF"/>
                </a:solidFill>
              </a:rPr>
              <a:t>移動度・キャリア密度にフィッティング</a:t>
            </a:r>
            <a:endParaRPr lang="en-US" altLang="ja-JP" sz="2800" b="1" dirty="0">
              <a:solidFill>
                <a:srgbClr val="0000FF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0" y="687118"/>
            <a:ext cx="900189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プログラム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[data-COE]\Hall-2layers.py</a:t>
            </a:r>
          </a:p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データ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 [data-COE]\Hall-2layers</a:t>
            </a:r>
          </a:p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dirty="0">
              <a:solidFill>
                <a:srgbClr val="000000"/>
              </a:solidFill>
              <a:latin typeface="Times New Roman"/>
              <a:ea typeface="ＭＳ Ｐゴシック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Usage: python .\Hall-2layers.py </a:t>
            </a:r>
            <a:r>
              <a:rPr kumimoji="0" lang="en-US" altLang="ja-JP" sz="1400" b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init</a:t>
            </a:r>
            <a:r>
              <a:rPr kumimoji="0" lang="en-US" altLang="ja-JP" sz="14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altLang="ja-JP" sz="1400" b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infile</a:t>
            </a:r>
            <a:endParaRPr kumimoji="0" lang="en-US" altLang="ja-JP" sz="1400" b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Create parameter file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ex: python .\Hall-2layers.py </a:t>
            </a:r>
            <a:r>
              <a:rPr kumimoji="0" lang="en-US" altLang="ja-JP" sz="1400" b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init</a:t>
            </a:r>
            <a:r>
              <a:rPr kumimoji="0" lang="en-US" altLang="ja-JP" sz="14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params.csv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Usage: python .\Hall-2layers.py </a:t>
            </a:r>
            <a:r>
              <a:rPr kumimoji="0" lang="en-US" altLang="ja-JP" sz="1400" b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mullsq</a:t>
            </a:r>
            <a:r>
              <a:rPr kumimoji="0" lang="en-US" altLang="ja-JP" sz="14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altLang="ja-JP" sz="1400" b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parameter_file</a:t>
            </a:r>
            <a:endParaRPr kumimoji="0" lang="en-US" altLang="ja-JP" sz="1400" b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Fitting mobility - T data to 1 layer model by linear LSQ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ex: python .\Hall-2layers.py </a:t>
            </a:r>
            <a:r>
              <a:rPr kumimoji="0" lang="en-US" altLang="ja-JP" sz="1400" b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mullsq</a:t>
            </a:r>
            <a:r>
              <a:rPr kumimoji="0" lang="en-US" altLang="ja-JP" sz="14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altLang="ja-JP" sz="1400" b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params.prm</a:t>
            </a:r>
            <a:endParaRPr kumimoji="0" lang="en-US" altLang="ja-JP" sz="1400" b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Usage: python .\Hall-2layers.py mu </a:t>
            </a:r>
            <a:r>
              <a:rPr kumimoji="0" lang="en-US" altLang="ja-JP" sz="1400" b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parameter_file</a:t>
            </a:r>
            <a:r>
              <a:rPr kumimoji="0" lang="en-US" altLang="ja-JP" sz="14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a0 a1 a2 a3 a4 Eb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Fitting mobility - T data to 1 layer model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ex: python .\Hall-2layers.py mu </a:t>
            </a:r>
            <a:r>
              <a:rPr kumimoji="0" lang="en-US" altLang="ja-JP" sz="1400" b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params.prm</a:t>
            </a:r>
            <a:r>
              <a:rPr kumimoji="0" lang="en-US" altLang="ja-JP" sz="14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0.0 0.0 0.0 0.0 0.0 0.0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Usage: python .\Hall-2layers.py </a:t>
            </a:r>
            <a:r>
              <a:rPr kumimoji="0" lang="en-US" altLang="ja-JP" sz="1400" b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Ea</a:t>
            </a:r>
            <a:r>
              <a:rPr kumimoji="0" lang="en-US" altLang="ja-JP" sz="14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altLang="ja-JP" sz="1400" b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parameter_file</a:t>
            </a:r>
            <a:r>
              <a:rPr kumimoji="0" lang="en-US" altLang="ja-JP" sz="14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altLang="ja-JP" sz="1400" b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norder</a:t>
            </a:r>
            <a:r>
              <a:rPr kumimoji="0" lang="en-US" altLang="ja-JP" sz="14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altLang="ja-JP" sz="1400" b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nlsqdata</a:t>
            </a:r>
            <a:endParaRPr kumimoji="0" lang="en-US" altLang="ja-JP" sz="1400" b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Calculate </a:t>
            </a:r>
            <a:r>
              <a:rPr kumimoji="0" lang="en-US" altLang="ja-JP" sz="1400" b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Ea</a:t>
            </a:r>
            <a:r>
              <a:rPr kumimoji="0" lang="en-US" altLang="ja-JP" sz="14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from Arrhenius plot of Ne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ex: python .\Hall-2layers.py </a:t>
            </a:r>
            <a:r>
              <a:rPr kumimoji="0" lang="en-US" altLang="ja-JP" sz="1400" b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Ea</a:t>
            </a:r>
            <a:r>
              <a:rPr kumimoji="0" lang="en-US" altLang="ja-JP" sz="14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altLang="ja-JP" sz="1400" b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params.prm</a:t>
            </a:r>
            <a:r>
              <a:rPr kumimoji="0" lang="en-US" altLang="ja-JP" sz="14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1 3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Usage: python .\Hall-2layers.py ne </a:t>
            </a:r>
            <a:r>
              <a:rPr kumimoji="0" lang="en-US" altLang="ja-JP" sz="1400" b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parameter_file</a:t>
            </a:r>
            <a:endParaRPr kumimoji="0" lang="en-US" altLang="ja-JP" sz="1400" b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Fitting Ne - T data to 1 layer model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ex: python .\Hall-2layers.py ne </a:t>
            </a:r>
            <a:r>
              <a:rPr kumimoji="0" lang="en-US" altLang="ja-JP" sz="1400" b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params.prm</a:t>
            </a:r>
            <a:endParaRPr kumimoji="0" lang="en-US" altLang="ja-JP" sz="1400" b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Usage: python .\Hall-2layers.py all </a:t>
            </a:r>
            <a:r>
              <a:rPr kumimoji="0" lang="en-US" altLang="ja-JP" sz="1400" b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parameter_file</a:t>
            </a:r>
            <a:endParaRPr kumimoji="0" lang="en-US" altLang="ja-JP" sz="1400" b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Fitting to 2 layers model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ex: python .\Hall-2layers.py all </a:t>
            </a:r>
            <a:r>
              <a:rPr kumimoji="0" lang="en-US" altLang="ja-JP" sz="1400" b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params.prm</a:t>
            </a:r>
            <a:endParaRPr kumimoji="0" lang="en-US" altLang="ja-JP" sz="1600" dirty="0">
              <a:solidFill>
                <a:srgbClr val="000000"/>
              </a:solidFill>
              <a:latin typeface="Times New Roman"/>
              <a:ea typeface="ＭＳ Ｐゴシック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ja-JP" sz="1800" dirty="0">
              <a:solidFill>
                <a:srgbClr val="000000"/>
              </a:solidFill>
              <a:latin typeface="Times New Roman"/>
              <a:ea typeface="ＭＳ Ｐゴシック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800" dirty="0">
                <a:solidFill>
                  <a:srgbClr val="000000"/>
                </a:solidFill>
                <a:latin typeface="Times New Roman"/>
                <a:ea typeface="ＭＳ Ｐゴシック"/>
              </a:rPr>
              <a:t>入力ファイル</a:t>
            </a:r>
            <a:r>
              <a:rPr kumimoji="0" lang="en-US" altLang="ja-JP" sz="1800" dirty="0">
                <a:solidFill>
                  <a:srgbClr val="000000"/>
                </a:solidFill>
                <a:latin typeface="Times New Roman"/>
                <a:ea typeface="ＭＳ Ｐゴシック"/>
              </a:rPr>
              <a:t>:</a:t>
            </a:r>
            <a:r>
              <a:rPr kumimoji="0" lang="ja-JP" altLang="en-US" sz="1800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kumimoji="0" lang="en-US" altLang="ja-JP" sz="1800" dirty="0">
                <a:solidFill>
                  <a:srgbClr val="000000"/>
                </a:solidFill>
                <a:latin typeface="Times New Roman"/>
                <a:ea typeface="ＭＳ Ｐゴシック"/>
              </a:rPr>
              <a:t>CSV</a:t>
            </a:r>
            <a:r>
              <a:rPr kumimoji="0" lang="ja-JP" altLang="en-US" sz="1800" dirty="0">
                <a:solidFill>
                  <a:srgbClr val="000000"/>
                </a:solidFill>
                <a:latin typeface="Times New Roman"/>
                <a:ea typeface="ＭＳ Ｐゴシック"/>
              </a:rPr>
              <a:t>ファイル</a:t>
            </a:r>
            <a:endParaRPr kumimoji="0" lang="en-US" altLang="ja-JP" sz="1800" dirty="0">
              <a:solidFill>
                <a:srgbClr val="000000"/>
              </a:solidFill>
              <a:latin typeface="Times New Roman"/>
              <a:ea typeface="ＭＳ Ｐゴシック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800" dirty="0">
                <a:solidFill>
                  <a:srgbClr val="000000"/>
                </a:solidFill>
                <a:latin typeface="Times New Roman"/>
                <a:ea typeface="ＭＳ Ｐゴシック"/>
              </a:rPr>
              <a:t>出力ファイル</a:t>
            </a:r>
            <a:r>
              <a:rPr kumimoji="0" lang="en-US" altLang="ja-JP" sz="1800" dirty="0">
                <a:solidFill>
                  <a:srgbClr val="000000"/>
                </a:solidFill>
                <a:latin typeface="Times New Roman"/>
                <a:ea typeface="ＭＳ Ｐゴシック"/>
              </a:rPr>
              <a:t>:</a:t>
            </a:r>
            <a:r>
              <a:rPr kumimoji="0" lang="ja-JP" altLang="en-US" sz="1800" dirty="0">
                <a:solidFill>
                  <a:srgbClr val="000000"/>
                </a:solidFill>
                <a:latin typeface="Times New Roman"/>
                <a:ea typeface="ＭＳ Ｐゴシック"/>
              </a:rPr>
              <a:t> パラメータファイル</a:t>
            </a:r>
            <a:r>
              <a:rPr kumimoji="0" lang="en-US" altLang="ja-JP" sz="1800" dirty="0">
                <a:solidFill>
                  <a:srgbClr val="000000"/>
                </a:solidFill>
                <a:latin typeface="Times New Roman"/>
                <a:ea typeface="ＭＳ Ｐゴシック"/>
              </a:rPr>
              <a:t>(.</a:t>
            </a:r>
            <a:r>
              <a:rPr kumimoji="0" lang="en-US" altLang="ja-JP" sz="1800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prm</a:t>
            </a:r>
            <a:r>
              <a:rPr kumimoji="0" lang="en-US" altLang="ja-JP" sz="1800" dirty="0">
                <a:solidFill>
                  <a:srgbClr val="000000"/>
                </a:solidFill>
                <a:latin typeface="Times New Roman"/>
                <a:ea typeface="ＭＳ Ｐゴシック"/>
              </a:rPr>
              <a:t>)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ja-JP" sz="1800" b="0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282204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711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ja-JP" altLang="en-US" sz="2800" b="1" dirty="0">
                <a:solidFill>
                  <a:srgbClr val="0000FF"/>
                </a:solidFill>
              </a:rPr>
              <a:t>非縮退半導体の</a:t>
            </a:r>
            <a:r>
              <a:rPr lang="en-US" altLang="ja-JP" sz="2800" b="1" dirty="0">
                <a:solidFill>
                  <a:srgbClr val="0000FF"/>
                </a:solidFill>
              </a:rPr>
              <a:t>Hall</a:t>
            </a:r>
            <a:r>
              <a:rPr lang="ja-JP" altLang="en-US" sz="2800" b="1" dirty="0">
                <a:solidFill>
                  <a:srgbClr val="0000FF"/>
                </a:solidFill>
              </a:rPr>
              <a:t>移動度・キャリア密度にフィッティング</a:t>
            </a:r>
            <a:endParaRPr lang="en-US" altLang="ja-JP" sz="2800" b="1" dirty="0">
              <a:solidFill>
                <a:srgbClr val="0000FF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0" y="687118"/>
            <a:ext cx="900189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python ..\Hall-TNs-Fit.py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dirty="0">
              <a:solidFill>
                <a:srgbClr val="009900"/>
              </a:solidFill>
              <a:latin typeface="Times New Roman"/>
              <a:ea typeface="ＭＳ Ｐゴシック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dirty="0">
                <a:solidFill>
                  <a:srgbClr val="009900"/>
                </a:solidFill>
                <a:latin typeface="Times New Roman"/>
                <a:ea typeface="ＭＳ Ｐゴシック"/>
              </a:rPr>
              <a:t>コンソール出力</a:t>
            </a:r>
            <a:endParaRPr kumimoji="0" lang="en-US" altLang="ja-JP" sz="1800" dirty="0">
              <a:solidFill>
                <a:srgbClr val="009900"/>
              </a:solidFill>
              <a:latin typeface="Times New Roman"/>
              <a:ea typeface="ＭＳ Ｐゴシック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(A) usage: python ..\Hall-TNs-Fit.py </a:t>
            </a:r>
            <a:r>
              <a:rPr kumimoji="0" lang="en-US" altLang="ja-JP" sz="1400" b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parameterfile_path</a:t>
            </a:r>
            <a:r>
              <a:rPr kumimoji="0" lang="en-US" altLang="ja-JP" sz="14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(.in)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(B) usage: python ..\Hall-TNs-Fit.py mode EA NA ED ND </a:t>
            </a:r>
            <a:r>
              <a:rPr kumimoji="0" lang="en-US" altLang="ja-JP" sz="1400" b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Ec</a:t>
            </a:r>
            <a:r>
              <a:rPr kumimoji="0" lang="en-US" altLang="ja-JP" sz="14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Nv Nc </a:t>
            </a:r>
            <a:r>
              <a:rPr kumimoji="0" lang="en-US" altLang="ja-JP" sz="1400" b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muh</a:t>
            </a:r>
            <a:r>
              <a:rPr kumimoji="0" lang="en-US" altLang="ja-JP" sz="14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altLang="ja-JP" sz="1400" b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mue</a:t>
            </a:r>
            <a:r>
              <a:rPr kumimoji="0" lang="en-US" altLang="ja-JP" sz="14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altLang="ja-JP" sz="1400" b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Ebh</a:t>
            </a:r>
            <a:r>
              <a:rPr kumimoji="0" lang="en-US" altLang="ja-JP" sz="14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a1h a2h </a:t>
            </a:r>
            <a:r>
              <a:rPr kumimoji="0" lang="en-US" altLang="ja-JP" sz="1400" b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Ebe</a:t>
            </a:r>
            <a:r>
              <a:rPr kumimoji="0" lang="en-US" altLang="ja-JP" sz="14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a1e a2e </a:t>
            </a:r>
            <a:r>
              <a:rPr kumimoji="0" lang="en-US" altLang="ja-JP" sz="1400" b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infile_path</a:t>
            </a:r>
            <a:r>
              <a:rPr kumimoji="0" lang="en-US" altLang="ja-JP" sz="14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(.xlsx)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ex: python ..\Hall-TNs-Fit.py T 0.05          1e+15 0.95          1e+16 1.0 1.2e+19 2.1e+18 10.0 10.0 0.0 0.0 0.0 0.0 0.0 0.0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ex: python ..\Hall-TNs-Fit.py </a:t>
            </a:r>
            <a:r>
              <a:rPr kumimoji="0" lang="en-US" altLang="ja-JP" sz="1400" b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Tsim</a:t>
            </a:r>
            <a:r>
              <a:rPr kumimoji="0" lang="en-US" altLang="ja-JP" sz="14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0.050000 1e+15 0.950000 1e+16 1.000000 1.2e+19 2.1e+18 10 10 0 0 0 0 0 0 1.0 10.0 None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ex: python ..\Hall-TNs-Fit.py </a:t>
            </a:r>
            <a:r>
              <a:rPr kumimoji="0" lang="en-US" altLang="ja-JP" sz="1400" b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Tfit</a:t>
            </a:r>
            <a:r>
              <a:rPr kumimoji="0" lang="en-US" altLang="ja-JP" sz="14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0.050000 1e+15 0.950000 1e+16 1.000000 1.2e+19 2.1e+18 10 10 0 0 0 0 0 0 1.0 10.0 None</a:t>
            </a:r>
          </a:p>
        </p:txBody>
      </p:sp>
    </p:spTree>
    <p:extLst>
      <p:ext uri="{BB962C8B-B14F-4D97-AF65-F5344CB8AC3E}">
        <p14:creationId xmlns:p14="http://schemas.microsoft.com/office/powerpoint/2010/main" val="79744872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711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ja-JP" altLang="en-US" sz="2800" b="1" dirty="0">
                <a:solidFill>
                  <a:srgbClr val="0000FF"/>
                </a:solidFill>
              </a:rPr>
              <a:t>パラメータファイル作成</a:t>
            </a:r>
            <a:endParaRPr lang="en-US" altLang="ja-JP" sz="2800" b="1" dirty="0">
              <a:solidFill>
                <a:srgbClr val="0000FF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0" y="687118"/>
            <a:ext cx="9001896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python ..\Hall-2layers.py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dirty="0">
              <a:solidFill>
                <a:srgbClr val="009900"/>
              </a:solidFill>
              <a:latin typeface="Times New Roman"/>
              <a:ea typeface="ＭＳ Ｐゴシック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dirty="0">
                <a:solidFill>
                  <a:srgbClr val="009900"/>
                </a:solidFill>
                <a:latin typeface="Times New Roman"/>
                <a:ea typeface="ＭＳ Ｐゴシック"/>
              </a:rPr>
              <a:t>コンソール出力</a:t>
            </a:r>
            <a:endParaRPr kumimoji="0" lang="en-US" altLang="ja-JP" sz="1800" dirty="0">
              <a:solidFill>
                <a:srgbClr val="009900"/>
              </a:solidFill>
              <a:latin typeface="Times New Roman"/>
              <a:ea typeface="ＭＳ Ｐゴシック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(base) PS F:\data-COE\Hall-2layers&gt; python .\Hall-2layers.py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==================================================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Analyze Hall - T data using 2 layers model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==================================================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mode: </a:t>
            </a:r>
            <a:r>
              <a:rPr kumimoji="0" lang="en-US" altLang="ja-JP" sz="1400" b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init</a:t>
            </a:r>
            <a:endParaRPr kumimoji="0" lang="en-US" altLang="ja-JP" sz="1400" b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Create parameter file [</a:t>
            </a:r>
            <a:r>
              <a:rPr kumimoji="0" lang="en-US" altLang="ja-JP" sz="1400" b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ZnO-SCAM.prm</a:t>
            </a:r>
            <a:r>
              <a:rPr kumimoji="0" lang="en-US" altLang="ja-JP" sz="1400" b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infile</a:t>
            </a:r>
            <a:r>
              <a:rPr kumimoji="0" lang="en-US" altLang="ja-JP" sz="14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 ZnO-SCAM.csv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Backup: Parameter file [</a:t>
            </a:r>
            <a:r>
              <a:rPr kumimoji="0" lang="en-US" altLang="ja-JP" sz="1400" b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ZnO-SCAM.prm</a:t>
            </a:r>
            <a:r>
              <a:rPr kumimoji="0" lang="en-US" altLang="ja-JP" sz="14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] is renamed to [</a:t>
            </a:r>
            <a:r>
              <a:rPr kumimoji="0" lang="en-US" altLang="ja-JP" sz="1400" b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ZnO-SCAM_prev.prm</a:t>
            </a:r>
            <a:r>
              <a:rPr kumimoji="0" lang="en-US" altLang="ja-JP" sz="14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Error in </a:t>
            </a:r>
            <a:r>
              <a:rPr kumimoji="0" lang="en-US" altLang="ja-JP" sz="1400" b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tkobject.tkIniFile.Open</a:t>
            </a:r>
            <a:r>
              <a:rPr kumimoji="0" lang="en-US" altLang="ja-JP" sz="14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 Can not read [</a:t>
            </a:r>
            <a:r>
              <a:rPr kumimoji="0" lang="en-US" altLang="ja-JP" sz="1400" b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ZnO-SCAM.prm</a:t>
            </a:r>
            <a:r>
              <a:rPr kumimoji="0" lang="en-US" altLang="ja-JP" sz="14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]</a:t>
            </a:r>
            <a:r>
              <a:rPr kumimoji="0" lang="en-US" altLang="ja-JP" sz="1400" b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				</a:t>
            </a:r>
            <a:r>
              <a:rPr kumimoji="0" lang="ja-JP" altLang="en-US" sz="1400" b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このエラーメッセージは無視</a:t>
            </a:r>
            <a:endParaRPr kumimoji="0" lang="en-US" altLang="ja-JP" sz="1400" b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Error in </a:t>
            </a:r>
            <a:r>
              <a:rPr kumimoji="0" lang="en-US" altLang="ja-JP" sz="1400" b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tkinifile.WriteString</a:t>
            </a:r>
            <a:r>
              <a:rPr kumimoji="0" lang="en-US" altLang="ja-JP" sz="14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 Can not read [</a:t>
            </a:r>
            <a:r>
              <a:rPr kumimoji="0" lang="en-US" altLang="ja-JP" sz="1400" b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ZnO-SCAM.prm</a:t>
            </a:r>
            <a:r>
              <a:rPr kumimoji="0" lang="en-US" altLang="ja-JP" sz="14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]		</a:t>
            </a:r>
            <a:r>
              <a:rPr kumimoji="0" lang="en-US" altLang="ja-JP" sz="1400" b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			</a:t>
            </a:r>
            <a:r>
              <a:rPr kumimoji="0" lang="ja-JP" altLang="en-US" sz="1400" b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このエラーメッセージは無視</a:t>
            </a:r>
            <a:endParaRPr kumimoji="0" lang="en-US" altLang="ja-JP" sz="1400" b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Parameters are stored to [</a:t>
            </a:r>
            <a:r>
              <a:rPr kumimoji="0" lang="en-US" altLang="ja-JP" sz="1400" b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ZnO-SCAM.prm</a:t>
            </a:r>
            <a:r>
              <a:rPr kumimoji="0" lang="en-US" altLang="ja-JP" sz="1400" b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Test: Read parameters from [</a:t>
            </a:r>
            <a:r>
              <a:rPr kumimoji="0" lang="en-US" altLang="ja-JP" sz="1400" b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ZnO-SCAM.prm</a:t>
            </a:r>
            <a:r>
              <a:rPr kumimoji="0" lang="en-US" altLang="ja-JP" sz="14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parameters in [</a:t>
            </a:r>
            <a:r>
              <a:rPr kumimoji="0" lang="en-US" altLang="ja-JP" sz="1400" b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ZnO-SCAM.prm</a:t>
            </a:r>
            <a:r>
              <a:rPr kumimoji="0" lang="en-US" altLang="ja-JP" sz="14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datapath</a:t>
            </a:r>
            <a:r>
              <a:rPr kumimoji="0" lang="en-US" altLang="ja-JP" sz="14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 ZnO-SCAM.csv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method: simplex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nmaxiter</a:t>
            </a:r>
            <a:r>
              <a:rPr kumimoji="0" lang="en-US" altLang="ja-JP" sz="14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 1000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tolx</a:t>
            </a:r>
            <a:r>
              <a:rPr kumimoji="0" lang="en-US" altLang="ja-JP" sz="14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 1e-05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tolf</a:t>
            </a:r>
            <a:r>
              <a:rPr kumimoji="0" lang="en-US" altLang="ja-JP" sz="14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 1e-05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dump: 0.3</a:t>
            </a:r>
          </a:p>
        </p:txBody>
      </p:sp>
    </p:spTree>
    <p:extLst>
      <p:ext uri="{BB962C8B-B14F-4D97-AF65-F5344CB8AC3E}">
        <p14:creationId xmlns:p14="http://schemas.microsoft.com/office/powerpoint/2010/main" val="260631943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711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ja-JP" altLang="en-US" sz="2800" b="1" dirty="0">
                <a:solidFill>
                  <a:srgbClr val="0000FF"/>
                </a:solidFill>
              </a:rPr>
              <a:t>とりあえず初期値で温度依存性をシミュレーション</a:t>
            </a:r>
            <a:endParaRPr lang="en-US" altLang="ja-JP" sz="2800" b="1" dirty="0">
              <a:solidFill>
                <a:srgbClr val="0000FF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0" y="687118"/>
            <a:ext cx="900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python ..\Hall-TNs-Fit.py 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0.05          1e+15 0.95          1e+16 1.0 1.2e+19 2.1e+18 10.0 10.0 0.0 0.0 0.0 0.0 0.0 0.0 </a:t>
            </a:r>
            <a:endParaRPr kumimoji="0" lang="en-US" altLang="ja-JP" sz="1800" b="0" i="1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8CC89B6-A0B5-4410-BB4B-9870CC201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1047" y="1351061"/>
            <a:ext cx="5119802" cy="552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60427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711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ja-JP" altLang="en-US" sz="2800" b="1" dirty="0">
                <a:solidFill>
                  <a:srgbClr val="0000FF"/>
                </a:solidFill>
              </a:rPr>
              <a:t>実験データとシミュレーション結果を重ねてみる</a:t>
            </a:r>
            <a:endParaRPr lang="en-US" altLang="ja-JP" sz="2800" b="1" dirty="0">
              <a:solidFill>
                <a:srgbClr val="0000FF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0" y="687118"/>
            <a:ext cx="900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python ..\Hall-TNs-Fit.py </a:t>
            </a: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Tsim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0.050000 1e+15 0.950000 1e+16 1.000000 1.2e+19 2.1e+18 10 10 0 0 0 0 0 0 1.0 10.0 .\Hall-SnSe.xlsx</a:t>
            </a:r>
            <a:endParaRPr kumimoji="0" lang="en-US" altLang="ja-JP" sz="1800" b="0" i="1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0598CA4-D116-443D-B55E-D55AF11AC3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1329634"/>
            <a:ext cx="5119802" cy="552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52538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711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ja-JP" altLang="en-US" sz="2800" b="1" dirty="0">
                <a:solidFill>
                  <a:srgbClr val="0000FF"/>
                </a:solidFill>
              </a:rPr>
              <a:t>初期値を使って温度依存性をフィッティング</a:t>
            </a:r>
            <a:endParaRPr lang="en-US" altLang="ja-JP" sz="2800" b="1" dirty="0">
              <a:solidFill>
                <a:srgbClr val="0000FF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0" y="687118"/>
            <a:ext cx="90018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python ..\Hall-TNs-Fit.py mode </a:t>
            </a:r>
            <a:r>
              <a:rPr kumimoji="0" lang="en-US" altLang="ja-JP" sz="1800" b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EA NA ED ND </a:t>
            </a:r>
            <a:r>
              <a:rPr kumimoji="0" lang="en-US" altLang="ja-JP" sz="1800" b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Ec</a:t>
            </a:r>
            <a:r>
              <a:rPr kumimoji="0" lang="en-US" altLang="ja-JP" sz="1800" b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Nv Nc </a:t>
            </a:r>
            <a:r>
              <a:rPr kumimoji="0" lang="en-US" altLang="ja-JP" sz="1800" b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muh</a:t>
            </a:r>
            <a:r>
              <a:rPr kumimoji="0" lang="en-US" altLang="ja-JP" sz="1800" b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altLang="ja-JP" sz="1800" b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mue</a:t>
            </a:r>
            <a:r>
              <a:rPr kumimoji="0" lang="en-US" altLang="ja-JP" sz="1800" b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altLang="ja-JP" sz="1800" b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Ebh</a:t>
            </a:r>
            <a:r>
              <a:rPr kumimoji="0" lang="en-US" altLang="ja-JP" sz="1800" b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a1h a2h </a:t>
            </a:r>
            <a:r>
              <a:rPr kumimoji="0" lang="en-US" altLang="ja-JP" sz="1800" b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Ebe</a:t>
            </a:r>
            <a:r>
              <a:rPr kumimoji="0" lang="en-US" altLang="ja-JP" sz="1800" b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a1e a2e </a:t>
            </a:r>
            <a:r>
              <a:rPr kumimoji="0" lang="en-US" altLang="ja-JP" sz="1800" b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infile_path</a:t>
            </a:r>
            <a:r>
              <a:rPr kumimoji="0" lang="en-US" altLang="ja-JP" sz="1800" b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(.xlsx)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u="none" strike="noStrike" kern="1200" cap="none" spc="0" normalizeH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python ..\Hall-TNs-Fit.py </a:t>
            </a:r>
            <a:r>
              <a:rPr kumimoji="0" lang="en-US" altLang="ja-JP" sz="1800" b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Tfit</a:t>
            </a:r>
            <a:r>
              <a:rPr kumimoji="0" lang="en-US" altLang="ja-JP" sz="1800" b="0" u="none" strike="noStrike" kern="1200" cap="none" spc="0" normalizeH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0.050000 1e+15 0.950000 1e+16 1.000000 1.2e+19 2.1e+18 10 10 0 0 0 0 0 0 1.0 10.0 </a:t>
            </a:r>
            <a:r>
              <a:rPr kumimoji="0" lang="en-US" altLang="ja-JP" sz="1800" b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Hall-SnSe.xlsx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dirty="0">
                <a:solidFill>
                  <a:srgbClr val="0000FF"/>
                </a:solidFill>
                <a:latin typeface="Times New Roman"/>
                <a:ea typeface="ＭＳ Ｐゴシック"/>
              </a:rPr>
              <a:t>					None</a:t>
            </a:r>
            <a:r>
              <a:rPr kumimoji="0" lang="ja-JP" altLang="en-US" sz="1800" dirty="0">
                <a:solidFill>
                  <a:srgbClr val="0000FF"/>
                </a:solidFill>
                <a:latin typeface="Times New Roman"/>
                <a:ea typeface="ＭＳ Ｐゴシック"/>
              </a:rPr>
              <a:t>を入力ファイル名</a:t>
            </a:r>
            <a:r>
              <a:rPr kumimoji="0" lang="en-US" altLang="ja-JP" sz="1800" dirty="0">
                <a:solidFill>
                  <a:srgbClr val="0000FF"/>
                </a:solidFill>
                <a:latin typeface="Times New Roman"/>
                <a:ea typeface="ＭＳ Ｐゴシック"/>
              </a:rPr>
              <a:t>(Excel)</a:t>
            </a:r>
            <a:r>
              <a:rPr kumimoji="0" lang="ja-JP" altLang="en-US" sz="1800" dirty="0">
                <a:solidFill>
                  <a:srgbClr val="0000FF"/>
                </a:solidFill>
                <a:latin typeface="Times New Roman"/>
                <a:ea typeface="ＭＳ Ｐゴシック"/>
              </a:rPr>
              <a:t>に置き換える</a:t>
            </a:r>
            <a:endParaRPr kumimoji="0" lang="en-US" altLang="ja-JP" sz="1800" dirty="0">
              <a:solidFill>
                <a:srgbClr val="0000FF"/>
              </a:solidFill>
              <a:latin typeface="Times New Roman"/>
              <a:ea typeface="ＭＳ Ｐゴシック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70C5F43-2E13-4BED-8EBF-3997828E5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2164446"/>
            <a:ext cx="4255706" cy="459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58041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711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ja-JP" altLang="en-US" sz="2800" b="1" dirty="0">
                <a:solidFill>
                  <a:srgbClr val="0000FF"/>
                </a:solidFill>
              </a:rPr>
              <a:t>初期値を使って温度依存性をフィッティング</a:t>
            </a:r>
            <a:endParaRPr lang="en-US" altLang="ja-JP" sz="2800" b="1" dirty="0">
              <a:solidFill>
                <a:srgbClr val="0000FF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0" y="687118"/>
            <a:ext cx="90018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python ..\Hall-TNs-Fit.py mode </a:t>
            </a:r>
            <a:r>
              <a:rPr kumimoji="0" lang="en-US" altLang="ja-JP" sz="1800" b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EA NA ED ND </a:t>
            </a:r>
            <a:r>
              <a:rPr kumimoji="0" lang="en-US" altLang="ja-JP" sz="1800" b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Ec</a:t>
            </a:r>
            <a:r>
              <a:rPr kumimoji="0" lang="en-US" altLang="ja-JP" sz="1800" b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Nv Nc </a:t>
            </a:r>
            <a:r>
              <a:rPr kumimoji="0" lang="en-US" altLang="ja-JP" sz="1800" b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muh</a:t>
            </a:r>
            <a:r>
              <a:rPr kumimoji="0" lang="en-US" altLang="ja-JP" sz="1800" b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altLang="ja-JP" sz="1800" b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mue</a:t>
            </a:r>
            <a:r>
              <a:rPr kumimoji="0" lang="en-US" altLang="ja-JP" sz="1800" b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altLang="ja-JP" sz="1800" b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Ebh</a:t>
            </a:r>
            <a:r>
              <a:rPr kumimoji="0" lang="en-US" altLang="ja-JP" sz="1800" b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a1h a2h </a:t>
            </a:r>
            <a:r>
              <a:rPr kumimoji="0" lang="en-US" altLang="ja-JP" sz="1800" b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Ebe</a:t>
            </a:r>
            <a:r>
              <a:rPr kumimoji="0" lang="en-US" altLang="ja-JP" sz="1800" b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a1e a2e </a:t>
            </a:r>
            <a:r>
              <a:rPr kumimoji="0" lang="en-US" altLang="ja-JP" sz="1800" b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infile_path</a:t>
            </a:r>
            <a:r>
              <a:rPr kumimoji="0" lang="en-US" altLang="ja-JP" sz="1800" b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(.xlsx)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u="none" strike="noStrike" kern="1200" cap="none" spc="0" normalizeH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python ..\Hall-TNs-Fit.py </a:t>
            </a:r>
            <a:r>
              <a:rPr kumimoji="0" lang="en-US" altLang="ja-JP" sz="1800" b="0" u="none" strike="noStrike" kern="1200" cap="none" spc="0" normalizeH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Tfit</a:t>
            </a:r>
            <a:r>
              <a:rPr kumimoji="0" lang="en-US" altLang="ja-JP" sz="1800" b="0" u="none" strike="noStrike" kern="1200" cap="none" spc="0" normalizeH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0.050000 1e+15 0.950000 1e+16 1.000000 1.2e+19 2.1e+18 10 10 0 0 0 0 0 0 1.0 10.0 </a:t>
            </a:r>
            <a:r>
              <a:rPr kumimoji="0" lang="en-US" altLang="ja-JP" sz="1800" b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Hall-SnSe.xlsx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dirty="0">
                <a:solidFill>
                  <a:srgbClr val="0000FF"/>
                </a:solidFill>
                <a:latin typeface="Times New Roman"/>
                <a:ea typeface="ＭＳ Ｐゴシック"/>
              </a:rPr>
              <a:t>					None</a:t>
            </a:r>
            <a:r>
              <a:rPr kumimoji="0" lang="ja-JP" altLang="en-US" sz="1800" dirty="0">
                <a:solidFill>
                  <a:srgbClr val="0000FF"/>
                </a:solidFill>
                <a:latin typeface="Times New Roman"/>
                <a:ea typeface="ＭＳ Ｐゴシック"/>
              </a:rPr>
              <a:t>を入力ファイル名</a:t>
            </a:r>
            <a:r>
              <a:rPr kumimoji="0" lang="en-US" altLang="ja-JP" sz="1800" dirty="0">
                <a:solidFill>
                  <a:srgbClr val="0000FF"/>
                </a:solidFill>
                <a:latin typeface="Times New Roman"/>
                <a:ea typeface="ＭＳ Ｐゴシック"/>
              </a:rPr>
              <a:t>(Excel)</a:t>
            </a:r>
            <a:r>
              <a:rPr kumimoji="0" lang="ja-JP" altLang="en-US" sz="1800" dirty="0">
                <a:solidFill>
                  <a:srgbClr val="0000FF"/>
                </a:solidFill>
                <a:latin typeface="Times New Roman"/>
                <a:ea typeface="ＭＳ Ｐゴシック"/>
              </a:rPr>
              <a:t>に置き換える</a:t>
            </a:r>
            <a:endParaRPr kumimoji="0" lang="en-US" altLang="ja-JP" sz="1800" dirty="0">
              <a:solidFill>
                <a:srgbClr val="0000FF"/>
              </a:solidFill>
              <a:latin typeface="Times New Roman"/>
              <a:ea typeface="ＭＳ Ｐゴシック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dirty="0">
              <a:solidFill>
                <a:srgbClr val="0000FF"/>
              </a:solidFill>
              <a:latin typeface="Times New Roman"/>
              <a:ea typeface="ＭＳ Ｐゴシック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dirty="0">
                <a:solidFill>
                  <a:srgbClr val="0000FF"/>
                </a:solidFill>
                <a:latin typeface="Times New Roman"/>
                <a:ea typeface="ＭＳ Ｐゴシック"/>
              </a:rPr>
              <a:t>コンソール出力の最後</a:t>
            </a:r>
            <a:endParaRPr kumimoji="0" lang="en-US" altLang="ja-JP" sz="1800" dirty="0">
              <a:solidFill>
                <a:srgbClr val="0000FF"/>
              </a:solidFill>
              <a:latin typeface="Times New Roman"/>
              <a:ea typeface="ＭＳ Ｐゴシック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dirty="0">
                <a:latin typeface="Times New Roman"/>
                <a:ea typeface="ＭＳ Ｐゴシック"/>
              </a:rPr>
              <a:t>(A) usage: python ..\Hall-TNs-Fit.py </a:t>
            </a:r>
            <a:r>
              <a:rPr kumimoji="0" lang="en-US" altLang="ja-JP" sz="1400" dirty="0" err="1">
                <a:latin typeface="Times New Roman"/>
                <a:ea typeface="ＭＳ Ｐゴシック"/>
              </a:rPr>
              <a:t>parameterfile_path</a:t>
            </a:r>
            <a:r>
              <a:rPr kumimoji="0" lang="en-US" altLang="ja-JP" sz="1400" dirty="0">
                <a:latin typeface="Times New Roman"/>
                <a:ea typeface="ＭＳ Ｐゴシック"/>
              </a:rPr>
              <a:t>(.in)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dirty="0">
                <a:latin typeface="Times New Roman"/>
                <a:ea typeface="ＭＳ Ｐゴシック"/>
              </a:rPr>
              <a:t>(B) usage: python ..\Hall-TNs-Fit.py mode EA NA ED ND </a:t>
            </a:r>
            <a:r>
              <a:rPr kumimoji="0" lang="en-US" altLang="ja-JP" sz="1400" dirty="0" err="1">
                <a:latin typeface="Times New Roman"/>
                <a:ea typeface="ＭＳ Ｐゴシック"/>
              </a:rPr>
              <a:t>Ec</a:t>
            </a:r>
            <a:r>
              <a:rPr kumimoji="0" lang="en-US" altLang="ja-JP" sz="1400" dirty="0">
                <a:latin typeface="Times New Roman"/>
                <a:ea typeface="ＭＳ Ｐゴシック"/>
              </a:rPr>
              <a:t> Nv Nc </a:t>
            </a:r>
            <a:r>
              <a:rPr kumimoji="0" lang="en-US" altLang="ja-JP" sz="1400" dirty="0" err="1">
                <a:latin typeface="Times New Roman"/>
                <a:ea typeface="ＭＳ Ｐゴシック"/>
              </a:rPr>
              <a:t>muh</a:t>
            </a:r>
            <a:r>
              <a:rPr kumimoji="0" lang="en-US" altLang="ja-JP" sz="1400" dirty="0">
                <a:latin typeface="Times New Roman"/>
                <a:ea typeface="ＭＳ Ｐゴシック"/>
              </a:rPr>
              <a:t> </a:t>
            </a:r>
            <a:r>
              <a:rPr kumimoji="0" lang="en-US" altLang="ja-JP" sz="1400" dirty="0" err="1">
                <a:latin typeface="Times New Roman"/>
                <a:ea typeface="ＭＳ Ｐゴシック"/>
              </a:rPr>
              <a:t>mue</a:t>
            </a:r>
            <a:r>
              <a:rPr kumimoji="0" lang="en-US" altLang="ja-JP" sz="1400" dirty="0">
                <a:latin typeface="Times New Roman"/>
                <a:ea typeface="ＭＳ Ｐゴシック"/>
              </a:rPr>
              <a:t> </a:t>
            </a:r>
            <a:r>
              <a:rPr kumimoji="0" lang="en-US" altLang="ja-JP" sz="1400" dirty="0" err="1">
                <a:latin typeface="Times New Roman"/>
                <a:ea typeface="ＭＳ Ｐゴシック"/>
              </a:rPr>
              <a:t>Ebh</a:t>
            </a:r>
            <a:r>
              <a:rPr kumimoji="0" lang="en-US" altLang="ja-JP" sz="1400" dirty="0">
                <a:latin typeface="Times New Roman"/>
                <a:ea typeface="ＭＳ Ｐゴシック"/>
              </a:rPr>
              <a:t> a1h a2h </a:t>
            </a:r>
            <a:r>
              <a:rPr kumimoji="0" lang="en-US" altLang="ja-JP" sz="1400" dirty="0" err="1">
                <a:latin typeface="Times New Roman"/>
                <a:ea typeface="ＭＳ Ｐゴシック"/>
              </a:rPr>
              <a:t>Ebe</a:t>
            </a:r>
            <a:r>
              <a:rPr kumimoji="0" lang="en-US" altLang="ja-JP" sz="1400" dirty="0">
                <a:latin typeface="Times New Roman"/>
                <a:ea typeface="ＭＳ Ｐゴシック"/>
              </a:rPr>
              <a:t> a1e a2e </a:t>
            </a:r>
            <a:r>
              <a:rPr kumimoji="0" lang="en-US" altLang="ja-JP" sz="1400" dirty="0" err="1">
                <a:latin typeface="Times New Roman"/>
                <a:ea typeface="ＭＳ Ｐゴシック"/>
              </a:rPr>
              <a:t>infile_path</a:t>
            </a:r>
            <a:r>
              <a:rPr kumimoji="0" lang="en-US" altLang="ja-JP" sz="1400" dirty="0">
                <a:latin typeface="Times New Roman"/>
                <a:ea typeface="ＭＳ Ｐゴシック"/>
              </a:rPr>
              <a:t>(.xlsx)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dirty="0">
                <a:latin typeface="Times New Roman"/>
                <a:ea typeface="ＭＳ Ｐゴシック"/>
              </a:rPr>
              <a:t>   ex: python ..\Hall-TNs-Fit.py T -5.938229078928316    9.52158e+15 0.95          1e+16 1.2856340365925512 1.7503932916397268e+21 1.2932625621081879e+19 419.1625091980926 3034.587950957338 0.0 -0.7428030634807354 0.5383727719889273 0.0 -0.07279360270883511 -0.045813104951126296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dirty="0">
                <a:latin typeface="Times New Roman"/>
                <a:ea typeface="ＭＳ Ｐゴシック"/>
              </a:rPr>
              <a:t>   ex: python ..\Hall-TNs-Fit.py </a:t>
            </a:r>
            <a:r>
              <a:rPr kumimoji="0" lang="en-US" altLang="ja-JP" sz="1400" dirty="0" err="1">
                <a:latin typeface="Times New Roman"/>
                <a:ea typeface="ＭＳ Ｐゴシック"/>
              </a:rPr>
              <a:t>Tsim</a:t>
            </a:r>
            <a:r>
              <a:rPr kumimoji="0" lang="en-US" altLang="ja-JP" sz="1400" dirty="0">
                <a:latin typeface="Times New Roman"/>
                <a:ea typeface="ＭＳ Ｐゴシック"/>
              </a:rPr>
              <a:t> -5.938229 9.52158e+15 0.950000 1e+16 1.285634 1.75039e+21 1.29326e+19 419.163 3034.59 0 -0.742803 0.538373 0 -0.0727936 -0.0458131 1.0 10.0 .\Hall-SnSe.xlsx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dirty="0">
                <a:latin typeface="Times New Roman"/>
                <a:ea typeface="ＭＳ Ｐゴシック"/>
              </a:rPr>
              <a:t>   ex: </a:t>
            </a:r>
            <a:r>
              <a:rPr kumimoji="0" lang="en-US" altLang="ja-JP" sz="1400" dirty="0">
                <a:solidFill>
                  <a:srgbClr val="0000FF"/>
                </a:solidFill>
                <a:latin typeface="Times New Roman"/>
                <a:ea typeface="ＭＳ Ｐゴシック"/>
              </a:rPr>
              <a:t>python ..\Hall-TNs-Fit.py </a:t>
            </a:r>
            <a:r>
              <a:rPr kumimoji="0" lang="en-US" altLang="ja-JP" sz="1400" dirty="0" err="1">
                <a:solidFill>
                  <a:srgbClr val="0000FF"/>
                </a:solidFill>
                <a:latin typeface="Times New Roman"/>
                <a:ea typeface="ＭＳ Ｐゴシック"/>
              </a:rPr>
              <a:t>Tfit</a:t>
            </a:r>
            <a:r>
              <a:rPr kumimoji="0" lang="en-US" altLang="ja-JP" sz="1400" dirty="0">
                <a:solidFill>
                  <a:srgbClr val="0000FF"/>
                </a:solidFill>
                <a:latin typeface="Times New Roman"/>
                <a:ea typeface="ＭＳ Ｐゴシック"/>
              </a:rPr>
              <a:t> -5.938229 9.52158e+15 0.950000 1e+16 1.285634 1.75039e+21 1.29326e+19 419.163 3034.59 0 -0.742803 0.538373 0 -0.0727936 -0.0458131 1.0 10.0 .\Hall-SnSe.xlsx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dirty="0">
                <a:solidFill>
                  <a:srgbClr val="FF0000"/>
                </a:solidFill>
                <a:latin typeface="Times New Roman"/>
                <a:ea typeface="ＭＳ Ｐゴシック"/>
              </a:rPr>
              <a:t>　　　　↑をコピペして再実行し、最適化を繰り返す</a:t>
            </a:r>
            <a:endParaRPr kumimoji="0" lang="en-US" altLang="ja-JP" sz="1800" dirty="0">
              <a:solidFill>
                <a:srgbClr val="FF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79276704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711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ja-JP" sz="2800" b="1" dirty="0">
                <a:solidFill>
                  <a:srgbClr val="0000FF"/>
                </a:solidFill>
              </a:rPr>
              <a:t>1</a:t>
            </a:r>
            <a:r>
              <a:rPr lang="ja-JP" altLang="en-US" sz="2800" b="1" dirty="0">
                <a:solidFill>
                  <a:srgbClr val="0000FF"/>
                </a:solidFill>
              </a:rPr>
              <a:t>回目の最適化結果を使って温度依存性をフィッティング</a:t>
            </a:r>
            <a:endParaRPr lang="en-US" altLang="ja-JP" sz="2800" b="1" dirty="0">
              <a:solidFill>
                <a:srgbClr val="0000FF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0" y="687118"/>
            <a:ext cx="90018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python ..\Hall-TNs-Fit.py mode </a:t>
            </a:r>
            <a:r>
              <a:rPr kumimoji="0" lang="en-US" altLang="ja-JP" sz="1800" b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EA NA ED ND </a:t>
            </a:r>
            <a:r>
              <a:rPr kumimoji="0" lang="en-US" altLang="ja-JP" sz="1800" b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Ec</a:t>
            </a:r>
            <a:r>
              <a:rPr kumimoji="0" lang="en-US" altLang="ja-JP" sz="1800" b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Nv Nc </a:t>
            </a:r>
            <a:r>
              <a:rPr kumimoji="0" lang="en-US" altLang="ja-JP" sz="1800" b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muh</a:t>
            </a:r>
            <a:r>
              <a:rPr kumimoji="0" lang="en-US" altLang="ja-JP" sz="1800" b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altLang="ja-JP" sz="1800" b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mue</a:t>
            </a:r>
            <a:r>
              <a:rPr kumimoji="0" lang="en-US" altLang="ja-JP" sz="1800" b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altLang="ja-JP" sz="1800" b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Ebh</a:t>
            </a:r>
            <a:r>
              <a:rPr kumimoji="0" lang="en-US" altLang="ja-JP" sz="1800" b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a1h a2h </a:t>
            </a:r>
            <a:r>
              <a:rPr kumimoji="0" lang="en-US" altLang="ja-JP" sz="1800" b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Ebe</a:t>
            </a:r>
            <a:r>
              <a:rPr kumimoji="0" lang="en-US" altLang="ja-JP" sz="1800" b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a1e a2e </a:t>
            </a:r>
            <a:r>
              <a:rPr kumimoji="0" lang="en-US" altLang="ja-JP" sz="1800" b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infile_path</a:t>
            </a:r>
            <a:r>
              <a:rPr kumimoji="0" lang="en-US" altLang="ja-JP" sz="1800" b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(.xlsx)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dirty="0">
                <a:solidFill>
                  <a:srgbClr val="0000FF"/>
                </a:solidFill>
                <a:latin typeface="Times New Roman"/>
                <a:ea typeface="ＭＳ Ｐゴシック"/>
              </a:rPr>
              <a:t>python ..\Hall-TNs-Fit.py </a:t>
            </a:r>
            <a:r>
              <a:rPr kumimoji="0" lang="en-US" altLang="ja-JP" sz="1800" dirty="0" err="1">
                <a:solidFill>
                  <a:srgbClr val="0000FF"/>
                </a:solidFill>
                <a:latin typeface="Times New Roman"/>
                <a:ea typeface="ＭＳ Ｐゴシック"/>
              </a:rPr>
              <a:t>Tfit</a:t>
            </a:r>
            <a:r>
              <a:rPr kumimoji="0" lang="en-US" altLang="ja-JP" sz="1800" dirty="0">
                <a:solidFill>
                  <a:srgbClr val="0000FF"/>
                </a:solidFill>
                <a:latin typeface="Times New Roman"/>
                <a:ea typeface="ＭＳ Ｐゴシック"/>
              </a:rPr>
              <a:t> -5.938229 9.52158e+15 0.950000 1e+16 1.285634 1.75039e+21 1.29326e+19 419.163 3034.59 0 -0.742803 0.538373 0 -0.0727936 -0.0458131 1.0 10.0 .\Hall-SnSe.xlsx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dirty="0">
              <a:solidFill>
                <a:srgbClr val="0000FF"/>
              </a:solidFill>
              <a:latin typeface="Times New Roman"/>
              <a:ea typeface="ＭＳ Ｐゴシック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dirty="0">
                <a:solidFill>
                  <a:srgbClr val="0000FF"/>
                </a:solidFill>
                <a:latin typeface="Times New Roman"/>
                <a:ea typeface="ＭＳ Ｐゴシック"/>
              </a:rPr>
              <a:t>電気伝導度の一致は良いが、キャリア密度の一致が悪い</a:t>
            </a:r>
            <a:endParaRPr kumimoji="0" lang="en-US" altLang="ja-JP" sz="1800" dirty="0">
              <a:solidFill>
                <a:srgbClr val="0000FF"/>
              </a:solidFill>
              <a:latin typeface="Times New Roman"/>
              <a:ea typeface="ＭＳ Ｐゴシック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dirty="0">
                <a:solidFill>
                  <a:srgbClr val="FF0000"/>
                </a:solidFill>
                <a:latin typeface="Times New Roman"/>
                <a:ea typeface="ＭＳ Ｐゴシック"/>
              </a:rPr>
              <a:t>　　</a:t>
            </a:r>
            <a:r>
              <a:rPr kumimoji="0" lang="en-US" altLang="ja-JP" sz="1800" dirty="0">
                <a:solidFill>
                  <a:srgbClr val="FF0000"/>
                </a:solidFill>
                <a:latin typeface="Times New Roman"/>
                <a:ea typeface="ＭＳ Ｐゴシック"/>
              </a:rPr>
              <a:t>=&gt;</a:t>
            </a:r>
            <a:r>
              <a:rPr kumimoji="0" lang="ja-JP" altLang="en-US" sz="1800" dirty="0">
                <a:solidFill>
                  <a:srgbClr val="FF0000"/>
                </a:solidFill>
                <a:latin typeface="Times New Roman"/>
                <a:ea typeface="ＭＳ Ｐゴシック"/>
              </a:rPr>
              <a:t> 移動度を過大評価、友好状態密度が低い</a:t>
            </a:r>
            <a:endParaRPr kumimoji="0" lang="en-US" altLang="ja-JP" sz="1800" dirty="0">
              <a:solidFill>
                <a:srgbClr val="FF0000"/>
              </a:solidFill>
              <a:latin typeface="Times New Roman"/>
              <a:ea typeface="ＭＳ Ｐゴシック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dirty="0">
              <a:solidFill>
                <a:srgbClr val="FF0000"/>
              </a:solidFill>
              <a:latin typeface="Times New Roman"/>
              <a:ea typeface="ＭＳ Ｐゴシック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800" dirty="0">
                <a:solidFill>
                  <a:srgbClr val="FF0000"/>
                </a:solidFill>
                <a:latin typeface="Times New Roman"/>
                <a:ea typeface="ＭＳ Ｐゴシック"/>
              </a:rPr>
              <a:t>Nv,</a:t>
            </a:r>
            <a:r>
              <a:rPr kumimoji="0" lang="ja-JP" altLang="en-US" sz="1800" dirty="0">
                <a:solidFill>
                  <a:srgbClr val="FF0000"/>
                </a:solidFill>
                <a:latin typeface="Times New Roman"/>
                <a:ea typeface="ＭＳ Ｐゴシック"/>
              </a:rPr>
              <a:t> </a:t>
            </a:r>
            <a:r>
              <a:rPr kumimoji="0" lang="en-US" altLang="ja-JP" sz="1800" dirty="0">
                <a:solidFill>
                  <a:srgbClr val="FF0000"/>
                </a:solidFill>
                <a:latin typeface="Times New Roman"/>
                <a:ea typeface="ＭＳ Ｐゴシック"/>
              </a:rPr>
              <a:t>Nc</a:t>
            </a:r>
            <a:r>
              <a:rPr kumimoji="0" lang="ja-JP" altLang="en-US" sz="1800" dirty="0">
                <a:solidFill>
                  <a:srgbClr val="FF0000"/>
                </a:solidFill>
                <a:latin typeface="Times New Roman"/>
                <a:ea typeface="ＭＳ Ｐゴシック"/>
              </a:rPr>
              <a:t>を大きく、</a:t>
            </a:r>
            <a:r>
              <a:rPr kumimoji="0" lang="en-US" altLang="ja-JP" sz="1800" dirty="0" err="1">
                <a:solidFill>
                  <a:srgbClr val="FF0000"/>
                </a:solidFill>
                <a:latin typeface="Times New Roman"/>
                <a:ea typeface="ＭＳ Ｐゴシック"/>
              </a:rPr>
              <a:t>muh</a:t>
            </a:r>
            <a:r>
              <a:rPr kumimoji="0" lang="en-US" altLang="ja-JP" sz="1800" dirty="0">
                <a:solidFill>
                  <a:srgbClr val="FF0000"/>
                </a:solidFill>
                <a:latin typeface="Times New Roman"/>
                <a:ea typeface="ＭＳ Ｐゴシック"/>
              </a:rPr>
              <a:t>,</a:t>
            </a:r>
            <a:r>
              <a:rPr kumimoji="0" lang="ja-JP" altLang="en-US" sz="1800" dirty="0">
                <a:solidFill>
                  <a:srgbClr val="FF0000"/>
                </a:solidFill>
                <a:latin typeface="Times New Roman"/>
                <a:ea typeface="ＭＳ Ｐゴシック"/>
              </a:rPr>
              <a:t> </a:t>
            </a:r>
            <a:r>
              <a:rPr kumimoji="0" lang="en-US" altLang="ja-JP" sz="1800" dirty="0" err="1">
                <a:solidFill>
                  <a:srgbClr val="FF0000"/>
                </a:solidFill>
                <a:latin typeface="Times New Roman"/>
                <a:ea typeface="ＭＳ Ｐゴシック"/>
              </a:rPr>
              <a:t>mue</a:t>
            </a:r>
            <a:r>
              <a:rPr kumimoji="0" lang="ja-JP" altLang="en-US" sz="1800" dirty="0">
                <a:solidFill>
                  <a:srgbClr val="FF0000"/>
                </a:solidFill>
                <a:latin typeface="Times New Roman"/>
                <a:ea typeface="ＭＳ Ｐゴシック"/>
              </a:rPr>
              <a:t>を小さくする</a:t>
            </a:r>
            <a:endParaRPr kumimoji="0" lang="en-US" altLang="ja-JP" sz="1800" dirty="0">
              <a:solidFill>
                <a:srgbClr val="FF0000"/>
              </a:solidFill>
              <a:latin typeface="Times New Roman"/>
              <a:ea typeface="ＭＳ Ｐゴシック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python ..\Hall-TNs-Fit.py mode</a:t>
            </a:r>
            <a:r>
              <a:rPr kumimoji="0" lang="en-US" altLang="ja-JP" sz="1800" b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EA NA ED ND </a:t>
            </a:r>
            <a:r>
              <a:rPr kumimoji="0" lang="en-US" altLang="ja-JP" sz="1800" b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Ec</a:t>
            </a:r>
            <a:r>
              <a:rPr kumimoji="0" lang="en-US" altLang="ja-JP" sz="1800" b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altLang="ja-JP" sz="1800" b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Nv Nc </a:t>
            </a:r>
            <a:r>
              <a:rPr kumimoji="0" lang="en-US" altLang="ja-JP" sz="1800" b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muh</a:t>
            </a:r>
            <a:r>
              <a:rPr kumimoji="0" lang="en-US" altLang="ja-JP" sz="1800" b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altLang="ja-JP" sz="1800" b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mue</a:t>
            </a:r>
            <a:r>
              <a:rPr kumimoji="0" lang="en-US" altLang="ja-JP" sz="1800" b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altLang="ja-JP" sz="1800" b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Ebh</a:t>
            </a:r>
            <a:r>
              <a:rPr kumimoji="0" lang="en-US" altLang="ja-JP" sz="1800" b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a1h a2h </a:t>
            </a:r>
            <a:r>
              <a:rPr kumimoji="0" lang="en-US" altLang="ja-JP" sz="1800" b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Ebe</a:t>
            </a:r>
            <a:r>
              <a:rPr kumimoji="0" lang="en-US" altLang="ja-JP" sz="1800" b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a1e a2e </a:t>
            </a:r>
            <a:r>
              <a:rPr kumimoji="0" lang="en-US" altLang="ja-JP" sz="1800" b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infile_path</a:t>
            </a:r>
            <a:r>
              <a:rPr kumimoji="0" lang="en-US" altLang="ja-JP" sz="1800" b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(.xlsx)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dirty="0">
                <a:solidFill>
                  <a:srgbClr val="0000FF"/>
                </a:solidFill>
                <a:latin typeface="Times New Roman"/>
                <a:ea typeface="ＭＳ Ｐゴシック"/>
              </a:rPr>
              <a:t>python ..\Hall-TNs-Fit.py </a:t>
            </a:r>
            <a:r>
              <a:rPr kumimoji="0" lang="en-US" altLang="ja-JP" sz="1800" dirty="0" err="1">
                <a:solidFill>
                  <a:srgbClr val="0000FF"/>
                </a:solidFill>
                <a:latin typeface="Times New Roman"/>
                <a:ea typeface="ＭＳ Ｐゴシック"/>
              </a:rPr>
              <a:t>Tfit</a:t>
            </a:r>
            <a:r>
              <a:rPr kumimoji="0" lang="en-US" altLang="ja-JP" sz="1800" dirty="0">
                <a:solidFill>
                  <a:srgbClr val="0000FF"/>
                </a:solidFill>
                <a:latin typeface="Times New Roman"/>
                <a:ea typeface="ＭＳ Ｐゴシック"/>
              </a:rPr>
              <a:t> -5.938229 9.52158e+15 0.950000 1e+16 1.285634 </a:t>
            </a:r>
            <a:r>
              <a:rPr kumimoji="0" lang="en-US" altLang="ja-JP" sz="1800" dirty="0">
                <a:solidFill>
                  <a:srgbClr val="FF0000"/>
                </a:solidFill>
                <a:latin typeface="Times New Roman"/>
                <a:ea typeface="ＭＳ Ｐゴシック"/>
              </a:rPr>
              <a:t>1.75039e+22</a:t>
            </a:r>
            <a:r>
              <a:rPr kumimoji="0" lang="en-US" altLang="ja-JP" sz="1800" dirty="0">
                <a:solidFill>
                  <a:srgbClr val="0000FF"/>
                </a:solidFill>
                <a:latin typeface="Times New Roman"/>
                <a:ea typeface="ＭＳ Ｐゴシック"/>
              </a:rPr>
              <a:t> </a:t>
            </a:r>
            <a:r>
              <a:rPr kumimoji="0" lang="en-US" altLang="ja-JP" sz="1800" dirty="0">
                <a:solidFill>
                  <a:srgbClr val="FF0000"/>
                </a:solidFill>
                <a:latin typeface="Times New Roman"/>
                <a:ea typeface="ＭＳ Ｐゴシック"/>
              </a:rPr>
              <a:t>1.29326e+20</a:t>
            </a:r>
            <a:r>
              <a:rPr kumimoji="0" lang="en-US" altLang="ja-JP" sz="1800" dirty="0">
                <a:solidFill>
                  <a:srgbClr val="0000FF"/>
                </a:solidFill>
                <a:latin typeface="Times New Roman"/>
                <a:ea typeface="ＭＳ Ｐゴシック"/>
              </a:rPr>
              <a:t> </a:t>
            </a:r>
            <a:r>
              <a:rPr kumimoji="0" lang="en-US" altLang="ja-JP" sz="1800" dirty="0">
                <a:solidFill>
                  <a:srgbClr val="FF0000"/>
                </a:solidFill>
                <a:latin typeface="Times New Roman"/>
                <a:ea typeface="ＭＳ Ｐゴシック"/>
              </a:rPr>
              <a:t>41.163 30.59</a:t>
            </a:r>
            <a:r>
              <a:rPr kumimoji="0" lang="en-US" altLang="ja-JP" sz="1800" dirty="0">
                <a:solidFill>
                  <a:srgbClr val="0000FF"/>
                </a:solidFill>
                <a:latin typeface="Times New Roman"/>
                <a:ea typeface="ＭＳ Ｐゴシック"/>
              </a:rPr>
              <a:t> 0 -0.742803 0.538373 0 -0.0727936 -0.0458131 1.0 10.0 .\Hall-SnSe.xlsx</a:t>
            </a:r>
            <a:endParaRPr kumimoji="0" lang="en-US" altLang="ja-JP" sz="1800" dirty="0">
              <a:solidFill>
                <a:srgbClr val="FF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19231357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711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ja-JP" sz="2800" b="1" dirty="0">
                <a:solidFill>
                  <a:srgbClr val="0000FF"/>
                </a:solidFill>
              </a:rPr>
              <a:t>1</a:t>
            </a:r>
            <a:r>
              <a:rPr lang="ja-JP" altLang="en-US" sz="2800" b="1" dirty="0">
                <a:solidFill>
                  <a:srgbClr val="0000FF"/>
                </a:solidFill>
              </a:rPr>
              <a:t>回目の最適化結果を使って温度依存性をフィッティング</a:t>
            </a:r>
            <a:endParaRPr lang="en-US" altLang="ja-JP" sz="2800" b="1" dirty="0">
              <a:solidFill>
                <a:srgbClr val="0000FF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0" y="687118"/>
            <a:ext cx="90018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python ..\Hall-TNs-Fit.py mode</a:t>
            </a:r>
            <a:r>
              <a:rPr kumimoji="0" lang="en-US" altLang="ja-JP" sz="1800" b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EA NA ED ND </a:t>
            </a:r>
            <a:r>
              <a:rPr kumimoji="0" lang="en-US" altLang="ja-JP" sz="1800" b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Ec</a:t>
            </a:r>
            <a:r>
              <a:rPr kumimoji="0" lang="en-US" altLang="ja-JP" sz="1800" b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altLang="ja-JP" sz="1800" b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Nv Nc </a:t>
            </a:r>
            <a:r>
              <a:rPr kumimoji="0" lang="en-US" altLang="ja-JP" sz="1800" b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muh</a:t>
            </a:r>
            <a:r>
              <a:rPr kumimoji="0" lang="en-US" altLang="ja-JP" sz="1800" b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altLang="ja-JP" sz="1800" b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mue</a:t>
            </a:r>
            <a:r>
              <a:rPr kumimoji="0" lang="en-US" altLang="ja-JP" sz="1800" b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altLang="ja-JP" sz="1800" b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Ebh</a:t>
            </a:r>
            <a:r>
              <a:rPr kumimoji="0" lang="en-US" altLang="ja-JP" sz="1800" b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a1h a2h </a:t>
            </a:r>
            <a:r>
              <a:rPr kumimoji="0" lang="en-US" altLang="ja-JP" sz="1800" b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Ebe</a:t>
            </a:r>
            <a:r>
              <a:rPr kumimoji="0" lang="en-US" altLang="ja-JP" sz="1800" b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a1e a2e </a:t>
            </a:r>
            <a:r>
              <a:rPr kumimoji="0" lang="en-US" altLang="ja-JP" sz="1800" b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infile_path</a:t>
            </a:r>
            <a:r>
              <a:rPr kumimoji="0" lang="en-US" altLang="ja-JP" sz="1800" b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(.xlsx)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dirty="0">
                <a:solidFill>
                  <a:srgbClr val="0000FF"/>
                </a:solidFill>
                <a:latin typeface="Times New Roman"/>
                <a:ea typeface="ＭＳ Ｐゴシック"/>
              </a:rPr>
              <a:t>python ..\Hall-TNs-Fit.py </a:t>
            </a:r>
            <a:r>
              <a:rPr kumimoji="0" lang="en-US" altLang="ja-JP" sz="1800" dirty="0" err="1">
                <a:solidFill>
                  <a:srgbClr val="0000FF"/>
                </a:solidFill>
                <a:latin typeface="Times New Roman"/>
                <a:ea typeface="ＭＳ Ｐゴシック"/>
              </a:rPr>
              <a:t>Tfit</a:t>
            </a:r>
            <a:r>
              <a:rPr kumimoji="0" lang="en-US" altLang="ja-JP" sz="1800" dirty="0">
                <a:solidFill>
                  <a:srgbClr val="0000FF"/>
                </a:solidFill>
                <a:latin typeface="Times New Roman"/>
                <a:ea typeface="ＭＳ Ｐゴシック"/>
              </a:rPr>
              <a:t> -5.938229 9.52158e+15 0.950000 1e+16 1.285634 </a:t>
            </a:r>
            <a:r>
              <a:rPr kumimoji="0" lang="en-US" altLang="ja-JP" sz="1800" dirty="0">
                <a:solidFill>
                  <a:srgbClr val="FF0000"/>
                </a:solidFill>
                <a:latin typeface="Times New Roman"/>
                <a:ea typeface="ＭＳ Ｐゴシック"/>
              </a:rPr>
              <a:t>1.75039e+22</a:t>
            </a:r>
            <a:r>
              <a:rPr kumimoji="0" lang="en-US" altLang="ja-JP" sz="1800" dirty="0">
                <a:solidFill>
                  <a:srgbClr val="0000FF"/>
                </a:solidFill>
                <a:latin typeface="Times New Roman"/>
                <a:ea typeface="ＭＳ Ｐゴシック"/>
              </a:rPr>
              <a:t> </a:t>
            </a:r>
            <a:r>
              <a:rPr kumimoji="0" lang="en-US" altLang="ja-JP" sz="1800" dirty="0">
                <a:solidFill>
                  <a:srgbClr val="FF0000"/>
                </a:solidFill>
                <a:latin typeface="Times New Roman"/>
                <a:ea typeface="ＭＳ Ｐゴシック"/>
              </a:rPr>
              <a:t>1.29326e+20</a:t>
            </a:r>
            <a:r>
              <a:rPr kumimoji="0" lang="en-US" altLang="ja-JP" sz="1800" dirty="0">
                <a:solidFill>
                  <a:srgbClr val="0000FF"/>
                </a:solidFill>
                <a:latin typeface="Times New Roman"/>
                <a:ea typeface="ＭＳ Ｐゴシック"/>
              </a:rPr>
              <a:t> </a:t>
            </a:r>
            <a:r>
              <a:rPr kumimoji="0" lang="en-US" altLang="ja-JP" sz="1800" dirty="0">
                <a:solidFill>
                  <a:srgbClr val="FF0000"/>
                </a:solidFill>
                <a:latin typeface="Times New Roman"/>
                <a:ea typeface="ＭＳ Ｐゴシック"/>
              </a:rPr>
              <a:t>41.163 30.59</a:t>
            </a:r>
            <a:r>
              <a:rPr kumimoji="0" lang="en-US" altLang="ja-JP" sz="1800" dirty="0">
                <a:solidFill>
                  <a:srgbClr val="0000FF"/>
                </a:solidFill>
                <a:latin typeface="Times New Roman"/>
                <a:ea typeface="ＭＳ Ｐゴシック"/>
              </a:rPr>
              <a:t> 0 -0.742803 0.538373 0 -0.0727936 -0.0458131 1.0 10.0 .\Hall-SnSe.xlsx</a:t>
            </a:r>
            <a:endParaRPr kumimoji="0" lang="en-US" altLang="ja-JP" sz="1800" dirty="0">
              <a:solidFill>
                <a:srgbClr val="FF0000"/>
              </a:solidFill>
              <a:latin typeface="Times New Roman"/>
              <a:ea typeface="ＭＳ Ｐゴシック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C66B986-9BCB-47CF-8D24-86DE5047B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1951668"/>
            <a:ext cx="4543738" cy="490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04984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711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ja-JP" altLang="en-US" sz="2800" b="1" dirty="0">
                <a:solidFill>
                  <a:srgbClr val="0000FF"/>
                </a:solidFill>
              </a:rPr>
              <a:t>パラメータファイルを引数で与えて実行することもできる</a:t>
            </a:r>
            <a:endParaRPr lang="en-US" altLang="ja-JP" sz="2800" b="1" dirty="0">
              <a:solidFill>
                <a:srgbClr val="0000FF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0" y="611396"/>
            <a:ext cx="9001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u="none" strike="noStrike" kern="1200" cap="none" spc="0" normalizeH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python ..\Hall-TNs-Fit.py .\Hall-SnSe.in </a:t>
            </a:r>
            <a:endParaRPr kumimoji="0" lang="en-US" altLang="ja-JP" sz="1800" dirty="0">
              <a:solidFill>
                <a:srgbClr val="009900"/>
              </a:solidFill>
              <a:latin typeface="Times New Roman"/>
              <a:ea typeface="ＭＳ Ｐゴシック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458C5DC-7E20-461F-A58B-134C0A631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1069975"/>
            <a:ext cx="5184576" cy="559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64127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 txBox="1">
            <a:spLocks noChangeArrowheads="1"/>
          </p:cNvSpPr>
          <p:nvPr/>
        </p:nvSpPr>
        <p:spPr bwMode="auto">
          <a:xfrm>
            <a:off x="-24829" y="10040"/>
            <a:ext cx="9144000" cy="6858000"/>
          </a:xfrm>
          <a:prstGeom prst="rect">
            <a:avLst/>
          </a:prstGeom>
          <a:solidFill>
            <a:srgbClr val="B3FFFF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原理</a:t>
            </a:r>
            <a:endParaRPr kumimoji="1" lang="ja-JP" altLang="en-US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7552441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711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ja-JP" altLang="en-US" sz="2800" b="1" dirty="0">
                <a:solidFill>
                  <a:srgbClr val="0000FF"/>
                </a:solidFill>
              </a:rPr>
              <a:t>入力ファイル</a:t>
            </a:r>
            <a:r>
              <a:rPr lang="en-US" altLang="ja-JP" sz="2800" b="1" dirty="0">
                <a:solidFill>
                  <a:srgbClr val="0000FF"/>
                </a:solidFill>
              </a:rPr>
              <a:t>:</a:t>
            </a:r>
            <a:r>
              <a:rPr lang="ja-JP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ja-JP" sz="2800" b="1" dirty="0">
                <a:solidFill>
                  <a:srgbClr val="0000FF"/>
                </a:solidFill>
              </a:rPr>
              <a:t>CSV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0" y="687118"/>
            <a:ext cx="9001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Hall-SnSe.xls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dirty="0">
                <a:solidFill>
                  <a:srgbClr val="000000"/>
                </a:solidFill>
                <a:latin typeface="Times New Roman"/>
                <a:ea typeface="ＭＳ Ｐゴシック"/>
              </a:rPr>
              <a:t>　</a:t>
            </a:r>
            <a:r>
              <a:rPr kumimoji="0" lang="en-US" altLang="ja-JP" sz="1800" dirty="0">
                <a:solidFill>
                  <a:srgbClr val="000000"/>
                </a:solidFill>
                <a:latin typeface="Times New Roman"/>
                <a:ea typeface="ＭＳ Ｐゴシック"/>
              </a:rPr>
              <a:t>T(K)</a:t>
            </a:r>
            <a:r>
              <a:rPr kumimoji="0" lang="ja-JP" altLang="en-US" sz="1800" dirty="0">
                <a:solidFill>
                  <a:srgbClr val="000000"/>
                </a:solidFill>
                <a:latin typeface="Times New Roman"/>
                <a:ea typeface="ＭＳ Ｐゴシック"/>
              </a:rPr>
              <a:t>は左上の</a:t>
            </a:r>
            <a:r>
              <a:rPr kumimoji="0" lang="en-US" altLang="ja-JP" sz="1800" dirty="0">
                <a:solidFill>
                  <a:srgbClr val="000000"/>
                </a:solidFill>
                <a:latin typeface="Times New Roman"/>
                <a:ea typeface="ＭＳ Ｐゴシック"/>
              </a:rPr>
              <a:t>cell</a:t>
            </a:r>
            <a:r>
              <a:rPr kumimoji="0" lang="ja-JP" altLang="en-US" sz="1800" dirty="0">
                <a:solidFill>
                  <a:srgbClr val="000000"/>
                </a:solidFill>
                <a:latin typeface="Times New Roman"/>
                <a:ea typeface="ＭＳ Ｐゴシック"/>
              </a:rPr>
              <a:t>から始める</a:t>
            </a:r>
            <a:endParaRPr kumimoji="0" lang="en-US" altLang="ja-JP" sz="1800" dirty="0">
              <a:solidFill>
                <a:srgbClr val="000000"/>
              </a:solidFill>
              <a:latin typeface="Times New Roman"/>
              <a:ea typeface="ＭＳ Ｐゴシック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左の列から、温度、</a:t>
            </a:r>
            <a:r>
              <a:rPr kumimoji="0" lang="ja-JP" altLang="en-US" sz="1800" dirty="0">
                <a:solidFill>
                  <a:srgbClr val="000000"/>
                </a:solidFill>
                <a:latin typeface="Times New Roman"/>
                <a:ea typeface="ＭＳ Ｐゴシック"/>
              </a:rPr>
              <a:t>移動度、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キャリア密度、電気伝導</a:t>
            </a:r>
            <a:r>
              <a:rPr kumimoji="0" lang="ja-JP" altLang="en-US" sz="1800" dirty="0">
                <a:solidFill>
                  <a:srgbClr val="000000"/>
                </a:solidFill>
                <a:latin typeface="Times New Roman"/>
                <a:ea typeface="ＭＳ Ｐゴシック"/>
              </a:rPr>
              <a:t>度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8DF267F3-659F-42CC-AC12-DA5B615B67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593230"/>
              </p:ext>
            </p:extLst>
          </p:nvPr>
        </p:nvGraphicFramePr>
        <p:xfrm>
          <a:off x="1043608" y="1838104"/>
          <a:ext cx="6336704" cy="2026920"/>
        </p:xfrm>
        <a:graphic>
          <a:graphicData uri="http://schemas.openxmlformats.org/drawingml/2006/table">
            <a:tbl>
              <a:tblPr/>
              <a:tblGrid>
                <a:gridCol w="1584176">
                  <a:extLst>
                    <a:ext uri="{9D8B030D-6E8A-4147-A177-3AD203B41FA5}">
                      <a16:colId xmlns:a16="http://schemas.microsoft.com/office/drawing/2014/main" val="3059092378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323914264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268474987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82262957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T [K]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mu (cm2/Vs)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Ne (cm-3)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sigma (S/cm)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3657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296.7795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9.32E+01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1.03E+18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15.33486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70768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279.2805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9.32E+01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9.44E+17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14.09748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416815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239.202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8.75E+01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8.00E+17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11.21226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572887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229.544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8.61E+01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7.69E+17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10.60702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9213718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219.96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8.43E+01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7.41E+17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10.01348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326428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210.1505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8.23E+01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7.14E+17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9.41091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10676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170.436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7.11E+01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6.07E+17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6.906632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07895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327739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Rectangle 146"/>
          <p:cNvSpPr>
            <a:spLocks noChangeArrowheads="1"/>
          </p:cNvSpPr>
          <p:nvPr/>
        </p:nvSpPr>
        <p:spPr bwMode="auto">
          <a:xfrm>
            <a:off x="548289" y="5001104"/>
            <a:ext cx="2000705" cy="1647143"/>
          </a:xfrm>
          <a:prstGeom prst="rect">
            <a:avLst/>
          </a:prstGeom>
          <a:solidFill>
            <a:srgbClr val="FFE07D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14786" name="Rectangle 146"/>
          <p:cNvSpPr>
            <a:spLocks noChangeArrowheads="1"/>
          </p:cNvSpPr>
          <p:nvPr/>
        </p:nvSpPr>
        <p:spPr bwMode="auto">
          <a:xfrm>
            <a:off x="578062" y="2326335"/>
            <a:ext cx="2000705" cy="1333803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14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</a:rPr>
              <a:t>半導体の電子構造</a:t>
            </a:r>
          </a:p>
        </p:txBody>
      </p:sp>
      <p:sp>
        <p:nvSpPr>
          <p:cNvPr id="414723" name="Line 4"/>
          <p:cNvSpPr>
            <a:spLocks noChangeShapeType="1"/>
          </p:cNvSpPr>
          <p:nvPr/>
        </p:nvSpPr>
        <p:spPr bwMode="auto">
          <a:xfrm>
            <a:off x="292247" y="3660139"/>
            <a:ext cx="2286520" cy="1191"/>
          </a:xfrm>
          <a:prstGeom prst="line">
            <a:avLst/>
          </a:prstGeom>
          <a:noFill/>
          <a:ln w="158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414724" name="Group 37"/>
          <p:cNvGrpSpPr>
            <a:grpSpLocks/>
          </p:cNvGrpSpPr>
          <p:nvPr/>
        </p:nvGrpSpPr>
        <p:grpSpPr bwMode="auto">
          <a:xfrm>
            <a:off x="292247" y="4517584"/>
            <a:ext cx="2596153" cy="11909"/>
            <a:chOff x="1712" y="2818"/>
            <a:chExt cx="2180" cy="10"/>
          </a:xfrm>
        </p:grpSpPr>
        <p:sp>
          <p:nvSpPr>
            <p:cNvPr id="414866" name="Freeform 5"/>
            <p:cNvSpPr>
              <a:spLocks/>
            </p:cNvSpPr>
            <p:nvPr/>
          </p:nvSpPr>
          <p:spPr bwMode="auto">
            <a:xfrm>
              <a:off x="1712" y="2818"/>
              <a:ext cx="40" cy="10"/>
            </a:xfrm>
            <a:custGeom>
              <a:avLst/>
              <a:gdLst>
                <a:gd name="T0" fmla="*/ 0 w 40"/>
                <a:gd name="T1" fmla="*/ 0 h 10"/>
                <a:gd name="T2" fmla="*/ 0 w 40"/>
                <a:gd name="T3" fmla="*/ 0 h 10"/>
                <a:gd name="T4" fmla="*/ 0 w 40"/>
                <a:gd name="T5" fmla="*/ 10 h 10"/>
                <a:gd name="T6" fmla="*/ 40 w 40"/>
                <a:gd name="T7" fmla="*/ 10 h 10"/>
                <a:gd name="T8" fmla="*/ 40 w 40"/>
                <a:gd name="T9" fmla="*/ 0 h 10"/>
                <a:gd name="T10" fmla="*/ 40 w 40"/>
                <a:gd name="T11" fmla="*/ 0 h 10"/>
                <a:gd name="T12" fmla="*/ 0 w 4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10">
                  <a:moveTo>
                    <a:pt x="0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40" y="10"/>
                  </a:lnTo>
                  <a:lnTo>
                    <a:pt x="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67" name="Freeform 6"/>
            <p:cNvSpPr>
              <a:spLocks/>
            </p:cNvSpPr>
            <p:nvPr/>
          </p:nvSpPr>
          <p:spPr bwMode="auto">
            <a:xfrm>
              <a:off x="177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68" name="Freeform 7"/>
            <p:cNvSpPr>
              <a:spLocks/>
            </p:cNvSpPr>
            <p:nvPr/>
          </p:nvSpPr>
          <p:spPr bwMode="auto">
            <a:xfrm>
              <a:off x="184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69" name="Freeform 8"/>
            <p:cNvSpPr>
              <a:spLocks/>
            </p:cNvSpPr>
            <p:nvPr/>
          </p:nvSpPr>
          <p:spPr bwMode="auto">
            <a:xfrm>
              <a:off x="191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70" name="Freeform 9"/>
            <p:cNvSpPr>
              <a:spLocks/>
            </p:cNvSpPr>
            <p:nvPr/>
          </p:nvSpPr>
          <p:spPr bwMode="auto">
            <a:xfrm>
              <a:off x="198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71" name="Freeform 10"/>
            <p:cNvSpPr>
              <a:spLocks/>
            </p:cNvSpPr>
            <p:nvPr/>
          </p:nvSpPr>
          <p:spPr bwMode="auto">
            <a:xfrm>
              <a:off x="205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72" name="Freeform 11"/>
            <p:cNvSpPr>
              <a:spLocks/>
            </p:cNvSpPr>
            <p:nvPr/>
          </p:nvSpPr>
          <p:spPr bwMode="auto">
            <a:xfrm>
              <a:off x="212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73" name="Freeform 12"/>
            <p:cNvSpPr>
              <a:spLocks/>
            </p:cNvSpPr>
            <p:nvPr/>
          </p:nvSpPr>
          <p:spPr bwMode="auto">
            <a:xfrm>
              <a:off x="219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74" name="Freeform 13"/>
            <p:cNvSpPr>
              <a:spLocks/>
            </p:cNvSpPr>
            <p:nvPr/>
          </p:nvSpPr>
          <p:spPr bwMode="auto">
            <a:xfrm>
              <a:off x="226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75" name="Freeform 14"/>
            <p:cNvSpPr>
              <a:spLocks/>
            </p:cNvSpPr>
            <p:nvPr/>
          </p:nvSpPr>
          <p:spPr bwMode="auto">
            <a:xfrm>
              <a:off x="233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76" name="Freeform 15"/>
            <p:cNvSpPr>
              <a:spLocks/>
            </p:cNvSpPr>
            <p:nvPr/>
          </p:nvSpPr>
          <p:spPr bwMode="auto">
            <a:xfrm>
              <a:off x="240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77" name="Freeform 16"/>
            <p:cNvSpPr>
              <a:spLocks/>
            </p:cNvSpPr>
            <p:nvPr/>
          </p:nvSpPr>
          <p:spPr bwMode="auto">
            <a:xfrm>
              <a:off x="247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78" name="Freeform 17"/>
            <p:cNvSpPr>
              <a:spLocks/>
            </p:cNvSpPr>
            <p:nvPr/>
          </p:nvSpPr>
          <p:spPr bwMode="auto">
            <a:xfrm>
              <a:off x="254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79" name="Freeform 18"/>
            <p:cNvSpPr>
              <a:spLocks/>
            </p:cNvSpPr>
            <p:nvPr/>
          </p:nvSpPr>
          <p:spPr bwMode="auto">
            <a:xfrm>
              <a:off x="261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80" name="Freeform 19"/>
            <p:cNvSpPr>
              <a:spLocks/>
            </p:cNvSpPr>
            <p:nvPr/>
          </p:nvSpPr>
          <p:spPr bwMode="auto">
            <a:xfrm>
              <a:off x="268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81" name="Freeform 20"/>
            <p:cNvSpPr>
              <a:spLocks/>
            </p:cNvSpPr>
            <p:nvPr/>
          </p:nvSpPr>
          <p:spPr bwMode="auto">
            <a:xfrm>
              <a:off x="275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82" name="Freeform 21"/>
            <p:cNvSpPr>
              <a:spLocks/>
            </p:cNvSpPr>
            <p:nvPr/>
          </p:nvSpPr>
          <p:spPr bwMode="auto">
            <a:xfrm>
              <a:off x="282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83" name="Freeform 22"/>
            <p:cNvSpPr>
              <a:spLocks/>
            </p:cNvSpPr>
            <p:nvPr/>
          </p:nvSpPr>
          <p:spPr bwMode="auto">
            <a:xfrm>
              <a:off x="289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84" name="Freeform 23"/>
            <p:cNvSpPr>
              <a:spLocks/>
            </p:cNvSpPr>
            <p:nvPr/>
          </p:nvSpPr>
          <p:spPr bwMode="auto">
            <a:xfrm>
              <a:off x="296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85" name="Freeform 24"/>
            <p:cNvSpPr>
              <a:spLocks/>
            </p:cNvSpPr>
            <p:nvPr/>
          </p:nvSpPr>
          <p:spPr bwMode="auto">
            <a:xfrm>
              <a:off x="303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86" name="Freeform 25"/>
            <p:cNvSpPr>
              <a:spLocks/>
            </p:cNvSpPr>
            <p:nvPr/>
          </p:nvSpPr>
          <p:spPr bwMode="auto">
            <a:xfrm>
              <a:off x="310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87" name="Freeform 26"/>
            <p:cNvSpPr>
              <a:spLocks/>
            </p:cNvSpPr>
            <p:nvPr/>
          </p:nvSpPr>
          <p:spPr bwMode="auto">
            <a:xfrm>
              <a:off x="317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88" name="Freeform 27"/>
            <p:cNvSpPr>
              <a:spLocks/>
            </p:cNvSpPr>
            <p:nvPr/>
          </p:nvSpPr>
          <p:spPr bwMode="auto">
            <a:xfrm>
              <a:off x="324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89" name="Freeform 28"/>
            <p:cNvSpPr>
              <a:spLocks/>
            </p:cNvSpPr>
            <p:nvPr/>
          </p:nvSpPr>
          <p:spPr bwMode="auto">
            <a:xfrm>
              <a:off x="331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90" name="Freeform 29"/>
            <p:cNvSpPr>
              <a:spLocks/>
            </p:cNvSpPr>
            <p:nvPr/>
          </p:nvSpPr>
          <p:spPr bwMode="auto">
            <a:xfrm>
              <a:off x="338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91" name="Freeform 30"/>
            <p:cNvSpPr>
              <a:spLocks/>
            </p:cNvSpPr>
            <p:nvPr/>
          </p:nvSpPr>
          <p:spPr bwMode="auto">
            <a:xfrm>
              <a:off x="345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92" name="Freeform 31"/>
            <p:cNvSpPr>
              <a:spLocks/>
            </p:cNvSpPr>
            <p:nvPr/>
          </p:nvSpPr>
          <p:spPr bwMode="auto">
            <a:xfrm>
              <a:off x="352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93" name="Freeform 32"/>
            <p:cNvSpPr>
              <a:spLocks/>
            </p:cNvSpPr>
            <p:nvPr/>
          </p:nvSpPr>
          <p:spPr bwMode="auto">
            <a:xfrm>
              <a:off x="359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94" name="Freeform 33"/>
            <p:cNvSpPr>
              <a:spLocks/>
            </p:cNvSpPr>
            <p:nvPr/>
          </p:nvSpPr>
          <p:spPr bwMode="auto">
            <a:xfrm>
              <a:off x="366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95" name="Freeform 34"/>
            <p:cNvSpPr>
              <a:spLocks/>
            </p:cNvSpPr>
            <p:nvPr/>
          </p:nvSpPr>
          <p:spPr bwMode="auto">
            <a:xfrm>
              <a:off x="373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96" name="Freeform 35"/>
            <p:cNvSpPr>
              <a:spLocks/>
            </p:cNvSpPr>
            <p:nvPr/>
          </p:nvSpPr>
          <p:spPr bwMode="auto">
            <a:xfrm>
              <a:off x="380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97" name="Freeform 36"/>
            <p:cNvSpPr>
              <a:spLocks/>
            </p:cNvSpPr>
            <p:nvPr/>
          </p:nvSpPr>
          <p:spPr bwMode="auto">
            <a:xfrm>
              <a:off x="3872" y="2818"/>
              <a:ext cx="20" cy="10"/>
            </a:xfrm>
            <a:custGeom>
              <a:avLst/>
              <a:gdLst>
                <a:gd name="T0" fmla="*/ 10 w 20"/>
                <a:gd name="T1" fmla="*/ 0 h 10"/>
                <a:gd name="T2" fmla="*/ 0 w 20"/>
                <a:gd name="T3" fmla="*/ 0 h 10"/>
                <a:gd name="T4" fmla="*/ 10 w 20"/>
                <a:gd name="T5" fmla="*/ 10 h 10"/>
                <a:gd name="T6" fmla="*/ 20 w 20"/>
                <a:gd name="T7" fmla="*/ 10 h 10"/>
                <a:gd name="T8" fmla="*/ 20 w 20"/>
                <a:gd name="T9" fmla="*/ 0 h 10"/>
                <a:gd name="T10" fmla="*/ 20 w 20"/>
                <a:gd name="T11" fmla="*/ 0 h 10"/>
                <a:gd name="T12" fmla="*/ 10 w 2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20" y="10"/>
                  </a:lnTo>
                  <a:lnTo>
                    <a:pt x="2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414725" name="Rectangle 38"/>
          <p:cNvSpPr>
            <a:spLocks noChangeArrowheads="1"/>
          </p:cNvSpPr>
          <p:nvPr/>
        </p:nvSpPr>
        <p:spPr bwMode="auto">
          <a:xfrm>
            <a:off x="-339091" y="4124577"/>
            <a:ext cx="1381439" cy="64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14730" name="Rectangle 44"/>
          <p:cNvSpPr>
            <a:spLocks noChangeArrowheads="1"/>
          </p:cNvSpPr>
          <p:nvPr/>
        </p:nvSpPr>
        <p:spPr bwMode="auto">
          <a:xfrm>
            <a:off x="-291455" y="3362404"/>
            <a:ext cx="1333803" cy="64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14733" name="Rectangle 48"/>
          <p:cNvSpPr>
            <a:spLocks noChangeArrowheads="1"/>
          </p:cNvSpPr>
          <p:nvPr/>
        </p:nvSpPr>
        <p:spPr bwMode="auto">
          <a:xfrm>
            <a:off x="-517725" y="4696207"/>
            <a:ext cx="1560074" cy="64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14743" name="Line 58"/>
          <p:cNvSpPr>
            <a:spLocks noChangeShapeType="1"/>
          </p:cNvSpPr>
          <p:nvPr/>
        </p:nvSpPr>
        <p:spPr bwMode="auto">
          <a:xfrm>
            <a:off x="292247" y="4993943"/>
            <a:ext cx="2600554" cy="0"/>
          </a:xfrm>
          <a:prstGeom prst="line">
            <a:avLst/>
          </a:prstGeom>
          <a:noFill/>
          <a:ln w="158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14745" name="Rectangle 60"/>
          <p:cNvSpPr>
            <a:spLocks noChangeArrowheads="1"/>
          </p:cNvSpPr>
          <p:nvPr/>
        </p:nvSpPr>
        <p:spPr bwMode="auto">
          <a:xfrm>
            <a:off x="167223" y="2009594"/>
            <a:ext cx="134972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真空準位 </a:t>
            </a:r>
            <a:r>
              <a:rPr kumimoji="1" lang="en-US" altLang="ja-JP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</a:t>
            </a:r>
            <a:r>
              <a:rPr kumimoji="1" lang="en-US" altLang="ja-JP" sz="1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vac</a:t>
            </a:r>
            <a:endParaRPr kumimoji="1" lang="en-US" altLang="ja-JP" sz="18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14748" name="Line 63"/>
          <p:cNvSpPr>
            <a:spLocks noChangeShapeType="1"/>
          </p:cNvSpPr>
          <p:nvPr/>
        </p:nvSpPr>
        <p:spPr bwMode="auto">
          <a:xfrm>
            <a:off x="321276" y="2326335"/>
            <a:ext cx="2381792" cy="1191"/>
          </a:xfrm>
          <a:prstGeom prst="line">
            <a:avLst/>
          </a:prstGeom>
          <a:noFill/>
          <a:ln w="158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14758" name="Rectangle 82"/>
          <p:cNvSpPr>
            <a:spLocks noChangeArrowheads="1"/>
          </p:cNvSpPr>
          <p:nvPr/>
        </p:nvSpPr>
        <p:spPr bwMode="auto">
          <a:xfrm>
            <a:off x="959148" y="2612150"/>
            <a:ext cx="1119442" cy="654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414761" name="Group 88"/>
          <p:cNvGrpSpPr>
            <a:grpSpLocks/>
          </p:cNvGrpSpPr>
          <p:nvPr/>
        </p:nvGrpSpPr>
        <p:grpSpPr bwMode="auto">
          <a:xfrm>
            <a:off x="1909449" y="3672048"/>
            <a:ext cx="130999" cy="1333803"/>
            <a:chOff x="2942" y="2108"/>
            <a:chExt cx="110" cy="1120"/>
          </a:xfrm>
        </p:grpSpPr>
        <p:sp>
          <p:nvSpPr>
            <p:cNvPr id="414854" name="Line 85"/>
            <p:cNvSpPr>
              <a:spLocks noChangeShapeType="1"/>
            </p:cNvSpPr>
            <p:nvPr/>
          </p:nvSpPr>
          <p:spPr bwMode="auto">
            <a:xfrm>
              <a:off x="2992" y="2148"/>
              <a:ext cx="1" cy="1030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55" name="Freeform 86"/>
            <p:cNvSpPr>
              <a:spLocks/>
            </p:cNvSpPr>
            <p:nvPr/>
          </p:nvSpPr>
          <p:spPr bwMode="auto">
            <a:xfrm>
              <a:off x="2942" y="2108"/>
              <a:ext cx="110" cy="100"/>
            </a:xfrm>
            <a:custGeom>
              <a:avLst/>
              <a:gdLst>
                <a:gd name="T0" fmla="*/ 110 w 110"/>
                <a:gd name="T1" fmla="*/ 100 h 100"/>
                <a:gd name="T2" fmla="*/ 50 w 110"/>
                <a:gd name="T3" fmla="*/ 0 h 100"/>
                <a:gd name="T4" fmla="*/ 0 w 110"/>
                <a:gd name="T5" fmla="*/ 100 h 100"/>
                <a:gd name="T6" fmla="*/ 50 w 110"/>
                <a:gd name="T7" fmla="*/ 70 h 100"/>
                <a:gd name="T8" fmla="*/ 110 w 110"/>
                <a:gd name="T9" fmla="*/ 100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0" h="100">
                  <a:moveTo>
                    <a:pt x="110" y="100"/>
                  </a:moveTo>
                  <a:lnTo>
                    <a:pt x="50" y="0"/>
                  </a:lnTo>
                  <a:lnTo>
                    <a:pt x="0" y="100"/>
                  </a:lnTo>
                  <a:lnTo>
                    <a:pt x="50" y="70"/>
                  </a:lnTo>
                  <a:lnTo>
                    <a:pt x="110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56" name="Freeform 87"/>
            <p:cNvSpPr>
              <a:spLocks/>
            </p:cNvSpPr>
            <p:nvPr/>
          </p:nvSpPr>
          <p:spPr bwMode="auto">
            <a:xfrm>
              <a:off x="2942" y="3128"/>
              <a:ext cx="110" cy="100"/>
            </a:xfrm>
            <a:custGeom>
              <a:avLst/>
              <a:gdLst>
                <a:gd name="T0" fmla="*/ 0 w 110"/>
                <a:gd name="T1" fmla="*/ 0 h 100"/>
                <a:gd name="T2" fmla="*/ 50 w 110"/>
                <a:gd name="T3" fmla="*/ 100 h 100"/>
                <a:gd name="T4" fmla="*/ 110 w 110"/>
                <a:gd name="T5" fmla="*/ 0 h 100"/>
                <a:gd name="T6" fmla="*/ 50 w 110"/>
                <a:gd name="T7" fmla="*/ 30 h 100"/>
                <a:gd name="T8" fmla="*/ 0 w 110"/>
                <a:gd name="T9" fmla="*/ 0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0" h="100">
                  <a:moveTo>
                    <a:pt x="0" y="0"/>
                  </a:moveTo>
                  <a:lnTo>
                    <a:pt x="50" y="100"/>
                  </a:lnTo>
                  <a:lnTo>
                    <a:pt x="110" y="0"/>
                  </a:lnTo>
                  <a:lnTo>
                    <a:pt x="5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414762" name="Rectangle 89"/>
          <p:cNvSpPr>
            <a:spLocks noChangeArrowheads="1"/>
          </p:cNvSpPr>
          <p:nvPr/>
        </p:nvSpPr>
        <p:spPr bwMode="auto">
          <a:xfrm>
            <a:off x="351792" y="3826864"/>
            <a:ext cx="1560074" cy="64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14765" name="Line 93"/>
          <p:cNvSpPr>
            <a:spLocks noChangeShapeType="1"/>
          </p:cNvSpPr>
          <p:nvPr/>
        </p:nvSpPr>
        <p:spPr bwMode="auto">
          <a:xfrm>
            <a:off x="292247" y="3660140"/>
            <a:ext cx="2562626" cy="0"/>
          </a:xfrm>
          <a:prstGeom prst="line">
            <a:avLst/>
          </a:prstGeom>
          <a:noFill/>
          <a:ln w="158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414766" name="Group 126"/>
          <p:cNvGrpSpPr>
            <a:grpSpLocks/>
          </p:cNvGrpSpPr>
          <p:nvPr/>
        </p:nvGrpSpPr>
        <p:grpSpPr bwMode="auto">
          <a:xfrm>
            <a:off x="292247" y="4517584"/>
            <a:ext cx="2596153" cy="11909"/>
            <a:chOff x="1712" y="2818"/>
            <a:chExt cx="2180" cy="10"/>
          </a:xfrm>
        </p:grpSpPr>
        <p:sp>
          <p:nvSpPr>
            <p:cNvPr id="414822" name="Freeform 94"/>
            <p:cNvSpPr>
              <a:spLocks/>
            </p:cNvSpPr>
            <p:nvPr/>
          </p:nvSpPr>
          <p:spPr bwMode="auto">
            <a:xfrm>
              <a:off x="1712" y="2818"/>
              <a:ext cx="40" cy="10"/>
            </a:xfrm>
            <a:custGeom>
              <a:avLst/>
              <a:gdLst>
                <a:gd name="T0" fmla="*/ 0 w 40"/>
                <a:gd name="T1" fmla="*/ 0 h 10"/>
                <a:gd name="T2" fmla="*/ 0 w 40"/>
                <a:gd name="T3" fmla="*/ 0 h 10"/>
                <a:gd name="T4" fmla="*/ 0 w 40"/>
                <a:gd name="T5" fmla="*/ 10 h 10"/>
                <a:gd name="T6" fmla="*/ 40 w 40"/>
                <a:gd name="T7" fmla="*/ 10 h 10"/>
                <a:gd name="T8" fmla="*/ 40 w 40"/>
                <a:gd name="T9" fmla="*/ 0 h 10"/>
                <a:gd name="T10" fmla="*/ 40 w 40"/>
                <a:gd name="T11" fmla="*/ 0 h 10"/>
                <a:gd name="T12" fmla="*/ 0 w 4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10">
                  <a:moveTo>
                    <a:pt x="0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40" y="10"/>
                  </a:lnTo>
                  <a:lnTo>
                    <a:pt x="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23" name="Freeform 95"/>
            <p:cNvSpPr>
              <a:spLocks/>
            </p:cNvSpPr>
            <p:nvPr/>
          </p:nvSpPr>
          <p:spPr bwMode="auto">
            <a:xfrm>
              <a:off x="177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24" name="Freeform 96"/>
            <p:cNvSpPr>
              <a:spLocks/>
            </p:cNvSpPr>
            <p:nvPr/>
          </p:nvSpPr>
          <p:spPr bwMode="auto">
            <a:xfrm>
              <a:off x="184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25" name="Freeform 97"/>
            <p:cNvSpPr>
              <a:spLocks/>
            </p:cNvSpPr>
            <p:nvPr/>
          </p:nvSpPr>
          <p:spPr bwMode="auto">
            <a:xfrm>
              <a:off x="191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26" name="Freeform 98"/>
            <p:cNvSpPr>
              <a:spLocks/>
            </p:cNvSpPr>
            <p:nvPr/>
          </p:nvSpPr>
          <p:spPr bwMode="auto">
            <a:xfrm>
              <a:off x="198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27" name="Freeform 99"/>
            <p:cNvSpPr>
              <a:spLocks/>
            </p:cNvSpPr>
            <p:nvPr/>
          </p:nvSpPr>
          <p:spPr bwMode="auto">
            <a:xfrm>
              <a:off x="205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28" name="Freeform 100"/>
            <p:cNvSpPr>
              <a:spLocks/>
            </p:cNvSpPr>
            <p:nvPr/>
          </p:nvSpPr>
          <p:spPr bwMode="auto">
            <a:xfrm>
              <a:off x="212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29" name="Freeform 101"/>
            <p:cNvSpPr>
              <a:spLocks/>
            </p:cNvSpPr>
            <p:nvPr/>
          </p:nvSpPr>
          <p:spPr bwMode="auto">
            <a:xfrm>
              <a:off x="219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30" name="Freeform 102"/>
            <p:cNvSpPr>
              <a:spLocks/>
            </p:cNvSpPr>
            <p:nvPr/>
          </p:nvSpPr>
          <p:spPr bwMode="auto">
            <a:xfrm>
              <a:off x="226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31" name="Freeform 103"/>
            <p:cNvSpPr>
              <a:spLocks/>
            </p:cNvSpPr>
            <p:nvPr/>
          </p:nvSpPr>
          <p:spPr bwMode="auto">
            <a:xfrm>
              <a:off x="233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32" name="Freeform 104"/>
            <p:cNvSpPr>
              <a:spLocks/>
            </p:cNvSpPr>
            <p:nvPr/>
          </p:nvSpPr>
          <p:spPr bwMode="auto">
            <a:xfrm>
              <a:off x="240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33" name="Freeform 105"/>
            <p:cNvSpPr>
              <a:spLocks/>
            </p:cNvSpPr>
            <p:nvPr/>
          </p:nvSpPr>
          <p:spPr bwMode="auto">
            <a:xfrm>
              <a:off x="247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34" name="Freeform 106"/>
            <p:cNvSpPr>
              <a:spLocks/>
            </p:cNvSpPr>
            <p:nvPr/>
          </p:nvSpPr>
          <p:spPr bwMode="auto">
            <a:xfrm>
              <a:off x="254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35" name="Freeform 107"/>
            <p:cNvSpPr>
              <a:spLocks/>
            </p:cNvSpPr>
            <p:nvPr/>
          </p:nvSpPr>
          <p:spPr bwMode="auto">
            <a:xfrm>
              <a:off x="261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36" name="Freeform 108"/>
            <p:cNvSpPr>
              <a:spLocks/>
            </p:cNvSpPr>
            <p:nvPr/>
          </p:nvSpPr>
          <p:spPr bwMode="auto">
            <a:xfrm>
              <a:off x="268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37" name="Freeform 109"/>
            <p:cNvSpPr>
              <a:spLocks/>
            </p:cNvSpPr>
            <p:nvPr/>
          </p:nvSpPr>
          <p:spPr bwMode="auto">
            <a:xfrm>
              <a:off x="275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38" name="Freeform 110"/>
            <p:cNvSpPr>
              <a:spLocks/>
            </p:cNvSpPr>
            <p:nvPr/>
          </p:nvSpPr>
          <p:spPr bwMode="auto">
            <a:xfrm>
              <a:off x="282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39" name="Freeform 111"/>
            <p:cNvSpPr>
              <a:spLocks/>
            </p:cNvSpPr>
            <p:nvPr/>
          </p:nvSpPr>
          <p:spPr bwMode="auto">
            <a:xfrm>
              <a:off x="289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40" name="Freeform 112"/>
            <p:cNvSpPr>
              <a:spLocks/>
            </p:cNvSpPr>
            <p:nvPr/>
          </p:nvSpPr>
          <p:spPr bwMode="auto">
            <a:xfrm>
              <a:off x="296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41" name="Freeform 113"/>
            <p:cNvSpPr>
              <a:spLocks/>
            </p:cNvSpPr>
            <p:nvPr/>
          </p:nvSpPr>
          <p:spPr bwMode="auto">
            <a:xfrm>
              <a:off x="303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42" name="Freeform 114"/>
            <p:cNvSpPr>
              <a:spLocks/>
            </p:cNvSpPr>
            <p:nvPr/>
          </p:nvSpPr>
          <p:spPr bwMode="auto">
            <a:xfrm>
              <a:off x="310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43" name="Freeform 115"/>
            <p:cNvSpPr>
              <a:spLocks/>
            </p:cNvSpPr>
            <p:nvPr/>
          </p:nvSpPr>
          <p:spPr bwMode="auto">
            <a:xfrm>
              <a:off x="317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44" name="Freeform 116"/>
            <p:cNvSpPr>
              <a:spLocks/>
            </p:cNvSpPr>
            <p:nvPr/>
          </p:nvSpPr>
          <p:spPr bwMode="auto">
            <a:xfrm>
              <a:off x="324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45" name="Freeform 117"/>
            <p:cNvSpPr>
              <a:spLocks/>
            </p:cNvSpPr>
            <p:nvPr/>
          </p:nvSpPr>
          <p:spPr bwMode="auto">
            <a:xfrm>
              <a:off x="331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46" name="Freeform 118"/>
            <p:cNvSpPr>
              <a:spLocks/>
            </p:cNvSpPr>
            <p:nvPr/>
          </p:nvSpPr>
          <p:spPr bwMode="auto">
            <a:xfrm>
              <a:off x="338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47" name="Freeform 119"/>
            <p:cNvSpPr>
              <a:spLocks/>
            </p:cNvSpPr>
            <p:nvPr/>
          </p:nvSpPr>
          <p:spPr bwMode="auto">
            <a:xfrm>
              <a:off x="345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48" name="Freeform 120"/>
            <p:cNvSpPr>
              <a:spLocks/>
            </p:cNvSpPr>
            <p:nvPr/>
          </p:nvSpPr>
          <p:spPr bwMode="auto">
            <a:xfrm>
              <a:off x="352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49" name="Freeform 121"/>
            <p:cNvSpPr>
              <a:spLocks/>
            </p:cNvSpPr>
            <p:nvPr/>
          </p:nvSpPr>
          <p:spPr bwMode="auto">
            <a:xfrm>
              <a:off x="359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50" name="Freeform 122"/>
            <p:cNvSpPr>
              <a:spLocks/>
            </p:cNvSpPr>
            <p:nvPr/>
          </p:nvSpPr>
          <p:spPr bwMode="auto">
            <a:xfrm>
              <a:off x="366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51" name="Freeform 123"/>
            <p:cNvSpPr>
              <a:spLocks/>
            </p:cNvSpPr>
            <p:nvPr/>
          </p:nvSpPr>
          <p:spPr bwMode="auto">
            <a:xfrm>
              <a:off x="373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52" name="Freeform 124"/>
            <p:cNvSpPr>
              <a:spLocks/>
            </p:cNvSpPr>
            <p:nvPr/>
          </p:nvSpPr>
          <p:spPr bwMode="auto">
            <a:xfrm>
              <a:off x="380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53" name="Freeform 125"/>
            <p:cNvSpPr>
              <a:spLocks/>
            </p:cNvSpPr>
            <p:nvPr/>
          </p:nvSpPr>
          <p:spPr bwMode="auto">
            <a:xfrm>
              <a:off x="3872" y="2818"/>
              <a:ext cx="20" cy="10"/>
            </a:xfrm>
            <a:custGeom>
              <a:avLst/>
              <a:gdLst>
                <a:gd name="T0" fmla="*/ 10 w 20"/>
                <a:gd name="T1" fmla="*/ 0 h 10"/>
                <a:gd name="T2" fmla="*/ 0 w 20"/>
                <a:gd name="T3" fmla="*/ 0 h 10"/>
                <a:gd name="T4" fmla="*/ 10 w 20"/>
                <a:gd name="T5" fmla="*/ 10 h 10"/>
                <a:gd name="T6" fmla="*/ 20 w 20"/>
                <a:gd name="T7" fmla="*/ 10 h 10"/>
                <a:gd name="T8" fmla="*/ 20 w 20"/>
                <a:gd name="T9" fmla="*/ 0 h 10"/>
                <a:gd name="T10" fmla="*/ 20 w 20"/>
                <a:gd name="T11" fmla="*/ 0 h 10"/>
                <a:gd name="T12" fmla="*/ 10 w 2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20" y="10"/>
                  </a:lnTo>
                  <a:lnTo>
                    <a:pt x="2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414767" name="Rectangle 127"/>
          <p:cNvSpPr>
            <a:spLocks noChangeArrowheads="1"/>
          </p:cNvSpPr>
          <p:nvPr/>
        </p:nvSpPr>
        <p:spPr bwMode="auto">
          <a:xfrm>
            <a:off x="-339091" y="4124577"/>
            <a:ext cx="1381439" cy="64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14773" name="Rectangle 133"/>
          <p:cNvSpPr>
            <a:spLocks noChangeArrowheads="1"/>
          </p:cNvSpPr>
          <p:nvPr/>
        </p:nvSpPr>
        <p:spPr bwMode="auto">
          <a:xfrm>
            <a:off x="-291455" y="3362404"/>
            <a:ext cx="1333803" cy="64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14774" name="Rectangle 134"/>
          <p:cNvSpPr>
            <a:spLocks noChangeArrowheads="1"/>
          </p:cNvSpPr>
          <p:nvPr/>
        </p:nvSpPr>
        <p:spPr bwMode="auto">
          <a:xfrm>
            <a:off x="109161" y="3374328"/>
            <a:ext cx="146835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伝導帯下端 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</a:t>
            </a:r>
            <a:r>
              <a:rPr kumimoji="1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C</a:t>
            </a:r>
          </a:p>
        </p:txBody>
      </p:sp>
      <p:sp>
        <p:nvSpPr>
          <p:cNvPr id="414777" name="Rectangle 137"/>
          <p:cNvSpPr>
            <a:spLocks noChangeArrowheads="1"/>
          </p:cNvSpPr>
          <p:nvPr/>
        </p:nvSpPr>
        <p:spPr bwMode="auto">
          <a:xfrm>
            <a:off x="-517725" y="4696207"/>
            <a:ext cx="1560074" cy="64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14802" name="Rectangle 171"/>
          <p:cNvSpPr>
            <a:spLocks noChangeArrowheads="1"/>
          </p:cNvSpPr>
          <p:nvPr/>
        </p:nvSpPr>
        <p:spPr bwMode="auto">
          <a:xfrm>
            <a:off x="959148" y="2612150"/>
            <a:ext cx="1119442" cy="654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14806" name="Rectangle 178"/>
          <p:cNvSpPr>
            <a:spLocks noChangeArrowheads="1"/>
          </p:cNvSpPr>
          <p:nvPr/>
        </p:nvSpPr>
        <p:spPr bwMode="auto">
          <a:xfrm>
            <a:off x="351792" y="3826864"/>
            <a:ext cx="1560074" cy="64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14807" name="Rectangle 179"/>
          <p:cNvSpPr>
            <a:spLocks noChangeArrowheads="1"/>
          </p:cNvSpPr>
          <p:nvPr/>
        </p:nvSpPr>
        <p:spPr bwMode="auto">
          <a:xfrm>
            <a:off x="550256" y="3847588"/>
            <a:ext cx="137537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バンドギャップ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E</a:t>
            </a:r>
            <a:r>
              <a:rPr kumimoji="1" lang="en-US" altLang="ja-JP" sz="1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g</a:t>
            </a:r>
            <a:endParaRPr kumimoji="1" lang="ja-JP" altLang="en-US" sz="18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14772" name="Rectangle 132"/>
          <p:cNvSpPr>
            <a:spLocks noChangeArrowheads="1"/>
          </p:cNvSpPr>
          <p:nvPr/>
        </p:nvSpPr>
        <p:spPr bwMode="auto">
          <a:xfrm>
            <a:off x="1057823" y="5737352"/>
            <a:ext cx="9233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価電子帯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14782" name="Rectangle 142"/>
          <p:cNvSpPr>
            <a:spLocks noChangeArrowheads="1"/>
          </p:cNvSpPr>
          <p:nvPr/>
        </p:nvSpPr>
        <p:spPr bwMode="auto">
          <a:xfrm>
            <a:off x="1269420" y="2791975"/>
            <a:ext cx="69249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伝導帯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14768" name="Rectangle 128"/>
          <p:cNvSpPr>
            <a:spLocks noChangeArrowheads="1"/>
          </p:cNvSpPr>
          <p:nvPr/>
        </p:nvSpPr>
        <p:spPr bwMode="auto">
          <a:xfrm>
            <a:off x="109161" y="4248424"/>
            <a:ext cx="157575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フェルミ準位 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</a:t>
            </a:r>
            <a:r>
              <a:rPr kumimoji="1" lang="en-US" altLang="ja-JP" sz="1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F</a:t>
            </a:r>
          </a:p>
        </p:txBody>
      </p:sp>
      <p:sp>
        <p:nvSpPr>
          <p:cNvPr id="414778" name="Rectangle 138"/>
          <p:cNvSpPr>
            <a:spLocks noChangeArrowheads="1"/>
          </p:cNvSpPr>
          <p:nvPr/>
        </p:nvSpPr>
        <p:spPr bwMode="auto">
          <a:xfrm>
            <a:off x="109161" y="5030057"/>
            <a:ext cx="170719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価電子帯上端 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</a:t>
            </a:r>
            <a:r>
              <a:rPr kumimoji="1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V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graphicFrame>
        <p:nvGraphicFramePr>
          <p:cNvPr id="181" name="オブジェクト 5"/>
          <p:cNvGraphicFramePr>
            <a:graphicFrameLocks noChangeAspect="1"/>
          </p:cNvGraphicFramePr>
          <p:nvPr/>
        </p:nvGraphicFramePr>
        <p:xfrm>
          <a:off x="3333750" y="1512888"/>
          <a:ext cx="156686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3" imgW="1041120" imgH="507960" progId="Equation.3">
                  <p:embed/>
                </p:oleObj>
              </mc:Choice>
              <mc:Fallback>
                <p:oleObj name="数式" r:id="rId3" imgW="1041120" imgH="507960" progId="Equation.3">
                  <p:embed/>
                  <p:pic>
                    <p:nvPicPr>
                      <p:cNvPr id="181" name="オブジェクト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750" y="1512888"/>
                        <a:ext cx="1566863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2" name="オブジェクト 6"/>
          <p:cNvGraphicFramePr>
            <a:graphicFrameLocks noChangeAspect="1"/>
          </p:cNvGraphicFramePr>
          <p:nvPr/>
        </p:nvGraphicFramePr>
        <p:xfrm>
          <a:off x="3194050" y="5635625"/>
          <a:ext cx="1354138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5" imgW="927000" imgH="507960" progId="Equation.3">
                  <p:embed/>
                </p:oleObj>
              </mc:Choice>
              <mc:Fallback>
                <p:oleObj name="数式" r:id="rId5" imgW="927000" imgH="507960" progId="Equation.3">
                  <p:embed/>
                  <p:pic>
                    <p:nvPicPr>
                      <p:cNvPr id="182" name="オブジェクト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4050" y="5635625"/>
                        <a:ext cx="1354138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3" name="フリーフォーム 182"/>
          <p:cNvSpPr/>
          <p:nvPr/>
        </p:nvSpPr>
        <p:spPr>
          <a:xfrm rot="5400000" flipH="1">
            <a:off x="2884605" y="2220286"/>
            <a:ext cx="1411790" cy="1461353"/>
          </a:xfrm>
          <a:custGeom>
            <a:avLst/>
            <a:gdLst>
              <a:gd name="connsiteX0" fmla="*/ 0 w 2351314"/>
              <a:gd name="connsiteY0" fmla="*/ 1611086 h 1611086"/>
              <a:gd name="connsiteX1" fmla="*/ 232228 w 2351314"/>
              <a:gd name="connsiteY1" fmla="*/ 1103086 h 1611086"/>
              <a:gd name="connsiteX2" fmla="*/ 798285 w 2351314"/>
              <a:gd name="connsiteY2" fmla="*/ 464458 h 1611086"/>
              <a:gd name="connsiteX3" fmla="*/ 1509485 w 2351314"/>
              <a:gd name="connsiteY3" fmla="*/ 116115 h 1611086"/>
              <a:gd name="connsiteX4" fmla="*/ 2351314 w 2351314"/>
              <a:gd name="connsiteY4" fmla="*/ 0 h 161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1314" h="1611086">
                <a:moveTo>
                  <a:pt x="0" y="1611086"/>
                </a:moveTo>
                <a:cubicBezTo>
                  <a:pt x="49590" y="1452638"/>
                  <a:pt x="99180" y="1294191"/>
                  <a:pt x="232228" y="1103086"/>
                </a:cubicBezTo>
                <a:cubicBezTo>
                  <a:pt x="365276" y="911981"/>
                  <a:pt x="585409" y="628953"/>
                  <a:pt x="798285" y="464458"/>
                </a:cubicBezTo>
                <a:cubicBezTo>
                  <a:pt x="1011161" y="299963"/>
                  <a:pt x="1250647" y="193525"/>
                  <a:pt x="1509485" y="116115"/>
                </a:cubicBezTo>
                <a:cubicBezTo>
                  <a:pt x="1768323" y="38705"/>
                  <a:pt x="2059818" y="19352"/>
                  <a:pt x="2351314" y="0"/>
                </a:cubicBezTo>
              </a:path>
            </a:pathLst>
          </a:custGeom>
          <a:ln w="158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185" name="直線コネクタ 184"/>
          <p:cNvCxnSpPr/>
          <p:nvPr/>
        </p:nvCxnSpPr>
        <p:spPr>
          <a:xfrm>
            <a:off x="2859216" y="6480569"/>
            <a:ext cx="2051543" cy="0"/>
          </a:xfrm>
          <a:prstGeom prst="line">
            <a:avLst/>
          </a:prstGeom>
          <a:ln w="1587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テキスト ボックス 14"/>
          <p:cNvSpPr txBox="1">
            <a:spLocks noChangeArrowheads="1"/>
          </p:cNvSpPr>
          <p:nvPr/>
        </p:nvSpPr>
        <p:spPr bwMode="auto">
          <a:xfrm rot="16200000">
            <a:off x="1938079" y="1311640"/>
            <a:ext cx="14975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エネルギー 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</a:t>
            </a:r>
            <a:endParaRPr kumimoji="1" lang="ja-JP" altLang="en-US" sz="1800" b="1" i="0" u="none" strike="noStrike" kern="1200" cap="none" spc="0" normalizeH="0" baseline="-25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188" name="直線コネクタ 187"/>
          <p:cNvCxnSpPr/>
          <p:nvPr/>
        </p:nvCxnSpPr>
        <p:spPr>
          <a:xfrm flipV="1">
            <a:off x="2866782" y="1262289"/>
            <a:ext cx="0" cy="5478979"/>
          </a:xfrm>
          <a:prstGeom prst="line">
            <a:avLst/>
          </a:prstGeom>
          <a:ln w="1587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テキスト ボックス 14"/>
          <p:cNvSpPr txBox="1">
            <a:spLocks noChangeArrowheads="1"/>
          </p:cNvSpPr>
          <p:nvPr/>
        </p:nvSpPr>
        <p:spPr bwMode="auto">
          <a:xfrm>
            <a:off x="3056091" y="6472229"/>
            <a:ext cx="16466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状態密度 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D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endParaRPr kumimoji="1" lang="ja-JP" altLang="en-US" sz="1800" b="1" i="0" u="none" strike="noStrike" kern="1200" cap="none" spc="0" normalizeH="0" baseline="-25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4" name="フリーフォーム 193"/>
          <p:cNvSpPr/>
          <p:nvPr/>
        </p:nvSpPr>
        <p:spPr>
          <a:xfrm rot="5400000">
            <a:off x="2899327" y="4980676"/>
            <a:ext cx="1434666" cy="1461353"/>
          </a:xfrm>
          <a:custGeom>
            <a:avLst/>
            <a:gdLst>
              <a:gd name="connsiteX0" fmla="*/ 0 w 2351314"/>
              <a:gd name="connsiteY0" fmla="*/ 1611086 h 1611086"/>
              <a:gd name="connsiteX1" fmla="*/ 232228 w 2351314"/>
              <a:gd name="connsiteY1" fmla="*/ 1103086 h 1611086"/>
              <a:gd name="connsiteX2" fmla="*/ 798285 w 2351314"/>
              <a:gd name="connsiteY2" fmla="*/ 464458 h 1611086"/>
              <a:gd name="connsiteX3" fmla="*/ 1509485 w 2351314"/>
              <a:gd name="connsiteY3" fmla="*/ 116115 h 1611086"/>
              <a:gd name="connsiteX4" fmla="*/ 2351314 w 2351314"/>
              <a:gd name="connsiteY4" fmla="*/ 0 h 161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1314" h="1611086">
                <a:moveTo>
                  <a:pt x="0" y="1611086"/>
                </a:moveTo>
                <a:cubicBezTo>
                  <a:pt x="49590" y="1452638"/>
                  <a:pt x="99180" y="1294191"/>
                  <a:pt x="232228" y="1103086"/>
                </a:cubicBezTo>
                <a:cubicBezTo>
                  <a:pt x="365276" y="911981"/>
                  <a:pt x="585409" y="628953"/>
                  <a:pt x="798285" y="464458"/>
                </a:cubicBezTo>
                <a:cubicBezTo>
                  <a:pt x="1011161" y="299963"/>
                  <a:pt x="1250647" y="193525"/>
                  <a:pt x="1509485" y="116115"/>
                </a:cubicBezTo>
                <a:cubicBezTo>
                  <a:pt x="1768323" y="38705"/>
                  <a:pt x="2059818" y="19352"/>
                  <a:pt x="2351314" y="0"/>
                </a:cubicBezTo>
              </a:path>
            </a:pathLst>
          </a:custGeom>
          <a:ln w="158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5" name="Rectangle 134"/>
          <p:cNvSpPr>
            <a:spLocks noChangeArrowheads="1"/>
          </p:cNvSpPr>
          <p:nvPr/>
        </p:nvSpPr>
        <p:spPr bwMode="auto">
          <a:xfrm>
            <a:off x="2569409" y="3614218"/>
            <a:ext cx="2644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</a:t>
            </a:r>
            <a:r>
              <a:rPr kumimoji="1" lang="en-US" altLang="ja-JP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C</a:t>
            </a:r>
          </a:p>
        </p:txBody>
      </p:sp>
      <p:sp>
        <p:nvSpPr>
          <p:cNvPr id="196" name="Rectangle 138"/>
          <p:cNvSpPr>
            <a:spLocks noChangeArrowheads="1"/>
          </p:cNvSpPr>
          <p:nvPr/>
        </p:nvSpPr>
        <p:spPr bwMode="auto">
          <a:xfrm>
            <a:off x="2589181" y="4688469"/>
            <a:ext cx="2644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</a:t>
            </a:r>
            <a:r>
              <a:rPr kumimoji="1" lang="en-US" altLang="ja-JP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V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7" name="Rectangle 138"/>
          <p:cNvSpPr>
            <a:spLocks noChangeArrowheads="1"/>
          </p:cNvSpPr>
          <p:nvPr/>
        </p:nvSpPr>
        <p:spPr bwMode="auto">
          <a:xfrm>
            <a:off x="2589861" y="4231269"/>
            <a:ext cx="24846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</a:t>
            </a:r>
            <a:r>
              <a:rPr kumimoji="1" lang="en-US" altLang="ja-JP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F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Rectangle 60"/>
              <p:cNvSpPr>
                <a:spLocks noChangeArrowheads="1"/>
              </p:cNvSpPr>
              <p:nvPr/>
            </p:nvSpPr>
            <p:spPr bwMode="auto">
              <a:xfrm>
                <a:off x="5280759" y="719367"/>
                <a:ext cx="4092829" cy="61337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𝐸</m:t>
                    </m:r>
                    <m:d>
                      <m:d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</m:e>
                    </m:d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~</m:t>
                    </m:r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f>
                      <m:f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ℏ</m:t>
                            </m:r>
                          </m:e>
                          <m:sup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  <m:sSup>
                          <m:sSup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𝑚</m:t>
                            </m:r>
                          </m:e>
                          <m:sup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∗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𝒌</m:t>
                        </m:r>
                      </m:e>
                      <m:sup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	</a:t>
                </a: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E 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に関する状態密度</a:t>
                </a:r>
                <a:endPara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　</a:t>
                </a:r>
                <a14:m>
                  <m:oMath xmlns:m="http://schemas.openxmlformats.org/officeDocument/2006/math">
                    <m:r>
                      <a:rPr kumimoji="1" lang="en-US" altLang="ja-JP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𝑫</m:t>
                    </m:r>
                    <m:d>
                      <m:dPr>
                        <m:ctrlP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𝑬</m:t>
                        </m:r>
                      </m:e>
                    </m:d>
                    <m:r>
                      <a:rPr kumimoji="1" lang="en-US" altLang="ja-JP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1" lang="en-US" altLang="ja-JP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𝑵</m:t>
                    </m:r>
                    <m:r>
                      <a:rPr kumimoji="1" lang="en-US" altLang="ja-JP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1" lang="en-US" altLang="ja-JP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𝑬</m:t>
                    </m:r>
                    <m:r>
                      <a:rPr kumimoji="1" lang="en-US" altLang="ja-JP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)/</m:t>
                    </m:r>
                    <m:r>
                      <a:rPr kumimoji="1" lang="en-US" altLang="ja-JP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𝑽</m:t>
                    </m:r>
                  </m:oMath>
                </a14:m>
                <a:endParaRPr kumimoji="1" lang="en-US" altLang="ja-JP" sz="20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            </a:t>
                </a:r>
                <a14:m>
                  <m:oMath xmlns:m="http://schemas.openxmlformats.org/officeDocument/2006/math">
                    <m:r>
                      <a:rPr kumimoji="1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</m:t>
                        </m:r>
                        <m:sSup>
                          <m:sSupPr>
                            <m:ctrlP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1" lang="ja-JP" alt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𝝅</m:t>
                            </m:r>
                            <m:d>
                              <m:dPr>
                                <m:ctrlPr>
                                  <a:rPr kumimoji="1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𝟐</m:t>
                                </m:r>
                                <m:sSup>
                                  <m:sSupPr>
                                    <m:ctrlPr>
                                      <a:rPr kumimoji="1" lang="en-US" altLang="ja-JP" sz="2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2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𝒎</m:t>
                                    </m:r>
                                  </m:e>
                                  <m:sup>
                                    <m:r>
                                      <a:rPr kumimoji="1" lang="en-US" altLang="ja-JP" sz="2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𝟑</m:t>
                            </m:r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/</m:t>
                            </m:r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𝒉</m:t>
                            </m:r>
                          </m:e>
                          <m:sup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𝟑</m:t>
                            </m:r>
                          </m:sup>
                        </m:sSup>
                      </m:den>
                    </m:f>
                    <m:rad>
                      <m:radPr>
                        <m:degHide m:val="on"/>
                        <m:ctrlP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1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𝑬</m:t>
                        </m:r>
                      </m:e>
                    </m:rad>
                  </m:oMath>
                </a14:m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	(9.41)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Fermi-Dirac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分布関数</a:t>
                </a:r>
                <a:endPara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　</a:t>
                </a:r>
                <a14:m>
                  <m:oMath xmlns:m="http://schemas.openxmlformats.org/officeDocument/2006/math"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𝑓</m:t>
                    </m:r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𝐸</m:t>
                    </m:r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)=</m:t>
                    </m:r>
                    <m:f>
                      <m:f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kumimoji="1" lang="en-US" altLang="ja-JP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exp</m:t>
                        </m:r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𝛽</m:t>
                        </m:r>
                        <m:d>
                          <m:d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1" lang="en-US" altLang="ja-JP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1" lang="en-US" altLang="ja-JP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𝐹</m:t>
                                </m:r>
                              </m:sub>
                            </m:sSub>
                          </m:e>
                        </m:d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)+1</m:t>
                        </m:r>
                      </m:den>
                    </m:f>
                  </m:oMath>
                </a14:m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	(8.5)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半導体中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:</a:t>
                </a:r>
                <a:b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</a:b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　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原子核の総電荷 </a:t>
                </a:r>
                <a14:m>
                  <m:oMath xmlns:m="http://schemas.openxmlformats.org/officeDocument/2006/math"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𝑍</m:t>
                    </m:r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𝑍</m:t>
                            </m:r>
                          </m:e>
                          <m:sub>
                            <m: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 と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　総電子数　　　　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sub>
                    </m:sSub>
                  </m:oMath>
                </a14:m>
                <a:endParaRPr kumimoji="1" lang="en-US" altLang="ja-JP" sz="20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　が等しく、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電荷中性条件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を満たす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・ 電子数の条件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(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電荷中性条件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)</a:t>
                </a: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sub>
                    </m:sSub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/>
                      <m:sup/>
                      <m:e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𝐷</m:t>
                        </m:r>
                        <m:d>
                          <m:d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</m:d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</m:t>
                        </m:r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𝑑𝐸</m:t>
                        </m:r>
                      </m:e>
                    </m:nary>
                  </m:oMath>
                </a14:m>
                <a:endParaRPr kumimoji="1" lang="en-US" altLang="ja-JP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・ 真性半導体では、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0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K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では</a:t>
                </a:r>
                <a:b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</a:b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　価電子帯上端 </a:t>
                </a: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E</a:t>
                </a:r>
                <a:r>
                  <a:rPr kumimoji="1" lang="en-US" altLang="ja-JP" sz="20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V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 まで</a:t>
                </a:r>
                <a:b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</a:b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　電子が詰まっている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98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80759" y="719367"/>
                <a:ext cx="4092829" cy="6133795"/>
              </a:xfrm>
              <a:prstGeom prst="rect">
                <a:avLst/>
              </a:prstGeom>
              <a:blipFill>
                <a:blip r:embed="rId8"/>
                <a:stretch>
                  <a:fillRect l="-3720" b="-109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1465430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15297"/>
          </a:xfrm>
        </p:spPr>
        <p:txBody>
          <a:bodyPr/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</a:rPr>
              <a:t>電子と正孔</a:t>
            </a:r>
            <a:r>
              <a:rPr lang="en-US" altLang="ja-JP" sz="3600" b="1" dirty="0">
                <a:solidFill>
                  <a:srgbClr val="0000FF"/>
                </a:solidFill>
              </a:rPr>
              <a:t>:</a:t>
            </a:r>
            <a:r>
              <a:rPr lang="ja-JP" altLang="en-US" sz="3600" b="1" dirty="0">
                <a:solidFill>
                  <a:srgbClr val="0000FF"/>
                </a:solidFill>
              </a:rPr>
              <a:t> 電荷中性条件の書き換え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Rectangle 60"/>
              <p:cNvSpPr>
                <a:spLocks noChangeArrowheads="1"/>
              </p:cNvSpPr>
              <p:nvPr/>
            </p:nvSpPr>
            <p:spPr bwMode="auto">
              <a:xfrm>
                <a:off x="157218" y="617842"/>
                <a:ext cx="8856156" cy="58290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0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 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K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 における全電子数の条件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sub>
                    </m:sSub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∞</m:t>
                        </m:r>
                      </m:sub>
                      <m:sup>
                        <m:sSub>
                          <m:sSubPr>
                            <m:ctrlP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∞</m:t>
                            </m:r>
                          </m:e>
                          <m:sub/>
                        </m:sSub>
                      </m:sup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  <m:d>
                          <m:d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</m:d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𝐷</m:t>
                        </m:r>
                        <m:d>
                          <m:dPr>
                            <m:ctrlP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</m:d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𝑑𝐸</m:t>
                        </m:r>
                      </m:e>
                    </m:nary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∞</m:t>
                        </m:r>
                      </m:sub>
                      <m:sup>
                        <m:sSub>
                          <m:sSub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𝑉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𝐷</m:t>
                            </m:r>
                          </m:e>
                          <m:sub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h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</m:d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𝑑𝐸</m:t>
                        </m:r>
                      </m:e>
                    </m:nary>
                  </m:oMath>
                </a14:m>
                <a:endParaRPr kumimoji="1" lang="en-US" altLang="ja-JP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有限温度における全電子数の条件 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=&gt;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 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電荷中性条件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に置き換える</a:t>
                </a:r>
                <a:endPara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sub>
                    </m:sSub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∞</m:t>
                        </m:r>
                      </m:sub>
                      <m:sup>
                        <m:sSub>
                          <m:sSub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∞</m:t>
                            </m:r>
                          </m:e>
                          <m:sub/>
                        </m:sSub>
                      </m:sup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  <m:d>
                          <m:d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</m:d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𝐷</m:t>
                        </m:r>
                        <m:d>
                          <m:d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</m:d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𝑑𝐸</m:t>
                        </m:r>
                      </m:e>
                    </m:nary>
                  </m:oMath>
                </a14:m>
                <a:endPara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sub>
                    </m:sSub>
                  </m:oMath>
                </a14:m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 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𝐴</m:t>
                        </m:r>
                      </m:sub>
                    </m:sSub>
                  </m:oMath>
                </a14:m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程度の大きな数なので、扱いにくい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　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=&gt;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SupPr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sub>
                      <m:sup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′</m:t>
                        </m:r>
                      </m:sup>
                    </m:sSubSup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∞</m:t>
                        </m:r>
                      </m:sub>
                      <m:sup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∞</m:t>
                        </m:r>
                      </m:sup>
                      <m:e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</m:t>
                        </m:r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𝐷</m:t>
                        </m:r>
                        <m:d>
                          <m:d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</m:d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𝑑𝐸</m:t>
                        </m:r>
                      </m:e>
                    </m:nary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sub>
                    </m:sSub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=0</m:t>
                    </m:r>
                  </m:oMath>
                </a14:m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を基準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に考える</a:t>
                </a:r>
                <a:b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</a:b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SupPr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sub>
                      <m:sup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′</m:t>
                        </m:r>
                      </m:sup>
                    </m:sSubSup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∞</m:t>
                        </m:r>
                      </m:sub>
                      <m:sup>
                        <m:sSub>
                          <m:sSub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𝑉</m:t>
                            </m:r>
                          </m:sub>
                        </m:sSub>
                      </m:sup>
                      <m:e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</m:t>
                        </m:r>
                        <m:sSub>
                          <m:sSubPr>
                            <m:ctrlP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𝐷</m:t>
                            </m:r>
                          </m:e>
                          <m:sub>
                            <m:r>
                              <a:rPr kumimoji="0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h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</m:d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𝑑𝐸</m:t>
                        </m:r>
                      </m:e>
                    </m:nary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nary>
                      <m:nary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∞</m:t>
                        </m:r>
                      </m:sub>
                      <m:sup>
                        <m:sSub>
                          <m:sSub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𝑉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𝐷</m:t>
                            </m:r>
                          </m:e>
                          <m:sub>
                            <m:r>
                              <a:rPr kumimoji="0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h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</m:d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𝑑𝐸</m:t>
                        </m:r>
                      </m:e>
                    </m:nary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nary>
                      <m:nary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𝐶</m:t>
                            </m:r>
                          </m:sub>
                        </m:sSub>
                      </m:sub>
                      <m:sup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∞</m:t>
                        </m:r>
                      </m:sup>
                      <m:e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  <m:d>
                          <m:dPr>
                            <m:ctrlP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</m:d>
                        <m:sSub>
                          <m:sSubPr>
                            <m:ctrlP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𝐷</m:t>
                            </m:r>
                          </m:e>
                          <m:sub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𝑒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</m:d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𝑑𝐸</m:t>
                        </m:r>
                      </m:e>
                    </m:nary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=−</m:t>
                    </m:r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h</m:t>
                        </m:r>
                      </m:sub>
                    </m:sSub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sub>
                    </m:sSub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=0</m:t>
                    </m:r>
                  </m:oMath>
                </a14:m>
                <a:r>
                  <a:rPr kumimoji="1" lang="ja-JP" alt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anose="020B0600070205080204" pitchFamily="50" charset="-128"/>
                    <a:cs typeface="+mn-cs"/>
                  </a:rPr>
                  <a:t>　</a:t>
                </a:r>
                <a:endParaRPr kumimoji="1" lang="en-US" altLang="ja-JP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　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h</m:t>
                        </m:r>
                      </m:sub>
                    </m:sSub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∞</m:t>
                        </m:r>
                      </m:sub>
                      <m:sup>
                        <m:sSub>
                          <m:sSub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𝑉</m:t>
                            </m:r>
                          </m:sub>
                        </m:sSub>
                      </m:sup>
                      <m:e>
                        <m:d>
                          <m:d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1−</m:t>
                            </m:r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𝑓</m:t>
                            </m:r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(</m:t>
                            </m:r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)</m:t>
                            </m:r>
                          </m:e>
                        </m:d>
                        <m:sSub>
                          <m:sSubPr>
                            <m:ctrlP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𝐷</m:t>
                            </m:r>
                          </m:e>
                          <m:sub>
                            <m:r>
                              <a:rPr kumimoji="0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h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</m:d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𝑑𝐸</m:t>
                        </m:r>
                      </m:e>
                    </m:nary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∞</m:t>
                        </m:r>
                      </m:sub>
                      <m:sup>
                        <m:sSub>
                          <m:sSub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𝑉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𝑓</m:t>
                            </m:r>
                          </m:e>
                          <m:sub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h</m:t>
                            </m:r>
                          </m:sub>
                        </m:sSub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</m:t>
                        </m:r>
                        <m:sSub>
                          <m:sSubPr>
                            <m:ctrlP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𝐷</m:t>
                            </m:r>
                          </m:e>
                          <m:sub>
                            <m:r>
                              <a:rPr kumimoji="0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h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</m:d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𝑑𝐸</m:t>
                        </m:r>
                      </m:e>
                    </m:nary>
                  </m:oMath>
                </a14:m>
                <a:endParaRPr kumimoji="1" lang="en-US" altLang="ja-JP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　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𝒇</m:t>
                        </m:r>
                      </m:e>
                      <m:sub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𝒉</m:t>
                        </m:r>
                      </m:sub>
                    </m:sSub>
                    <m:d>
                      <m:dPr>
                        <m:ctrlP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𝑬</m:t>
                        </m:r>
                      </m:e>
                    </m:d>
                    <m:r>
                      <a:rPr kumimoji="1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1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𝟏</m:t>
                    </m:r>
                    <m:r>
                      <a:rPr kumimoji="1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r>
                      <a:rPr kumimoji="1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𝒇</m:t>
                    </m:r>
                    <m:d>
                      <m:dPr>
                        <m:ctrlP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𝑬</m:t>
                        </m:r>
                      </m:e>
                    </m:d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1" lang="en-US" altLang="ja-JP" sz="2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1" lang="ja-JP" alt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𝛽</m:t>
                                </m:r>
                                <m:d>
                                  <m:dPr>
                                    <m:ctrlP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𝐸</m:t>
                                    </m:r>
                                    <m: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kumimoji="1" lang="en-US" altLang="ja-JP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𝐹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func>
                      </m:num>
                      <m:den>
                        <m:func>
                          <m:func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1" lang="en-US" altLang="ja-JP" sz="2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1" lang="ja-JP" alt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𝛽</m:t>
                                </m:r>
                                <m:d>
                                  <m:dPr>
                                    <m:ctrlP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𝐸</m:t>
                                    </m:r>
                                    <m: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kumimoji="1" lang="en-US" altLang="ja-JP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𝐹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func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+1</m:t>
                        </m:r>
                      </m:den>
                    </m:f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1" lang="en-US" altLang="ja-JP" sz="2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exp</m:t>
                            </m:r>
                          </m:fName>
                          <m:e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(</m:t>
                            </m:r>
                            <m: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𝛽</m:t>
                            </m:r>
                            <m:d>
                              <m:dPr>
                                <m:ctrlP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𝐹</m:t>
                                    </m:r>
                                  </m:sub>
                                </m:sSub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𝐸</m:t>
                                </m:r>
                              </m:e>
                            </m:d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)</m:t>
                            </m:r>
                          </m:e>
                        </m:func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+1</m:t>
                        </m:r>
                      </m:den>
                    </m:f>
                  </m:oMath>
                </a14:m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　　　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※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正孔は電子が空いた 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“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孔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”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とみなすことができる</a:t>
                </a:r>
                <a:endPara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　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sub>
                    </m:sSub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𝐶</m:t>
                            </m:r>
                          </m:sub>
                        </m:sSub>
                      </m:sub>
                      <m:sup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𝑓</m:t>
                            </m:r>
                          </m:e>
                          <m:sub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𝑒</m:t>
                            </m:r>
                          </m:sub>
                        </m:sSub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</m:t>
                        </m:r>
                        <m:sSub>
                          <m:sSubPr>
                            <m:ctrlP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𝐷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e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</m:d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𝑑𝐸</m:t>
                        </m:r>
                      </m:e>
                    </m:nary>
                  </m:oMath>
                </a14:m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anose="020B0600070205080204" pitchFamily="50" charset="-128"/>
                    <a:cs typeface="+mn-cs"/>
                  </a:rPr>
                  <a:t>	</a:t>
                </a: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　　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sub>
                    </m:sSub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𝐸</m:t>
                    </m:r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)=</m:t>
                    </m:r>
                    <m:f>
                      <m:f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1" lang="en-US" altLang="ja-JP" sz="2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exp</m:t>
                            </m:r>
                          </m:fName>
                          <m:e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(</m:t>
                            </m:r>
                            <m: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𝛽</m:t>
                            </m:r>
                            <m:d>
                              <m:dPr>
                                <m:ctrlP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𝐸</m:t>
                                </m:r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𝐹</m:t>
                                    </m:r>
                                  </m:sub>
                                </m:sSub>
                              </m:e>
                            </m:d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)</m:t>
                            </m:r>
                          </m:e>
                        </m:func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+1</m:t>
                        </m:r>
                      </m:den>
                    </m:f>
                  </m:oMath>
                </a14:m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SupPr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sub>
                      <m:sup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′</m:t>
                        </m:r>
                      </m:sup>
                    </m:sSubSup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=−</m:t>
                    </m:r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h</m:t>
                        </m:r>
                      </m:sub>
                    </m:sSub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sub>
                    </m:sSub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=0</m:t>
                    </m:r>
                  </m:oMath>
                </a14:m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anose="020B0600070205080204" pitchFamily="50" charset="-128"/>
                    <a:cs typeface="+mn-cs"/>
                  </a:rPr>
                  <a:t>　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anose="020B0600070205080204" pitchFamily="50" charset="-128"/>
                    <a:cs typeface="+mn-cs"/>
                  </a:rPr>
                  <a:t>=&gt;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h</m:t>
                        </m:r>
                      </m:sub>
                    </m:sSub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sub>
                    </m:sSub>
                  </m:oMath>
                </a14:m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anose="020B0600070205080204" pitchFamily="50" charset="-128"/>
                    <a:cs typeface="+mn-cs"/>
                  </a:rPr>
                  <a:t>: 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 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電荷中性条件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98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7218" y="617842"/>
                <a:ext cx="8856156" cy="5829096"/>
              </a:xfrm>
              <a:prstGeom prst="rect">
                <a:avLst/>
              </a:prstGeom>
              <a:blipFill>
                <a:blip r:embed="rId3"/>
                <a:stretch>
                  <a:fillRect l="-1789" t="-62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グループ化 1"/>
          <p:cNvGrpSpPr/>
          <p:nvPr/>
        </p:nvGrpSpPr>
        <p:grpSpPr>
          <a:xfrm>
            <a:off x="5485731" y="4025097"/>
            <a:ext cx="3600298" cy="2869773"/>
            <a:chOff x="5608983" y="801950"/>
            <a:chExt cx="3600298" cy="2869773"/>
          </a:xfrm>
        </p:grpSpPr>
        <p:graphicFrame>
          <p:nvGraphicFramePr>
            <p:cNvPr id="3" name="Object 7"/>
            <p:cNvGraphicFramePr>
              <a:graphicFrameLocks noChangeAspect="1"/>
            </p:cNvGraphicFramePr>
            <p:nvPr/>
          </p:nvGraphicFramePr>
          <p:xfrm>
            <a:off x="5608983" y="801950"/>
            <a:ext cx="3600298" cy="26088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09" name="Text Box 8"/>
            <p:cNvSpPr txBox="1">
              <a:spLocks noChangeArrowheads="1"/>
            </p:cNvSpPr>
            <p:nvPr/>
          </p:nvSpPr>
          <p:spPr bwMode="auto">
            <a:xfrm>
              <a:off x="7149873" y="3302391"/>
              <a:ext cx="802140" cy="36933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E / eV</a:t>
              </a:r>
            </a:p>
          </p:txBody>
        </p:sp>
        <p:sp>
          <p:nvSpPr>
            <p:cNvPr id="110" name="Text Box 9"/>
            <p:cNvSpPr txBox="1">
              <a:spLocks noChangeArrowheads="1"/>
            </p:cNvSpPr>
            <p:nvPr/>
          </p:nvSpPr>
          <p:spPr bwMode="auto">
            <a:xfrm>
              <a:off x="5890914" y="1213245"/>
              <a:ext cx="79552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f</a:t>
              </a:r>
              <a:r>
                <a:rPr kumimoji="1" lang="en-US" altLang="ja-JP" sz="1800" b="1" i="0" u="none" strike="noStrike" kern="1200" cap="none" spc="0" normalizeH="0" baseline="-2500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e</a:t>
              </a:r>
              <a:r>
                <a:rPr kumimoji="1" lang="en-US" altLang="ja-JP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(</a:t>
              </a:r>
              <a:r>
                <a:rPr kumimoji="1" lang="en-US" altLang="ja-JP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E</a:t>
              </a:r>
              <a:r>
                <a:rPr kumimoji="1" lang="en-US" altLang="ja-JP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)</a:t>
              </a:r>
            </a:p>
          </p:txBody>
        </p:sp>
        <p:sp>
          <p:nvSpPr>
            <p:cNvPr id="111" name="Text Box 10"/>
            <p:cNvSpPr txBox="1">
              <a:spLocks noChangeArrowheads="1"/>
            </p:cNvSpPr>
            <p:nvPr/>
          </p:nvSpPr>
          <p:spPr bwMode="auto">
            <a:xfrm>
              <a:off x="8136693" y="1190306"/>
              <a:ext cx="10073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f</a:t>
              </a:r>
              <a:r>
                <a:rPr kumimoji="1" lang="en-US" altLang="ja-JP" sz="1800" b="1" i="0" u="none" strike="noStrike" kern="1200" cap="none" spc="0" normalizeH="0" baseline="-2500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h</a:t>
              </a:r>
              <a:r>
                <a:rPr kumimoji="1" lang="en-US" altLang="ja-JP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(E</a:t>
              </a:r>
              <a:r>
                <a:rPr kumimoji="1" lang="en-US" altLang="ja-JP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6781932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30250"/>
          </a:xfrm>
          <a:noFill/>
        </p:spPr>
        <p:txBody>
          <a:bodyPr/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</a:rPr>
              <a:t>自由電子密度</a:t>
            </a:r>
            <a:endParaRPr lang="ja-JP" altLang="en-US" sz="28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148345" y="659840"/>
                <a:ext cx="8063085" cy="38213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</m:e>
                      <m:sub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sub>
                    </m:sSub>
                    <m:r>
                      <a:rPr kumimoji="0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ctrlP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𝐶</m:t>
                            </m:r>
                          </m:sub>
                        </m:sSub>
                      </m:sub>
                      <m:sup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𝑓</m:t>
                            </m:r>
                          </m:e>
                          <m:sub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𝑒</m:t>
                            </m:r>
                          </m:sub>
                        </m:sSub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</m:t>
                        </m:r>
                        <m:sSub>
                          <m:sSubPr>
                            <m:ctrlP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𝐷</m:t>
                            </m:r>
                          </m:e>
                          <m:sub>
                            <m:r>
                              <a:rPr kumimoji="0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𝑒</m:t>
                            </m:r>
                          </m:sub>
                        </m:sSub>
                        <m:d>
                          <m:dPr>
                            <m:ctrlP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</m:d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𝑑𝐸</m:t>
                        </m:r>
                      </m:e>
                    </m:nary>
                  </m:oMath>
                </a14:m>
                <a:r>
                  <a:rPr kumimoji="0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anose="020B0600070205080204" pitchFamily="50" charset="-128"/>
                    <a:cs typeface="+mn-cs"/>
                  </a:rPr>
                  <a:t>	</a:t>
                </a: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</m:e>
                      <m:sub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sub>
                    </m:sSub>
                    <m:r>
                      <a:rPr kumimoji="0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0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𝐸</m:t>
                    </m:r>
                    <m:r>
                      <a:rPr kumimoji="0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)=</m:t>
                    </m:r>
                    <m:f>
                      <m:fPr>
                        <m:ctrlP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kumimoji="0" lang="en-US" altLang="ja-JP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exp</m:t>
                        </m:r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0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𝛽</m:t>
                        </m:r>
                        <m:d>
                          <m:dPr>
                            <m:ctrlP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𝐹</m:t>
                                </m:r>
                              </m:sub>
                            </m:sSub>
                          </m:e>
                        </m:d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)+1</m:t>
                        </m:r>
                      </m:den>
                    </m:f>
                  </m:oMath>
                </a14:m>
                <a:endParaRPr kumimoji="0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𝐷</m:t>
                        </m:r>
                      </m:e>
                      <m:sub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e>
                    </m:d>
                    <m:r>
                      <a:rPr kumimoji="0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𝐷</m:t>
                        </m:r>
                      </m:e>
                      <m:sub>
                        <m:r>
                          <a:rPr kumimoji="0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𝐶</m:t>
                        </m:r>
                        <m:r>
                          <a:rPr kumimoji="0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  <m:rad>
                      <m:radPr>
                        <m:degHide m:val="on"/>
                        <m:ctrlP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  <m:r>
                          <a:rPr kumimoji="0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0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𝐶</m:t>
                            </m:r>
                          </m:sub>
                        </m:sSub>
                      </m:e>
                    </m:rad>
                  </m:oMath>
                </a14:m>
                <a:r>
                  <a:rPr kumimoji="0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	(9.41)</a:t>
                </a: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　　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𝐷</m:t>
                        </m:r>
                      </m:e>
                      <m:sub>
                        <m:r>
                          <a:rPr kumimoji="0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𝐶</m:t>
                        </m:r>
                        <m:r>
                          <a:rPr kumimoji="0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  <m:r>
                      <a:rPr kumimoji="0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e>
                        </m:rad>
                      </m:num>
                      <m:den>
                        <m:sSup>
                          <m:sSupPr>
                            <m:ctrlP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𝜋</m:t>
                            </m:r>
                          </m:e>
                          <m:sup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</m:den>
                    </m:f>
                    <m:f>
                      <m:fPr>
                        <m:ctrlP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kumimoji="0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𝑒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∗</m:t>
                                </m:r>
                              </m:sup>
                            </m:sSup>
                          </m:e>
                          <m:sup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3/2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ℏ</m:t>
                            </m:r>
                          </m:e>
                          <m:sup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kumimoji="0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	</a:t>
                </a: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anose="020B0600070205080204" pitchFamily="50" charset="-128"/>
                    <a:cs typeface="+mn-cs"/>
                  </a:rPr>
                  <a:t>非縮退半導体 </a:t>
                </a:r>
                <a14:m>
                  <m:oMath xmlns:m="http://schemas.openxmlformats.org/officeDocument/2006/math">
                    <m:r>
                      <a:rPr kumimoji="0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𝛽</m:t>
                    </m:r>
                    <m:d>
                      <m:dPr>
                        <m:ctrlP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𝐹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:r>
                  <a:rPr kumimoji="0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anose="020B0600070205080204" pitchFamily="50" charset="-128"/>
                    <a:cs typeface="+mn-cs"/>
                  </a:rPr>
                  <a:t>&gt;&gt;1 </a:t>
                </a:r>
                <a:r>
                  <a:rPr kumimoji="0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anose="020B0600070205080204" pitchFamily="50" charset="-128"/>
                    <a:cs typeface="+mn-cs"/>
                  </a:rPr>
                  <a:t>では</a:t>
                </a:r>
                <a:r>
                  <a:rPr kumimoji="0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anose="020B0600070205080204" pitchFamily="50" charset="-128"/>
                    <a:cs typeface="+mn-cs"/>
                  </a:rPr>
                  <a:t>	</a:t>
                </a: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</m:e>
                      <m:sub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sub>
                    </m:sSub>
                    <m:r>
                      <a:rPr kumimoji="0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~</m:t>
                    </m:r>
                    <m:nary>
                      <m:naryPr>
                        <m:ctrlP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𝐶</m:t>
                            </m:r>
                          </m:sub>
                        </m:sSub>
                      </m:sub>
                      <m:sup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sSup>
                              <m:sSupPr>
                                <m:ctrlP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ja-JP" alt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f>
                          <m:fPr>
                            <m:ctrlP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kumimoji="0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𝑒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∗3/2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ℏ</m:t>
                                </m:r>
                              </m:e>
                              <m:sup>
                                <m: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  <m:rad>
                          <m:radPr>
                            <m:degHide m:val="on"/>
                            <m:ctrlP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𝐶</m:t>
                                </m:r>
                              </m:sub>
                            </m:sSub>
                          </m:e>
                        </m:rad>
                        <m:r>
                          <m:rPr>
                            <m:sty m:val="p"/>
                          </m:rPr>
                          <a:rPr kumimoji="0" lang="en-US" altLang="ja-JP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exp</m:t>
                        </m:r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0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0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𝛽</m:t>
                        </m:r>
                        <m:d>
                          <m:dPr>
                            <m:ctrlP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𝐹</m:t>
                                </m:r>
                              </m:sub>
                            </m:sSub>
                          </m:e>
                        </m:d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</m:t>
                        </m:r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𝑑𝐸</m:t>
                        </m:r>
                      </m:e>
                    </m:nary>
                  </m:oMath>
                </a14:m>
                <a:endParaRPr kumimoji="0" lang="en-US" altLang="ja-JP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　　　</a:t>
                </a:r>
                <a14:m>
                  <m:oMath xmlns:m="http://schemas.openxmlformats.org/officeDocument/2006/math">
                    <m:r>
                      <a:rPr kumimoji="0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e>
                        </m:rad>
                      </m:num>
                      <m:den>
                        <m:sSup>
                          <m:sSupPr>
                            <m:ctrlP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𝜋</m:t>
                            </m:r>
                          </m:e>
                          <m:sup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</m:den>
                    </m:f>
                    <m:f>
                      <m:fPr>
                        <m:ctrlP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𝑒</m:t>
                                </m:r>
                              </m:sub>
                            </m:sSub>
                          </m:e>
                          <m:sup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∗3/2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ℏ</m:t>
                            </m:r>
                          </m:e>
                          <m:sup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3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kumimoji="0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e>
                      <m:sup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0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𝛽</m:t>
                        </m:r>
                        <m:d>
                          <m:dPr>
                            <m:ctrlP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𝐶</m:t>
                                </m:r>
                              </m:sub>
                            </m:sSub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𝐹</m:t>
                                </m:r>
                              </m:sub>
                            </m:sSub>
                          </m:e>
                        </m:d>
                      </m:sup>
                    </m:sSup>
                    <m:nary>
                      <m:naryPr>
                        <m:ctrlPr>
                          <a:rPr kumimoji="0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a:rPr kumimoji="0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  <m:sup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∞</m:t>
                        </m:r>
                      </m:sup>
                      <m:e>
                        <m:rad>
                          <m:radPr>
                            <m:degHide m:val="on"/>
                            <m:ctrlP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𝑒</m:t>
                            </m:r>
                          </m:e>
                        </m:rad>
                        <m:r>
                          <m:rPr>
                            <m:sty m:val="p"/>
                          </m:rPr>
                          <a:rPr kumimoji="0" lang="en-US" altLang="ja-JP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exp</m:t>
                        </m:r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(−</m:t>
                        </m:r>
                        <m:r>
                          <a:rPr kumimoji="0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𝛽</m:t>
                        </m:r>
                        <m:r>
                          <a:rPr kumimoji="0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</m:t>
                        </m:r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𝑑𝑒</m:t>
                        </m:r>
                      </m:e>
                    </m:nary>
                  </m:oMath>
                </a14:m>
                <a:endParaRPr kumimoji="0" lang="en-US" altLang="ja-JP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45" y="659840"/>
                <a:ext cx="8063085" cy="3821367"/>
              </a:xfrm>
              <a:prstGeom prst="rect">
                <a:avLst/>
              </a:prstGeom>
              <a:blipFill>
                <a:blip r:embed="rId3"/>
                <a:stretch>
                  <a:fillRect l="-756" t="-156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グループ化 2"/>
          <p:cNvGrpSpPr/>
          <p:nvPr/>
        </p:nvGrpSpPr>
        <p:grpSpPr>
          <a:xfrm>
            <a:off x="4678020" y="615673"/>
            <a:ext cx="4372641" cy="2077048"/>
            <a:chOff x="6628499" y="935038"/>
            <a:chExt cx="6991536" cy="3321050"/>
          </a:xfrm>
        </p:grpSpPr>
        <p:cxnSp>
          <p:nvCxnSpPr>
            <p:cNvPr id="16" name="直線コネクタ 15"/>
            <p:cNvCxnSpPr/>
            <p:nvPr/>
          </p:nvCxnSpPr>
          <p:spPr>
            <a:xfrm>
              <a:off x="7173913" y="3678238"/>
              <a:ext cx="6408737" cy="0"/>
            </a:xfrm>
            <a:prstGeom prst="line">
              <a:avLst/>
            </a:prstGeom>
            <a:ln w="158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フリーフォーム 16"/>
            <p:cNvSpPr/>
            <p:nvPr/>
          </p:nvSpPr>
          <p:spPr>
            <a:xfrm>
              <a:off x="11255375" y="2066925"/>
              <a:ext cx="2351088" cy="1611313"/>
            </a:xfrm>
            <a:custGeom>
              <a:avLst/>
              <a:gdLst>
                <a:gd name="connsiteX0" fmla="*/ 0 w 2351314"/>
                <a:gd name="connsiteY0" fmla="*/ 1611086 h 1611086"/>
                <a:gd name="connsiteX1" fmla="*/ 232228 w 2351314"/>
                <a:gd name="connsiteY1" fmla="*/ 1103086 h 1611086"/>
                <a:gd name="connsiteX2" fmla="*/ 798285 w 2351314"/>
                <a:gd name="connsiteY2" fmla="*/ 464458 h 1611086"/>
                <a:gd name="connsiteX3" fmla="*/ 1509485 w 2351314"/>
                <a:gd name="connsiteY3" fmla="*/ 116115 h 1611086"/>
                <a:gd name="connsiteX4" fmla="*/ 2351314 w 2351314"/>
                <a:gd name="connsiteY4" fmla="*/ 0 h 1611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1314" h="1611086">
                  <a:moveTo>
                    <a:pt x="0" y="1611086"/>
                  </a:moveTo>
                  <a:cubicBezTo>
                    <a:pt x="49590" y="1452638"/>
                    <a:pt x="99180" y="1294191"/>
                    <a:pt x="232228" y="1103086"/>
                  </a:cubicBezTo>
                  <a:cubicBezTo>
                    <a:pt x="365276" y="911981"/>
                    <a:pt x="585409" y="628953"/>
                    <a:pt x="798285" y="464458"/>
                  </a:cubicBezTo>
                  <a:cubicBezTo>
                    <a:pt x="1011161" y="299963"/>
                    <a:pt x="1250647" y="193525"/>
                    <a:pt x="1509485" y="116115"/>
                  </a:cubicBezTo>
                  <a:cubicBezTo>
                    <a:pt x="1768323" y="38705"/>
                    <a:pt x="2059818" y="19352"/>
                    <a:pt x="2351314" y="0"/>
                  </a:cubicBezTo>
                </a:path>
              </a:pathLst>
            </a:cu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8" name="フリーフォーム 17"/>
            <p:cNvSpPr/>
            <p:nvPr/>
          </p:nvSpPr>
          <p:spPr>
            <a:xfrm flipH="1">
              <a:off x="7318375" y="1230313"/>
              <a:ext cx="2016125" cy="2447925"/>
            </a:xfrm>
            <a:custGeom>
              <a:avLst/>
              <a:gdLst>
                <a:gd name="connsiteX0" fmla="*/ 0 w 2351314"/>
                <a:gd name="connsiteY0" fmla="*/ 1611086 h 1611086"/>
                <a:gd name="connsiteX1" fmla="*/ 232228 w 2351314"/>
                <a:gd name="connsiteY1" fmla="*/ 1103086 h 1611086"/>
                <a:gd name="connsiteX2" fmla="*/ 798285 w 2351314"/>
                <a:gd name="connsiteY2" fmla="*/ 464458 h 1611086"/>
                <a:gd name="connsiteX3" fmla="*/ 1509485 w 2351314"/>
                <a:gd name="connsiteY3" fmla="*/ 116115 h 1611086"/>
                <a:gd name="connsiteX4" fmla="*/ 2351314 w 2351314"/>
                <a:gd name="connsiteY4" fmla="*/ 0 h 1611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1314" h="1611086">
                  <a:moveTo>
                    <a:pt x="0" y="1611086"/>
                  </a:moveTo>
                  <a:cubicBezTo>
                    <a:pt x="49590" y="1452638"/>
                    <a:pt x="99180" y="1294191"/>
                    <a:pt x="232228" y="1103086"/>
                  </a:cubicBezTo>
                  <a:cubicBezTo>
                    <a:pt x="365276" y="911981"/>
                    <a:pt x="585409" y="628953"/>
                    <a:pt x="798285" y="464458"/>
                  </a:cubicBezTo>
                  <a:cubicBezTo>
                    <a:pt x="1011161" y="299963"/>
                    <a:pt x="1250647" y="193525"/>
                    <a:pt x="1509485" y="116115"/>
                  </a:cubicBezTo>
                  <a:cubicBezTo>
                    <a:pt x="1768323" y="38705"/>
                    <a:pt x="2059818" y="19352"/>
                    <a:pt x="2351314" y="0"/>
                  </a:cubicBezTo>
                </a:path>
              </a:pathLst>
            </a:cu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9" name="テキスト ボックス 4"/>
            <p:cNvSpPr txBox="1">
              <a:spLocks noChangeArrowheads="1"/>
            </p:cNvSpPr>
            <p:nvPr/>
          </p:nvSpPr>
          <p:spPr bwMode="auto">
            <a:xfrm>
              <a:off x="9085262" y="3606800"/>
              <a:ext cx="630172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E</a:t>
              </a:r>
              <a:r>
                <a:rPr kumimoji="1" lang="en-US" altLang="ja-JP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V</a:t>
              </a:r>
              <a:endParaRPr kumimoji="1" lang="ja-JP" alt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0" name="テキスト ボックス 13"/>
            <p:cNvSpPr txBox="1">
              <a:spLocks noChangeArrowheads="1"/>
            </p:cNvSpPr>
            <p:nvPr/>
          </p:nvSpPr>
          <p:spPr bwMode="auto">
            <a:xfrm>
              <a:off x="11101387" y="3606800"/>
              <a:ext cx="618595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E</a:t>
              </a:r>
              <a:r>
                <a:rPr kumimoji="1" lang="en-US" altLang="ja-JP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C</a:t>
              </a:r>
              <a:endParaRPr kumimoji="1" lang="ja-JP" alt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cxnSp>
          <p:nvCxnSpPr>
            <p:cNvPr id="29" name="直線コネクタ 28"/>
            <p:cNvCxnSpPr/>
            <p:nvPr/>
          </p:nvCxnSpPr>
          <p:spPr>
            <a:xfrm flipV="1">
              <a:off x="10629900" y="1230313"/>
              <a:ext cx="0" cy="2457450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テキスト ボックス 26"/>
            <p:cNvSpPr txBox="1">
              <a:spLocks noChangeArrowheads="1"/>
            </p:cNvSpPr>
            <p:nvPr/>
          </p:nvSpPr>
          <p:spPr bwMode="auto">
            <a:xfrm>
              <a:off x="9968595" y="958696"/>
              <a:ext cx="515937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E</a:t>
              </a:r>
              <a:r>
                <a:rPr kumimoji="1" lang="en-US" altLang="ja-JP" sz="24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F</a:t>
              </a:r>
              <a:endParaRPr kumimoji="1" lang="ja-JP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1" name="フリーフォーム 30"/>
            <p:cNvSpPr/>
            <p:nvPr/>
          </p:nvSpPr>
          <p:spPr>
            <a:xfrm>
              <a:off x="8875713" y="2081213"/>
              <a:ext cx="3048000" cy="1597025"/>
            </a:xfrm>
            <a:custGeom>
              <a:avLst/>
              <a:gdLst>
                <a:gd name="connsiteX0" fmla="*/ 0 w 2728685"/>
                <a:gd name="connsiteY0" fmla="*/ 0 h 1611085"/>
                <a:gd name="connsiteX1" fmla="*/ 1016000 w 2728685"/>
                <a:gd name="connsiteY1" fmla="*/ 14514 h 1611085"/>
                <a:gd name="connsiteX2" fmla="*/ 1567543 w 2728685"/>
                <a:gd name="connsiteY2" fmla="*/ 43543 h 1611085"/>
                <a:gd name="connsiteX3" fmla="*/ 1669143 w 2728685"/>
                <a:gd name="connsiteY3" fmla="*/ 145143 h 1611085"/>
                <a:gd name="connsiteX4" fmla="*/ 1756228 w 2728685"/>
                <a:gd name="connsiteY4" fmla="*/ 827314 h 1611085"/>
                <a:gd name="connsiteX5" fmla="*/ 1886857 w 2728685"/>
                <a:gd name="connsiteY5" fmla="*/ 1364343 h 1611085"/>
                <a:gd name="connsiteX6" fmla="*/ 2133600 w 2728685"/>
                <a:gd name="connsiteY6" fmla="*/ 1538514 h 1611085"/>
                <a:gd name="connsiteX7" fmla="*/ 2409371 w 2728685"/>
                <a:gd name="connsiteY7" fmla="*/ 1582057 h 1611085"/>
                <a:gd name="connsiteX8" fmla="*/ 2728685 w 2728685"/>
                <a:gd name="connsiteY8" fmla="*/ 1611085 h 1611085"/>
                <a:gd name="connsiteX0" fmla="*/ 0 w 2728685"/>
                <a:gd name="connsiteY0" fmla="*/ 0 h 1611085"/>
                <a:gd name="connsiteX1" fmla="*/ 1016000 w 2728685"/>
                <a:gd name="connsiteY1" fmla="*/ 14514 h 1611085"/>
                <a:gd name="connsiteX2" fmla="*/ 1567543 w 2728685"/>
                <a:gd name="connsiteY2" fmla="*/ 43543 h 1611085"/>
                <a:gd name="connsiteX3" fmla="*/ 1669143 w 2728685"/>
                <a:gd name="connsiteY3" fmla="*/ 145143 h 1611085"/>
                <a:gd name="connsiteX4" fmla="*/ 1756228 w 2728685"/>
                <a:gd name="connsiteY4" fmla="*/ 827314 h 1611085"/>
                <a:gd name="connsiteX5" fmla="*/ 1886857 w 2728685"/>
                <a:gd name="connsiteY5" fmla="*/ 1364343 h 1611085"/>
                <a:gd name="connsiteX6" fmla="*/ 2133600 w 2728685"/>
                <a:gd name="connsiteY6" fmla="*/ 1538514 h 1611085"/>
                <a:gd name="connsiteX7" fmla="*/ 2438399 w 2728685"/>
                <a:gd name="connsiteY7" fmla="*/ 1494972 h 1611085"/>
                <a:gd name="connsiteX8" fmla="*/ 2728685 w 2728685"/>
                <a:gd name="connsiteY8" fmla="*/ 1611085 h 1611085"/>
                <a:gd name="connsiteX0" fmla="*/ 0 w 3047999"/>
                <a:gd name="connsiteY0" fmla="*/ 0 h 1625599"/>
                <a:gd name="connsiteX1" fmla="*/ 1016000 w 3047999"/>
                <a:gd name="connsiteY1" fmla="*/ 14514 h 1625599"/>
                <a:gd name="connsiteX2" fmla="*/ 1567543 w 3047999"/>
                <a:gd name="connsiteY2" fmla="*/ 43543 h 1625599"/>
                <a:gd name="connsiteX3" fmla="*/ 1669143 w 3047999"/>
                <a:gd name="connsiteY3" fmla="*/ 145143 h 1625599"/>
                <a:gd name="connsiteX4" fmla="*/ 1756228 w 3047999"/>
                <a:gd name="connsiteY4" fmla="*/ 827314 h 1625599"/>
                <a:gd name="connsiteX5" fmla="*/ 1886857 w 3047999"/>
                <a:gd name="connsiteY5" fmla="*/ 1364343 h 1625599"/>
                <a:gd name="connsiteX6" fmla="*/ 2133600 w 3047999"/>
                <a:gd name="connsiteY6" fmla="*/ 1538514 h 1625599"/>
                <a:gd name="connsiteX7" fmla="*/ 2438399 w 3047999"/>
                <a:gd name="connsiteY7" fmla="*/ 1494972 h 1625599"/>
                <a:gd name="connsiteX8" fmla="*/ 3047999 w 3047999"/>
                <a:gd name="connsiteY8" fmla="*/ 1625599 h 1625599"/>
                <a:gd name="connsiteX0" fmla="*/ 0 w 3047999"/>
                <a:gd name="connsiteY0" fmla="*/ 0 h 1625599"/>
                <a:gd name="connsiteX1" fmla="*/ 1016000 w 3047999"/>
                <a:gd name="connsiteY1" fmla="*/ 14514 h 1625599"/>
                <a:gd name="connsiteX2" fmla="*/ 1567543 w 3047999"/>
                <a:gd name="connsiteY2" fmla="*/ 43543 h 1625599"/>
                <a:gd name="connsiteX3" fmla="*/ 1669143 w 3047999"/>
                <a:gd name="connsiteY3" fmla="*/ 145143 h 1625599"/>
                <a:gd name="connsiteX4" fmla="*/ 1756228 w 3047999"/>
                <a:gd name="connsiteY4" fmla="*/ 827314 h 1625599"/>
                <a:gd name="connsiteX5" fmla="*/ 1886857 w 3047999"/>
                <a:gd name="connsiteY5" fmla="*/ 1364343 h 1625599"/>
                <a:gd name="connsiteX6" fmla="*/ 1988457 w 3047999"/>
                <a:gd name="connsiteY6" fmla="*/ 1407886 h 1625599"/>
                <a:gd name="connsiteX7" fmla="*/ 2438399 w 3047999"/>
                <a:gd name="connsiteY7" fmla="*/ 1494972 h 1625599"/>
                <a:gd name="connsiteX8" fmla="*/ 3047999 w 3047999"/>
                <a:gd name="connsiteY8" fmla="*/ 1625599 h 1625599"/>
                <a:gd name="connsiteX0" fmla="*/ 0 w 3047999"/>
                <a:gd name="connsiteY0" fmla="*/ 0 h 1625599"/>
                <a:gd name="connsiteX1" fmla="*/ 1016000 w 3047999"/>
                <a:gd name="connsiteY1" fmla="*/ 14514 h 1625599"/>
                <a:gd name="connsiteX2" fmla="*/ 1567543 w 3047999"/>
                <a:gd name="connsiteY2" fmla="*/ 43543 h 1625599"/>
                <a:gd name="connsiteX3" fmla="*/ 1669143 w 3047999"/>
                <a:gd name="connsiteY3" fmla="*/ 145143 h 1625599"/>
                <a:gd name="connsiteX4" fmla="*/ 1756228 w 3047999"/>
                <a:gd name="connsiteY4" fmla="*/ 827314 h 1625599"/>
                <a:gd name="connsiteX5" fmla="*/ 1799771 w 3047999"/>
                <a:gd name="connsiteY5" fmla="*/ 1146628 h 1625599"/>
                <a:gd name="connsiteX6" fmla="*/ 1988457 w 3047999"/>
                <a:gd name="connsiteY6" fmla="*/ 1407886 h 1625599"/>
                <a:gd name="connsiteX7" fmla="*/ 2438399 w 3047999"/>
                <a:gd name="connsiteY7" fmla="*/ 1494972 h 1625599"/>
                <a:gd name="connsiteX8" fmla="*/ 3047999 w 3047999"/>
                <a:gd name="connsiteY8" fmla="*/ 1625599 h 1625599"/>
                <a:gd name="connsiteX0" fmla="*/ 0 w 3047999"/>
                <a:gd name="connsiteY0" fmla="*/ 0 h 1625599"/>
                <a:gd name="connsiteX1" fmla="*/ 1016000 w 3047999"/>
                <a:gd name="connsiteY1" fmla="*/ 14514 h 1625599"/>
                <a:gd name="connsiteX2" fmla="*/ 1567543 w 3047999"/>
                <a:gd name="connsiteY2" fmla="*/ 43543 h 1625599"/>
                <a:gd name="connsiteX3" fmla="*/ 1712685 w 3047999"/>
                <a:gd name="connsiteY3" fmla="*/ 391886 h 1625599"/>
                <a:gd name="connsiteX4" fmla="*/ 1756228 w 3047999"/>
                <a:gd name="connsiteY4" fmla="*/ 827314 h 1625599"/>
                <a:gd name="connsiteX5" fmla="*/ 1799771 w 3047999"/>
                <a:gd name="connsiteY5" fmla="*/ 1146628 h 1625599"/>
                <a:gd name="connsiteX6" fmla="*/ 1988457 w 3047999"/>
                <a:gd name="connsiteY6" fmla="*/ 1407886 h 1625599"/>
                <a:gd name="connsiteX7" fmla="*/ 2438399 w 3047999"/>
                <a:gd name="connsiteY7" fmla="*/ 1494972 h 1625599"/>
                <a:gd name="connsiteX8" fmla="*/ 3047999 w 3047999"/>
                <a:gd name="connsiteY8" fmla="*/ 1625599 h 1625599"/>
                <a:gd name="connsiteX0" fmla="*/ 0 w 3047999"/>
                <a:gd name="connsiteY0" fmla="*/ 0 h 1625599"/>
                <a:gd name="connsiteX1" fmla="*/ 1016000 w 3047999"/>
                <a:gd name="connsiteY1" fmla="*/ 14514 h 1625599"/>
                <a:gd name="connsiteX2" fmla="*/ 1407885 w 3047999"/>
                <a:gd name="connsiteY2" fmla="*/ 43543 h 1625599"/>
                <a:gd name="connsiteX3" fmla="*/ 1712685 w 3047999"/>
                <a:gd name="connsiteY3" fmla="*/ 391886 h 1625599"/>
                <a:gd name="connsiteX4" fmla="*/ 1756228 w 3047999"/>
                <a:gd name="connsiteY4" fmla="*/ 827314 h 1625599"/>
                <a:gd name="connsiteX5" fmla="*/ 1799771 w 3047999"/>
                <a:gd name="connsiteY5" fmla="*/ 1146628 h 1625599"/>
                <a:gd name="connsiteX6" fmla="*/ 1988457 w 3047999"/>
                <a:gd name="connsiteY6" fmla="*/ 1407886 h 1625599"/>
                <a:gd name="connsiteX7" fmla="*/ 2438399 w 3047999"/>
                <a:gd name="connsiteY7" fmla="*/ 1494972 h 1625599"/>
                <a:gd name="connsiteX8" fmla="*/ 3047999 w 3047999"/>
                <a:gd name="connsiteY8" fmla="*/ 1625599 h 1625599"/>
                <a:gd name="connsiteX0" fmla="*/ 0 w 3047999"/>
                <a:gd name="connsiteY0" fmla="*/ 0 h 1625599"/>
                <a:gd name="connsiteX1" fmla="*/ 1016000 w 3047999"/>
                <a:gd name="connsiteY1" fmla="*/ 14514 h 1625599"/>
                <a:gd name="connsiteX2" fmla="*/ 1523999 w 3047999"/>
                <a:gd name="connsiteY2" fmla="*/ 72571 h 1625599"/>
                <a:gd name="connsiteX3" fmla="*/ 1712685 w 3047999"/>
                <a:gd name="connsiteY3" fmla="*/ 391886 h 1625599"/>
                <a:gd name="connsiteX4" fmla="*/ 1756228 w 3047999"/>
                <a:gd name="connsiteY4" fmla="*/ 827314 h 1625599"/>
                <a:gd name="connsiteX5" fmla="*/ 1799771 w 3047999"/>
                <a:gd name="connsiteY5" fmla="*/ 1146628 h 1625599"/>
                <a:gd name="connsiteX6" fmla="*/ 1988457 w 3047999"/>
                <a:gd name="connsiteY6" fmla="*/ 1407886 h 1625599"/>
                <a:gd name="connsiteX7" fmla="*/ 2438399 w 3047999"/>
                <a:gd name="connsiteY7" fmla="*/ 1494972 h 1625599"/>
                <a:gd name="connsiteX8" fmla="*/ 3047999 w 3047999"/>
                <a:gd name="connsiteY8" fmla="*/ 1625599 h 1625599"/>
                <a:gd name="connsiteX0" fmla="*/ 0 w 3047999"/>
                <a:gd name="connsiteY0" fmla="*/ 0 h 1596570"/>
                <a:gd name="connsiteX1" fmla="*/ 1016000 w 3047999"/>
                <a:gd name="connsiteY1" fmla="*/ 14514 h 1596570"/>
                <a:gd name="connsiteX2" fmla="*/ 1523999 w 3047999"/>
                <a:gd name="connsiteY2" fmla="*/ 72571 h 1596570"/>
                <a:gd name="connsiteX3" fmla="*/ 1712685 w 3047999"/>
                <a:gd name="connsiteY3" fmla="*/ 391886 h 1596570"/>
                <a:gd name="connsiteX4" fmla="*/ 1756228 w 3047999"/>
                <a:gd name="connsiteY4" fmla="*/ 827314 h 1596570"/>
                <a:gd name="connsiteX5" fmla="*/ 1799771 w 3047999"/>
                <a:gd name="connsiteY5" fmla="*/ 1146628 h 1596570"/>
                <a:gd name="connsiteX6" fmla="*/ 1988457 w 3047999"/>
                <a:gd name="connsiteY6" fmla="*/ 1407886 h 1596570"/>
                <a:gd name="connsiteX7" fmla="*/ 2438399 w 3047999"/>
                <a:gd name="connsiteY7" fmla="*/ 1494972 h 1596570"/>
                <a:gd name="connsiteX8" fmla="*/ 3047999 w 3047999"/>
                <a:gd name="connsiteY8" fmla="*/ 1596570 h 1596570"/>
                <a:gd name="connsiteX0" fmla="*/ 0 w 3047999"/>
                <a:gd name="connsiteY0" fmla="*/ 0 h 1596570"/>
                <a:gd name="connsiteX1" fmla="*/ 1016000 w 3047999"/>
                <a:gd name="connsiteY1" fmla="*/ 14514 h 1596570"/>
                <a:gd name="connsiteX2" fmla="*/ 1523999 w 3047999"/>
                <a:gd name="connsiteY2" fmla="*/ 72571 h 1596570"/>
                <a:gd name="connsiteX3" fmla="*/ 1712685 w 3047999"/>
                <a:gd name="connsiteY3" fmla="*/ 391886 h 1596570"/>
                <a:gd name="connsiteX4" fmla="*/ 1756228 w 3047999"/>
                <a:gd name="connsiteY4" fmla="*/ 827314 h 1596570"/>
                <a:gd name="connsiteX5" fmla="*/ 1799771 w 3047999"/>
                <a:gd name="connsiteY5" fmla="*/ 1146628 h 1596570"/>
                <a:gd name="connsiteX6" fmla="*/ 1988457 w 3047999"/>
                <a:gd name="connsiteY6" fmla="*/ 1407886 h 1596570"/>
                <a:gd name="connsiteX7" fmla="*/ 2438399 w 3047999"/>
                <a:gd name="connsiteY7" fmla="*/ 1538515 h 1596570"/>
                <a:gd name="connsiteX8" fmla="*/ 3047999 w 3047999"/>
                <a:gd name="connsiteY8" fmla="*/ 1596570 h 1596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47999" h="1596570">
                  <a:moveTo>
                    <a:pt x="0" y="0"/>
                  </a:moveTo>
                  <a:cubicBezTo>
                    <a:pt x="338667" y="4838"/>
                    <a:pt x="762000" y="2419"/>
                    <a:pt x="1016000" y="14514"/>
                  </a:cubicBezTo>
                  <a:cubicBezTo>
                    <a:pt x="1270000" y="26609"/>
                    <a:pt x="1407885" y="9676"/>
                    <a:pt x="1523999" y="72571"/>
                  </a:cubicBezTo>
                  <a:cubicBezTo>
                    <a:pt x="1640113" y="135466"/>
                    <a:pt x="1673980" y="266095"/>
                    <a:pt x="1712685" y="391886"/>
                  </a:cubicBezTo>
                  <a:cubicBezTo>
                    <a:pt x="1751390" y="517677"/>
                    <a:pt x="1741714" y="701524"/>
                    <a:pt x="1756228" y="827314"/>
                  </a:cubicBezTo>
                  <a:cubicBezTo>
                    <a:pt x="1770742" y="953104"/>
                    <a:pt x="1761066" y="1049866"/>
                    <a:pt x="1799771" y="1146628"/>
                  </a:cubicBezTo>
                  <a:cubicBezTo>
                    <a:pt x="1838476" y="1243390"/>
                    <a:pt x="1882019" y="1342572"/>
                    <a:pt x="1988457" y="1407886"/>
                  </a:cubicBezTo>
                  <a:cubicBezTo>
                    <a:pt x="2094895" y="1473200"/>
                    <a:pt x="2261809" y="1507068"/>
                    <a:pt x="2438399" y="1538515"/>
                  </a:cubicBezTo>
                  <a:cubicBezTo>
                    <a:pt x="2614989" y="1569962"/>
                    <a:pt x="2937932" y="1588103"/>
                    <a:pt x="3047999" y="1596570"/>
                  </a:cubicBezTo>
                </a:path>
              </a:pathLst>
            </a:cu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3" name="テキスト ボックス 34"/>
            <p:cNvSpPr txBox="1">
              <a:spLocks noChangeArrowheads="1"/>
            </p:cNvSpPr>
            <p:nvPr/>
          </p:nvSpPr>
          <p:spPr bwMode="auto">
            <a:xfrm>
              <a:off x="7510584" y="3167380"/>
              <a:ext cx="16002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価電子帯</a:t>
              </a:r>
            </a:p>
          </p:txBody>
        </p:sp>
        <p:sp>
          <p:nvSpPr>
            <p:cNvPr id="34" name="テキスト ボックス 35"/>
            <p:cNvSpPr txBox="1">
              <a:spLocks noChangeArrowheads="1"/>
            </p:cNvSpPr>
            <p:nvPr/>
          </p:nvSpPr>
          <p:spPr bwMode="auto">
            <a:xfrm>
              <a:off x="12095284" y="3167380"/>
              <a:ext cx="1266824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伝導帯</a:t>
              </a:r>
            </a:p>
          </p:txBody>
        </p:sp>
        <p:sp>
          <p:nvSpPr>
            <p:cNvPr id="35" name="テキスト ボックス 31"/>
            <p:cNvSpPr txBox="1">
              <a:spLocks noChangeArrowheads="1"/>
            </p:cNvSpPr>
            <p:nvPr/>
          </p:nvSpPr>
          <p:spPr bwMode="auto">
            <a:xfrm>
              <a:off x="13105618" y="3678237"/>
              <a:ext cx="514417" cy="577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E</a:t>
              </a:r>
              <a:endParaRPr kumimoji="1" lang="ja-JP" altLang="en-US" sz="2000" b="1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cxnSp>
          <p:nvCxnSpPr>
            <p:cNvPr id="36" name="直線コネクタ 35"/>
            <p:cNvCxnSpPr/>
            <p:nvPr/>
          </p:nvCxnSpPr>
          <p:spPr>
            <a:xfrm flipV="1">
              <a:off x="7164388" y="935038"/>
              <a:ext cx="0" cy="3032125"/>
            </a:xfrm>
            <a:prstGeom prst="line">
              <a:avLst/>
            </a:prstGeom>
            <a:ln w="158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テキスト ボックス 31"/>
            <p:cNvSpPr txBox="1">
              <a:spLocks noChangeArrowheads="1"/>
            </p:cNvSpPr>
            <p:nvPr/>
          </p:nvSpPr>
          <p:spPr bwMode="auto">
            <a:xfrm rot="16200000">
              <a:off x="6220055" y="2582343"/>
              <a:ext cx="1217000" cy="400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状態密度</a:t>
              </a:r>
            </a:p>
          </p:txBody>
        </p:sp>
      </p:grpSp>
      <p:sp>
        <p:nvSpPr>
          <p:cNvPr id="38" name="テキスト ボックス 4"/>
          <p:cNvSpPr txBox="1">
            <a:spLocks noChangeArrowheads="1"/>
          </p:cNvSpPr>
          <p:nvPr/>
        </p:nvSpPr>
        <p:spPr bwMode="auto">
          <a:xfrm>
            <a:off x="5072739" y="1398786"/>
            <a:ext cx="7697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D</a:t>
            </a:r>
            <a:r>
              <a:rPr kumimoji="1" lang="en-US" altLang="ja-JP" sz="1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V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9" name="テキスト ボックス 4"/>
          <p:cNvSpPr txBox="1">
            <a:spLocks noChangeArrowheads="1"/>
          </p:cNvSpPr>
          <p:nvPr/>
        </p:nvSpPr>
        <p:spPr bwMode="auto">
          <a:xfrm>
            <a:off x="7968339" y="1551186"/>
            <a:ext cx="7697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D</a:t>
            </a:r>
            <a:r>
              <a:rPr kumimoji="1" lang="en-US" altLang="ja-JP" sz="1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C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0" name="テキスト ボックス 4"/>
          <p:cNvSpPr txBox="1">
            <a:spLocks noChangeArrowheads="1"/>
          </p:cNvSpPr>
          <p:nvPr/>
        </p:nvSpPr>
        <p:spPr bwMode="auto">
          <a:xfrm>
            <a:off x="6071720" y="952305"/>
            <a:ext cx="6383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f</a:t>
            </a:r>
            <a:r>
              <a:rPr kumimoji="1" lang="en-US" altLang="ja-JP" sz="1800" b="1" i="0" u="none" strike="noStrike" kern="120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5285086" y="2863942"/>
            <a:ext cx="3817478" cy="2257185"/>
            <a:chOff x="5285086" y="2779272"/>
            <a:chExt cx="3817478" cy="2257185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5285086" y="2779272"/>
              <a:ext cx="3817478" cy="2257185"/>
              <a:chOff x="5255514" y="2779272"/>
              <a:chExt cx="3847050" cy="2274670"/>
            </a:xfrm>
          </p:grpSpPr>
          <p:graphicFrame>
            <p:nvGraphicFramePr>
              <p:cNvPr id="23" name="Chart 1"/>
              <p:cNvGraphicFramePr>
                <a:graphicFrameLocks/>
              </p:cNvGraphicFramePr>
              <p:nvPr/>
            </p:nvGraphicFramePr>
            <p:xfrm>
              <a:off x="5255514" y="2779272"/>
              <a:ext cx="3823833" cy="206878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24" name="Text Box 2"/>
              <p:cNvSpPr txBox="1">
                <a:spLocks noChangeArrowheads="1"/>
              </p:cNvSpPr>
              <p:nvPr/>
            </p:nvSpPr>
            <p:spPr bwMode="auto">
              <a:xfrm>
                <a:off x="6239853" y="3417576"/>
                <a:ext cx="641729" cy="296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xmlns:mc="http://schemas.openxmlformats.org/markup-compatibility/2006" val="000000" mc:Ignorable="a14" a14:legacySpreadsheetColorIndex="64"/>
                    </a:solidFill>
                  </a14:hiddenFill>
                </a:ext>
                <a:ext uri="{91240B29-F687-4F45-9708-019B960494DF}">
                  <a14:hiddenLine xmlns:a14="http://schemas.microsoft.com/office/drawing/2010/main" w="1">
                    <a:solidFill>
                      <a:srgbClr xmlns:mc="http://schemas.openxmlformats.org/markup-compatibility/2006" val="FFFFFF" mc:Ignorable="a14" a14:legacySpreadsheetColorIndex="65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45720" tIns="41148" rIns="0" bIns="41148" anchor="ctr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/>
                </a:pPr>
                <a:r>
                  <a:rPr kumimoji="0" lang="ja-JP" altLang="en-US" sz="16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/>
                  </a:rPr>
                  <a:t>f</a:t>
                </a:r>
                <a:r>
                  <a:rPr kumimoji="0" lang="ja-JP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/>
                  </a:rPr>
                  <a:t>(E)</a:t>
                </a:r>
              </a:p>
            </p:txBody>
          </p:sp>
          <p:sp>
            <p:nvSpPr>
              <p:cNvPr id="25" name="Text Box 2"/>
              <p:cNvSpPr txBox="1">
                <a:spLocks noChangeArrowheads="1"/>
              </p:cNvSpPr>
              <p:nvPr/>
            </p:nvSpPr>
            <p:spPr bwMode="auto">
              <a:xfrm>
                <a:off x="6753260" y="4756945"/>
                <a:ext cx="1346465" cy="296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xmlns:mc="http://schemas.openxmlformats.org/markup-compatibility/2006" val="000000" mc:Ignorable="a14" a14:legacySpreadsheetColorIndex="64"/>
                    </a:solidFill>
                  </a14:hiddenFill>
                </a:ext>
                <a:ext uri="{91240B29-F687-4F45-9708-019B960494DF}">
                  <a14:hiddenLine xmlns:a14="http://schemas.microsoft.com/office/drawing/2010/main" w="1">
                    <a:solidFill>
                      <a:srgbClr xmlns:mc="http://schemas.openxmlformats.org/markup-compatibility/2006" val="FFFFFF" mc:Ignorable="a14" a14:legacySpreadsheetColorIndex="65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45720" tIns="41148" rIns="0" bIns="41148" anchor="ctr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/>
                </a:pPr>
                <a:r>
                  <a:rPr kumimoji="0" lang="en-US" altLang="ja-JP" sz="16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/>
                  </a:rPr>
                  <a:t>E</a:t>
                </a:r>
                <a:r>
                  <a:rPr kumimoji="0" lang="en-US" altLang="ja-JP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/>
                  </a:rPr>
                  <a:t> (eV)</a:t>
                </a:r>
                <a:endParaRPr kumimoji="0" lang="ja-JP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ＭＳ Ｐゴシック" panose="020B0600070205080204" pitchFamily="50" charset="-128"/>
                  <a:cs typeface="Times New Roman"/>
                </a:endParaRPr>
              </a:p>
            </p:txBody>
          </p:sp>
          <p:sp>
            <p:nvSpPr>
              <p:cNvPr id="28" name="Text Box 2"/>
              <p:cNvSpPr txBox="1">
                <a:spLocks noChangeArrowheads="1"/>
              </p:cNvSpPr>
              <p:nvPr/>
            </p:nvSpPr>
            <p:spPr bwMode="auto">
              <a:xfrm>
                <a:off x="6898476" y="3585508"/>
                <a:ext cx="1246290" cy="296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xmlns:mc="http://schemas.openxmlformats.org/markup-compatibility/2006" val="000000" mc:Ignorable="a14" a14:legacySpreadsheetColorIndex="64"/>
                    </a:solidFill>
                  </a14:hiddenFill>
                </a:ext>
                <a:ext uri="{91240B29-F687-4F45-9708-019B960494DF}">
                  <a14:hiddenLine xmlns:a14="http://schemas.microsoft.com/office/drawing/2010/main" w="1">
                    <a:solidFill>
                      <a:srgbClr xmlns:mc="http://schemas.openxmlformats.org/markup-compatibility/2006" val="FFFFFF" mc:Ignorable="a14" a14:legacySpreadsheetColorIndex="65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45720" tIns="41148" rIns="0" bIns="41148" anchor="ctr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/>
                </a:pPr>
                <a:r>
                  <a:rPr kumimoji="0" lang="ja-JP" alt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/>
                  </a:rPr>
                  <a:t>E</a:t>
                </a:r>
                <a:r>
                  <a:rPr kumimoji="0" lang="en-US" altLang="ja-JP" sz="14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/>
                  </a:rPr>
                  <a:t>F</a:t>
                </a:r>
                <a:r>
                  <a:rPr kumimoji="0" lang="ja-JP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/>
                  </a:rPr>
                  <a:t> </a:t>
                </a:r>
                <a:r>
                  <a:rPr kumimoji="0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/>
                  </a:rPr>
                  <a:t>=</a:t>
                </a:r>
                <a:r>
                  <a:rPr kumimoji="0" lang="ja-JP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/>
                  </a:rPr>
                  <a:t> </a:t>
                </a:r>
                <a:r>
                  <a:rPr kumimoji="0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/>
                  </a:rPr>
                  <a:t>0.3</a:t>
                </a:r>
                <a:r>
                  <a:rPr kumimoji="0" lang="ja-JP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/>
                  </a:rPr>
                  <a:t> </a:t>
                </a:r>
                <a:r>
                  <a:rPr kumimoji="0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/>
                  </a:rPr>
                  <a:t>eV</a:t>
                </a:r>
                <a:endParaRPr kumimoji="0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ＭＳ Ｐゴシック" panose="020B0600070205080204" pitchFamily="50" charset="-128"/>
                  <a:cs typeface="Times New Roman"/>
                </a:endParaRPr>
              </a:p>
            </p:txBody>
          </p:sp>
          <p:sp>
            <p:nvSpPr>
              <p:cNvPr id="4" name="テキスト ボックス 3"/>
              <p:cNvSpPr txBox="1"/>
              <p:nvPr/>
            </p:nvSpPr>
            <p:spPr>
              <a:xfrm rot="16200000">
                <a:off x="8072153" y="3529907"/>
                <a:ext cx="1691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DOS (cm</a:t>
                </a:r>
                <a:r>
                  <a:rPr kumimoji="1" lang="en-US" altLang="ja-JP" sz="1800" b="1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-3</a:t>
                </a:r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/eV)</a:t>
                </a:r>
                <a:endParaRPr kumimoji="1" lang="ja-JP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" name="テキスト ボックス 4"/>
            <p:cNvSpPr txBox="1"/>
            <p:nvPr/>
          </p:nvSpPr>
          <p:spPr>
            <a:xfrm>
              <a:off x="5300133" y="350519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1</a:t>
              </a:r>
              <a:endPara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6405396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30250"/>
          </a:xfrm>
          <a:noFill/>
        </p:spPr>
        <p:txBody>
          <a:bodyPr/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</a:rPr>
              <a:t>自由電子密度、自由正孔密度</a:t>
            </a:r>
            <a:endParaRPr lang="ja-JP" altLang="en-US" sz="28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157870" y="659840"/>
                <a:ext cx="8063085" cy="58589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</m:e>
                      <m:sub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sub>
                    </m:sSub>
                    <m:r>
                      <a:rPr kumimoji="0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ctrlP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𝐶</m:t>
                            </m:r>
                          </m:sub>
                        </m:sSub>
                      </m:sub>
                      <m:sup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𝑓</m:t>
                            </m:r>
                          </m:e>
                          <m:sub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𝑒</m:t>
                            </m:r>
                          </m:sub>
                        </m:sSub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</m:t>
                        </m:r>
                        <m:sSub>
                          <m:sSubPr>
                            <m:ctrlP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𝐷</m:t>
                            </m:r>
                          </m:e>
                          <m:sub>
                            <m:r>
                              <a:rPr kumimoji="0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𝑒</m:t>
                            </m:r>
                          </m:sub>
                        </m:sSub>
                        <m:d>
                          <m:dPr>
                            <m:ctrlP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</m:d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𝑑𝐸</m:t>
                        </m:r>
                      </m:e>
                    </m:nary>
                  </m:oMath>
                </a14:m>
                <a:r>
                  <a:rPr kumimoji="0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anose="020B0600070205080204" pitchFamily="50" charset="-128"/>
                    <a:cs typeface="+mn-cs"/>
                  </a:rPr>
                  <a:t>	</a:t>
                </a: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</m:e>
                      <m:sub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sub>
                    </m:sSub>
                    <m:r>
                      <a:rPr kumimoji="0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0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𝐸</m:t>
                    </m:r>
                    <m:r>
                      <a:rPr kumimoji="0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)=</m:t>
                    </m:r>
                    <m:f>
                      <m:fPr>
                        <m:ctrlP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𝑒𝑥𝑝</m:t>
                        </m:r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0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𝛽</m:t>
                        </m:r>
                        <m:d>
                          <m:dPr>
                            <m:ctrlP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𝐹</m:t>
                                </m:r>
                              </m:sub>
                            </m:sSub>
                          </m:e>
                        </m:d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)+1</m:t>
                        </m:r>
                      </m:den>
                    </m:f>
                  </m:oMath>
                </a14:m>
                <a:endParaRPr kumimoji="0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𝐷</m:t>
                        </m:r>
                      </m:e>
                      <m:sub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e>
                    </m:d>
                    <m:r>
                      <a:rPr kumimoji="0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𝐷</m:t>
                        </m:r>
                      </m:e>
                      <m:sub>
                        <m:r>
                          <a:rPr kumimoji="0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𝐶</m:t>
                        </m:r>
                        <m:r>
                          <a:rPr kumimoji="0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  <m:rad>
                      <m:radPr>
                        <m:degHide m:val="on"/>
                        <m:ctrlP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  <m:r>
                          <a:rPr kumimoji="0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0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𝐶</m:t>
                            </m:r>
                          </m:sub>
                        </m:sSub>
                      </m:e>
                    </m:rad>
                  </m:oMath>
                </a14:m>
                <a:r>
                  <a:rPr kumimoji="0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	(9.41)</a:t>
                </a: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　　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𝐷</m:t>
                        </m:r>
                      </m:e>
                      <m:sub>
                        <m:r>
                          <a:rPr kumimoji="0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𝐶</m:t>
                        </m:r>
                        <m:r>
                          <a:rPr kumimoji="0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  <m:r>
                      <a:rPr kumimoji="0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e>
                        </m:rad>
                      </m:num>
                      <m:den>
                        <m:sSup>
                          <m:sSupPr>
                            <m:ctrlP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𝜋</m:t>
                            </m:r>
                          </m:e>
                          <m:sup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</m:den>
                    </m:f>
                    <m:f>
                      <m:fPr>
                        <m:ctrlP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kumimoji="0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𝑒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∗</m:t>
                                </m:r>
                              </m:sup>
                            </m:sSup>
                          </m:e>
                          <m:sup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3/2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ℏ</m:t>
                            </m:r>
                          </m:e>
                          <m:sup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kumimoji="0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	</a:t>
                </a: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anose="020B0600070205080204" pitchFamily="50" charset="-128"/>
                    <a:cs typeface="+mn-cs"/>
                  </a:rPr>
                  <a:t>非縮退半導体 </a:t>
                </a:r>
                <a14:m>
                  <m:oMath xmlns:m="http://schemas.openxmlformats.org/officeDocument/2006/math">
                    <m:r>
                      <a:rPr kumimoji="0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𝛽</m:t>
                    </m:r>
                    <m:d>
                      <m:dPr>
                        <m:ctrlP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𝐹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:r>
                  <a:rPr kumimoji="0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anose="020B0600070205080204" pitchFamily="50" charset="-128"/>
                    <a:cs typeface="+mn-cs"/>
                  </a:rPr>
                  <a:t>&gt;&gt;1 </a:t>
                </a:r>
                <a:r>
                  <a:rPr kumimoji="0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anose="020B0600070205080204" pitchFamily="50" charset="-128"/>
                    <a:cs typeface="+mn-cs"/>
                  </a:rPr>
                  <a:t>では</a:t>
                </a:r>
                <a:r>
                  <a:rPr kumimoji="0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anose="020B0600070205080204" pitchFamily="50" charset="-128"/>
                    <a:cs typeface="+mn-cs"/>
                  </a:rPr>
                  <a:t>	</a:t>
                </a: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</m:e>
                      <m:sub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sub>
                    </m:sSub>
                    <m:r>
                      <a:rPr kumimoji="0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~</m:t>
                    </m:r>
                    <m:nary>
                      <m:naryPr>
                        <m:ctrlP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𝐶</m:t>
                            </m:r>
                          </m:sub>
                        </m:sSub>
                      </m:sub>
                      <m:sup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sSup>
                              <m:sSupPr>
                                <m:ctrlP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ja-JP" alt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f>
                          <m:fPr>
                            <m:ctrlP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kumimoji="0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𝑒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∗3/2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ℏ</m:t>
                                </m:r>
                              </m:e>
                              <m:sup>
                                <m: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  <m:rad>
                          <m:radPr>
                            <m:degHide m:val="on"/>
                            <m:ctrlP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𝐶</m:t>
                                </m:r>
                              </m:sub>
                            </m:sSub>
                          </m:e>
                        </m:rad>
                        <m:r>
                          <m:rPr>
                            <m:sty m:val="p"/>
                          </m:rPr>
                          <a:rPr kumimoji="0" lang="en-US" altLang="ja-JP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exp</m:t>
                        </m:r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0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0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𝛽</m:t>
                        </m:r>
                        <m:d>
                          <m:dPr>
                            <m:ctrlP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𝐹</m:t>
                                </m:r>
                              </m:sub>
                            </m:sSub>
                          </m:e>
                        </m:d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</m:t>
                        </m:r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𝑑𝐸</m:t>
                        </m:r>
                      </m:e>
                    </m:nary>
                  </m:oMath>
                </a14:m>
                <a:endParaRPr kumimoji="0" lang="en-US" altLang="ja-JP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　　　</a:t>
                </a:r>
                <a14:m>
                  <m:oMath xmlns:m="http://schemas.openxmlformats.org/officeDocument/2006/math">
                    <m:r>
                      <a:rPr kumimoji="0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e>
                        </m:rad>
                      </m:num>
                      <m:den>
                        <m:sSup>
                          <m:sSupPr>
                            <m:ctrlP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𝜋</m:t>
                            </m:r>
                          </m:e>
                          <m:sup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</m:den>
                    </m:f>
                    <m:f>
                      <m:fPr>
                        <m:ctrlP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𝑒</m:t>
                                </m:r>
                              </m:sub>
                            </m:sSub>
                          </m:e>
                          <m:sup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∗3/2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ℏ</m:t>
                            </m:r>
                          </m:e>
                          <m:sup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3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kumimoji="0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e>
                      <m:sup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0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𝛽</m:t>
                        </m:r>
                        <m:d>
                          <m:dPr>
                            <m:ctrlP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𝐶</m:t>
                                </m:r>
                              </m:sub>
                            </m:sSub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𝐹</m:t>
                                </m:r>
                              </m:sub>
                            </m:sSub>
                          </m:e>
                        </m:d>
                      </m:sup>
                    </m:sSup>
                    <m:nary>
                      <m:naryPr>
                        <m:ctrlPr>
                          <a:rPr kumimoji="0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a:rPr kumimoji="0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  <m:sup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∞</m:t>
                        </m:r>
                      </m:sup>
                      <m:e>
                        <m:rad>
                          <m:radPr>
                            <m:degHide m:val="on"/>
                            <m:ctrlP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𝑒</m:t>
                            </m:r>
                          </m:e>
                        </m:rad>
                        <m:r>
                          <m:rPr>
                            <m:sty m:val="p"/>
                          </m:rPr>
                          <a:rPr kumimoji="0" lang="en-US" altLang="ja-JP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exp</m:t>
                        </m:r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(−</m:t>
                        </m:r>
                        <m:r>
                          <a:rPr kumimoji="0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𝛽</m:t>
                        </m:r>
                        <m:r>
                          <a:rPr kumimoji="0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</m:t>
                        </m:r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𝑑𝑒</m:t>
                        </m:r>
                      </m:e>
                    </m:nary>
                  </m:oMath>
                </a14:m>
                <a:endParaRPr kumimoji="0" lang="en-US" altLang="ja-JP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𝒏</m:t>
                        </m:r>
                      </m:e>
                      <m:sub>
                        <m:r>
                          <a:rPr kumimoji="0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𝒆</m:t>
                        </m:r>
                      </m:sub>
                    </m:sSub>
                    <m:r>
                      <a:rPr kumimoji="0" lang="en-US" altLang="ja-JP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𝑵</m:t>
                        </m:r>
                      </m:e>
                      <m:sub>
                        <m:r>
                          <a:rPr kumimoji="0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𝑪</m:t>
                        </m:r>
                      </m:sub>
                    </m:sSub>
                    <m:r>
                      <a:rPr kumimoji="0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𝐞𝐱𝐩</m:t>
                    </m:r>
                    <m:r>
                      <a:rPr kumimoji="0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(−</m:t>
                    </m:r>
                    <m:r>
                      <a:rPr kumimoji="0" lang="ja-JP" altLang="en-US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𝜷</m:t>
                    </m:r>
                    <m:d>
                      <m:dPr>
                        <m:ctrlPr>
                          <a:rPr kumimoji="0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𝑬</m:t>
                            </m:r>
                          </m:e>
                          <m:sub>
                            <m:r>
                              <a:rPr kumimoji="0" lang="en-US" altLang="ja-JP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𝑪</m:t>
                            </m:r>
                          </m:sub>
                        </m:sSub>
                        <m:r>
                          <a:rPr kumimoji="0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𝑬</m:t>
                            </m:r>
                          </m:e>
                          <m:sub>
                            <m:r>
                              <a:rPr kumimoji="0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𝑭</m:t>
                            </m:r>
                          </m:sub>
                        </m:sSub>
                      </m:e>
                    </m:d>
                    <m:r>
                      <a:rPr kumimoji="0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kumimoji="0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anose="020B0600070205080204" pitchFamily="50" charset="-128"/>
                    <a:cs typeface="+mn-cs"/>
                  </a:rPr>
                  <a:t>	</a:t>
                </a: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𝑵</m:t>
                        </m:r>
                      </m:e>
                      <m:sub>
                        <m:r>
                          <a:rPr kumimoji="0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𝑪</m:t>
                        </m:r>
                      </m:sub>
                    </m:sSub>
                    <m:r>
                      <a:rPr kumimoji="0" lang="en-US" altLang="ja-JP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altLang="ja-JP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𝟐</m:t>
                    </m:r>
                    <m:sSup>
                      <m:sSupPr>
                        <m:ctrlPr>
                          <a:rPr kumimoji="0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altLang="ja-JP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0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kumimoji="0" lang="en-US" altLang="ja-JP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ja-JP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𝟐</m:t>
                                    </m:r>
                                    <m:r>
                                      <a:rPr kumimoji="0" lang="ja-JP" altLang="en-US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𝝅</m:t>
                                    </m:r>
                                    <m:sSub>
                                      <m:sSubPr>
                                        <m:ctrlPr>
                                          <a:rPr kumimoji="0" lang="en-US" altLang="ja-JP" sz="20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altLang="ja-JP" sz="20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𝒎</m:t>
                                        </m:r>
                                      </m:e>
                                      <m:sub>
                                        <m:r>
                                          <a:rPr kumimoji="0" lang="en-US" altLang="ja-JP" sz="20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𝒆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kumimoji="0" lang="en-US" altLang="ja-JP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∗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kumimoji="0" lang="en-US" altLang="ja-JP" sz="2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ja-JP" sz="2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𝒌</m:t>
                                    </m:r>
                                  </m:e>
                                  <m:sub>
                                    <m:r>
                                      <a:rPr kumimoji="0" lang="en-US" altLang="ja-JP" sz="2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𝑩</m:t>
                                    </m:r>
                                  </m:sub>
                                </m:sSub>
                                <m:r>
                                  <a:rPr kumimoji="0" lang="en-US" altLang="ja-JP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𝑻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kumimoji="0" lang="en-US" altLang="ja-JP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ja-JP" sz="2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𝒉</m:t>
                                    </m:r>
                                  </m:e>
                                  <m:sup>
                                    <m:r>
                                      <a:rPr kumimoji="0" lang="en-US" altLang="ja-JP" sz="2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kumimoji="0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𝟑</m:t>
                        </m:r>
                        <m:r>
                          <a:rPr kumimoji="0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/</m:t>
                        </m:r>
                        <m:r>
                          <a:rPr kumimoji="0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</m:t>
                        </m:r>
                      </m:sup>
                    </m:sSup>
                  </m:oMath>
                </a14:m>
                <a:r>
                  <a:rPr kumimoji="0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anose="020B0600070205080204" pitchFamily="50" charset="-128"/>
                    <a:cs typeface="+mn-cs"/>
                  </a:rPr>
                  <a:t>	</a:t>
                </a:r>
                <a:r>
                  <a:rPr kumimoji="0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anose="020B0600070205080204" pitchFamily="50" charset="-128"/>
                    <a:cs typeface="+mn-cs"/>
                  </a:rPr>
                  <a:t>   </a:t>
                </a:r>
                <a:r>
                  <a:rPr kumimoji="0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anose="020B0600070205080204" pitchFamily="50" charset="-128"/>
                    <a:cs typeface="+mn-cs"/>
                  </a:rPr>
                  <a:t>伝導帯有効状態密度</a:t>
                </a:r>
                <a:endParaRPr kumimoji="0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anose="020B0600070205080204" pitchFamily="50" charset="-128"/>
                    <a:cs typeface="+mn-cs"/>
                  </a:rPr>
                  <a:t>同様に</a:t>
                </a:r>
                <a:endParaRPr kumimoji="0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𝒏</m:t>
                        </m:r>
                      </m:e>
                      <m:sub>
                        <m:r>
                          <a:rPr kumimoji="0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𝒉</m:t>
                        </m:r>
                      </m:sub>
                    </m:sSub>
                    <m:r>
                      <a:rPr kumimoji="0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𝑵</m:t>
                        </m:r>
                      </m:e>
                      <m:sub>
                        <m:r>
                          <a:rPr kumimoji="0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𝑽</m:t>
                        </m:r>
                      </m:sub>
                    </m:sSub>
                    <m:r>
                      <a:rPr kumimoji="0" lang="en-US" altLang="ja-JP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𝐞𝐱𝐩</m:t>
                    </m:r>
                    <m:r>
                      <a:rPr kumimoji="0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(−</m:t>
                    </m:r>
                    <m:r>
                      <a:rPr kumimoji="0" lang="ja-JP" altLang="en-US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𝜷</m:t>
                    </m:r>
                    <m:d>
                      <m:dPr>
                        <m:ctrlPr>
                          <a:rPr kumimoji="0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𝑬</m:t>
                            </m:r>
                          </m:e>
                          <m:sub>
                            <m:r>
                              <a:rPr kumimoji="0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𝑭</m:t>
                            </m:r>
                          </m:sub>
                        </m:sSub>
                        <m:r>
                          <a:rPr kumimoji="0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𝑬</m:t>
                            </m:r>
                          </m:e>
                          <m:sub>
                            <m:r>
                              <a:rPr kumimoji="0" lang="en-US" altLang="ja-JP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𝑽</m:t>
                            </m:r>
                          </m:sub>
                        </m:sSub>
                      </m:e>
                    </m:d>
                    <m:r>
                      <a:rPr kumimoji="0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kumimoji="0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anose="020B0600070205080204" pitchFamily="50" charset="-128"/>
                    <a:cs typeface="+mn-cs"/>
                  </a:rPr>
                  <a:t>	</a:t>
                </a: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𝑵</m:t>
                        </m:r>
                      </m:e>
                      <m:sub>
                        <m:r>
                          <a:rPr kumimoji="0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𝑽</m:t>
                        </m:r>
                      </m:sub>
                    </m:sSub>
                    <m:r>
                      <a:rPr kumimoji="0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𝟐</m:t>
                    </m:r>
                    <m:sSup>
                      <m:sSupPr>
                        <m:ctrlPr>
                          <a:rPr kumimoji="0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0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kumimoji="0" lang="en-US" altLang="ja-JP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ja-JP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𝟐</m:t>
                                    </m:r>
                                    <m:r>
                                      <a:rPr kumimoji="0" lang="ja-JP" altLang="en-US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𝝅</m:t>
                                    </m:r>
                                    <m:sSub>
                                      <m:sSubPr>
                                        <m:ctrlPr>
                                          <a:rPr kumimoji="0" lang="en-US" altLang="ja-JP" sz="20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altLang="ja-JP" sz="20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𝒎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kumimoji="0" lang="en-US" altLang="ja-JP" sz="20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h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kumimoji="0" lang="en-US" altLang="ja-JP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∗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kumimoji="0" lang="en-US" altLang="ja-JP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ja-JP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𝒌</m:t>
                                    </m:r>
                                  </m:e>
                                  <m:sub>
                                    <m:r>
                                      <a:rPr kumimoji="0" lang="en-US" altLang="ja-JP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𝑩</m:t>
                                    </m:r>
                                  </m:sub>
                                </m:sSub>
                                <m:r>
                                  <a:rPr kumimoji="0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𝑻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kumimoji="0" lang="en-US" altLang="ja-JP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ja-JP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𝒉</m:t>
                                    </m:r>
                                  </m:e>
                                  <m:sup>
                                    <m:r>
                                      <a:rPr kumimoji="0" lang="en-US" altLang="ja-JP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kumimoji="0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𝟑</m:t>
                        </m:r>
                        <m:r>
                          <a:rPr kumimoji="0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/</m:t>
                        </m:r>
                        <m:r>
                          <a:rPr kumimoji="0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</m:t>
                        </m:r>
                      </m:sup>
                    </m:sSup>
                    <m:r>
                      <a:rPr kumimoji="0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</m:oMath>
                </a14:m>
                <a:r>
                  <a:rPr kumimoji="0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anose="020B0600070205080204" pitchFamily="50" charset="-128"/>
                    <a:cs typeface="+mn-cs"/>
                  </a:rPr>
                  <a:t>	  </a:t>
                </a:r>
                <a:r>
                  <a:rPr kumimoji="0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anose="020B0600070205080204" pitchFamily="50" charset="-128"/>
                    <a:cs typeface="+mn-cs"/>
                  </a:rPr>
                  <a:t>価電子帯有効状態密度</a:t>
                </a:r>
                <a:endParaRPr kumimoji="0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70" y="659840"/>
                <a:ext cx="8063085" cy="5858976"/>
              </a:xfrm>
              <a:prstGeom prst="rect">
                <a:avLst/>
              </a:prstGeom>
              <a:blipFill>
                <a:blip r:embed="rId3"/>
                <a:stretch>
                  <a:fillRect l="-831" t="-1019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グループ化 2"/>
          <p:cNvGrpSpPr/>
          <p:nvPr/>
        </p:nvGrpSpPr>
        <p:grpSpPr>
          <a:xfrm>
            <a:off x="4678020" y="615673"/>
            <a:ext cx="4372641" cy="2077048"/>
            <a:chOff x="6628499" y="935038"/>
            <a:chExt cx="6991536" cy="3321050"/>
          </a:xfrm>
        </p:grpSpPr>
        <p:cxnSp>
          <p:nvCxnSpPr>
            <p:cNvPr id="16" name="直線コネクタ 15"/>
            <p:cNvCxnSpPr/>
            <p:nvPr/>
          </p:nvCxnSpPr>
          <p:spPr>
            <a:xfrm>
              <a:off x="7173913" y="3678238"/>
              <a:ext cx="6408737" cy="0"/>
            </a:xfrm>
            <a:prstGeom prst="line">
              <a:avLst/>
            </a:prstGeom>
            <a:ln w="158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フリーフォーム 16"/>
            <p:cNvSpPr/>
            <p:nvPr/>
          </p:nvSpPr>
          <p:spPr>
            <a:xfrm>
              <a:off x="11255375" y="2066925"/>
              <a:ext cx="2351088" cy="1611313"/>
            </a:xfrm>
            <a:custGeom>
              <a:avLst/>
              <a:gdLst>
                <a:gd name="connsiteX0" fmla="*/ 0 w 2351314"/>
                <a:gd name="connsiteY0" fmla="*/ 1611086 h 1611086"/>
                <a:gd name="connsiteX1" fmla="*/ 232228 w 2351314"/>
                <a:gd name="connsiteY1" fmla="*/ 1103086 h 1611086"/>
                <a:gd name="connsiteX2" fmla="*/ 798285 w 2351314"/>
                <a:gd name="connsiteY2" fmla="*/ 464458 h 1611086"/>
                <a:gd name="connsiteX3" fmla="*/ 1509485 w 2351314"/>
                <a:gd name="connsiteY3" fmla="*/ 116115 h 1611086"/>
                <a:gd name="connsiteX4" fmla="*/ 2351314 w 2351314"/>
                <a:gd name="connsiteY4" fmla="*/ 0 h 1611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1314" h="1611086">
                  <a:moveTo>
                    <a:pt x="0" y="1611086"/>
                  </a:moveTo>
                  <a:cubicBezTo>
                    <a:pt x="49590" y="1452638"/>
                    <a:pt x="99180" y="1294191"/>
                    <a:pt x="232228" y="1103086"/>
                  </a:cubicBezTo>
                  <a:cubicBezTo>
                    <a:pt x="365276" y="911981"/>
                    <a:pt x="585409" y="628953"/>
                    <a:pt x="798285" y="464458"/>
                  </a:cubicBezTo>
                  <a:cubicBezTo>
                    <a:pt x="1011161" y="299963"/>
                    <a:pt x="1250647" y="193525"/>
                    <a:pt x="1509485" y="116115"/>
                  </a:cubicBezTo>
                  <a:cubicBezTo>
                    <a:pt x="1768323" y="38705"/>
                    <a:pt x="2059818" y="19352"/>
                    <a:pt x="2351314" y="0"/>
                  </a:cubicBezTo>
                </a:path>
              </a:pathLst>
            </a:cu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8" name="フリーフォーム 17"/>
            <p:cNvSpPr/>
            <p:nvPr/>
          </p:nvSpPr>
          <p:spPr>
            <a:xfrm flipH="1">
              <a:off x="7318375" y="1230313"/>
              <a:ext cx="2016125" cy="2447925"/>
            </a:xfrm>
            <a:custGeom>
              <a:avLst/>
              <a:gdLst>
                <a:gd name="connsiteX0" fmla="*/ 0 w 2351314"/>
                <a:gd name="connsiteY0" fmla="*/ 1611086 h 1611086"/>
                <a:gd name="connsiteX1" fmla="*/ 232228 w 2351314"/>
                <a:gd name="connsiteY1" fmla="*/ 1103086 h 1611086"/>
                <a:gd name="connsiteX2" fmla="*/ 798285 w 2351314"/>
                <a:gd name="connsiteY2" fmla="*/ 464458 h 1611086"/>
                <a:gd name="connsiteX3" fmla="*/ 1509485 w 2351314"/>
                <a:gd name="connsiteY3" fmla="*/ 116115 h 1611086"/>
                <a:gd name="connsiteX4" fmla="*/ 2351314 w 2351314"/>
                <a:gd name="connsiteY4" fmla="*/ 0 h 1611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1314" h="1611086">
                  <a:moveTo>
                    <a:pt x="0" y="1611086"/>
                  </a:moveTo>
                  <a:cubicBezTo>
                    <a:pt x="49590" y="1452638"/>
                    <a:pt x="99180" y="1294191"/>
                    <a:pt x="232228" y="1103086"/>
                  </a:cubicBezTo>
                  <a:cubicBezTo>
                    <a:pt x="365276" y="911981"/>
                    <a:pt x="585409" y="628953"/>
                    <a:pt x="798285" y="464458"/>
                  </a:cubicBezTo>
                  <a:cubicBezTo>
                    <a:pt x="1011161" y="299963"/>
                    <a:pt x="1250647" y="193525"/>
                    <a:pt x="1509485" y="116115"/>
                  </a:cubicBezTo>
                  <a:cubicBezTo>
                    <a:pt x="1768323" y="38705"/>
                    <a:pt x="2059818" y="19352"/>
                    <a:pt x="2351314" y="0"/>
                  </a:cubicBezTo>
                </a:path>
              </a:pathLst>
            </a:cu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9" name="テキスト ボックス 4"/>
            <p:cNvSpPr txBox="1">
              <a:spLocks noChangeArrowheads="1"/>
            </p:cNvSpPr>
            <p:nvPr/>
          </p:nvSpPr>
          <p:spPr bwMode="auto">
            <a:xfrm>
              <a:off x="9085262" y="3606800"/>
              <a:ext cx="630172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E</a:t>
              </a:r>
              <a:r>
                <a:rPr kumimoji="1" lang="en-US" altLang="ja-JP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V</a:t>
              </a:r>
              <a:endParaRPr kumimoji="1" lang="ja-JP" alt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0" name="テキスト ボックス 13"/>
            <p:cNvSpPr txBox="1">
              <a:spLocks noChangeArrowheads="1"/>
            </p:cNvSpPr>
            <p:nvPr/>
          </p:nvSpPr>
          <p:spPr bwMode="auto">
            <a:xfrm>
              <a:off x="11101387" y="3606800"/>
              <a:ext cx="618595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E</a:t>
              </a:r>
              <a:r>
                <a:rPr kumimoji="1" lang="en-US" altLang="ja-JP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C</a:t>
              </a:r>
              <a:endParaRPr kumimoji="1" lang="ja-JP" alt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cxnSp>
          <p:nvCxnSpPr>
            <p:cNvPr id="29" name="直線コネクタ 28"/>
            <p:cNvCxnSpPr/>
            <p:nvPr/>
          </p:nvCxnSpPr>
          <p:spPr>
            <a:xfrm flipV="1">
              <a:off x="10629900" y="1230313"/>
              <a:ext cx="0" cy="2457450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テキスト ボックス 26"/>
            <p:cNvSpPr txBox="1">
              <a:spLocks noChangeArrowheads="1"/>
            </p:cNvSpPr>
            <p:nvPr/>
          </p:nvSpPr>
          <p:spPr bwMode="auto">
            <a:xfrm>
              <a:off x="9968595" y="958696"/>
              <a:ext cx="515937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E</a:t>
              </a:r>
              <a:r>
                <a:rPr kumimoji="1" lang="en-US" altLang="ja-JP" sz="24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F</a:t>
              </a:r>
              <a:endParaRPr kumimoji="1" lang="ja-JP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1" name="フリーフォーム 30"/>
            <p:cNvSpPr/>
            <p:nvPr/>
          </p:nvSpPr>
          <p:spPr>
            <a:xfrm>
              <a:off x="8875713" y="2081213"/>
              <a:ext cx="3048000" cy="1597025"/>
            </a:xfrm>
            <a:custGeom>
              <a:avLst/>
              <a:gdLst>
                <a:gd name="connsiteX0" fmla="*/ 0 w 2728685"/>
                <a:gd name="connsiteY0" fmla="*/ 0 h 1611085"/>
                <a:gd name="connsiteX1" fmla="*/ 1016000 w 2728685"/>
                <a:gd name="connsiteY1" fmla="*/ 14514 h 1611085"/>
                <a:gd name="connsiteX2" fmla="*/ 1567543 w 2728685"/>
                <a:gd name="connsiteY2" fmla="*/ 43543 h 1611085"/>
                <a:gd name="connsiteX3" fmla="*/ 1669143 w 2728685"/>
                <a:gd name="connsiteY3" fmla="*/ 145143 h 1611085"/>
                <a:gd name="connsiteX4" fmla="*/ 1756228 w 2728685"/>
                <a:gd name="connsiteY4" fmla="*/ 827314 h 1611085"/>
                <a:gd name="connsiteX5" fmla="*/ 1886857 w 2728685"/>
                <a:gd name="connsiteY5" fmla="*/ 1364343 h 1611085"/>
                <a:gd name="connsiteX6" fmla="*/ 2133600 w 2728685"/>
                <a:gd name="connsiteY6" fmla="*/ 1538514 h 1611085"/>
                <a:gd name="connsiteX7" fmla="*/ 2409371 w 2728685"/>
                <a:gd name="connsiteY7" fmla="*/ 1582057 h 1611085"/>
                <a:gd name="connsiteX8" fmla="*/ 2728685 w 2728685"/>
                <a:gd name="connsiteY8" fmla="*/ 1611085 h 1611085"/>
                <a:gd name="connsiteX0" fmla="*/ 0 w 2728685"/>
                <a:gd name="connsiteY0" fmla="*/ 0 h 1611085"/>
                <a:gd name="connsiteX1" fmla="*/ 1016000 w 2728685"/>
                <a:gd name="connsiteY1" fmla="*/ 14514 h 1611085"/>
                <a:gd name="connsiteX2" fmla="*/ 1567543 w 2728685"/>
                <a:gd name="connsiteY2" fmla="*/ 43543 h 1611085"/>
                <a:gd name="connsiteX3" fmla="*/ 1669143 w 2728685"/>
                <a:gd name="connsiteY3" fmla="*/ 145143 h 1611085"/>
                <a:gd name="connsiteX4" fmla="*/ 1756228 w 2728685"/>
                <a:gd name="connsiteY4" fmla="*/ 827314 h 1611085"/>
                <a:gd name="connsiteX5" fmla="*/ 1886857 w 2728685"/>
                <a:gd name="connsiteY5" fmla="*/ 1364343 h 1611085"/>
                <a:gd name="connsiteX6" fmla="*/ 2133600 w 2728685"/>
                <a:gd name="connsiteY6" fmla="*/ 1538514 h 1611085"/>
                <a:gd name="connsiteX7" fmla="*/ 2438399 w 2728685"/>
                <a:gd name="connsiteY7" fmla="*/ 1494972 h 1611085"/>
                <a:gd name="connsiteX8" fmla="*/ 2728685 w 2728685"/>
                <a:gd name="connsiteY8" fmla="*/ 1611085 h 1611085"/>
                <a:gd name="connsiteX0" fmla="*/ 0 w 3047999"/>
                <a:gd name="connsiteY0" fmla="*/ 0 h 1625599"/>
                <a:gd name="connsiteX1" fmla="*/ 1016000 w 3047999"/>
                <a:gd name="connsiteY1" fmla="*/ 14514 h 1625599"/>
                <a:gd name="connsiteX2" fmla="*/ 1567543 w 3047999"/>
                <a:gd name="connsiteY2" fmla="*/ 43543 h 1625599"/>
                <a:gd name="connsiteX3" fmla="*/ 1669143 w 3047999"/>
                <a:gd name="connsiteY3" fmla="*/ 145143 h 1625599"/>
                <a:gd name="connsiteX4" fmla="*/ 1756228 w 3047999"/>
                <a:gd name="connsiteY4" fmla="*/ 827314 h 1625599"/>
                <a:gd name="connsiteX5" fmla="*/ 1886857 w 3047999"/>
                <a:gd name="connsiteY5" fmla="*/ 1364343 h 1625599"/>
                <a:gd name="connsiteX6" fmla="*/ 2133600 w 3047999"/>
                <a:gd name="connsiteY6" fmla="*/ 1538514 h 1625599"/>
                <a:gd name="connsiteX7" fmla="*/ 2438399 w 3047999"/>
                <a:gd name="connsiteY7" fmla="*/ 1494972 h 1625599"/>
                <a:gd name="connsiteX8" fmla="*/ 3047999 w 3047999"/>
                <a:gd name="connsiteY8" fmla="*/ 1625599 h 1625599"/>
                <a:gd name="connsiteX0" fmla="*/ 0 w 3047999"/>
                <a:gd name="connsiteY0" fmla="*/ 0 h 1625599"/>
                <a:gd name="connsiteX1" fmla="*/ 1016000 w 3047999"/>
                <a:gd name="connsiteY1" fmla="*/ 14514 h 1625599"/>
                <a:gd name="connsiteX2" fmla="*/ 1567543 w 3047999"/>
                <a:gd name="connsiteY2" fmla="*/ 43543 h 1625599"/>
                <a:gd name="connsiteX3" fmla="*/ 1669143 w 3047999"/>
                <a:gd name="connsiteY3" fmla="*/ 145143 h 1625599"/>
                <a:gd name="connsiteX4" fmla="*/ 1756228 w 3047999"/>
                <a:gd name="connsiteY4" fmla="*/ 827314 h 1625599"/>
                <a:gd name="connsiteX5" fmla="*/ 1886857 w 3047999"/>
                <a:gd name="connsiteY5" fmla="*/ 1364343 h 1625599"/>
                <a:gd name="connsiteX6" fmla="*/ 1988457 w 3047999"/>
                <a:gd name="connsiteY6" fmla="*/ 1407886 h 1625599"/>
                <a:gd name="connsiteX7" fmla="*/ 2438399 w 3047999"/>
                <a:gd name="connsiteY7" fmla="*/ 1494972 h 1625599"/>
                <a:gd name="connsiteX8" fmla="*/ 3047999 w 3047999"/>
                <a:gd name="connsiteY8" fmla="*/ 1625599 h 1625599"/>
                <a:gd name="connsiteX0" fmla="*/ 0 w 3047999"/>
                <a:gd name="connsiteY0" fmla="*/ 0 h 1625599"/>
                <a:gd name="connsiteX1" fmla="*/ 1016000 w 3047999"/>
                <a:gd name="connsiteY1" fmla="*/ 14514 h 1625599"/>
                <a:gd name="connsiteX2" fmla="*/ 1567543 w 3047999"/>
                <a:gd name="connsiteY2" fmla="*/ 43543 h 1625599"/>
                <a:gd name="connsiteX3" fmla="*/ 1669143 w 3047999"/>
                <a:gd name="connsiteY3" fmla="*/ 145143 h 1625599"/>
                <a:gd name="connsiteX4" fmla="*/ 1756228 w 3047999"/>
                <a:gd name="connsiteY4" fmla="*/ 827314 h 1625599"/>
                <a:gd name="connsiteX5" fmla="*/ 1799771 w 3047999"/>
                <a:gd name="connsiteY5" fmla="*/ 1146628 h 1625599"/>
                <a:gd name="connsiteX6" fmla="*/ 1988457 w 3047999"/>
                <a:gd name="connsiteY6" fmla="*/ 1407886 h 1625599"/>
                <a:gd name="connsiteX7" fmla="*/ 2438399 w 3047999"/>
                <a:gd name="connsiteY7" fmla="*/ 1494972 h 1625599"/>
                <a:gd name="connsiteX8" fmla="*/ 3047999 w 3047999"/>
                <a:gd name="connsiteY8" fmla="*/ 1625599 h 1625599"/>
                <a:gd name="connsiteX0" fmla="*/ 0 w 3047999"/>
                <a:gd name="connsiteY0" fmla="*/ 0 h 1625599"/>
                <a:gd name="connsiteX1" fmla="*/ 1016000 w 3047999"/>
                <a:gd name="connsiteY1" fmla="*/ 14514 h 1625599"/>
                <a:gd name="connsiteX2" fmla="*/ 1567543 w 3047999"/>
                <a:gd name="connsiteY2" fmla="*/ 43543 h 1625599"/>
                <a:gd name="connsiteX3" fmla="*/ 1712685 w 3047999"/>
                <a:gd name="connsiteY3" fmla="*/ 391886 h 1625599"/>
                <a:gd name="connsiteX4" fmla="*/ 1756228 w 3047999"/>
                <a:gd name="connsiteY4" fmla="*/ 827314 h 1625599"/>
                <a:gd name="connsiteX5" fmla="*/ 1799771 w 3047999"/>
                <a:gd name="connsiteY5" fmla="*/ 1146628 h 1625599"/>
                <a:gd name="connsiteX6" fmla="*/ 1988457 w 3047999"/>
                <a:gd name="connsiteY6" fmla="*/ 1407886 h 1625599"/>
                <a:gd name="connsiteX7" fmla="*/ 2438399 w 3047999"/>
                <a:gd name="connsiteY7" fmla="*/ 1494972 h 1625599"/>
                <a:gd name="connsiteX8" fmla="*/ 3047999 w 3047999"/>
                <a:gd name="connsiteY8" fmla="*/ 1625599 h 1625599"/>
                <a:gd name="connsiteX0" fmla="*/ 0 w 3047999"/>
                <a:gd name="connsiteY0" fmla="*/ 0 h 1625599"/>
                <a:gd name="connsiteX1" fmla="*/ 1016000 w 3047999"/>
                <a:gd name="connsiteY1" fmla="*/ 14514 h 1625599"/>
                <a:gd name="connsiteX2" fmla="*/ 1407885 w 3047999"/>
                <a:gd name="connsiteY2" fmla="*/ 43543 h 1625599"/>
                <a:gd name="connsiteX3" fmla="*/ 1712685 w 3047999"/>
                <a:gd name="connsiteY3" fmla="*/ 391886 h 1625599"/>
                <a:gd name="connsiteX4" fmla="*/ 1756228 w 3047999"/>
                <a:gd name="connsiteY4" fmla="*/ 827314 h 1625599"/>
                <a:gd name="connsiteX5" fmla="*/ 1799771 w 3047999"/>
                <a:gd name="connsiteY5" fmla="*/ 1146628 h 1625599"/>
                <a:gd name="connsiteX6" fmla="*/ 1988457 w 3047999"/>
                <a:gd name="connsiteY6" fmla="*/ 1407886 h 1625599"/>
                <a:gd name="connsiteX7" fmla="*/ 2438399 w 3047999"/>
                <a:gd name="connsiteY7" fmla="*/ 1494972 h 1625599"/>
                <a:gd name="connsiteX8" fmla="*/ 3047999 w 3047999"/>
                <a:gd name="connsiteY8" fmla="*/ 1625599 h 1625599"/>
                <a:gd name="connsiteX0" fmla="*/ 0 w 3047999"/>
                <a:gd name="connsiteY0" fmla="*/ 0 h 1625599"/>
                <a:gd name="connsiteX1" fmla="*/ 1016000 w 3047999"/>
                <a:gd name="connsiteY1" fmla="*/ 14514 h 1625599"/>
                <a:gd name="connsiteX2" fmla="*/ 1523999 w 3047999"/>
                <a:gd name="connsiteY2" fmla="*/ 72571 h 1625599"/>
                <a:gd name="connsiteX3" fmla="*/ 1712685 w 3047999"/>
                <a:gd name="connsiteY3" fmla="*/ 391886 h 1625599"/>
                <a:gd name="connsiteX4" fmla="*/ 1756228 w 3047999"/>
                <a:gd name="connsiteY4" fmla="*/ 827314 h 1625599"/>
                <a:gd name="connsiteX5" fmla="*/ 1799771 w 3047999"/>
                <a:gd name="connsiteY5" fmla="*/ 1146628 h 1625599"/>
                <a:gd name="connsiteX6" fmla="*/ 1988457 w 3047999"/>
                <a:gd name="connsiteY6" fmla="*/ 1407886 h 1625599"/>
                <a:gd name="connsiteX7" fmla="*/ 2438399 w 3047999"/>
                <a:gd name="connsiteY7" fmla="*/ 1494972 h 1625599"/>
                <a:gd name="connsiteX8" fmla="*/ 3047999 w 3047999"/>
                <a:gd name="connsiteY8" fmla="*/ 1625599 h 1625599"/>
                <a:gd name="connsiteX0" fmla="*/ 0 w 3047999"/>
                <a:gd name="connsiteY0" fmla="*/ 0 h 1596570"/>
                <a:gd name="connsiteX1" fmla="*/ 1016000 w 3047999"/>
                <a:gd name="connsiteY1" fmla="*/ 14514 h 1596570"/>
                <a:gd name="connsiteX2" fmla="*/ 1523999 w 3047999"/>
                <a:gd name="connsiteY2" fmla="*/ 72571 h 1596570"/>
                <a:gd name="connsiteX3" fmla="*/ 1712685 w 3047999"/>
                <a:gd name="connsiteY3" fmla="*/ 391886 h 1596570"/>
                <a:gd name="connsiteX4" fmla="*/ 1756228 w 3047999"/>
                <a:gd name="connsiteY4" fmla="*/ 827314 h 1596570"/>
                <a:gd name="connsiteX5" fmla="*/ 1799771 w 3047999"/>
                <a:gd name="connsiteY5" fmla="*/ 1146628 h 1596570"/>
                <a:gd name="connsiteX6" fmla="*/ 1988457 w 3047999"/>
                <a:gd name="connsiteY6" fmla="*/ 1407886 h 1596570"/>
                <a:gd name="connsiteX7" fmla="*/ 2438399 w 3047999"/>
                <a:gd name="connsiteY7" fmla="*/ 1494972 h 1596570"/>
                <a:gd name="connsiteX8" fmla="*/ 3047999 w 3047999"/>
                <a:gd name="connsiteY8" fmla="*/ 1596570 h 1596570"/>
                <a:gd name="connsiteX0" fmla="*/ 0 w 3047999"/>
                <a:gd name="connsiteY0" fmla="*/ 0 h 1596570"/>
                <a:gd name="connsiteX1" fmla="*/ 1016000 w 3047999"/>
                <a:gd name="connsiteY1" fmla="*/ 14514 h 1596570"/>
                <a:gd name="connsiteX2" fmla="*/ 1523999 w 3047999"/>
                <a:gd name="connsiteY2" fmla="*/ 72571 h 1596570"/>
                <a:gd name="connsiteX3" fmla="*/ 1712685 w 3047999"/>
                <a:gd name="connsiteY3" fmla="*/ 391886 h 1596570"/>
                <a:gd name="connsiteX4" fmla="*/ 1756228 w 3047999"/>
                <a:gd name="connsiteY4" fmla="*/ 827314 h 1596570"/>
                <a:gd name="connsiteX5" fmla="*/ 1799771 w 3047999"/>
                <a:gd name="connsiteY5" fmla="*/ 1146628 h 1596570"/>
                <a:gd name="connsiteX6" fmla="*/ 1988457 w 3047999"/>
                <a:gd name="connsiteY6" fmla="*/ 1407886 h 1596570"/>
                <a:gd name="connsiteX7" fmla="*/ 2438399 w 3047999"/>
                <a:gd name="connsiteY7" fmla="*/ 1538515 h 1596570"/>
                <a:gd name="connsiteX8" fmla="*/ 3047999 w 3047999"/>
                <a:gd name="connsiteY8" fmla="*/ 1596570 h 1596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47999" h="1596570">
                  <a:moveTo>
                    <a:pt x="0" y="0"/>
                  </a:moveTo>
                  <a:cubicBezTo>
                    <a:pt x="338667" y="4838"/>
                    <a:pt x="762000" y="2419"/>
                    <a:pt x="1016000" y="14514"/>
                  </a:cubicBezTo>
                  <a:cubicBezTo>
                    <a:pt x="1270000" y="26609"/>
                    <a:pt x="1407885" y="9676"/>
                    <a:pt x="1523999" y="72571"/>
                  </a:cubicBezTo>
                  <a:cubicBezTo>
                    <a:pt x="1640113" y="135466"/>
                    <a:pt x="1673980" y="266095"/>
                    <a:pt x="1712685" y="391886"/>
                  </a:cubicBezTo>
                  <a:cubicBezTo>
                    <a:pt x="1751390" y="517677"/>
                    <a:pt x="1741714" y="701524"/>
                    <a:pt x="1756228" y="827314"/>
                  </a:cubicBezTo>
                  <a:cubicBezTo>
                    <a:pt x="1770742" y="953104"/>
                    <a:pt x="1761066" y="1049866"/>
                    <a:pt x="1799771" y="1146628"/>
                  </a:cubicBezTo>
                  <a:cubicBezTo>
                    <a:pt x="1838476" y="1243390"/>
                    <a:pt x="1882019" y="1342572"/>
                    <a:pt x="1988457" y="1407886"/>
                  </a:cubicBezTo>
                  <a:cubicBezTo>
                    <a:pt x="2094895" y="1473200"/>
                    <a:pt x="2261809" y="1507068"/>
                    <a:pt x="2438399" y="1538515"/>
                  </a:cubicBezTo>
                  <a:cubicBezTo>
                    <a:pt x="2614989" y="1569962"/>
                    <a:pt x="2937932" y="1588103"/>
                    <a:pt x="3047999" y="1596570"/>
                  </a:cubicBezTo>
                </a:path>
              </a:pathLst>
            </a:cu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3" name="テキスト ボックス 34"/>
            <p:cNvSpPr txBox="1">
              <a:spLocks noChangeArrowheads="1"/>
            </p:cNvSpPr>
            <p:nvPr/>
          </p:nvSpPr>
          <p:spPr bwMode="auto">
            <a:xfrm>
              <a:off x="7510584" y="3167380"/>
              <a:ext cx="16002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価電子帯</a:t>
              </a:r>
            </a:p>
          </p:txBody>
        </p:sp>
        <p:sp>
          <p:nvSpPr>
            <p:cNvPr id="34" name="テキスト ボックス 35"/>
            <p:cNvSpPr txBox="1">
              <a:spLocks noChangeArrowheads="1"/>
            </p:cNvSpPr>
            <p:nvPr/>
          </p:nvSpPr>
          <p:spPr bwMode="auto">
            <a:xfrm>
              <a:off x="12095284" y="3167380"/>
              <a:ext cx="1266824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伝導帯</a:t>
              </a:r>
            </a:p>
          </p:txBody>
        </p:sp>
        <p:sp>
          <p:nvSpPr>
            <p:cNvPr id="35" name="テキスト ボックス 31"/>
            <p:cNvSpPr txBox="1">
              <a:spLocks noChangeArrowheads="1"/>
            </p:cNvSpPr>
            <p:nvPr/>
          </p:nvSpPr>
          <p:spPr bwMode="auto">
            <a:xfrm>
              <a:off x="13105618" y="3678237"/>
              <a:ext cx="514417" cy="577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E</a:t>
              </a:r>
              <a:endParaRPr kumimoji="1" lang="ja-JP" altLang="en-US" sz="2000" b="1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cxnSp>
          <p:nvCxnSpPr>
            <p:cNvPr id="36" name="直線コネクタ 35"/>
            <p:cNvCxnSpPr/>
            <p:nvPr/>
          </p:nvCxnSpPr>
          <p:spPr>
            <a:xfrm flipV="1">
              <a:off x="7164388" y="935038"/>
              <a:ext cx="0" cy="3032125"/>
            </a:xfrm>
            <a:prstGeom prst="line">
              <a:avLst/>
            </a:prstGeom>
            <a:ln w="158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テキスト ボックス 31"/>
            <p:cNvSpPr txBox="1">
              <a:spLocks noChangeArrowheads="1"/>
            </p:cNvSpPr>
            <p:nvPr/>
          </p:nvSpPr>
          <p:spPr bwMode="auto">
            <a:xfrm rot="16200000">
              <a:off x="6220055" y="2582343"/>
              <a:ext cx="1217000" cy="400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状態密度</a:t>
              </a:r>
            </a:p>
          </p:txBody>
        </p:sp>
      </p:grpSp>
      <p:sp>
        <p:nvSpPr>
          <p:cNvPr id="38" name="テキスト ボックス 4"/>
          <p:cNvSpPr txBox="1">
            <a:spLocks noChangeArrowheads="1"/>
          </p:cNvSpPr>
          <p:nvPr/>
        </p:nvSpPr>
        <p:spPr bwMode="auto">
          <a:xfrm>
            <a:off x="5072739" y="1398786"/>
            <a:ext cx="7697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D</a:t>
            </a:r>
            <a:r>
              <a:rPr kumimoji="1" lang="en-US" altLang="ja-JP" sz="1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V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9" name="テキスト ボックス 4"/>
          <p:cNvSpPr txBox="1">
            <a:spLocks noChangeArrowheads="1"/>
          </p:cNvSpPr>
          <p:nvPr/>
        </p:nvSpPr>
        <p:spPr bwMode="auto">
          <a:xfrm>
            <a:off x="7968339" y="1551186"/>
            <a:ext cx="7697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D</a:t>
            </a:r>
            <a:r>
              <a:rPr kumimoji="1" lang="en-US" altLang="ja-JP" sz="1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C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0" name="テキスト ボックス 4"/>
          <p:cNvSpPr txBox="1">
            <a:spLocks noChangeArrowheads="1"/>
          </p:cNvSpPr>
          <p:nvPr/>
        </p:nvSpPr>
        <p:spPr bwMode="auto">
          <a:xfrm>
            <a:off x="6071720" y="952305"/>
            <a:ext cx="6383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f</a:t>
            </a:r>
            <a:r>
              <a:rPr kumimoji="1" lang="en-US" altLang="ja-JP" sz="1800" b="1" i="0" u="none" strike="noStrike" kern="120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5285086" y="2863942"/>
            <a:ext cx="3817478" cy="2257185"/>
            <a:chOff x="5285086" y="2779272"/>
            <a:chExt cx="3817478" cy="2257185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5285086" y="2779272"/>
              <a:ext cx="3817478" cy="2257185"/>
              <a:chOff x="5255514" y="2779272"/>
              <a:chExt cx="3847050" cy="2274670"/>
            </a:xfrm>
          </p:grpSpPr>
          <p:graphicFrame>
            <p:nvGraphicFramePr>
              <p:cNvPr id="23" name="Chart 1"/>
              <p:cNvGraphicFramePr>
                <a:graphicFrameLocks/>
              </p:cNvGraphicFramePr>
              <p:nvPr/>
            </p:nvGraphicFramePr>
            <p:xfrm>
              <a:off x="5255514" y="2779272"/>
              <a:ext cx="3823833" cy="206878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24" name="Text Box 2"/>
              <p:cNvSpPr txBox="1">
                <a:spLocks noChangeArrowheads="1"/>
              </p:cNvSpPr>
              <p:nvPr/>
            </p:nvSpPr>
            <p:spPr bwMode="auto">
              <a:xfrm>
                <a:off x="6239853" y="3417576"/>
                <a:ext cx="641729" cy="296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xmlns:mc="http://schemas.openxmlformats.org/markup-compatibility/2006" val="000000" mc:Ignorable="a14" a14:legacySpreadsheetColorIndex="64"/>
                    </a:solidFill>
                  </a14:hiddenFill>
                </a:ext>
                <a:ext uri="{91240B29-F687-4F45-9708-019B960494DF}">
                  <a14:hiddenLine xmlns:a14="http://schemas.microsoft.com/office/drawing/2010/main" w="1">
                    <a:solidFill>
                      <a:srgbClr xmlns:mc="http://schemas.openxmlformats.org/markup-compatibility/2006" val="FFFFFF" mc:Ignorable="a14" a14:legacySpreadsheetColorIndex="65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45720" tIns="41148" rIns="0" bIns="41148" anchor="ctr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/>
                </a:pPr>
                <a:r>
                  <a:rPr kumimoji="0" lang="ja-JP" altLang="en-US" sz="16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/>
                  </a:rPr>
                  <a:t>f</a:t>
                </a:r>
                <a:r>
                  <a:rPr kumimoji="0" lang="ja-JP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/>
                  </a:rPr>
                  <a:t>(E)</a:t>
                </a:r>
              </a:p>
            </p:txBody>
          </p:sp>
          <p:sp>
            <p:nvSpPr>
              <p:cNvPr id="25" name="Text Box 2"/>
              <p:cNvSpPr txBox="1">
                <a:spLocks noChangeArrowheads="1"/>
              </p:cNvSpPr>
              <p:nvPr/>
            </p:nvSpPr>
            <p:spPr bwMode="auto">
              <a:xfrm>
                <a:off x="6753260" y="4756945"/>
                <a:ext cx="1346465" cy="296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xmlns:mc="http://schemas.openxmlformats.org/markup-compatibility/2006" val="000000" mc:Ignorable="a14" a14:legacySpreadsheetColorIndex="64"/>
                    </a:solidFill>
                  </a14:hiddenFill>
                </a:ext>
                <a:ext uri="{91240B29-F687-4F45-9708-019B960494DF}">
                  <a14:hiddenLine xmlns:a14="http://schemas.microsoft.com/office/drawing/2010/main" w="1">
                    <a:solidFill>
                      <a:srgbClr xmlns:mc="http://schemas.openxmlformats.org/markup-compatibility/2006" val="FFFFFF" mc:Ignorable="a14" a14:legacySpreadsheetColorIndex="65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45720" tIns="41148" rIns="0" bIns="41148" anchor="ctr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/>
                </a:pPr>
                <a:r>
                  <a:rPr kumimoji="0" lang="en-US" altLang="ja-JP" sz="16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/>
                  </a:rPr>
                  <a:t>E</a:t>
                </a:r>
                <a:r>
                  <a:rPr kumimoji="0" lang="en-US" altLang="ja-JP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/>
                  </a:rPr>
                  <a:t> (eV)</a:t>
                </a:r>
                <a:endParaRPr kumimoji="0" lang="ja-JP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ＭＳ Ｐゴシック" panose="020B0600070205080204" pitchFamily="50" charset="-128"/>
                  <a:cs typeface="Times New Roman"/>
                </a:endParaRPr>
              </a:p>
            </p:txBody>
          </p:sp>
          <p:sp>
            <p:nvSpPr>
              <p:cNvPr id="28" name="Text Box 2"/>
              <p:cNvSpPr txBox="1">
                <a:spLocks noChangeArrowheads="1"/>
              </p:cNvSpPr>
              <p:nvPr/>
            </p:nvSpPr>
            <p:spPr bwMode="auto">
              <a:xfrm>
                <a:off x="6898476" y="3585508"/>
                <a:ext cx="1246290" cy="296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xmlns:mc="http://schemas.openxmlformats.org/markup-compatibility/2006" val="000000" mc:Ignorable="a14" a14:legacySpreadsheetColorIndex="64"/>
                    </a:solidFill>
                  </a14:hiddenFill>
                </a:ext>
                <a:ext uri="{91240B29-F687-4F45-9708-019B960494DF}">
                  <a14:hiddenLine xmlns:a14="http://schemas.microsoft.com/office/drawing/2010/main" w="1">
                    <a:solidFill>
                      <a:srgbClr xmlns:mc="http://schemas.openxmlformats.org/markup-compatibility/2006" val="FFFFFF" mc:Ignorable="a14" a14:legacySpreadsheetColorIndex="65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45720" tIns="41148" rIns="0" bIns="41148" anchor="ctr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/>
                </a:pPr>
                <a:r>
                  <a:rPr kumimoji="0" lang="ja-JP" alt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/>
                  </a:rPr>
                  <a:t>E</a:t>
                </a:r>
                <a:r>
                  <a:rPr kumimoji="0" lang="en-US" altLang="ja-JP" sz="14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/>
                  </a:rPr>
                  <a:t>F</a:t>
                </a:r>
                <a:r>
                  <a:rPr kumimoji="0" lang="ja-JP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/>
                  </a:rPr>
                  <a:t> </a:t>
                </a:r>
                <a:r>
                  <a:rPr kumimoji="0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/>
                  </a:rPr>
                  <a:t>=</a:t>
                </a:r>
                <a:r>
                  <a:rPr kumimoji="0" lang="ja-JP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/>
                  </a:rPr>
                  <a:t> </a:t>
                </a:r>
                <a:r>
                  <a:rPr kumimoji="0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/>
                  </a:rPr>
                  <a:t>0.3</a:t>
                </a:r>
                <a:r>
                  <a:rPr kumimoji="0" lang="ja-JP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/>
                  </a:rPr>
                  <a:t> </a:t>
                </a:r>
                <a:r>
                  <a:rPr kumimoji="0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/>
                  </a:rPr>
                  <a:t>eV</a:t>
                </a:r>
                <a:endParaRPr kumimoji="0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ＭＳ Ｐゴシック" panose="020B0600070205080204" pitchFamily="50" charset="-128"/>
                  <a:cs typeface="Times New Roman"/>
                </a:endParaRPr>
              </a:p>
            </p:txBody>
          </p:sp>
          <p:sp>
            <p:nvSpPr>
              <p:cNvPr id="4" name="テキスト ボックス 3"/>
              <p:cNvSpPr txBox="1"/>
              <p:nvPr/>
            </p:nvSpPr>
            <p:spPr>
              <a:xfrm rot="16200000">
                <a:off x="8072153" y="3529907"/>
                <a:ext cx="1691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DOS (cm</a:t>
                </a:r>
                <a:r>
                  <a:rPr kumimoji="1" lang="en-US" altLang="ja-JP" sz="1800" b="1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-3</a:t>
                </a:r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/eV)</a:t>
                </a:r>
                <a:endParaRPr kumimoji="1" lang="ja-JP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" name="テキスト ボックス 4"/>
            <p:cNvSpPr txBox="1"/>
            <p:nvPr/>
          </p:nvSpPr>
          <p:spPr>
            <a:xfrm>
              <a:off x="5300133" y="350519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1</a:t>
              </a:r>
              <a:endPara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7506379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75"/>
            <a:ext cx="9144000" cy="623498"/>
          </a:xfrm>
        </p:spPr>
        <p:txBody>
          <a:bodyPr/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半導体の状態密度、電子、正孔</a:t>
            </a:r>
          </a:p>
        </p:txBody>
      </p:sp>
      <p:grpSp>
        <p:nvGrpSpPr>
          <p:cNvPr id="2" name="グループ化 1"/>
          <p:cNvGrpSpPr/>
          <p:nvPr/>
        </p:nvGrpSpPr>
        <p:grpSpPr>
          <a:xfrm>
            <a:off x="1287630" y="925224"/>
            <a:ext cx="6566464" cy="2694276"/>
            <a:chOff x="787071" y="887414"/>
            <a:chExt cx="7851169" cy="3221395"/>
          </a:xfrm>
        </p:grpSpPr>
        <p:cxnSp>
          <p:nvCxnSpPr>
            <p:cNvPr id="3" name="直線コネクタ 2"/>
            <p:cNvCxnSpPr/>
            <p:nvPr/>
          </p:nvCxnSpPr>
          <p:spPr>
            <a:xfrm>
              <a:off x="1331913" y="3551238"/>
              <a:ext cx="6408737" cy="0"/>
            </a:xfrm>
            <a:prstGeom prst="line">
              <a:avLst/>
            </a:prstGeom>
            <a:ln w="158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フリーフォーム 3"/>
            <p:cNvSpPr/>
            <p:nvPr/>
          </p:nvSpPr>
          <p:spPr>
            <a:xfrm>
              <a:off x="5413375" y="1939925"/>
              <a:ext cx="2351088" cy="1611313"/>
            </a:xfrm>
            <a:custGeom>
              <a:avLst/>
              <a:gdLst>
                <a:gd name="connsiteX0" fmla="*/ 0 w 2351314"/>
                <a:gd name="connsiteY0" fmla="*/ 1611086 h 1611086"/>
                <a:gd name="connsiteX1" fmla="*/ 232228 w 2351314"/>
                <a:gd name="connsiteY1" fmla="*/ 1103086 h 1611086"/>
                <a:gd name="connsiteX2" fmla="*/ 798285 w 2351314"/>
                <a:gd name="connsiteY2" fmla="*/ 464458 h 1611086"/>
                <a:gd name="connsiteX3" fmla="*/ 1509485 w 2351314"/>
                <a:gd name="connsiteY3" fmla="*/ 116115 h 1611086"/>
                <a:gd name="connsiteX4" fmla="*/ 2351314 w 2351314"/>
                <a:gd name="connsiteY4" fmla="*/ 0 h 1611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1314" h="1611086">
                  <a:moveTo>
                    <a:pt x="0" y="1611086"/>
                  </a:moveTo>
                  <a:cubicBezTo>
                    <a:pt x="49590" y="1452638"/>
                    <a:pt x="99180" y="1294191"/>
                    <a:pt x="232228" y="1103086"/>
                  </a:cubicBezTo>
                  <a:cubicBezTo>
                    <a:pt x="365276" y="911981"/>
                    <a:pt x="585409" y="628953"/>
                    <a:pt x="798285" y="464458"/>
                  </a:cubicBezTo>
                  <a:cubicBezTo>
                    <a:pt x="1011161" y="299963"/>
                    <a:pt x="1250647" y="193525"/>
                    <a:pt x="1509485" y="116115"/>
                  </a:cubicBezTo>
                  <a:cubicBezTo>
                    <a:pt x="1768323" y="38705"/>
                    <a:pt x="2059818" y="19352"/>
                    <a:pt x="2351314" y="0"/>
                  </a:cubicBezTo>
                </a:path>
              </a:pathLst>
            </a:cu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2" name="フリーフォーム 11"/>
            <p:cNvSpPr/>
            <p:nvPr/>
          </p:nvSpPr>
          <p:spPr>
            <a:xfrm flipH="1">
              <a:off x="1476375" y="1103313"/>
              <a:ext cx="2016125" cy="2447925"/>
            </a:xfrm>
            <a:custGeom>
              <a:avLst/>
              <a:gdLst>
                <a:gd name="connsiteX0" fmla="*/ 0 w 2351314"/>
                <a:gd name="connsiteY0" fmla="*/ 1611086 h 1611086"/>
                <a:gd name="connsiteX1" fmla="*/ 232228 w 2351314"/>
                <a:gd name="connsiteY1" fmla="*/ 1103086 h 1611086"/>
                <a:gd name="connsiteX2" fmla="*/ 798285 w 2351314"/>
                <a:gd name="connsiteY2" fmla="*/ 464458 h 1611086"/>
                <a:gd name="connsiteX3" fmla="*/ 1509485 w 2351314"/>
                <a:gd name="connsiteY3" fmla="*/ 116115 h 1611086"/>
                <a:gd name="connsiteX4" fmla="*/ 2351314 w 2351314"/>
                <a:gd name="connsiteY4" fmla="*/ 0 h 1611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1314" h="1611086">
                  <a:moveTo>
                    <a:pt x="0" y="1611086"/>
                  </a:moveTo>
                  <a:cubicBezTo>
                    <a:pt x="49590" y="1452638"/>
                    <a:pt x="99180" y="1294191"/>
                    <a:pt x="232228" y="1103086"/>
                  </a:cubicBezTo>
                  <a:cubicBezTo>
                    <a:pt x="365276" y="911981"/>
                    <a:pt x="585409" y="628953"/>
                    <a:pt x="798285" y="464458"/>
                  </a:cubicBezTo>
                  <a:cubicBezTo>
                    <a:pt x="1011161" y="299963"/>
                    <a:pt x="1250647" y="193525"/>
                    <a:pt x="1509485" y="116115"/>
                  </a:cubicBezTo>
                  <a:cubicBezTo>
                    <a:pt x="1768323" y="38705"/>
                    <a:pt x="2059818" y="19352"/>
                    <a:pt x="2351314" y="0"/>
                  </a:cubicBezTo>
                </a:path>
              </a:pathLst>
            </a:cu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48486" name="テキスト ボックス 4"/>
            <p:cNvSpPr txBox="1">
              <a:spLocks noChangeArrowheads="1"/>
            </p:cNvSpPr>
            <p:nvPr/>
          </p:nvSpPr>
          <p:spPr bwMode="auto">
            <a:xfrm>
              <a:off x="3243262" y="3479801"/>
              <a:ext cx="502540" cy="404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E</a:t>
              </a:r>
              <a:r>
                <a:rPr kumimoji="1" lang="en-US" altLang="ja-JP" sz="16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V</a:t>
              </a:r>
              <a:endParaRPr kumimoji="1" lang="ja-JP" altLang="en-US" sz="16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48487" name="テキスト ボックス 13"/>
            <p:cNvSpPr txBox="1">
              <a:spLocks noChangeArrowheads="1"/>
            </p:cNvSpPr>
            <p:nvPr/>
          </p:nvSpPr>
          <p:spPr bwMode="auto">
            <a:xfrm>
              <a:off x="5297893" y="3479802"/>
              <a:ext cx="502540" cy="404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E</a:t>
              </a:r>
              <a:r>
                <a:rPr kumimoji="1" lang="en-US" altLang="ja-JP" sz="16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C</a:t>
              </a:r>
              <a:endParaRPr kumimoji="1" lang="ja-JP" altLang="en-US" sz="16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cxnSp>
          <p:nvCxnSpPr>
            <p:cNvPr id="18" name="直線コネクタ 17"/>
            <p:cNvCxnSpPr/>
            <p:nvPr/>
          </p:nvCxnSpPr>
          <p:spPr>
            <a:xfrm flipV="1">
              <a:off x="3851275" y="2730500"/>
              <a:ext cx="0" cy="8001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 flipV="1">
              <a:off x="5148263" y="2730500"/>
              <a:ext cx="0" cy="8001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493" name="テキスト ボックス 20"/>
            <p:cNvSpPr txBox="1">
              <a:spLocks noChangeArrowheads="1"/>
            </p:cNvSpPr>
            <p:nvPr/>
          </p:nvSpPr>
          <p:spPr bwMode="auto">
            <a:xfrm>
              <a:off x="4899027" y="3479801"/>
              <a:ext cx="502540" cy="404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E</a:t>
              </a:r>
              <a:r>
                <a:rPr kumimoji="1" lang="en-US" altLang="ja-JP" sz="16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D</a:t>
              </a:r>
              <a:endParaRPr kumimoji="1" lang="ja-JP" altLang="en-US" sz="16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48494" name="テキスト ボックス 21"/>
            <p:cNvSpPr txBox="1">
              <a:spLocks noChangeArrowheads="1"/>
            </p:cNvSpPr>
            <p:nvPr/>
          </p:nvSpPr>
          <p:spPr bwMode="auto">
            <a:xfrm>
              <a:off x="3708400" y="3479801"/>
              <a:ext cx="502540" cy="404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E</a:t>
              </a:r>
              <a:r>
                <a:rPr kumimoji="1" lang="en-US" altLang="ja-JP" sz="16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A</a:t>
              </a:r>
              <a:endParaRPr kumimoji="1" lang="ja-JP" altLang="en-US" sz="16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48495" name="テキスト ボックス 22"/>
            <p:cNvSpPr txBox="1">
              <a:spLocks noChangeArrowheads="1"/>
            </p:cNvSpPr>
            <p:nvPr/>
          </p:nvSpPr>
          <p:spPr bwMode="auto">
            <a:xfrm>
              <a:off x="3635376" y="2327274"/>
              <a:ext cx="515955" cy="404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N</a:t>
              </a:r>
              <a:r>
                <a:rPr kumimoji="1" lang="en-US" altLang="ja-JP" sz="16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A</a:t>
              </a:r>
              <a:endParaRPr kumimoji="1" lang="ja-JP" altLang="en-US" sz="16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48496" name="テキスト ボックス 23"/>
            <p:cNvSpPr txBox="1">
              <a:spLocks noChangeArrowheads="1"/>
            </p:cNvSpPr>
            <p:nvPr/>
          </p:nvSpPr>
          <p:spPr bwMode="auto">
            <a:xfrm>
              <a:off x="4881563" y="2327274"/>
              <a:ext cx="515955" cy="404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N</a:t>
              </a:r>
              <a:r>
                <a:rPr kumimoji="1" lang="en-US" altLang="ja-JP" sz="16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D</a:t>
              </a:r>
              <a:endParaRPr kumimoji="1" lang="ja-JP" altLang="en-US" sz="16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cxnSp>
          <p:nvCxnSpPr>
            <p:cNvPr id="25" name="直線コネクタ 24"/>
            <p:cNvCxnSpPr/>
            <p:nvPr/>
          </p:nvCxnSpPr>
          <p:spPr>
            <a:xfrm flipV="1">
              <a:off x="4787900" y="1103313"/>
              <a:ext cx="0" cy="2457450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498" name="テキスト ボックス 26"/>
            <p:cNvSpPr txBox="1">
              <a:spLocks noChangeArrowheads="1"/>
            </p:cNvSpPr>
            <p:nvPr/>
          </p:nvSpPr>
          <p:spPr bwMode="auto">
            <a:xfrm>
              <a:off x="4296178" y="887414"/>
              <a:ext cx="483374" cy="404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E</a:t>
              </a:r>
              <a:r>
                <a:rPr kumimoji="1" lang="en-US" altLang="ja-JP" sz="16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F</a:t>
              </a:r>
              <a:endParaRPr kumimoji="1" lang="ja-JP" altLang="en-US" sz="16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6" name="フリーフォーム 15"/>
            <p:cNvSpPr/>
            <p:nvPr/>
          </p:nvSpPr>
          <p:spPr>
            <a:xfrm>
              <a:off x="3033713" y="1954213"/>
              <a:ext cx="3048000" cy="1597025"/>
            </a:xfrm>
            <a:custGeom>
              <a:avLst/>
              <a:gdLst>
                <a:gd name="connsiteX0" fmla="*/ 0 w 2728685"/>
                <a:gd name="connsiteY0" fmla="*/ 0 h 1611085"/>
                <a:gd name="connsiteX1" fmla="*/ 1016000 w 2728685"/>
                <a:gd name="connsiteY1" fmla="*/ 14514 h 1611085"/>
                <a:gd name="connsiteX2" fmla="*/ 1567543 w 2728685"/>
                <a:gd name="connsiteY2" fmla="*/ 43543 h 1611085"/>
                <a:gd name="connsiteX3" fmla="*/ 1669143 w 2728685"/>
                <a:gd name="connsiteY3" fmla="*/ 145143 h 1611085"/>
                <a:gd name="connsiteX4" fmla="*/ 1756228 w 2728685"/>
                <a:gd name="connsiteY4" fmla="*/ 827314 h 1611085"/>
                <a:gd name="connsiteX5" fmla="*/ 1886857 w 2728685"/>
                <a:gd name="connsiteY5" fmla="*/ 1364343 h 1611085"/>
                <a:gd name="connsiteX6" fmla="*/ 2133600 w 2728685"/>
                <a:gd name="connsiteY6" fmla="*/ 1538514 h 1611085"/>
                <a:gd name="connsiteX7" fmla="*/ 2409371 w 2728685"/>
                <a:gd name="connsiteY7" fmla="*/ 1582057 h 1611085"/>
                <a:gd name="connsiteX8" fmla="*/ 2728685 w 2728685"/>
                <a:gd name="connsiteY8" fmla="*/ 1611085 h 1611085"/>
                <a:gd name="connsiteX0" fmla="*/ 0 w 2728685"/>
                <a:gd name="connsiteY0" fmla="*/ 0 h 1611085"/>
                <a:gd name="connsiteX1" fmla="*/ 1016000 w 2728685"/>
                <a:gd name="connsiteY1" fmla="*/ 14514 h 1611085"/>
                <a:gd name="connsiteX2" fmla="*/ 1567543 w 2728685"/>
                <a:gd name="connsiteY2" fmla="*/ 43543 h 1611085"/>
                <a:gd name="connsiteX3" fmla="*/ 1669143 w 2728685"/>
                <a:gd name="connsiteY3" fmla="*/ 145143 h 1611085"/>
                <a:gd name="connsiteX4" fmla="*/ 1756228 w 2728685"/>
                <a:gd name="connsiteY4" fmla="*/ 827314 h 1611085"/>
                <a:gd name="connsiteX5" fmla="*/ 1886857 w 2728685"/>
                <a:gd name="connsiteY5" fmla="*/ 1364343 h 1611085"/>
                <a:gd name="connsiteX6" fmla="*/ 2133600 w 2728685"/>
                <a:gd name="connsiteY6" fmla="*/ 1538514 h 1611085"/>
                <a:gd name="connsiteX7" fmla="*/ 2438399 w 2728685"/>
                <a:gd name="connsiteY7" fmla="*/ 1494972 h 1611085"/>
                <a:gd name="connsiteX8" fmla="*/ 2728685 w 2728685"/>
                <a:gd name="connsiteY8" fmla="*/ 1611085 h 1611085"/>
                <a:gd name="connsiteX0" fmla="*/ 0 w 3047999"/>
                <a:gd name="connsiteY0" fmla="*/ 0 h 1625599"/>
                <a:gd name="connsiteX1" fmla="*/ 1016000 w 3047999"/>
                <a:gd name="connsiteY1" fmla="*/ 14514 h 1625599"/>
                <a:gd name="connsiteX2" fmla="*/ 1567543 w 3047999"/>
                <a:gd name="connsiteY2" fmla="*/ 43543 h 1625599"/>
                <a:gd name="connsiteX3" fmla="*/ 1669143 w 3047999"/>
                <a:gd name="connsiteY3" fmla="*/ 145143 h 1625599"/>
                <a:gd name="connsiteX4" fmla="*/ 1756228 w 3047999"/>
                <a:gd name="connsiteY4" fmla="*/ 827314 h 1625599"/>
                <a:gd name="connsiteX5" fmla="*/ 1886857 w 3047999"/>
                <a:gd name="connsiteY5" fmla="*/ 1364343 h 1625599"/>
                <a:gd name="connsiteX6" fmla="*/ 2133600 w 3047999"/>
                <a:gd name="connsiteY6" fmla="*/ 1538514 h 1625599"/>
                <a:gd name="connsiteX7" fmla="*/ 2438399 w 3047999"/>
                <a:gd name="connsiteY7" fmla="*/ 1494972 h 1625599"/>
                <a:gd name="connsiteX8" fmla="*/ 3047999 w 3047999"/>
                <a:gd name="connsiteY8" fmla="*/ 1625599 h 1625599"/>
                <a:gd name="connsiteX0" fmla="*/ 0 w 3047999"/>
                <a:gd name="connsiteY0" fmla="*/ 0 h 1625599"/>
                <a:gd name="connsiteX1" fmla="*/ 1016000 w 3047999"/>
                <a:gd name="connsiteY1" fmla="*/ 14514 h 1625599"/>
                <a:gd name="connsiteX2" fmla="*/ 1567543 w 3047999"/>
                <a:gd name="connsiteY2" fmla="*/ 43543 h 1625599"/>
                <a:gd name="connsiteX3" fmla="*/ 1669143 w 3047999"/>
                <a:gd name="connsiteY3" fmla="*/ 145143 h 1625599"/>
                <a:gd name="connsiteX4" fmla="*/ 1756228 w 3047999"/>
                <a:gd name="connsiteY4" fmla="*/ 827314 h 1625599"/>
                <a:gd name="connsiteX5" fmla="*/ 1886857 w 3047999"/>
                <a:gd name="connsiteY5" fmla="*/ 1364343 h 1625599"/>
                <a:gd name="connsiteX6" fmla="*/ 1988457 w 3047999"/>
                <a:gd name="connsiteY6" fmla="*/ 1407886 h 1625599"/>
                <a:gd name="connsiteX7" fmla="*/ 2438399 w 3047999"/>
                <a:gd name="connsiteY7" fmla="*/ 1494972 h 1625599"/>
                <a:gd name="connsiteX8" fmla="*/ 3047999 w 3047999"/>
                <a:gd name="connsiteY8" fmla="*/ 1625599 h 1625599"/>
                <a:gd name="connsiteX0" fmla="*/ 0 w 3047999"/>
                <a:gd name="connsiteY0" fmla="*/ 0 h 1625599"/>
                <a:gd name="connsiteX1" fmla="*/ 1016000 w 3047999"/>
                <a:gd name="connsiteY1" fmla="*/ 14514 h 1625599"/>
                <a:gd name="connsiteX2" fmla="*/ 1567543 w 3047999"/>
                <a:gd name="connsiteY2" fmla="*/ 43543 h 1625599"/>
                <a:gd name="connsiteX3" fmla="*/ 1669143 w 3047999"/>
                <a:gd name="connsiteY3" fmla="*/ 145143 h 1625599"/>
                <a:gd name="connsiteX4" fmla="*/ 1756228 w 3047999"/>
                <a:gd name="connsiteY4" fmla="*/ 827314 h 1625599"/>
                <a:gd name="connsiteX5" fmla="*/ 1799771 w 3047999"/>
                <a:gd name="connsiteY5" fmla="*/ 1146628 h 1625599"/>
                <a:gd name="connsiteX6" fmla="*/ 1988457 w 3047999"/>
                <a:gd name="connsiteY6" fmla="*/ 1407886 h 1625599"/>
                <a:gd name="connsiteX7" fmla="*/ 2438399 w 3047999"/>
                <a:gd name="connsiteY7" fmla="*/ 1494972 h 1625599"/>
                <a:gd name="connsiteX8" fmla="*/ 3047999 w 3047999"/>
                <a:gd name="connsiteY8" fmla="*/ 1625599 h 1625599"/>
                <a:gd name="connsiteX0" fmla="*/ 0 w 3047999"/>
                <a:gd name="connsiteY0" fmla="*/ 0 h 1625599"/>
                <a:gd name="connsiteX1" fmla="*/ 1016000 w 3047999"/>
                <a:gd name="connsiteY1" fmla="*/ 14514 h 1625599"/>
                <a:gd name="connsiteX2" fmla="*/ 1567543 w 3047999"/>
                <a:gd name="connsiteY2" fmla="*/ 43543 h 1625599"/>
                <a:gd name="connsiteX3" fmla="*/ 1712685 w 3047999"/>
                <a:gd name="connsiteY3" fmla="*/ 391886 h 1625599"/>
                <a:gd name="connsiteX4" fmla="*/ 1756228 w 3047999"/>
                <a:gd name="connsiteY4" fmla="*/ 827314 h 1625599"/>
                <a:gd name="connsiteX5" fmla="*/ 1799771 w 3047999"/>
                <a:gd name="connsiteY5" fmla="*/ 1146628 h 1625599"/>
                <a:gd name="connsiteX6" fmla="*/ 1988457 w 3047999"/>
                <a:gd name="connsiteY6" fmla="*/ 1407886 h 1625599"/>
                <a:gd name="connsiteX7" fmla="*/ 2438399 w 3047999"/>
                <a:gd name="connsiteY7" fmla="*/ 1494972 h 1625599"/>
                <a:gd name="connsiteX8" fmla="*/ 3047999 w 3047999"/>
                <a:gd name="connsiteY8" fmla="*/ 1625599 h 1625599"/>
                <a:gd name="connsiteX0" fmla="*/ 0 w 3047999"/>
                <a:gd name="connsiteY0" fmla="*/ 0 h 1625599"/>
                <a:gd name="connsiteX1" fmla="*/ 1016000 w 3047999"/>
                <a:gd name="connsiteY1" fmla="*/ 14514 h 1625599"/>
                <a:gd name="connsiteX2" fmla="*/ 1407885 w 3047999"/>
                <a:gd name="connsiteY2" fmla="*/ 43543 h 1625599"/>
                <a:gd name="connsiteX3" fmla="*/ 1712685 w 3047999"/>
                <a:gd name="connsiteY3" fmla="*/ 391886 h 1625599"/>
                <a:gd name="connsiteX4" fmla="*/ 1756228 w 3047999"/>
                <a:gd name="connsiteY4" fmla="*/ 827314 h 1625599"/>
                <a:gd name="connsiteX5" fmla="*/ 1799771 w 3047999"/>
                <a:gd name="connsiteY5" fmla="*/ 1146628 h 1625599"/>
                <a:gd name="connsiteX6" fmla="*/ 1988457 w 3047999"/>
                <a:gd name="connsiteY6" fmla="*/ 1407886 h 1625599"/>
                <a:gd name="connsiteX7" fmla="*/ 2438399 w 3047999"/>
                <a:gd name="connsiteY7" fmla="*/ 1494972 h 1625599"/>
                <a:gd name="connsiteX8" fmla="*/ 3047999 w 3047999"/>
                <a:gd name="connsiteY8" fmla="*/ 1625599 h 1625599"/>
                <a:gd name="connsiteX0" fmla="*/ 0 w 3047999"/>
                <a:gd name="connsiteY0" fmla="*/ 0 h 1625599"/>
                <a:gd name="connsiteX1" fmla="*/ 1016000 w 3047999"/>
                <a:gd name="connsiteY1" fmla="*/ 14514 h 1625599"/>
                <a:gd name="connsiteX2" fmla="*/ 1523999 w 3047999"/>
                <a:gd name="connsiteY2" fmla="*/ 72571 h 1625599"/>
                <a:gd name="connsiteX3" fmla="*/ 1712685 w 3047999"/>
                <a:gd name="connsiteY3" fmla="*/ 391886 h 1625599"/>
                <a:gd name="connsiteX4" fmla="*/ 1756228 w 3047999"/>
                <a:gd name="connsiteY4" fmla="*/ 827314 h 1625599"/>
                <a:gd name="connsiteX5" fmla="*/ 1799771 w 3047999"/>
                <a:gd name="connsiteY5" fmla="*/ 1146628 h 1625599"/>
                <a:gd name="connsiteX6" fmla="*/ 1988457 w 3047999"/>
                <a:gd name="connsiteY6" fmla="*/ 1407886 h 1625599"/>
                <a:gd name="connsiteX7" fmla="*/ 2438399 w 3047999"/>
                <a:gd name="connsiteY7" fmla="*/ 1494972 h 1625599"/>
                <a:gd name="connsiteX8" fmla="*/ 3047999 w 3047999"/>
                <a:gd name="connsiteY8" fmla="*/ 1625599 h 1625599"/>
                <a:gd name="connsiteX0" fmla="*/ 0 w 3047999"/>
                <a:gd name="connsiteY0" fmla="*/ 0 h 1596570"/>
                <a:gd name="connsiteX1" fmla="*/ 1016000 w 3047999"/>
                <a:gd name="connsiteY1" fmla="*/ 14514 h 1596570"/>
                <a:gd name="connsiteX2" fmla="*/ 1523999 w 3047999"/>
                <a:gd name="connsiteY2" fmla="*/ 72571 h 1596570"/>
                <a:gd name="connsiteX3" fmla="*/ 1712685 w 3047999"/>
                <a:gd name="connsiteY3" fmla="*/ 391886 h 1596570"/>
                <a:gd name="connsiteX4" fmla="*/ 1756228 w 3047999"/>
                <a:gd name="connsiteY4" fmla="*/ 827314 h 1596570"/>
                <a:gd name="connsiteX5" fmla="*/ 1799771 w 3047999"/>
                <a:gd name="connsiteY5" fmla="*/ 1146628 h 1596570"/>
                <a:gd name="connsiteX6" fmla="*/ 1988457 w 3047999"/>
                <a:gd name="connsiteY6" fmla="*/ 1407886 h 1596570"/>
                <a:gd name="connsiteX7" fmla="*/ 2438399 w 3047999"/>
                <a:gd name="connsiteY7" fmla="*/ 1494972 h 1596570"/>
                <a:gd name="connsiteX8" fmla="*/ 3047999 w 3047999"/>
                <a:gd name="connsiteY8" fmla="*/ 1596570 h 1596570"/>
                <a:gd name="connsiteX0" fmla="*/ 0 w 3047999"/>
                <a:gd name="connsiteY0" fmla="*/ 0 h 1596570"/>
                <a:gd name="connsiteX1" fmla="*/ 1016000 w 3047999"/>
                <a:gd name="connsiteY1" fmla="*/ 14514 h 1596570"/>
                <a:gd name="connsiteX2" fmla="*/ 1523999 w 3047999"/>
                <a:gd name="connsiteY2" fmla="*/ 72571 h 1596570"/>
                <a:gd name="connsiteX3" fmla="*/ 1712685 w 3047999"/>
                <a:gd name="connsiteY3" fmla="*/ 391886 h 1596570"/>
                <a:gd name="connsiteX4" fmla="*/ 1756228 w 3047999"/>
                <a:gd name="connsiteY4" fmla="*/ 827314 h 1596570"/>
                <a:gd name="connsiteX5" fmla="*/ 1799771 w 3047999"/>
                <a:gd name="connsiteY5" fmla="*/ 1146628 h 1596570"/>
                <a:gd name="connsiteX6" fmla="*/ 1988457 w 3047999"/>
                <a:gd name="connsiteY6" fmla="*/ 1407886 h 1596570"/>
                <a:gd name="connsiteX7" fmla="*/ 2438399 w 3047999"/>
                <a:gd name="connsiteY7" fmla="*/ 1538515 h 1596570"/>
                <a:gd name="connsiteX8" fmla="*/ 3047999 w 3047999"/>
                <a:gd name="connsiteY8" fmla="*/ 1596570 h 1596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47999" h="1596570">
                  <a:moveTo>
                    <a:pt x="0" y="0"/>
                  </a:moveTo>
                  <a:cubicBezTo>
                    <a:pt x="338667" y="4838"/>
                    <a:pt x="762000" y="2419"/>
                    <a:pt x="1016000" y="14514"/>
                  </a:cubicBezTo>
                  <a:cubicBezTo>
                    <a:pt x="1270000" y="26609"/>
                    <a:pt x="1407885" y="9676"/>
                    <a:pt x="1523999" y="72571"/>
                  </a:cubicBezTo>
                  <a:cubicBezTo>
                    <a:pt x="1640113" y="135466"/>
                    <a:pt x="1673980" y="266095"/>
                    <a:pt x="1712685" y="391886"/>
                  </a:cubicBezTo>
                  <a:cubicBezTo>
                    <a:pt x="1751390" y="517677"/>
                    <a:pt x="1741714" y="701524"/>
                    <a:pt x="1756228" y="827314"/>
                  </a:cubicBezTo>
                  <a:cubicBezTo>
                    <a:pt x="1770742" y="953104"/>
                    <a:pt x="1761066" y="1049866"/>
                    <a:pt x="1799771" y="1146628"/>
                  </a:cubicBezTo>
                  <a:cubicBezTo>
                    <a:pt x="1838476" y="1243390"/>
                    <a:pt x="1882019" y="1342572"/>
                    <a:pt x="1988457" y="1407886"/>
                  </a:cubicBezTo>
                  <a:cubicBezTo>
                    <a:pt x="2094895" y="1473200"/>
                    <a:pt x="2261809" y="1507068"/>
                    <a:pt x="2438399" y="1538515"/>
                  </a:cubicBezTo>
                  <a:cubicBezTo>
                    <a:pt x="2614989" y="1569962"/>
                    <a:pt x="2937932" y="1588103"/>
                    <a:pt x="3047999" y="1596570"/>
                  </a:cubicBezTo>
                </a:path>
              </a:pathLst>
            </a:cu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graphicFrame>
          <p:nvGraphicFramePr>
            <p:cNvPr id="148505" name="オブジェクト 16"/>
            <p:cNvGraphicFramePr>
              <a:graphicFrameLocks noChangeAspect="1"/>
            </p:cNvGraphicFramePr>
            <p:nvPr/>
          </p:nvGraphicFramePr>
          <p:xfrm>
            <a:off x="2925763" y="1463675"/>
            <a:ext cx="1501775" cy="550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3" imgW="622030" imgH="228501" progId="Equation.3">
                    <p:embed/>
                  </p:oleObj>
                </mc:Choice>
                <mc:Fallback>
                  <p:oleObj name="数式" r:id="rId3" imgW="622030" imgH="228501" progId="Equation.3">
                    <p:embed/>
                    <p:pic>
                      <p:nvPicPr>
                        <p:cNvPr id="148505" name="オブジェクト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5763" y="1463675"/>
                          <a:ext cx="1501775" cy="5508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8509" name="テキスト ボックス 31"/>
            <p:cNvSpPr txBox="1">
              <a:spLocks noChangeArrowheads="1"/>
            </p:cNvSpPr>
            <p:nvPr/>
          </p:nvSpPr>
          <p:spPr bwMode="auto">
            <a:xfrm>
              <a:off x="6750050" y="3551238"/>
              <a:ext cx="1888190" cy="557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エネルギー</a:t>
              </a:r>
              <a:endParaRPr kumimoji="1" lang="ja-JP" altLang="en-US" sz="1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cxnSp>
          <p:nvCxnSpPr>
            <p:cNvPr id="30" name="直線コネクタ 29"/>
            <p:cNvCxnSpPr/>
            <p:nvPr/>
          </p:nvCxnSpPr>
          <p:spPr>
            <a:xfrm flipV="1">
              <a:off x="1331769" y="995452"/>
              <a:ext cx="0" cy="3032125"/>
            </a:xfrm>
            <a:prstGeom prst="line">
              <a:avLst/>
            </a:prstGeom>
            <a:ln w="158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511" name="テキスト ボックス 31"/>
            <p:cNvSpPr txBox="1">
              <a:spLocks noChangeArrowheads="1"/>
            </p:cNvSpPr>
            <p:nvPr/>
          </p:nvSpPr>
          <p:spPr bwMode="auto">
            <a:xfrm rot="16200000">
              <a:off x="248088" y="1957207"/>
              <a:ext cx="1635538" cy="557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状態密度</a:t>
              </a:r>
            </a:p>
          </p:txBody>
        </p:sp>
      </p:grpSp>
      <p:sp>
        <p:nvSpPr>
          <p:cNvPr id="23" name="フリーフォーム 22"/>
          <p:cNvSpPr/>
          <p:nvPr/>
        </p:nvSpPr>
        <p:spPr>
          <a:xfrm flipH="1">
            <a:off x="3167376" y="1800055"/>
            <a:ext cx="2921092" cy="1342234"/>
          </a:xfrm>
          <a:custGeom>
            <a:avLst/>
            <a:gdLst>
              <a:gd name="connsiteX0" fmla="*/ 0 w 2728685"/>
              <a:gd name="connsiteY0" fmla="*/ 0 h 1611085"/>
              <a:gd name="connsiteX1" fmla="*/ 1016000 w 2728685"/>
              <a:gd name="connsiteY1" fmla="*/ 14514 h 1611085"/>
              <a:gd name="connsiteX2" fmla="*/ 1567543 w 2728685"/>
              <a:gd name="connsiteY2" fmla="*/ 43543 h 1611085"/>
              <a:gd name="connsiteX3" fmla="*/ 1669143 w 2728685"/>
              <a:gd name="connsiteY3" fmla="*/ 145143 h 1611085"/>
              <a:gd name="connsiteX4" fmla="*/ 1756228 w 2728685"/>
              <a:gd name="connsiteY4" fmla="*/ 827314 h 1611085"/>
              <a:gd name="connsiteX5" fmla="*/ 1886857 w 2728685"/>
              <a:gd name="connsiteY5" fmla="*/ 1364343 h 1611085"/>
              <a:gd name="connsiteX6" fmla="*/ 2133600 w 2728685"/>
              <a:gd name="connsiteY6" fmla="*/ 1538514 h 1611085"/>
              <a:gd name="connsiteX7" fmla="*/ 2409371 w 2728685"/>
              <a:gd name="connsiteY7" fmla="*/ 1582057 h 1611085"/>
              <a:gd name="connsiteX8" fmla="*/ 2728685 w 2728685"/>
              <a:gd name="connsiteY8" fmla="*/ 1611085 h 1611085"/>
              <a:gd name="connsiteX0" fmla="*/ 0 w 2728685"/>
              <a:gd name="connsiteY0" fmla="*/ 0 h 1611085"/>
              <a:gd name="connsiteX1" fmla="*/ 1016000 w 2728685"/>
              <a:gd name="connsiteY1" fmla="*/ 14514 h 1611085"/>
              <a:gd name="connsiteX2" fmla="*/ 1567543 w 2728685"/>
              <a:gd name="connsiteY2" fmla="*/ 43543 h 1611085"/>
              <a:gd name="connsiteX3" fmla="*/ 1669143 w 2728685"/>
              <a:gd name="connsiteY3" fmla="*/ 145143 h 1611085"/>
              <a:gd name="connsiteX4" fmla="*/ 1756228 w 2728685"/>
              <a:gd name="connsiteY4" fmla="*/ 827314 h 1611085"/>
              <a:gd name="connsiteX5" fmla="*/ 1886857 w 2728685"/>
              <a:gd name="connsiteY5" fmla="*/ 1364343 h 1611085"/>
              <a:gd name="connsiteX6" fmla="*/ 2133600 w 2728685"/>
              <a:gd name="connsiteY6" fmla="*/ 1538514 h 1611085"/>
              <a:gd name="connsiteX7" fmla="*/ 2438399 w 2728685"/>
              <a:gd name="connsiteY7" fmla="*/ 1494972 h 1611085"/>
              <a:gd name="connsiteX8" fmla="*/ 2728685 w 2728685"/>
              <a:gd name="connsiteY8" fmla="*/ 1611085 h 1611085"/>
              <a:gd name="connsiteX0" fmla="*/ 0 w 3047999"/>
              <a:gd name="connsiteY0" fmla="*/ 0 h 1625599"/>
              <a:gd name="connsiteX1" fmla="*/ 1016000 w 3047999"/>
              <a:gd name="connsiteY1" fmla="*/ 14514 h 1625599"/>
              <a:gd name="connsiteX2" fmla="*/ 1567543 w 3047999"/>
              <a:gd name="connsiteY2" fmla="*/ 43543 h 1625599"/>
              <a:gd name="connsiteX3" fmla="*/ 1669143 w 3047999"/>
              <a:gd name="connsiteY3" fmla="*/ 145143 h 1625599"/>
              <a:gd name="connsiteX4" fmla="*/ 1756228 w 3047999"/>
              <a:gd name="connsiteY4" fmla="*/ 827314 h 1625599"/>
              <a:gd name="connsiteX5" fmla="*/ 1886857 w 3047999"/>
              <a:gd name="connsiteY5" fmla="*/ 1364343 h 1625599"/>
              <a:gd name="connsiteX6" fmla="*/ 2133600 w 3047999"/>
              <a:gd name="connsiteY6" fmla="*/ 1538514 h 1625599"/>
              <a:gd name="connsiteX7" fmla="*/ 2438399 w 3047999"/>
              <a:gd name="connsiteY7" fmla="*/ 1494972 h 1625599"/>
              <a:gd name="connsiteX8" fmla="*/ 3047999 w 3047999"/>
              <a:gd name="connsiteY8" fmla="*/ 1625599 h 1625599"/>
              <a:gd name="connsiteX0" fmla="*/ 0 w 3047999"/>
              <a:gd name="connsiteY0" fmla="*/ 0 h 1625599"/>
              <a:gd name="connsiteX1" fmla="*/ 1016000 w 3047999"/>
              <a:gd name="connsiteY1" fmla="*/ 14514 h 1625599"/>
              <a:gd name="connsiteX2" fmla="*/ 1567543 w 3047999"/>
              <a:gd name="connsiteY2" fmla="*/ 43543 h 1625599"/>
              <a:gd name="connsiteX3" fmla="*/ 1669143 w 3047999"/>
              <a:gd name="connsiteY3" fmla="*/ 145143 h 1625599"/>
              <a:gd name="connsiteX4" fmla="*/ 1756228 w 3047999"/>
              <a:gd name="connsiteY4" fmla="*/ 827314 h 1625599"/>
              <a:gd name="connsiteX5" fmla="*/ 1886857 w 3047999"/>
              <a:gd name="connsiteY5" fmla="*/ 1364343 h 1625599"/>
              <a:gd name="connsiteX6" fmla="*/ 1988457 w 3047999"/>
              <a:gd name="connsiteY6" fmla="*/ 1407886 h 1625599"/>
              <a:gd name="connsiteX7" fmla="*/ 2438399 w 3047999"/>
              <a:gd name="connsiteY7" fmla="*/ 1494972 h 1625599"/>
              <a:gd name="connsiteX8" fmla="*/ 3047999 w 3047999"/>
              <a:gd name="connsiteY8" fmla="*/ 1625599 h 1625599"/>
              <a:gd name="connsiteX0" fmla="*/ 0 w 3047999"/>
              <a:gd name="connsiteY0" fmla="*/ 0 h 1625599"/>
              <a:gd name="connsiteX1" fmla="*/ 1016000 w 3047999"/>
              <a:gd name="connsiteY1" fmla="*/ 14514 h 1625599"/>
              <a:gd name="connsiteX2" fmla="*/ 1567543 w 3047999"/>
              <a:gd name="connsiteY2" fmla="*/ 43543 h 1625599"/>
              <a:gd name="connsiteX3" fmla="*/ 1669143 w 3047999"/>
              <a:gd name="connsiteY3" fmla="*/ 145143 h 1625599"/>
              <a:gd name="connsiteX4" fmla="*/ 1756228 w 3047999"/>
              <a:gd name="connsiteY4" fmla="*/ 827314 h 1625599"/>
              <a:gd name="connsiteX5" fmla="*/ 1799771 w 3047999"/>
              <a:gd name="connsiteY5" fmla="*/ 1146628 h 1625599"/>
              <a:gd name="connsiteX6" fmla="*/ 1988457 w 3047999"/>
              <a:gd name="connsiteY6" fmla="*/ 1407886 h 1625599"/>
              <a:gd name="connsiteX7" fmla="*/ 2438399 w 3047999"/>
              <a:gd name="connsiteY7" fmla="*/ 1494972 h 1625599"/>
              <a:gd name="connsiteX8" fmla="*/ 3047999 w 3047999"/>
              <a:gd name="connsiteY8" fmla="*/ 1625599 h 1625599"/>
              <a:gd name="connsiteX0" fmla="*/ 0 w 3047999"/>
              <a:gd name="connsiteY0" fmla="*/ 0 h 1625599"/>
              <a:gd name="connsiteX1" fmla="*/ 1016000 w 3047999"/>
              <a:gd name="connsiteY1" fmla="*/ 14514 h 1625599"/>
              <a:gd name="connsiteX2" fmla="*/ 1567543 w 3047999"/>
              <a:gd name="connsiteY2" fmla="*/ 43543 h 1625599"/>
              <a:gd name="connsiteX3" fmla="*/ 1712685 w 3047999"/>
              <a:gd name="connsiteY3" fmla="*/ 391886 h 1625599"/>
              <a:gd name="connsiteX4" fmla="*/ 1756228 w 3047999"/>
              <a:gd name="connsiteY4" fmla="*/ 827314 h 1625599"/>
              <a:gd name="connsiteX5" fmla="*/ 1799771 w 3047999"/>
              <a:gd name="connsiteY5" fmla="*/ 1146628 h 1625599"/>
              <a:gd name="connsiteX6" fmla="*/ 1988457 w 3047999"/>
              <a:gd name="connsiteY6" fmla="*/ 1407886 h 1625599"/>
              <a:gd name="connsiteX7" fmla="*/ 2438399 w 3047999"/>
              <a:gd name="connsiteY7" fmla="*/ 1494972 h 1625599"/>
              <a:gd name="connsiteX8" fmla="*/ 3047999 w 3047999"/>
              <a:gd name="connsiteY8" fmla="*/ 1625599 h 1625599"/>
              <a:gd name="connsiteX0" fmla="*/ 0 w 3047999"/>
              <a:gd name="connsiteY0" fmla="*/ 0 h 1625599"/>
              <a:gd name="connsiteX1" fmla="*/ 1016000 w 3047999"/>
              <a:gd name="connsiteY1" fmla="*/ 14514 h 1625599"/>
              <a:gd name="connsiteX2" fmla="*/ 1407885 w 3047999"/>
              <a:gd name="connsiteY2" fmla="*/ 43543 h 1625599"/>
              <a:gd name="connsiteX3" fmla="*/ 1712685 w 3047999"/>
              <a:gd name="connsiteY3" fmla="*/ 391886 h 1625599"/>
              <a:gd name="connsiteX4" fmla="*/ 1756228 w 3047999"/>
              <a:gd name="connsiteY4" fmla="*/ 827314 h 1625599"/>
              <a:gd name="connsiteX5" fmla="*/ 1799771 w 3047999"/>
              <a:gd name="connsiteY5" fmla="*/ 1146628 h 1625599"/>
              <a:gd name="connsiteX6" fmla="*/ 1988457 w 3047999"/>
              <a:gd name="connsiteY6" fmla="*/ 1407886 h 1625599"/>
              <a:gd name="connsiteX7" fmla="*/ 2438399 w 3047999"/>
              <a:gd name="connsiteY7" fmla="*/ 1494972 h 1625599"/>
              <a:gd name="connsiteX8" fmla="*/ 3047999 w 3047999"/>
              <a:gd name="connsiteY8" fmla="*/ 1625599 h 1625599"/>
              <a:gd name="connsiteX0" fmla="*/ 0 w 3047999"/>
              <a:gd name="connsiteY0" fmla="*/ 0 h 1625599"/>
              <a:gd name="connsiteX1" fmla="*/ 1016000 w 3047999"/>
              <a:gd name="connsiteY1" fmla="*/ 14514 h 1625599"/>
              <a:gd name="connsiteX2" fmla="*/ 1523999 w 3047999"/>
              <a:gd name="connsiteY2" fmla="*/ 72571 h 1625599"/>
              <a:gd name="connsiteX3" fmla="*/ 1712685 w 3047999"/>
              <a:gd name="connsiteY3" fmla="*/ 391886 h 1625599"/>
              <a:gd name="connsiteX4" fmla="*/ 1756228 w 3047999"/>
              <a:gd name="connsiteY4" fmla="*/ 827314 h 1625599"/>
              <a:gd name="connsiteX5" fmla="*/ 1799771 w 3047999"/>
              <a:gd name="connsiteY5" fmla="*/ 1146628 h 1625599"/>
              <a:gd name="connsiteX6" fmla="*/ 1988457 w 3047999"/>
              <a:gd name="connsiteY6" fmla="*/ 1407886 h 1625599"/>
              <a:gd name="connsiteX7" fmla="*/ 2438399 w 3047999"/>
              <a:gd name="connsiteY7" fmla="*/ 1494972 h 1625599"/>
              <a:gd name="connsiteX8" fmla="*/ 3047999 w 3047999"/>
              <a:gd name="connsiteY8" fmla="*/ 1625599 h 1625599"/>
              <a:gd name="connsiteX0" fmla="*/ 0 w 3047999"/>
              <a:gd name="connsiteY0" fmla="*/ 0 h 1596570"/>
              <a:gd name="connsiteX1" fmla="*/ 1016000 w 3047999"/>
              <a:gd name="connsiteY1" fmla="*/ 14514 h 1596570"/>
              <a:gd name="connsiteX2" fmla="*/ 1523999 w 3047999"/>
              <a:gd name="connsiteY2" fmla="*/ 72571 h 1596570"/>
              <a:gd name="connsiteX3" fmla="*/ 1712685 w 3047999"/>
              <a:gd name="connsiteY3" fmla="*/ 391886 h 1596570"/>
              <a:gd name="connsiteX4" fmla="*/ 1756228 w 3047999"/>
              <a:gd name="connsiteY4" fmla="*/ 827314 h 1596570"/>
              <a:gd name="connsiteX5" fmla="*/ 1799771 w 3047999"/>
              <a:gd name="connsiteY5" fmla="*/ 1146628 h 1596570"/>
              <a:gd name="connsiteX6" fmla="*/ 1988457 w 3047999"/>
              <a:gd name="connsiteY6" fmla="*/ 1407886 h 1596570"/>
              <a:gd name="connsiteX7" fmla="*/ 2438399 w 3047999"/>
              <a:gd name="connsiteY7" fmla="*/ 1494972 h 1596570"/>
              <a:gd name="connsiteX8" fmla="*/ 3047999 w 3047999"/>
              <a:gd name="connsiteY8" fmla="*/ 1596570 h 1596570"/>
              <a:gd name="connsiteX0" fmla="*/ 0 w 3047999"/>
              <a:gd name="connsiteY0" fmla="*/ 0 h 1596570"/>
              <a:gd name="connsiteX1" fmla="*/ 1016000 w 3047999"/>
              <a:gd name="connsiteY1" fmla="*/ 14514 h 1596570"/>
              <a:gd name="connsiteX2" fmla="*/ 1523999 w 3047999"/>
              <a:gd name="connsiteY2" fmla="*/ 72571 h 1596570"/>
              <a:gd name="connsiteX3" fmla="*/ 1712685 w 3047999"/>
              <a:gd name="connsiteY3" fmla="*/ 391886 h 1596570"/>
              <a:gd name="connsiteX4" fmla="*/ 1756228 w 3047999"/>
              <a:gd name="connsiteY4" fmla="*/ 827314 h 1596570"/>
              <a:gd name="connsiteX5" fmla="*/ 1799771 w 3047999"/>
              <a:gd name="connsiteY5" fmla="*/ 1146628 h 1596570"/>
              <a:gd name="connsiteX6" fmla="*/ 1988457 w 3047999"/>
              <a:gd name="connsiteY6" fmla="*/ 1407886 h 1596570"/>
              <a:gd name="connsiteX7" fmla="*/ 2438399 w 3047999"/>
              <a:gd name="connsiteY7" fmla="*/ 1538515 h 1596570"/>
              <a:gd name="connsiteX8" fmla="*/ 3047999 w 3047999"/>
              <a:gd name="connsiteY8" fmla="*/ 1596570 h 1596570"/>
              <a:gd name="connsiteX0" fmla="*/ 0 w 3047999"/>
              <a:gd name="connsiteY0" fmla="*/ 0 h 1596570"/>
              <a:gd name="connsiteX1" fmla="*/ 1016000 w 3047999"/>
              <a:gd name="connsiteY1" fmla="*/ 14514 h 1596570"/>
              <a:gd name="connsiteX2" fmla="*/ 1523999 w 3047999"/>
              <a:gd name="connsiteY2" fmla="*/ 72571 h 1596570"/>
              <a:gd name="connsiteX3" fmla="*/ 1712685 w 3047999"/>
              <a:gd name="connsiteY3" fmla="*/ 391886 h 1596570"/>
              <a:gd name="connsiteX4" fmla="*/ 1756228 w 3047999"/>
              <a:gd name="connsiteY4" fmla="*/ 827314 h 1596570"/>
              <a:gd name="connsiteX5" fmla="*/ 1799771 w 3047999"/>
              <a:gd name="connsiteY5" fmla="*/ 1146628 h 1596570"/>
              <a:gd name="connsiteX6" fmla="*/ 1988457 w 3047999"/>
              <a:gd name="connsiteY6" fmla="*/ 1407886 h 1596570"/>
              <a:gd name="connsiteX7" fmla="*/ 2438399 w 3047999"/>
              <a:gd name="connsiteY7" fmla="*/ 1538515 h 1596570"/>
              <a:gd name="connsiteX8" fmla="*/ 2930401 w 3047999"/>
              <a:gd name="connsiteY8" fmla="*/ 1587960 h 1596570"/>
              <a:gd name="connsiteX9" fmla="*/ 3047999 w 3047999"/>
              <a:gd name="connsiteY9" fmla="*/ 1596570 h 1596570"/>
              <a:gd name="connsiteX0" fmla="*/ 0 w 3493207"/>
              <a:gd name="connsiteY0" fmla="*/ 0 h 1604378"/>
              <a:gd name="connsiteX1" fmla="*/ 1016000 w 3493207"/>
              <a:gd name="connsiteY1" fmla="*/ 14514 h 1604378"/>
              <a:gd name="connsiteX2" fmla="*/ 1523999 w 3493207"/>
              <a:gd name="connsiteY2" fmla="*/ 72571 h 1604378"/>
              <a:gd name="connsiteX3" fmla="*/ 1712685 w 3493207"/>
              <a:gd name="connsiteY3" fmla="*/ 391886 h 1604378"/>
              <a:gd name="connsiteX4" fmla="*/ 1756228 w 3493207"/>
              <a:gd name="connsiteY4" fmla="*/ 827314 h 1604378"/>
              <a:gd name="connsiteX5" fmla="*/ 1799771 w 3493207"/>
              <a:gd name="connsiteY5" fmla="*/ 1146628 h 1604378"/>
              <a:gd name="connsiteX6" fmla="*/ 1988457 w 3493207"/>
              <a:gd name="connsiteY6" fmla="*/ 1407886 h 1604378"/>
              <a:gd name="connsiteX7" fmla="*/ 2438399 w 3493207"/>
              <a:gd name="connsiteY7" fmla="*/ 1538515 h 1604378"/>
              <a:gd name="connsiteX8" fmla="*/ 2930401 w 3493207"/>
              <a:gd name="connsiteY8" fmla="*/ 1587960 h 1604378"/>
              <a:gd name="connsiteX9" fmla="*/ 3493207 w 3493207"/>
              <a:gd name="connsiteY9" fmla="*/ 1604378 h 1604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93207" h="1604378">
                <a:moveTo>
                  <a:pt x="0" y="0"/>
                </a:moveTo>
                <a:cubicBezTo>
                  <a:pt x="338667" y="4838"/>
                  <a:pt x="762000" y="2419"/>
                  <a:pt x="1016000" y="14514"/>
                </a:cubicBezTo>
                <a:cubicBezTo>
                  <a:pt x="1270000" y="26609"/>
                  <a:pt x="1407885" y="9676"/>
                  <a:pt x="1523999" y="72571"/>
                </a:cubicBezTo>
                <a:cubicBezTo>
                  <a:pt x="1640113" y="135466"/>
                  <a:pt x="1673980" y="266095"/>
                  <a:pt x="1712685" y="391886"/>
                </a:cubicBezTo>
                <a:cubicBezTo>
                  <a:pt x="1751390" y="517677"/>
                  <a:pt x="1741714" y="701524"/>
                  <a:pt x="1756228" y="827314"/>
                </a:cubicBezTo>
                <a:cubicBezTo>
                  <a:pt x="1770742" y="953104"/>
                  <a:pt x="1761066" y="1049866"/>
                  <a:pt x="1799771" y="1146628"/>
                </a:cubicBezTo>
                <a:cubicBezTo>
                  <a:pt x="1838476" y="1243390"/>
                  <a:pt x="1882019" y="1342572"/>
                  <a:pt x="1988457" y="1407886"/>
                </a:cubicBezTo>
                <a:cubicBezTo>
                  <a:pt x="2094895" y="1473200"/>
                  <a:pt x="2281408" y="1508503"/>
                  <a:pt x="2438399" y="1538515"/>
                </a:cubicBezTo>
                <a:cubicBezTo>
                  <a:pt x="2595390" y="1568527"/>
                  <a:pt x="2828801" y="1578284"/>
                  <a:pt x="2930401" y="1587960"/>
                </a:cubicBezTo>
                <a:cubicBezTo>
                  <a:pt x="3032001" y="1597636"/>
                  <a:pt x="3473607" y="1602943"/>
                  <a:pt x="3493207" y="1604378"/>
                </a:cubicBez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graphicFrame>
        <p:nvGraphicFramePr>
          <p:cNvPr id="24" name="オブジェクト 16"/>
          <p:cNvGraphicFramePr>
            <a:graphicFrameLocks noChangeAspect="1"/>
          </p:cNvGraphicFramePr>
          <p:nvPr/>
        </p:nvGraphicFramePr>
        <p:xfrm>
          <a:off x="4916602" y="1363685"/>
          <a:ext cx="1256036" cy="46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5" imgW="622080" imgH="228600" progId="Equation.3">
                  <p:embed/>
                </p:oleObj>
              </mc:Choice>
              <mc:Fallback>
                <p:oleObj name="数式" r:id="rId5" imgW="622080" imgH="228600" progId="Equation.3">
                  <p:embed/>
                  <p:pic>
                    <p:nvPicPr>
                      <p:cNvPr id="24" name="オブジェクト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6602" y="1363685"/>
                        <a:ext cx="1256036" cy="46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/>
              <p:cNvSpPr/>
              <p:nvPr/>
            </p:nvSpPr>
            <p:spPr>
              <a:xfrm>
                <a:off x="4946423" y="3476716"/>
                <a:ext cx="3539652" cy="31898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anose="020B0600070205080204" pitchFamily="50" charset="-128"/>
                    <a:cs typeface="+mn-cs"/>
                  </a:rPr>
                  <a:t>伝導帯側</a:t>
                </a:r>
                <a:endParaRPr kumimoji="0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𝐷</m:t>
                        </m:r>
                      </m:e>
                      <m:sub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e>
                    </m:d>
                    <m:r>
                      <a:rPr kumimoji="0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𝐷</m:t>
                        </m:r>
                      </m:e>
                      <m:sub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𝐶</m:t>
                        </m:r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  <m:rad>
                      <m:radPr>
                        <m:degHide m:val="on"/>
                        <m:ctrlP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0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𝐶</m:t>
                            </m:r>
                          </m:sub>
                        </m:sSub>
                      </m:e>
                    </m:rad>
                  </m:oMath>
                </a14:m>
                <a:endParaRPr kumimoji="0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𝐷</m:t>
                        </m:r>
                      </m:e>
                      <m:sub>
                        <m:r>
                          <a:rPr kumimoji="0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e>
                    </m:d>
                    <m:r>
                      <a:rPr kumimoji="0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𝐷</m:t>
                        </m:r>
                      </m:sub>
                    </m:sSub>
                    <m:r>
                      <a:rPr kumimoji="0" lang="ja-JP" alt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𝛿</m:t>
                    </m:r>
                    <m:r>
                      <a:rPr kumimoji="0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sSub>
                      <m:sSubPr>
                        <m:ctrlP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e>
                      <m:sub>
                        <m:r>
                          <a:rPr kumimoji="0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𝐷</m:t>
                        </m:r>
                      </m:sub>
                    </m:sSub>
                  </m:oMath>
                </a14:m>
                <a:r>
                  <a:rPr kumimoji="0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) </a:t>
                </a: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</m:e>
                      <m:sub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sub>
                    </m:sSub>
                    <m:r>
                      <a:rPr kumimoji="0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0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𝐸</m:t>
                    </m:r>
                    <m:r>
                      <a:rPr kumimoji="0" lang="en-US" altLang="ja-JP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,</m:t>
                    </m:r>
                    <m:sSub>
                      <m:sSubPr>
                        <m:ctrlP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e>
                      <m:sub>
                        <m:r>
                          <a:rPr kumimoji="0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𝐹</m:t>
                        </m:r>
                      </m:sub>
                    </m:sSub>
                    <m:r>
                      <a:rPr kumimoji="0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)=</m:t>
                    </m:r>
                    <m:f>
                      <m:fPr>
                        <m:ctrlP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kumimoji="0" lang="en-US" altLang="ja-JP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exp</m:t>
                        </m:r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0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𝛽</m:t>
                        </m:r>
                        <m:d>
                          <m:dPr>
                            <m:ctrlPr>
                              <a:rPr kumimoji="0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  <m:r>
                              <a:rPr kumimoji="0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0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𝐹</m:t>
                                </m:r>
                              </m:sub>
                            </m:sSub>
                          </m:e>
                        </m:d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)+1</m:t>
                        </m:r>
                      </m:den>
                    </m:f>
                  </m:oMath>
                </a14:m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　</a:t>
                </a:r>
                <a:endParaRPr kumimoji="0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自由電子密度</a:t>
                </a:r>
                <a:endParaRPr kumimoji="0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</m:e>
                      <m:sub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sub>
                    </m:sSub>
                    <m:r>
                      <a:rPr kumimoji="0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𝐶</m:t>
                            </m:r>
                          </m:sub>
                        </m:sSub>
                      </m:sub>
                      <m:sup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∞</m:t>
                        </m:r>
                      </m:sup>
                      <m:e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  <m:r>
                          <a:rPr kumimoji="1" lang="en-US" altLang="ja-JP" sz="1800" b="0" i="1" u="none" strike="noStrike" kern="1200" cap="none" spc="0" normalizeH="0" baseline="-2500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  <m:d>
                          <m:dPr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</m:d>
                        <m:sSub>
                          <m:sSubPr>
                            <m:ctrlPr>
                              <a:rPr kumimoji="0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𝐷</m:t>
                            </m:r>
                          </m:e>
                          <m:sub>
                            <m:r>
                              <a:rPr kumimoji="0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𝑒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</m:d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𝑑𝐸</m:t>
                        </m:r>
                      </m:e>
                    </m:nary>
                  </m:oMath>
                </a14:m>
                <a:endParaRPr kumimoji="1" lang="en-US" altLang="ja-JP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非縮退半導体密度</a:t>
                </a:r>
                <a:endParaRPr kumimoji="0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</m:e>
                      <m:sub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sub>
                    </m:sSub>
                    <m:r>
                      <a:rPr kumimoji="0" lang="en-US" altLang="ja-JP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~</m:t>
                    </m:r>
                    <m:sSub>
                      <m:sSubPr>
                        <m:ctrlP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𝐶</m:t>
                        </m:r>
                      </m:sub>
                    </m:sSub>
                    <m:r>
                      <m:rPr>
                        <m:sty m:val="p"/>
                      </m:rPr>
                      <a:rPr kumimoji="0" lang="en-US" altLang="ja-JP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exp</m:t>
                    </m:r>
                    <m:r>
                      <a:rPr kumimoji="0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(−</m:t>
                    </m:r>
                    <m:r>
                      <a:rPr kumimoji="0" lang="ja-JP" alt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𝛽</m:t>
                    </m:r>
                    <m:d>
                      <m:dPr>
                        <m:ctrlP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0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𝐶</m:t>
                            </m:r>
                          </m:sub>
                        </m:sSub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0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𝐹</m:t>
                            </m:r>
                          </m:sub>
                        </m:sSub>
                      </m:e>
                    </m:d>
                    <m:r>
                      <a:rPr kumimoji="0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  <m:r>
                      <a:rPr kumimoji="0" lang="ja-JP" alt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イオン化ドナー</m:t>
                    </m:r>
                  </m:oMath>
                </a14:m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密度</a:t>
                </a:r>
                <a:endParaRPr kumimoji="0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kumimoji="1" lang="en-US" altLang="ja-JP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𝑵</m:t>
                              </m:r>
                            </m:e>
                            <m:sub>
                              <m:r>
                                <a:rPr kumimoji="1" lang="en-US" altLang="ja-JP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𝑫</m:t>
                              </m:r>
                            </m:sub>
                          </m:sSub>
                        </m:e>
                        <m:sup>
                          <m:r>
                            <a:rPr kumimoji="1" lang="en-US" altLang="ja-JP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+</m:t>
                          </m:r>
                        </m:sup>
                      </m:sSup>
                      <m:r>
                        <a:rPr kumimoji="1" lang="en-US" altLang="ja-JP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en-US" altLang="ja-JP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𝑁</m:t>
                          </m:r>
                        </m:e>
                        <m:sub>
                          <m:r>
                            <a:rPr kumimoji="1" lang="en-US" altLang="ja-JP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1" lang="en-US" altLang="ja-JP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1−</m:t>
                          </m:r>
                          <m:sSub>
                            <m:sSubPr>
                              <m:ctrlPr>
                                <a:rPr kumimoji="0" lang="en-US" altLang="ja-JP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ja-JP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𝑓</m:t>
                              </m:r>
                            </m:e>
                            <m:sub>
                              <m:r>
                                <a:rPr kumimoji="0" lang="en-US" altLang="ja-JP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𝑒</m:t>
                              </m:r>
                            </m:sub>
                          </m:sSub>
                          <m:r>
                            <a:rPr kumimoji="0" lang="en-US" altLang="ja-JP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en-US" altLang="ja-JP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ja-JP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0" lang="en-US" altLang="ja-JP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𝐷</m:t>
                              </m:r>
                            </m:sub>
                          </m:sSub>
                          <m:r>
                            <a:rPr kumimoji="0" lang="en-US" altLang="ja-JP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US" altLang="ja-JP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ja-JP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0" lang="en-US" altLang="ja-JP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𝐹</m:t>
                              </m:r>
                            </m:sub>
                          </m:sSub>
                          <m:r>
                            <a:rPr kumimoji="0" lang="en-US" altLang="ja-JP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)</m:t>
                          </m:r>
                          <m:r>
                            <a:rPr kumimoji="1" lang="en-US" altLang="ja-JP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kumimoji="0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6" name="正方形/長方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6423" y="3476716"/>
                <a:ext cx="3539652" cy="3189848"/>
              </a:xfrm>
              <a:prstGeom prst="rect">
                <a:avLst/>
              </a:prstGeom>
              <a:blipFill>
                <a:blip r:embed="rId8"/>
                <a:stretch>
                  <a:fillRect l="-1377" t="-1336" b="-9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正方形/長方形 26"/>
              <p:cNvSpPr/>
              <p:nvPr/>
            </p:nvSpPr>
            <p:spPr>
              <a:xfrm>
                <a:off x="1327242" y="3487249"/>
                <a:ext cx="3539652" cy="3174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anose="020B0600070205080204" pitchFamily="50" charset="-128"/>
                    <a:cs typeface="+mn-cs"/>
                  </a:rPr>
                  <a:t>価電子帯側</a:t>
                </a:r>
                <a:endParaRPr kumimoji="0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𝐷</m:t>
                        </m:r>
                      </m:e>
                      <m:sub>
                        <m:r>
                          <a:rPr kumimoji="0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h</m:t>
                        </m:r>
                      </m:sub>
                    </m:sSub>
                    <m:d>
                      <m:dPr>
                        <m:ctrlP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e>
                    </m:d>
                    <m:r>
                      <a:rPr kumimoji="0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𝐷</m:t>
                        </m:r>
                      </m:e>
                      <m:sub>
                        <m:r>
                          <a:rPr kumimoji="0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𝑉</m:t>
                        </m:r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  <m:rad>
                      <m:radPr>
                        <m:degHide m:val="on"/>
                        <m:ctrlP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kumimoji="0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0" lang="en-US" altLang="ja-JP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𝑉</m:t>
                            </m:r>
                          </m:sub>
                        </m:sSub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e>
                    </m:rad>
                  </m:oMath>
                </a14:m>
                <a:endParaRPr kumimoji="0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𝐷</m:t>
                        </m:r>
                      </m:e>
                      <m:sub>
                        <m:r>
                          <a:rPr kumimoji="0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e>
                    </m:d>
                    <m:r>
                      <a:rPr kumimoji="0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𝐴</m:t>
                        </m:r>
                      </m:sub>
                    </m:sSub>
                    <m:r>
                      <a:rPr kumimoji="0" lang="ja-JP" alt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𝛿</m:t>
                    </m:r>
                    <m:r>
                      <a:rPr kumimoji="0" lang="en-US" altLang="ja-JP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sSub>
                      <m:sSubPr>
                        <m:ctrlP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  <m:r>
                          <a:rPr kumimoji="0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e>
                      <m:sub>
                        <m:r>
                          <a:rPr kumimoji="0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𝐴</m:t>
                        </m:r>
                      </m:sub>
                    </m:sSub>
                  </m:oMath>
                </a14:m>
                <a:r>
                  <a:rPr kumimoji="0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) </a:t>
                </a: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</m:e>
                      <m:sub>
                        <m:r>
                          <a:rPr kumimoji="0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h</m:t>
                        </m:r>
                      </m:sub>
                    </m:sSub>
                    <m:r>
                      <a:rPr kumimoji="0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0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𝐸</m:t>
                    </m:r>
                    <m:r>
                      <a:rPr kumimoji="0" lang="en-US" altLang="ja-JP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,</m:t>
                    </m:r>
                    <m:sSub>
                      <m:sSubPr>
                        <m:ctrlP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e>
                      <m:sub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𝐹</m:t>
                        </m:r>
                      </m:sub>
                    </m:sSub>
                    <m:r>
                      <a:rPr kumimoji="0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)=</m:t>
                    </m:r>
                    <m:f>
                      <m:fPr>
                        <m:ctrlP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kumimoji="0" lang="en-US" altLang="ja-JP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exp</m:t>
                        </m:r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0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𝛽</m:t>
                        </m:r>
                        <m:d>
                          <m:dPr>
                            <m:ctrlPr>
                              <a:rPr kumimoji="0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altLang="ja-JP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0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𝐹</m:t>
                                </m:r>
                              </m:sub>
                            </m:sSub>
                            <m:r>
                              <a:rPr kumimoji="0" lang="en-US" altLang="ja-JP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r>
                              <a:rPr kumimoji="0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</m:d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)+1</m:t>
                        </m:r>
                      </m:den>
                    </m:f>
                  </m:oMath>
                </a14:m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　</a:t>
                </a:r>
                <a:endParaRPr kumimoji="0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自由正孔密度</a:t>
                </a:r>
                <a:endParaRPr kumimoji="0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</m:e>
                      <m:sub>
                        <m:r>
                          <a:rPr kumimoji="0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h</m:t>
                        </m:r>
                      </m:sub>
                    </m:sSub>
                    <m:r>
                      <a:rPr kumimoji="0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∞</m:t>
                        </m:r>
                      </m:sub>
                      <m:sup>
                        <m:sSub>
                          <m:sSubPr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𝑉</m:t>
                            </m:r>
                          </m:sub>
                        </m:sSub>
                      </m:sup>
                      <m:e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  <m:r>
                          <a:rPr kumimoji="1" lang="en-US" altLang="ja-JP" sz="1800" b="0" i="1" u="none" strike="noStrike" kern="1200" cap="none" spc="0" normalizeH="0" baseline="-2500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h</m:t>
                        </m:r>
                        <m:d>
                          <m:dPr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  <m:r>
                              <a:rPr kumimoji="1" lang="en-US" altLang="ja-JP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kumimoji="0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0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𝐹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kumimoji="0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𝐷</m:t>
                            </m:r>
                          </m:e>
                          <m:sub>
                            <m:r>
                              <a:rPr kumimoji="0" lang="en-US" altLang="ja-JP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h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</m:d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𝑑𝐸</m:t>
                        </m:r>
                      </m:e>
                    </m:nary>
                  </m:oMath>
                </a14:m>
                <a:endParaRPr kumimoji="1" lang="en-US" altLang="ja-JP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非縮退半導体密度</a:t>
                </a:r>
                <a:endParaRPr kumimoji="0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</m:e>
                      <m:sub>
                        <m:r>
                          <a:rPr kumimoji="0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h</m:t>
                        </m:r>
                      </m:sub>
                    </m:sSub>
                    <m:r>
                      <a:rPr kumimoji="0" lang="en-US" altLang="ja-JP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~</m:t>
                    </m:r>
                    <m:sSub>
                      <m:sSubPr>
                        <m:ctrlP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𝑉</m:t>
                        </m:r>
                      </m:sub>
                    </m:sSub>
                    <m:r>
                      <m:rPr>
                        <m:sty m:val="p"/>
                      </m:rPr>
                      <a:rPr kumimoji="0" lang="en-US" altLang="ja-JP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exp</m:t>
                    </m:r>
                    <m:r>
                      <a:rPr kumimoji="0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(−</m:t>
                    </m:r>
                    <m:r>
                      <a:rPr kumimoji="0" lang="ja-JP" alt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𝛽</m:t>
                    </m:r>
                    <m:d>
                      <m:dPr>
                        <m:ctrlP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0" lang="en-US" altLang="ja-JP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𝐹</m:t>
                            </m:r>
                          </m:sub>
                        </m:sSub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0" lang="en-US" altLang="ja-JP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𝑉</m:t>
                            </m:r>
                          </m:sub>
                        </m:sSub>
                      </m:e>
                    </m:d>
                    <m:r>
                      <a:rPr kumimoji="0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  <m:r>
                      <a:rPr kumimoji="0" lang="ja-JP" alt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イオン化アクセプター</m:t>
                    </m:r>
                  </m:oMath>
                </a14:m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密度</a:t>
                </a:r>
                <a:endParaRPr kumimoji="0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kumimoji="1" lang="en-US" altLang="ja-JP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𝑁</m:t>
                              </m:r>
                            </m:e>
                            <m:sub>
                              <m:r>
                                <a:rPr kumimoji="1" lang="en-US" altLang="ja-JP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𝐴</m:t>
                              </m:r>
                            </m:sub>
                          </m:sSub>
                        </m:e>
                        <m:sup>
                          <m:r>
                            <a:rPr kumimoji="1" lang="en-US" altLang="ja-JP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</m:sup>
                      </m:sSup>
                      <m:r>
                        <a:rPr kumimoji="1" lang="en-US" altLang="ja-JP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en-US" altLang="ja-JP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𝑁</m:t>
                          </m:r>
                        </m:e>
                        <m:sub>
                          <m:r>
                            <a:rPr kumimoji="1" lang="en-US" altLang="ja-JP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1" lang="en-US" altLang="ja-JP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1−</m:t>
                          </m:r>
                          <m:sSub>
                            <m:sSubPr>
                              <m:ctrlPr>
                                <a:rPr kumimoji="0" lang="en-US" altLang="ja-JP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ja-JP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𝑓</m:t>
                              </m:r>
                            </m:e>
                            <m:sub>
                              <m:r>
                                <a:rPr kumimoji="0" lang="en-US" altLang="ja-JP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h</m:t>
                              </m:r>
                            </m:sub>
                          </m:sSub>
                          <m:r>
                            <a:rPr kumimoji="0" lang="en-US" altLang="ja-JP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en-US" altLang="ja-JP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ja-JP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0" lang="en-US" altLang="ja-JP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𝐴</m:t>
                              </m:r>
                            </m:sub>
                          </m:sSub>
                          <m:r>
                            <a:rPr kumimoji="0" lang="en-US" altLang="ja-JP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US" altLang="ja-JP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ja-JP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0" lang="en-US" altLang="ja-JP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𝐹</m:t>
                              </m:r>
                            </m:sub>
                          </m:sSub>
                          <m:r>
                            <a:rPr kumimoji="0" lang="en-US" altLang="ja-JP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kumimoji="0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27" name="正方形/長方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242" y="3487249"/>
                <a:ext cx="3539652" cy="3174331"/>
              </a:xfrm>
              <a:prstGeom prst="rect">
                <a:avLst/>
              </a:prstGeom>
              <a:blipFill>
                <a:blip r:embed="rId9"/>
                <a:stretch>
                  <a:fillRect l="-1552" t="-1344" b="-9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/>
              <p:cNvSpPr/>
              <p:nvPr/>
            </p:nvSpPr>
            <p:spPr>
              <a:xfrm>
                <a:off x="0" y="563713"/>
                <a:ext cx="56452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全状態密度：</a:t>
                </a:r>
                <a14:m>
                  <m:oMath xmlns:m="http://schemas.openxmlformats.org/officeDocument/2006/math">
                    <m:r>
                      <a:rPr kumimoji="0" lang="en-US" altLang="ja-JP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𝑫</m:t>
                    </m:r>
                    <m:d>
                      <m:dPr>
                        <m:ctrlP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𝑬</m:t>
                        </m:r>
                      </m:e>
                    </m:d>
                    <m:r>
                      <a:rPr kumimoji="0" lang="en-US" altLang="ja-JP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𝑫</m:t>
                        </m:r>
                      </m:e>
                      <m:sub>
                        <m:r>
                          <a:rPr kumimoji="0" lang="en-US" altLang="ja-JP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𝒆</m:t>
                        </m:r>
                      </m:sub>
                    </m:sSub>
                    <m:d>
                      <m:dPr>
                        <m:ctrlP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𝑬</m:t>
                        </m:r>
                      </m:e>
                    </m:d>
                    <m:r>
                      <a:rPr kumimoji="0" lang="en-US" altLang="ja-JP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𝑫</m:t>
                        </m:r>
                      </m:e>
                      <m:sub>
                        <m: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𝒉</m:t>
                        </m:r>
                      </m:sub>
                    </m:sSub>
                    <m:d>
                      <m:dPr>
                        <m:ctrlP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𝑬</m:t>
                        </m:r>
                      </m:e>
                    </m:d>
                    <m:r>
                      <a:rPr kumimoji="0" lang="en-US" altLang="ja-JP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𝑫</m:t>
                        </m:r>
                      </m:e>
                      <m:sub>
                        <m:r>
                          <a:rPr kumimoji="0" lang="en-US" altLang="ja-JP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𝑫</m:t>
                        </m:r>
                      </m:sub>
                    </m:sSub>
                    <m:d>
                      <m:dPr>
                        <m:ctrlP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𝑬</m:t>
                        </m:r>
                      </m:e>
                    </m:d>
                    <m:r>
                      <a:rPr kumimoji="0" lang="en-US" altLang="ja-JP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𝑫</m:t>
                        </m:r>
                      </m:e>
                      <m:sub>
                        <m:r>
                          <a:rPr kumimoji="0" lang="en-US" altLang="ja-JP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𝑨</m:t>
                        </m:r>
                      </m:sub>
                    </m:sSub>
                    <m:d>
                      <m:dPr>
                        <m:ctrlP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𝑬</m:t>
                        </m:r>
                      </m:e>
                    </m:d>
                  </m:oMath>
                </a14:m>
                <a:endParaRPr kumimoji="0" lang="ja-JP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63713"/>
                <a:ext cx="5645200" cy="369332"/>
              </a:xfrm>
              <a:prstGeom prst="rect">
                <a:avLst/>
              </a:prstGeom>
              <a:blipFill>
                <a:blip r:embed="rId10"/>
                <a:stretch>
                  <a:fillRect l="-864" t="-13115" b="-1967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3532040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ドナー準位、アクセプター準位の状態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508" name="テキスト ボックス 36"/>
              <p:cNvSpPr txBox="1">
                <a:spLocks noChangeArrowheads="1"/>
              </p:cNvSpPr>
              <p:nvPr/>
            </p:nvSpPr>
            <p:spPr bwMode="auto">
              <a:xfrm>
                <a:off x="215702" y="3544230"/>
                <a:ext cx="8470332" cy="32545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中性ドナー密度 </a:t>
                </a:r>
                <a:r>
                  <a:rPr kumimoji="1" lang="en-US" altLang="ja-JP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N</a:t>
                </a:r>
                <a:r>
                  <a:rPr kumimoji="1" lang="en-US" altLang="ja-JP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D</a:t>
                </a:r>
                <a:r>
                  <a:rPr kumimoji="1" lang="en-US" altLang="ja-JP" sz="18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0 </a:t>
                </a:r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=</a:t>
                </a:r>
                <a:r>
                  <a:rPr kumimoji="1" lang="en-US" altLang="ja-JP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N</a:t>
                </a:r>
                <a:r>
                  <a:rPr kumimoji="1" lang="en-US" altLang="ja-JP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D</a:t>
                </a:r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–</a:t>
                </a:r>
                <a:r>
                  <a:rPr kumimoji="1" lang="en-US" altLang="ja-JP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N</a:t>
                </a:r>
                <a:r>
                  <a:rPr kumimoji="1" lang="en-US" altLang="ja-JP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D</a:t>
                </a:r>
                <a:r>
                  <a:rPr kumimoji="1" lang="en-US" altLang="ja-JP" sz="18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+</a:t>
                </a:r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</a:t>
                </a:r>
                <a:r>
                  <a:rPr kumimoji="1" lang="ja-JP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　　イオン化ドナー密度 </a:t>
                </a:r>
                <a:r>
                  <a:rPr kumimoji="1" lang="en-US" altLang="ja-JP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N</a:t>
                </a:r>
                <a:r>
                  <a:rPr kumimoji="1" lang="en-US" altLang="ja-JP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D</a:t>
                </a:r>
                <a:r>
                  <a:rPr kumimoji="1" lang="en-US" altLang="ja-JP" sz="18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+</a:t>
                </a:r>
                <a:endParaRPr kumimoji="1" lang="en-US" altLang="ja-JP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1" lang="en-US" altLang="ja-JP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𝑁</m:t>
                            </m:r>
                          </m:e>
                          <m:sub>
                            <m:r>
                              <a:rPr kumimoji="1" lang="en-US" altLang="ja-JP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𝐷</m:t>
                            </m:r>
                          </m:sub>
                        </m:sSub>
                      </m:e>
                      <m:sup>
                        <m:r>
                          <a:rPr kumimoji="1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p>
                    </m:sSup>
                    <m:r>
                      <a:rPr kumimoji="1" lang="en-US" altLang="ja-JP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𝐷</m:t>
                        </m:r>
                      </m:sub>
                    </m:sSub>
                    <m:f>
                      <m:f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kumimoji="1" lang="en-US" altLang="ja-JP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exp</m:t>
                        </m:r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1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𝛽</m:t>
                        </m:r>
                        <m:d>
                          <m:dPr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1" lang="en-US" altLang="ja-JP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𝐷</m:t>
                                </m:r>
                              </m:sub>
                            </m:sSub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1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1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𝐹</m:t>
                                </m:r>
                              </m:sub>
                            </m:sSub>
                          </m:e>
                        </m:d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)+1</m:t>
                        </m:r>
                      </m:den>
                    </m:f>
                    <m:r>
                      <a:rPr kumimoji="1" lang="en-US" altLang="ja-JP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            ~ </m:t>
                    </m:r>
                    <m:sSub>
                      <m:sSub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𝐷</m:t>
                        </m:r>
                      </m:sub>
                    </m:sSub>
                    <m:r>
                      <m:rPr>
                        <m:sty m:val="p"/>
                      </m:rPr>
                      <a:rPr kumimoji="1" lang="en-US" altLang="ja-JP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exp</m:t>
                    </m:r>
                    <m:r>
                      <a:rPr kumimoji="1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1" lang="en-US" altLang="ja-JP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r>
                      <a:rPr kumimoji="1" lang="ja-JP" alt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𝛽</m:t>
                    </m:r>
                    <m:d>
                      <m:d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𝐷</m:t>
                            </m:r>
                          </m:sub>
                        </m:sSub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𝐹</m:t>
                            </m:r>
                          </m:sub>
                        </m:sSub>
                      </m:e>
                    </m:d>
                    <m:r>
                      <a:rPr kumimoji="1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	</a:t>
                </a:r>
                <a14:m>
                  <m:oMath xmlns:m="http://schemas.openxmlformats.org/officeDocument/2006/math">
                    <m:r>
                      <a:rPr kumimoji="1" lang="en-US" altLang="ja-JP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1" lang="ja-JP" alt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𝛽</m:t>
                    </m:r>
                    <m:d>
                      <m:d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𝐷</m:t>
                            </m:r>
                          </m:sub>
                        </m:sSub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𝐹</m:t>
                            </m:r>
                          </m:sub>
                        </m:sSub>
                      </m:e>
                    </m:d>
                    <m:r>
                      <a:rPr kumimoji="1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≫1)</m:t>
                    </m:r>
                  </m:oMath>
                </a14:m>
                <a:endParaRPr kumimoji="1" lang="en-US" altLang="ja-JP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1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𝑵</m:t>
                            </m:r>
                          </m:e>
                          <m:sub>
                            <m:r>
                              <a:rPr kumimoji="1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𝑫</m:t>
                            </m:r>
                          </m:sub>
                        </m:sSub>
                      </m:e>
                      <m:sup>
                        <m:r>
                          <a:rPr kumimoji="1" lang="en-US" altLang="ja-JP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</m:t>
                        </m:r>
                      </m:sup>
                    </m:sSup>
                    <m:r>
                      <a:rPr kumimoji="1" lang="en-US" altLang="ja-JP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kumimoji="1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1−</m:t>
                        </m:r>
                        <m:f>
                          <m:fPr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kumimoji="1" lang="en-US" altLang="ja-JP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exp</m:t>
                            </m:r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(</m:t>
                            </m:r>
                            <m:r>
                              <a:rPr kumimoji="1" lang="ja-JP" alt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𝛽</m:t>
                            </m:r>
                            <m:d>
                              <m:dPr>
                                <m:ctrlPr>
                                  <a:rPr kumimoji="1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1" lang="en-US" altLang="ja-JP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kumimoji="1" lang="en-US" altLang="ja-JP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𝐷</m:t>
                                    </m:r>
                                  </m:sub>
                                </m:sSub>
                                <m:r>
                                  <a:rPr kumimoji="1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kumimoji="1" lang="en-US" altLang="ja-JP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kumimoji="1" lang="en-US" altLang="ja-JP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𝐹</m:t>
                                    </m:r>
                                  </m:sub>
                                </m:sSub>
                              </m:e>
                            </m:d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)+1</m:t>
                            </m:r>
                          </m:den>
                        </m:f>
                      </m:e>
                    </m:d>
                    <m:r>
                      <a:rPr kumimoji="1" lang="en-US" altLang="ja-JP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~ </m:t>
                    </m:r>
                    <m:sSub>
                      <m:sSub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kumimoji="1" lang="en-US" altLang="ja-JP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exp</m:t>
                        </m:r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1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1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𝛽</m:t>
                        </m:r>
                        <m:d>
                          <m:dPr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1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𝐷</m:t>
                                </m:r>
                              </m:sub>
                            </m:sSub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1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1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𝐹</m:t>
                                </m:r>
                              </m:sub>
                            </m:sSub>
                          </m:e>
                        </m:d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</m:t>
                        </m:r>
                      </m:e>
                    </m:d>
                  </m:oMath>
                </a14:m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	</a:t>
                </a:r>
                <a14:m>
                  <m:oMath xmlns:m="http://schemas.openxmlformats.org/officeDocument/2006/math">
                    <m:r>
                      <a:rPr kumimoji="1" lang="en-US" altLang="ja-JP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1" lang="ja-JP" alt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𝛽</m:t>
                    </m:r>
                    <m:d>
                      <m:d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𝐷</m:t>
                            </m:r>
                          </m:sub>
                        </m:sSub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𝐹</m:t>
                            </m:r>
                          </m:sub>
                        </m:sSub>
                      </m:e>
                    </m:d>
                    <m:r>
                      <a:rPr kumimoji="1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≫1)</m:t>
                    </m:r>
                  </m:oMath>
                </a14:m>
                <a:b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</a:br>
                <a:r>
                  <a:rPr kumimoji="1" lang="ja-JP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　　　　　　　　　　　　　　　　　　　　　　</a:t>
                </a:r>
                <a14:m>
                  <m:oMath xmlns:m="http://schemas.openxmlformats.org/officeDocument/2006/math">
                    <m:r>
                      <a:rPr kumimoji="1" lang="en-US" altLang="ja-JP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~ </m:t>
                    </m:r>
                    <m:sSub>
                      <m:sSub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𝐷</m:t>
                        </m:r>
                      </m:sub>
                    </m:sSub>
                  </m:oMath>
                </a14:m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exp</m:t>
                    </m:r>
                    <m:r>
                      <a:rPr kumimoji="1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1" lang="en-US" altLang="ja-JP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r>
                      <a:rPr kumimoji="1" lang="ja-JP" alt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𝛽</m:t>
                    </m:r>
                    <m:d>
                      <m:d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𝐹</m:t>
                            </m:r>
                          </m:sub>
                        </m:sSub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𝐷</m:t>
                            </m:r>
                          </m:sub>
                        </m:sSub>
                      </m:e>
                    </m:d>
                    <m:r>
                      <a:rPr kumimoji="1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         	</a:t>
                </a:r>
                <a14:m>
                  <m:oMath xmlns:m="http://schemas.openxmlformats.org/officeDocument/2006/math">
                    <m:r>
                      <a:rPr kumimoji="1" lang="en-US" altLang="ja-JP" sz="1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1" lang="ja-JP" alt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𝛽</m:t>
                    </m:r>
                    <m:d>
                      <m:d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𝐹</m:t>
                            </m:r>
                          </m:sub>
                        </m:sSub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𝐷</m:t>
                            </m:r>
                          </m:sub>
                        </m:sSub>
                      </m:e>
                    </m:d>
                    <m:r>
                      <a:rPr kumimoji="1" lang="en-US" altLang="ja-JP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≫1)</m:t>
                    </m:r>
                  </m:oMath>
                </a14:m>
                <a:endParaRPr kumimoji="1" lang="en-US" altLang="ja-JP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イオン化アクセプター密度 </a:t>
                </a:r>
                <a:r>
                  <a:rPr kumimoji="1" lang="en-US" altLang="ja-JP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N</a:t>
                </a:r>
                <a:r>
                  <a:rPr kumimoji="1" lang="en-US" altLang="ja-JP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A</a:t>
                </a:r>
                <a:r>
                  <a:rPr kumimoji="1" lang="en-US" altLang="ja-JP" sz="18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-</a:t>
                </a:r>
                <a:r>
                  <a:rPr kumimoji="1" lang="ja-JP" altLang="en-US" sz="18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　</a:t>
                </a:r>
                <a:r>
                  <a:rPr kumimoji="1" lang="ja-JP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　中性アクセプター密度 </a:t>
                </a:r>
                <a:r>
                  <a:rPr kumimoji="1" lang="en-US" altLang="ja-JP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N</a:t>
                </a:r>
                <a:r>
                  <a:rPr kumimoji="1" lang="en-US" altLang="ja-JP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A</a:t>
                </a:r>
                <a:r>
                  <a:rPr kumimoji="1" lang="en-US" altLang="ja-JP" sz="18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0 </a:t>
                </a:r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=</a:t>
                </a:r>
                <a:r>
                  <a:rPr kumimoji="1" lang="en-US" altLang="ja-JP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N</a:t>
                </a:r>
                <a:r>
                  <a:rPr kumimoji="1" lang="en-US" altLang="ja-JP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A</a:t>
                </a:r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–</a:t>
                </a:r>
                <a:r>
                  <a:rPr kumimoji="1" lang="en-US" altLang="ja-JP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N</a:t>
                </a:r>
                <a:r>
                  <a:rPr kumimoji="1" lang="en-US" altLang="ja-JP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A</a:t>
                </a:r>
                <a:r>
                  <a:rPr kumimoji="1" lang="en-US" altLang="ja-JP" sz="18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-</a:t>
                </a:r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1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𝑵</m:t>
                            </m:r>
                          </m:e>
                          <m:sub>
                            <m:r>
                              <a:rPr kumimoji="1" lang="en-US" altLang="ja-JP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𝑨</m:t>
                            </m:r>
                          </m:sub>
                        </m:sSub>
                      </m:e>
                      <m:sup>
                        <m:r>
                          <a:rPr kumimoji="1" lang="en-US" altLang="ja-JP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</m:sup>
                    </m:sSup>
                    <m:r>
                      <a:rPr kumimoji="1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1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𝐴</m:t>
                        </m:r>
                      </m:sub>
                    </m:sSub>
                    <m:f>
                      <m:f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kumimoji="1" lang="en-US" altLang="ja-JP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exp</m:t>
                        </m:r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1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𝛽</m:t>
                        </m:r>
                        <m:d>
                          <m:dPr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1" lang="en-US" altLang="ja-JP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1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1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𝐹</m:t>
                                </m:r>
                              </m:sub>
                            </m:sSub>
                          </m:e>
                        </m:d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)+1</m:t>
                        </m:r>
                      </m:den>
                    </m:f>
                    <m:r>
                      <a:rPr kumimoji="1" lang="en-US" altLang="ja-JP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          </m:t>
                    </m:r>
                    <m:r>
                      <a:rPr kumimoji="1" lang="en-US" altLang="ja-JP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~ </m:t>
                    </m:r>
                    <m:sSub>
                      <m:sSubPr>
                        <m:ctrlPr>
                          <a:rPr kumimoji="1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𝑵</m:t>
                        </m:r>
                      </m:e>
                      <m:sub>
                        <m:r>
                          <a:rPr kumimoji="1" lang="en-US" altLang="ja-JP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𝑨</m:t>
                        </m:r>
                      </m:sub>
                    </m:sSub>
                    <m:r>
                      <a:rPr kumimoji="1" lang="en-US" altLang="ja-JP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𝐞𝐱𝐩</m:t>
                    </m:r>
                    <m:r>
                      <a:rPr kumimoji="1" lang="en-US" altLang="ja-JP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(−</m:t>
                    </m:r>
                    <m:r>
                      <a:rPr kumimoji="1" lang="ja-JP" alt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𝜷</m:t>
                    </m:r>
                    <m:d>
                      <m:dPr>
                        <m:ctrlPr>
                          <a:rPr kumimoji="1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𝑬</m:t>
                            </m:r>
                          </m:e>
                          <m:sub>
                            <m:r>
                              <a:rPr kumimoji="1" lang="en-US" altLang="ja-JP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𝑨</m:t>
                            </m:r>
                          </m:sub>
                        </m:sSub>
                        <m:r>
                          <a:rPr kumimoji="1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1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𝑬</m:t>
                            </m:r>
                          </m:e>
                          <m:sub>
                            <m:r>
                              <a:rPr kumimoji="1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𝑭</m:t>
                            </m:r>
                          </m:sub>
                        </m:sSub>
                      </m:e>
                    </m:d>
                    <m:r>
                      <a:rPr kumimoji="1" lang="en-US" altLang="ja-JP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	 </a:t>
                </a:r>
                <a14:m>
                  <m:oMath xmlns:m="http://schemas.openxmlformats.org/officeDocument/2006/math">
                    <m:r>
                      <a:rPr kumimoji="1" lang="en-US" altLang="ja-JP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1" lang="ja-JP" alt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𝛽</m:t>
                    </m:r>
                    <m:d>
                      <m:d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𝐴</m:t>
                            </m:r>
                          </m:sub>
                        </m:sSub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𝐹</m:t>
                            </m:r>
                          </m:sub>
                        </m:sSub>
                      </m:e>
                    </m:d>
                    <m:r>
                      <a:rPr kumimoji="1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≫1)</m:t>
                    </m:r>
                  </m:oMath>
                </a14:m>
                <a:endParaRPr kumimoji="1" lang="en-US" altLang="ja-JP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𝑁</m:t>
                            </m:r>
                          </m:e>
                          <m:sub>
                            <m:r>
                              <a:rPr kumimoji="1" lang="en-US" altLang="ja-JP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𝐴</m:t>
                            </m:r>
                          </m:sub>
                        </m:sSub>
                      </m:e>
                      <m:sup>
                        <m:r>
                          <a:rPr kumimoji="1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p>
                    </m:sSup>
                    <m:r>
                      <a:rPr kumimoji="1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1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1−</m:t>
                        </m:r>
                        <m:f>
                          <m:fPr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kumimoji="1" lang="en-US" altLang="ja-JP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exp</m:t>
                            </m:r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(</m:t>
                            </m:r>
                            <m:r>
                              <a:rPr kumimoji="1" lang="ja-JP" alt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𝛽</m:t>
                            </m:r>
                            <m:d>
                              <m:dPr>
                                <m:ctrlPr>
                                  <a:rPr kumimoji="1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1" lang="en-US" altLang="ja-JP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kumimoji="1" lang="en-US" altLang="ja-JP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a:rPr kumimoji="1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kumimoji="1" lang="en-US" altLang="ja-JP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kumimoji="1" lang="en-US" altLang="ja-JP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𝐹</m:t>
                                    </m:r>
                                  </m:sub>
                                </m:sSub>
                              </m:e>
                            </m:d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)+1</m:t>
                            </m:r>
                          </m:den>
                        </m:f>
                      </m:e>
                    </m:d>
                    <m:r>
                      <a:rPr kumimoji="1" lang="en-US" altLang="ja-JP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~ </m:t>
                    </m:r>
                    <m:sSub>
                      <m:sSub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1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kumimoji="1" lang="en-US" altLang="ja-JP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exp</m:t>
                        </m:r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1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1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𝛽</m:t>
                        </m:r>
                        <m:d>
                          <m:dPr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1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1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1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𝐹</m:t>
                                </m:r>
                              </m:sub>
                            </m:sSub>
                          </m:e>
                        </m:d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</m:t>
                        </m:r>
                      </m:e>
                    </m:d>
                  </m:oMath>
                </a14:m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	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𝛽</m:t>
                        </m:r>
                        <m:d>
                          <m:dPr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1" lang="en-US" altLang="ja-JP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1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1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𝐹</m:t>
                                </m:r>
                              </m:sub>
                            </m:sSub>
                          </m:e>
                        </m:d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≫1</m:t>
                        </m:r>
                      </m:e>
                    </m:d>
                  </m:oMath>
                </a14:m>
                <a:b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</a:b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			        </a:t>
                </a:r>
                <a14:m>
                  <m:oMath xmlns:m="http://schemas.openxmlformats.org/officeDocument/2006/math">
                    <m:r>
                      <a:rPr kumimoji="1" lang="en-US" altLang="ja-JP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1" lang="en-US" altLang="ja-JP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~ </m:t>
                    </m:r>
                    <m:sSub>
                      <m:sSub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𝐴</m:t>
                        </m:r>
                      </m:sub>
                    </m:sSub>
                    <m:r>
                      <m:rPr>
                        <m:sty m:val="p"/>
                      </m:rPr>
                      <a:rPr kumimoji="1" lang="en-US" altLang="ja-JP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exp</m:t>
                    </m:r>
                    <m:r>
                      <a:rPr kumimoji="1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1" lang="en-US" altLang="ja-JP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r>
                      <a:rPr kumimoji="1" lang="ja-JP" alt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𝛽</m:t>
                    </m:r>
                    <m:d>
                      <m:d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𝐹</m:t>
                            </m:r>
                          </m:sub>
                        </m:sSub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𝐴</m:t>
                            </m:r>
                          </m:sub>
                        </m:sSub>
                      </m:e>
                    </m:d>
                    <m:r>
                      <a:rPr kumimoji="1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  <m:r>
                      <m:rPr>
                        <m:nor/>
                      </m:rPr>
                      <a:rPr kumimoji="1" lang="en-US" altLang="ja-JP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ＭＳ Ｐゴシック" pitchFamily="50" charset="-128"/>
                        <a:cs typeface="+mn-cs"/>
                      </a:rPr>
                      <m:t>	</m:t>
                    </m:r>
                  </m:oMath>
                </a14:m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1" lang="en-US" altLang="ja-JP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1" lang="ja-JP" alt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𝛽</m:t>
                    </m:r>
                    <m:d>
                      <m:d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𝐹</m:t>
                            </m:r>
                          </m:sub>
                        </m:sSub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𝐴</m:t>
                            </m:r>
                          </m:sub>
                        </m:sSub>
                      </m:e>
                    </m:d>
                    <m:r>
                      <a:rPr kumimoji="1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≫1)</m:t>
                    </m:r>
                  </m:oMath>
                </a14:m>
                <a:endParaRPr kumimoji="1" lang="en-US" altLang="ja-JP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48508" name="テキスト ボックス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5702" y="3544230"/>
                <a:ext cx="8470332" cy="3254545"/>
              </a:xfrm>
              <a:prstGeom prst="rect">
                <a:avLst/>
              </a:prstGeom>
              <a:blipFill>
                <a:blip r:embed="rId4"/>
                <a:stretch>
                  <a:fillRect l="-576" t="-1311" b="-93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グループ化 1"/>
          <p:cNvGrpSpPr/>
          <p:nvPr/>
        </p:nvGrpSpPr>
        <p:grpSpPr>
          <a:xfrm>
            <a:off x="1287630" y="858838"/>
            <a:ext cx="6566464" cy="2760662"/>
            <a:chOff x="787071" y="808038"/>
            <a:chExt cx="7851169" cy="3300771"/>
          </a:xfrm>
        </p:grpSpPr>
        <p:cxnSp>
          <p:nvCxnSpPr>
            <p:cNvPr id="3" name="直線コネクタ 2"/>
            <p:cNvCxnSpPr/>
            <p:nvPr/>
          </p:nvCxnSpPr>
          <p:spPr>
            <a:xfrm>
              <a:off x="1331913" y="3551238"/>
              <a:ext cx="6408737" cy="0"/>
            </a:xfrm>
            <a:prstGeom prst="line">
              <a:avLst/>
            </a:prstGeom>
            <a:ln w="158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フリーフォーム 3"/>
            <p:cNvSpPr/>
            <p:nvPr/>
          </p:nvSpPr>
          <p:spPr>
            <a:xfrm>
              <a:off x="5413375" y="1939925"/>
              <a:ext cx="2351088" cy="1611313"/>
            </a:xfrm>
            <a:custGeom>
              <a:avLst/>
              <a:gdLst>
                <a:gd name="connsiteX0" fmla="*/ 0 w 2351314"/>
                <a:gd name="connsiteY0" fmla="*/ 1611086 h 1611086"/>
                <a:gd name="connsiteX1" fmla="*/ 232228 w 2351314"/>
                <a:gd name="connsiteY1" fmla="*/ 1103086 h 1611086"/>
                <a:gd name="connsiteX2" fmla="*/ 798285 w 2351314"/>
                <a:gd name="connsiteY2" fmla="*/ 464458 h 1611086"/>
                <a:gd name="connsiteX3" fmla="*/ 1509485 w 2351314"/>
                <a:gd name="connsiteY3" fmla="*/ 116115 h 1611086"/>
                <a:gd name="connsiteX4" fmla="*/ 2351314 w 2351314"/>
                <a:gd name="connsiteY4" fmla="*/ 0 h 1611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1314" h="1611086">
                  <a:moveTo>
                    <a:pt x="0" y="1611086"/>
                  </a:moveTo>
                  <a:cubicBezTo>
                    <a:pt x="49590" y="1452638"/>
                    <a:pt x="99180" y="1294191"/>
                    <a:pt x="232228" y="1103086"/>
                  </a:cubicBezTo>
                  <a:cubicBezTo>
                    <a:pt x="365276" y="911981"/>
                    <a:pt x="585409" y="628953"/>
                    <a:pt x="798285" y="464458"/>
                  </a:cubicBezTo>
                  <a:cubicBezTo>
                    <a:pt x="1011161" y="299963"/>
                    <a:pt x="1250647" y="193525"/>
                    <a:pt x="1509485" y="116115"/>
                  </a:cubicBezTo>
                  <a:cubicBezTo>
                    <a:pt x="1768323" y="38705"/>
                    <a:pt x="2059818" y="19352"/>
                    <a:pt x="2351314" y="0"/>
                  </a:cubicBezTo>
                </a:path>
              </a:pathLst>
            </a:cu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2" name="フリーフォーム 11"/>
            <p:cNvSpPr/>
            <p:nvPr/>
          </p:nvSpPr>
          <p:spPr>
            <a:xfrm flipH="1">
              <a:off x="1476375" y="1103313"/>
              <a:ext cx="2016125" cy="2447925"/>
            </a:xfrm>
            <a:custGeom>
              <a:avLst/>
              <a:gdLst>
                <a:gd name="connsiteX0" fmla="*/ 0 w 2351314"/>
                <a:gd name="connsiteY0" fmla="*/ 1611086 h 1611086"/>
                <a:gd name="connsiteX1" fmla="*/ 232228 w 2351314"/>
                <a:gd name="connsiteY1" fmla="*/ 1103086 h 1611086"/>
                <a:gd name="connsiteX2" fmla="*/ 798285 w 2351314"/>
                <a:gd name="connsiteY2" fmla="*/ 464458 h 1611086"/>
                <a:gd name="connsiteX3" fmla="*/ 1509485 w 2351314"/>
                <a:gd name="connsiteY3" fmla="*/ 116115 h 1611086"/>
                <a:gd name="connsiteX4" fmla="*/ 2351314 w 2351314"/>
                <a:gd name="connsiteY4" fmla="*/ 0 h 1611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1314" h="1611086">
                  <a:moveTo>
                    <a:pt x="0" y="1611086"/>
                  </a:moveTo>
                  <a:cubicBezTo>
                    <a:pt x="49590" y="1452638"/>
                    <a:pt x="99180" y="1294191"/>
                    <a:pt x="232228" y="1103086"/>
                  </a:cubicBezTo>
                  <a:cubicBezTo>
                    <a:pt x="365276" y="911981"/>
                    <a:pt x="585409" y="628953"/>
                    <a:pt x="798285" y="464458"/>
                  </a:cubicBezTo>
                  <a:cubicBezTo>
                    <a:pt x="1011161" y="299963"/>
                    <a:pt x="1250647" y="193525"/>
                    <a:pt x="1509485" y="116115"/>
                  </a:cubicBezTo>
                  <a:cubicBezTo>
                    <a:pt x="1768323" y="38705"/>
                    <a:pt x="2059818" y="19352"/>
                    <a:pt x="2351314" y="0"/>
                  </a:cubicBezTo>
                </a:path>
              </a:pathLst>
            </a:cu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48486" name="テキスト ボックス 4"/>
            <p:cNvSpPr txBox="1">
              <a:spLocks noChangeArrowheads="1"/>
            </p:cNvSpPr>
            <p:nvPr/>
          </p:nvSpPr>
          <p:spPr bwMode="auto">
            <a:xfrm>
              <a:off x="3243262" y="3479801"/>
              <a:ext cx="502540" cy="404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E</a:t>
              </a:r>
              <a:r>
                <a:rPr kumimoji="1" lang="en-US" altLang="ja-JP" sz="16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V</a:t>
              </a:r>
              <a:endParaRPr kumimoji="1" lang="ja-JP" altLang="en-US" sz="16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48487" name="テキスト ボックス 13"/>
            <p:cNvSpPr txBox="1">
              <a:spLocks noChangeArrowheads="1"/>
            </p:cNvSpPr>
            <p:nvPr/>
          </p:nvSpPr>
          <p:spPr bwMode="auto">
            <a:xfrm>
              <a:off x="5297893" y="3479802"/>
              <a:ext cx="502540" cy="404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E</a:t>
              </a:r>
              <a:r>
                <a:rPr kumimoji="1" lang="en-US" altLang="ja-JP" sz="16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C</a:t>
              </a:r>
              <a:endParaRPr kumimoji="1" lang="ja-JP" altLang="en-US" sz="16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cxnSp>
          <p:nvCxnSpPr>
            <p:cNvPr id="18" name="直線コネクタ 17"/>
            <p:cNvCxnSpPr/>
            <p:nvPr/>
          </p:nvCxnSpPr>
          <p:spPr>
            <a:xfrm flipV="1">
              <a:off x="3851275" y="2730500"/>
              <a:ext cx="0" cy="8001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 flipV="1">
              <a:off x="5148263" y="2730500"/>
              <a:ext cx="0" cy="8001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493" name="テキスト ボックス 20"/>
            <p:cNvSpPr txBox="1">
              <a:spLocks noChangeArrowheads="1"/>
            </p:cNvSpPr>
            <p:nvPr/>
          </p:nvSpPr>
          <p:spPr bwMode="auto">
            <a:xfrm>
              <a:off x="4899027" y="3479801"/>
              <a:ext cx="502540" cy="404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E</a:t>
              </a:r>
              <a:r>
                <a:rPr kumimoji="1" lang="en-US" altLang="ja-JP" sz="16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D</a:t>
              </a:r>
              <a:endParaRPr kumimoji="1" lang="ja-JP" altLang="en-US" sz="16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48494" name="テキスト ボックス 21"/>
            <p:cNvSpPr txBox="1">
              <a:spLocks noChangeArrowheads="1"/>
            </p:cNvSpPr>
            <p:nvPr/>
          </p:nvSpPr>
          <p:spPr bwMode="auto">
            <a:xfrm>
              <a:off x="3708400" y="3479801"/>
              <a:ext cx="502540" cy="404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E</a:t>
              </a:r>
              <a:r>
                <a:rPr kumimoji="1" lang="en-US" altLang="ja-JP" sz="16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A</a:t>
              </a:r>
              <a:endParaRPr kumimoji="1" lang="ja-JP" altLang="en-US" sz="16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48495" name="テキスト ボックス 22"/>
            <p:cNvSpPr txBox="1">
              <a:spLocks noChangeArrowheads="1"/>
            </p:cNvSpPr>
            <p:nvPr/>
          </p:nvSpPr>
          <p:spPr bwMode="auto">
            <a:xfrm>
              <a:off x="3635376" y="2327274"/>
              <a:ext cx="515955" cy="404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N</a:t>
              </a:r>
              <a:r>
                <a:rPr kumimoji="1" lang="en-US" altLang="ja-JP" sz="16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A</a:t>
              </a:r>
              <a:endParaRPr kumimoji="1" lang="ja-JP" altLang="en-US" sz="16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48496" name="テキスト ボックス 23"/>
            <p:cNvSpPr txBox="1">
              <a:spLocks noChangeArrowheads="1"/>
            </p:cNvSpPr>
            <p:nvPr/>
          </p:nvSpPr>
          <p:spPr bwMode="auto">
            <a:xfrm>
              <a:off x="4881563" y="2327274"/>
              <a:ext cx="515955" cy="404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N</a:t>
              </a:r>
              <a:r>
                <a:rPr kumimoji="1" lang="en-US" altLang="ja-JP" sz="16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D</a:t>
              </a:r>
              <a:endParaRPr kumimoji="1" lang="ja-JP" altLang="en-US" sz="16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cxnSp>
          <p:nvCxnSpPr>
            <p:cNvPr id="25" name="直線コネクタ 24"/>
            <p:cNvCxnSpPr/>
            <p:nvPr/>
          </p:nvCxnSpPr>
          <p:spPr>
            <a:xfrm flipV="1">
              <a:off x="4787900" y="1103313"/>
              <a:ext cx="0" cy="2457450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498" name="テキスト ボックス 26"/>
            <p:cNvSpPr txBox="1">
              <a:spLocks noChangeArrowheads="1"/>
            </p:cNvSpPr>
            <p:nvPr/>
          </p:nvSpPr>
          <p:spPr bwMode="auto">
            <a:xfrm>
              <a:off x="4296178" y="887414"/>
              <a:ext cx="483374" cy="404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E</a:t>
              </a:r>
              <a:r>
                <a:rPr kumimoji="1" lang="en-US" altLang="ja-JP" sz="16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F</a:t>
              </a:r>
              <a:endParaRPr kumimoji="1" lang="ja-JP" altLang="en-US" sz="16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6" name="フリーフォーム 15"/>
            <p:cNvSpPr/>
            <p:nvPr/>
          </p:nvSpPr>
          <p:spPr>
            <a:xfrm>
              <a:off x="3033713" y="1954213"/>
              <a:ext cx="3048000" cy="1597025"/>
            </a:xfrm>
            <a:custGeom>
              <a:avLst/>
              <a:gdLst>
                <a:gd name="connsiteX0" fmla="*/ 0 w 2728685"/>
                <a:gd name="connsiteY0" fmla="*/ 0 h 1611085"/>
                <a:gd name="connsiteX1" fmla="*/ 1016000 w 2728685"/>
                <a:gd name="connsiteY1" fmla="*/ 14514 h 1611085"/>
                <a:gd name="connsiteX2" fmla="*/ 1567543 w 2728685"/>
                <a:gd name="connsiteY2" fmla="*/ 43543 h 1611085"/>
                <a:gd name="connsiteX3" fmla="*/ 1669143 w 2728685"/>
                <a:gd name="connsiteY3" fmla="*/ 145143 h 1611085"/>
                <a:gd name="connsiteX4" fmla="*/ 1756228 w 2728685"/>
                <a:gd name="connsiteY4" fmla="*/ 827314 h 1611085"/>
                <a:gd name="connsiteX5" fmla="*/ 1886857 w 2728685"/>
                <a:gd name="connsiteY5" fmla="*/ 1364343 h 1611085"/>
                <a:gd name="connsiteX6" fmla="*/ 2133600 w 2728685"/>
                <a:gd name="connsiteY6" fmla="*/ 1538514 h 1611085"/>
                <a:gd name="connsiteX7" fmla="*/ 2409371 w 2728685"/>
                <a:gd name="connsiteY7" fmla="*/ 1582057 h 1611085"/>
                <a:gd name="connsiteX8" fmla="*/ 2728685 w 2728685"/>
                <a:gd name="connsiteY8" fmla="*/ 1611085 h 1611085"/>
                <a:gd name="connsiteX0" fmla="*/ 0 w 2728685"/>
                <a:gd name="connsiteY0" fmla="*/ 0 h 1611085"/>
                <a:gd name="connsiteX1" fmla="*/ 1016000 w 2728685"/>
                <a:gd name="connsiteY1" fmla="*/ 14514 h 1611085"/>
                <a:gd name="connsiteX2" fmla="*/ 1567543 w 2728685"/>
                <a:gd name="connsiteY2" fmla="*/ 43543 h 1611085"/>
                <a:gd name="connsiteX3" fmla="*/ 1669143 w 2728685"/>
                <a:gd name="connsiteY3" fmla="*/ 145143 h 1611085"/>
                <a:gd name="connsiteX4" fmla="*/ 1756228 w 2728685"/>
                <a:gd name="connsiteY4" fmla="*/ 827314 h 1611085"/>
                <a:gd name="connsiteX5" fmla="*/ 1886857 w 2728685"/>
                <a:gd name="connsiteY5" fmla="*/ 1364343 h 1611085"/>
                <a:gd name="connsiteX6" fmla="*/ 2133600 w 2728685"/>
                <a:gd name="connsiteY6" fmla="*/ 1538514 h 1611085"/>
                <a:gd name="connsiteX7" fmla="*/ 2438399 w 2728685"/>
                <a:gd name="connsiteY7" fmla="*/ 1494972 h 1611085"/>
                <a:gd name="connsiteX8" fmla="*/ 2728685 w 2728685"/>
                <a:gd name="connsiteY8" fmla="*/ 1611085 h 1611085"/>
                <a:gd name="connsiteX0" fmla="*/ 0 w 3047999"/>
                <a:gd name="connsiteY0" fmla="*/ 0 h 1625599"/>
                <a:gd name="connsiteX1" fmla="*/ 1016000 w 3047999"/>
                <a:gd name="connsiteY1" fmla="*/ 14514 h 1625599"/>
                <a:gd name="connsiteX2" fmla="*/ 1567543 w 3047999"/>
                <a:gd name="connsiteY2" fmla="*/ 43543 h 1625599"/>
                <a:gd name="connsiteX3" fmla="*/ 1669143 w 3047999"/>
                <a:gd name="connsiteY3" fmla="*/ 145143 h 1625599"/>
                <a:gd name="connsiteX4" fmla="*/ 1756228 w 3047999"/>
                <a:gd name="connsiteY4" fmla="*/ 827314 h 1625599"/>
                <a:gd name="connsiteX5" fmla="*/ 1886857 w 3047999"/>
                <a:gd name="connsiteY5" fmla="*/ 1364343 h 1625599"/>
                <a:gd name="connsiteX6" fmla="*/ 2133600 w 3047999"/>
                <a:gd name="connsiteY6" fmla="*/ 1538514 h 1625599"/>
                <a:gd name="connsiteX7" fmla="*/ 2438399 w 3047999"/>
                <a:gd name="connsiteY7" fmla="*/ 1494972 h 1625599"/>
                <a:gd name="connsiteX8" fmla="*/ 3047999 w 3047999"/>
                <a:gd name="connsiteY8" fmla="*/ 1625599 h 1625599"/>
                <a:gd name="connsiteX0" fmla="*/ 0 w 3047999"/>
                <a:gd name="connsiteY0" fmla="*/ 0 h 1625599"/>
                <a:gd name="connsiteX1" fmla="*/ 1016000 w 3047999"/>
                <a:gd name="connsiteY1" fmla="*/ 14514 h 1625599"/>
                <a:gd name="connsiteX2" fmla="*/ 1567543 w 3047999"/>
                <a:gd name="connsiteY2" fmla="*/ 43543 h 1625599"/>
                <a:gd name="connsiteX3" fmla="*/ 1669143 w 3047999"/>
                <a:gd name="connsiteY3" fmla="*/ 145143 h 1625599"/>
                <a:gd name="connsiteX4" fmla="*/ 1756228 w 3047999"/>
                <a:gd name="connsiteY4" fmla="*/ 827314 h 1625599"/>
                <a:gd name="connsiteX5" fmla="*/ 1886857 w 3047999"/>
                <a:gd name="connsiteY5" fmla="*/ 1364343 h 1625599"/>
                <a:gd name="connsiteX6" fmla="*/ 1988457 w 3047999"/>
                <a:gd name="connsiteY6" fmla="*/ 1407886 h 1625599"/>
                <a:gd name="connsiteX7" fmla="*/ 2438399 w 3047999"/>
                <a:gd name="connsiteY7" fmla="*/ 1494972 h 1625599"/>
                <a:gd name="connsiteX8" fmla="*/ 3047999 w 3047999"/>
                <a:gd name="connsiteY8" fmla="*/ 1625599 h 1625599"/>
                <a:gd name="connsiteX0" fmla="*/ 0 w 3047999"/>
                <a:gd name="connsiteY0" fmla="*/ 0 h 1625599"/>
                <a:gd name="connsiteX1" fmla="*/ 1016000 w 3047999"/>
                <a:gd name="connsiteY1" fmla="*/ 14514 h 1625599"/>
                <a:gd name="connsiteX2" fmla="*/ 1567543 w 3047999"/>
                <a:gd name="connsiteY2" fmla="*/ 43543 h 1625599"/>
                <a:gd name="connsiteX3" fmla="*/ 1669143 w 3047999"/>
                <a:gd name="connsiteY3" fmla="*/ 145143 h 1625599"/>
                <a:gd name="connsiteX4" fmla="*/ 1756228 w 3047999"/>
                <a:gd name="connsiteY4" fmla="*/ 827314 h 1625599"/>
                <a:gd name="connsiteX5" fmla="*/ 1799771 w 3047999"/>
                <a:gd name="connsiteY5" fmla="*/ 1146628 h 1625599"/>
                <a:gd name="connsiteX6" fmla="*/ 1988457 w 3047999"/>
                <a:gd name="connsiteY6" fmla="*/ 1407886 h 1625599"/>
                <a:gd name="connsiteX7" fmla="*/ 2438399 w 3047999"/>
                <a:gd name="connsiteY7" fmla="*/ 1494972 h 1625599"/>
                <a:gd name="connsiteX8" fmla="*/ 3047999 w 3047999"/>
                <a:gd name="connsiteY8" fmla="*/ 1625599 h 1625599"/>
                <a:gd name="connsiteX0" fmla="*/ 0 w 3047999"/>
                <a:gd name="connsiteY0" fmla="*/ 0 h 1625599"/>
                <a:gd name="connsiteX1" fmla="*/ 1016000 w 3047999"/>
                <a:gd name="connsiteY1" fmla="*/ 14514 h 1625599"/>
                <a:gd name="connsiteX2" fmla="*/ 1567543 w 3047999"/>
                <a:gd name="connsiteY2" fmla="*/ 43543 h 1625599"/>
                <a:gd name="connsiteX3" fmla="*/ 1712685 w 3047999"/>
                <a:gd name="connsiteY3" fmla="*/ 391886 h 1625599"/>
                <a:gd name="connsiteX4" fmla="*/ 1756228 w 3047999"/>
                <a:gd name="connsiteY4" fmla="*/ 827314 h 1625599"/>
                <a:gd name="connsiteX5" fmla="*/ 1799771 w 3047999"/>
                <a:gd name="connsiteY5" fmla="*/ 1146628 h 1625599"/>
                <a:gd name="connsiteX6" fmla="*/ 1988457 w 3047999"/>
                <a:gd name="connsiteY6" fmla="*/ 1407886 h 1625599"/>
                <a:gd name="connsiteX7" fmla="*/ 2438399 w 3047999"/>
                <a:gd name="connsiteY7" fmla="*/ 1494972 h 1625599"/>
                <a:gd name="connsiteX8" fmla="*/ 3047999 w 3047999"/>
                <a:gd name="connsiteY8" fmla="*/ 1625599 h 1625599"/>
                <a:gd name="connsiteX0" fmla="*/ 0 w 3047999"/>
                <a:gd name="connsiteY0" fmla="*/ 0 h 1625599"/>
                <a:gd name="connsiteX1" fmla="*/ 1016000 w 3047999"/>
                <a:gd name="connsiteY1" fmla="*/ 14514 h 1625599"/>
                <a:gd name="connsiteX2" fmla="*/ 1407885 w 3047999"/>
                <a:gd name="connsiteY2" fmla="*/ 43543 h 1625599"/>
                <a:gd name="connsiteX3" fmla="*/ 1712685 w 3047999"/>
                <a:gd name="connsiteY3" fmla="*/ 391886 h 1625599"/>
                <a:gd name="connsiteX4" fmla="*/ 1756228 w 3047999"/>
                <a:gd name="connsiteY4" fmla="*/ 827314 h 1625599"/>
                <a:gd name="connsiteX5" fmla="*/ 1799771 w 3047999"/>
                <a:gd name="connsiteY5" fmla="*/ 1146628 h 1625599"/>
                <a:gd name="connsiteX6" fmla="*/ 1988457 w 3047999"/>
                <a:gd name="connsiteY6" fmla="*/ 1407886 h 1625599"/>
                <a:gd name="connsiteX7" fmla="*/ 2438399 w 3047999"/>
                <a:gd name="connsiteY7" fmla="*/ 1494972 h 1625599"/>
                <a:gd name="connsiteX8" fmla="*/ 3047999 w 3047999"/>
                <a:gd name="connsiteY8" fmla="*/ 1625599 h 1625599"/>
                <a:gd name="connsiteX0" fmla="*/ 0 w 3047999"/>
                <a:gd name="connsiteY0" fmla="*/ 0 h 1625599"/>
                <a:gd name="connsiteX1" fmla="*/ 1016000 w 3047999"/>
                <a:gd name="connsiteY1" fmla="*/ 14514 h 1625599"/>
                <a:gd name="connsiteX2" fmla="*/ 1523999 w 3047999"/>
                <a:gd name="connsiteY2" fmla="*/ 72571 h 1625599"/>
                <a:gd name="connsiteX3" fmla="*/ 1712685 w 3047999"/>
                <a:gd name="connsiteY3" fmla="*/ 391886 h 1625599"/>
                <a:gd name="connsiteX4" fmla="*/ 1756228 w 3047999"/>
                <a:gd name="connsiteY4" fmla="*/ 827314 h 1625599"/>
                <a:gd name="connsiteX5" fmla="*/ 1799771 w 3047999"/>
                <a:gd name="connsiteY5" fmla="*/ 1146628 h 1625599"/>
                <a:gd name="connsiteX6" fmla="*/ 1988457 w 3047999"/>
                <a:gd name="connsiteY6" fmla="*/ 1407886 h 1625599"/>
                <a:gd name="connsiteX7" fmla="*/ 2438399 w 3047999"/>
                <a:gd name="connsiteY7" fmla="*/ 1494972 h 1625599"/>
                <a:gd name="connsiteX8" fmla="*/ 3047999 w 3047999"/>
                <a:gd name="connsiteY8" fmla="*/ 1625599 h 1625599"/>
                <a:gd name="connsiteX0" fmla="*/ 0 w 3047999"/>
                <a:gd name="connsiteY0" fmla="*/ 0 h 1596570"/>
                <a:gd name="connsiteX1" fmla="*/ 1016000 w 3047999"/>
                <a:gd name="connsiteY1" fmla="*/ 14514 h 1596570"/>
                <a:gd name="connsiteX2" fmla="*/ 1523999 w 3047999"/>
                <a:gd name="connsiteY2" fmla="*/ 72571 h 1596570"/>
                <a:gd name="connsiteX3" fmla="*/ 1712685 w 3047999"/>
                <a:gd name="connsiteY3" fmla="*/ 391886 h 1596570"/>
                <a:gd name="connsiteX4" fmla="*/ 1756228 w 3047999"/>
                <a:gd name="connsiteY4" fmla="*/ 827314 h 1596570"/>
                <a:gd name="connsiteX5" fmla="*/ 1799771 w 3047999"/>
                <a:gd name="connsiteY5" fmla="*/ 1146628 h 1596570"/>
                <a:gd name="connsiteX6" fmla="*/ 1988457 w 3047999"/>
                <a:gd name="connsiteY6" fmla="*/ 1407886 h 1596570"/>
                <a:gd name="connsiteX7" fmla="*/ 2438399 w 3047999"/>
                <a:gd name="connsiteY7" fmla="*/ 1494972 h 1596570"/>
                <a:gd name="connsiteX8" fmla="*/ 3047999 w 3047999"/>
                <a:gd name="connsiteY8" fmla="*/ 1596570 h 1596570"/>
                <a:gd name="connsiteX0" fmla="*/ 0 w 3047999"/>
                <a:gd name="connsiteY0" fmla="*/ 0 h 1596570"/>
                <a:gd name="connsiteX1" fmla="*/ 1016000 w 3047999"/>
                <a:gd name="connsiteY1" fmla="*/ 14514 h 1596570"/>
                <a:gd name="connsiteX2" fmla="*/ 1523999 w 3047999"/>
                <a:gd name="connsiteY2" fmla="*/ 72571 h 1596570"/>
                <a:gd name="connsiteX3" fmla="*/ 1712685 w 3047999"/>
                <a:gd name="connsiteY3" fmla="*/ 391886 h 1596570"/>
                <a:gd name="connsiteX4" fmla="*/ 1756228 w 3047999"/>
                <a:gd name="connsiteY4" fmla="*/ 827314 h 1596570"/>
                <a:gd name="connsiteX5" fmla="*/ 1799771 w 3047999"/>
                <a:gd name="connsiteY5" fmla="*/ 1146628 h 1596570"/>
                <a:gd name="connsiteX6" fmla="*/ 1988457 w 3047999"/>
                <a:gd name="connsiteY6" fmla="*/ 1407886 h 1596570"/>
                <a:gd name="connsiteX7" fmla="*/ 2438399 w 3047999"/>
                <a:gd name="connsiteY7" fmla="*/ 1538515 h 1596570"/>
                <a:gd name="connsiteX8" fmla="*/ 3047999 w 3047999"/>
                <a:gd name="connsiteY8" fmla="*/ 1596570 h 1596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47999" h="1596570">
                  <a:moveTo>
                    <a:pt x="0" y="0"/>
                  </a:moveTo>
                  <a:cubicBezTo>
                    <a:pt x="338667" y="4838"/>
                    <a:pt x="762000" y="2419"/>
                    <a:pt x="1016000" y="14514"/>
                  </a:cubicBezTo>
                  <a:cubicBezTo>
                    <a:pt x="1270000" y="26609"/>
                    <a:pt x="1407885" y="9676"/>
                    <a:pt x="1523999" y="72571"/>
                  </a:cubicBezTo>
                  <a:cubicBezTo>
                    <a:pt x="1640113" y="135466"/>
                    <a:pt x="1673980" y="266095"/>
                    <a:pt x="1712685" y="391886"/>
                  </a:cubicBezTo>
                  <a:cubicBezTo>
                    <a:pt x="1751390" y="517677"/>
                    <a:pt x="1741714" y="701524"/>
                    <a:pt x="1756228" y="827314"/>
                  </a:cubicBezTo>
                  <a:cubicBezTo>
                    <a:pt x="1770742" y="953104"/>
                    <a:pt x="1761066" y="1049866"/>
                    <a:pt x="1799771" y="1146628"/>
                  </a:cubicBezTo>
                  <a:cubicBezTo>
                    <a:pt x="1838476" y="1243390"/>
                    <a:pt x="1882019" y="1342572"/>
                    <a:pt x="1988457" y="1407886"/>
                  </a:cubicBezTo>
                  <a:cubicBezTo>
                    <a:pt x="2094895" y="1473200"/>
                    <a:pt x="2261809" y="1507068"/>
                    <a:pt x="2438399" y="1538515"/>
                  </a:cubicBezTo>
                  <a:cubicBezTo>
                    <a:pt x="2614989" y="1569962"/>
                    <a:pt x="2937932" y="1588103"/>
                    <a:pt x="3047999" y="1596570"/>
                  </a:cubicBezTo>
                </a:path>
              </a:pathLst>
            </a:cu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graphicFrame>
          <p:nvGraphicFramePr>
            <p:cNvPr id="148505" name="オブジェクト 16"/>
            <p:cNvGraphicFramePr>
              <a:graphicFrameLocks noChangeAspect="1"/>
            </p:cNvGraphicFramePr>
            <p:nvPr/>
          </p:nvGraphicFramePr>
          <p:xfrm>
            <a:off x="2925763" y="1463675"/>
            <a:ext cx="1501775" cy="550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5" imgW="622030" imgH="228501" progId="Equation.3">
                    <p:embed/>
                  </p:oleObj>
                </mc:Choice>
                <mc:Fallback>
                  <p:oleObj name="数式" r:id="rId5" imgW="622030" imgH="228501" progId="Equation.3">
                    <p:embed/>
                    <p:pic>
                      <p:nvPicPr>
                        <p:cNvPr id="148505" name="オブジェクト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5763" y="1463675"/>
                          <a:ext cx="1501775" cy="5508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8509" name="テキスト ボックス 31"/>
            <p:cNvSpPr txBox="1">
              <a:spLocks noChangeArrowheads="1"/>
            </p:cNvSpPr>
            <p:nvPr/>
          </p:nvSpPr>
          <p:spPr bwMode="auto">
            <a:xfrm>
              <a:off x="6750050" y="3551238"/>
              <a:ext cx="1888190" cy="557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エネルギー</a:t>
              </a:r>
              <a:endParaRPr kumimoji="1" lang="ja-JP" altLang="en-US" sz="1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cxnSp>
          <p:nvCxnSpPr>
            <p:cNvPr id="30" name="直線コネクタ 29"/>
            <p:cNvCxnSpPr/>
            <p:nvPr/>
          </p:nvCxnSpPr>
          <p:spPr>
            <a:xfrm flipV="1">
              <a:off x="1331769" y="808038"/>
              <a:ext cx="0" cy="3032126"/>
            </a:xfrm>
            <a:prstGeom prst="line">
              <a:avLst/>
            </a:prstGeom>
            <a:ln w="158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511" name="テキスト ボックス 31"/>
            <p:cNvSpPr txBox="1">
              <a:spLocks noChangeArrowheads="1"/>
            </p:cNvSpPr>
            <p:nvPr/>
          </p:nvSpPr>
          <p:spPr bwMode="auto">
            <a:xfrm rot="16200000">
              <a:off x="248088" y="1957207"/>
              <a:ext cx="1635538" cy="557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状態密度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3544513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/>
          <p:cNvGraphicFramePr>
            <a:graphicFrameLocks noChangeAspect="1"/>
          </p:cNvGraphicFramePr>
          <p:nvPr/>
        </p:nvGraphicFramePr>
        <p:xfrm>
          <a:off x="121174" y="3356992"/>
          <a:ext cx="4532127" cy="3103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ワークシート" r:id="rId3" imgW="4924341" imgH="3371679" progId="Excel.Sheet.12">
                  <p:embed/>
                </p:oleObj>
              </mc:Choice>
              <mc:Fallback>
                <p:oleObj name="ワークシート" r:id="rId3" imgW="4924341" imgH="3371679" progId="Excel.Sheet.12">
                  <p:embed/>
                  <p:pic>
                    <p:nvPicPr>
                      <p:cNvPr id="2" name="オブジェクト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174" y="3356992"/>
                        <a:ext cx="4532127" cy="31032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33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4290"/>
          </a:xfrm>
          <a:noFill/>
        </p:spPr>
        <p:txBody>
          <a:bodyPr/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Fermi</a:t>
            </a:r>
            <a:r>
              <a:rPr lang="ja-JP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準位の求め方</a:t>
            </a:r>
            <a:r>
              <a:rPr lang="en-US" altLang="ja-JP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ja-JP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図解</a:t>
            </a:r>
          </a:p>
        </p:txBody>
      </p:sp>
      <p:sp>
        <p:nvSpPr>
          <p:cNvPr id="8" name="テキスト ボックス 27"/>
          <p:cNvSpPr txBox="1">
            <a:spLocks noChangeArrowheads="1"/>
          </p:cNvSpPr>
          <p:nvPr/>
        </p:nvSpPr>
        <p:spPr bwMode="auto">
          <a:xfrm>
            <a:off x="24322" y="2852353"/>
            <a:ext cx="77203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</a:t>
            </a:r>
            <a:r>
              <a:rPr kumimoji="1" lang="en-US" altLang="ja-JP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Q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= (</a:t>
            </a:r>
            <a:r>
              <a:rPr kumimoji="1" lang="en-US" altLang="ja-JP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</a:t>
            </a:r>
            <a:r>
              <a:rPr kumimoji="1" lang="en-US" altLang="ja-JP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+ </a:t>
            </a:r>
            <a:r>
              <a:rPr kumimoji="1" lang="en-US" altLang="ja-JP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</a:t>
            </a:r>
            <a:r>
              <a:rPr kumimoji="1" lang="en-US" altLang="ja-JP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A</a:t>
            </a:r>
            <a:r>
              <a:rPr kumimoji="1" lang="en-US" altLang="ja-JP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-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) – (</a:t>
            </a:r>
            <a:r>
              <a:rPr kumimoji="1" lang="en-US" altLang="ja-JP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</a:t>
            </a:r>
            <a:r>
              <a:rPr kumimoji="1" lang="en-US" altLang="ja-JP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h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+ </a:t>
            </a:r>
            <a:r>
              <a:rPr kumimoji="1" lang="en-US" altLang="ja-JP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</a:t>
            </a:r>
            <a:r>
              <a:rPr kumimoji="1" lang="en-US" altLang="ja-JP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D</a:t>
            </a:r>
            <a:r>
              <a:rPr kumimoji="1" lang="en-US" altLang="ja-JP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+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を</a:t>
            </a:r>
            <a:r>
              <a:rPr kumimoji="1" lang="en-US" altLang="ja-JP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</a:t>
            </a:r>
            <a:r>
              <a:rPr kumimoji="1" lang="en-US" altLang="ja-JP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F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に対してプロットし、ゼロ点を求める</a:t>
            </a:r>
          </a:p>
        </p:txBody>
      </p:sp>
      <p:graphicFrame>
        <p:nvGraphicFramePr>
          <p:cNvPr id="9" name="オブジェクト 9"/>
          <p:cNvGraphicFramePr>
            <a:graphicFrameLocks noChangeAspect="1"/>
          </p:cNvGraphicFramePr>
          <p:nvPr/>
        </p:nvGraphicFramePr>
        <p:xfrm>
          <a:off x="295275" y="687388"/>
          <a:ext cx="35433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5" imgW="1638000" imgH="355320" progId="Equation.3">
                  <p:embed/>
                </p:oleObj>
              </mc:Choice>
              <mc:Fallback>
                <p:oleObj name="数式" r:id="rId5" imgW="1638000" imgH="355320" progId="Equation.3">
                  <p:embed/>
                  <p:pic>
                    <p:nvPicPr>
                      <p:cNvPr id="9" name="オブジェクト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75" y="687388"/>
                        <a:ext cx="3543300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オブジェクト 10"/>
          <p:cNvGraphicFramePr>
            <a:graphicFrameLocks noChangeAspect="1"/>
          </p:cNvGraphicFramePr>
          <p:nvPr/>
        </p:nvGraphicFramePr>
        <p:xfrm>
          <a:off x="227515" y="1482440"/>
          <a:ext cx="3403069" cy="547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7" imgW="1574800" imgH="254000" progId="Equation.3">
                  <p:embed/>
                </p:oleObj>
              </mc:Choice>
              <mc:Fallback>
                <p:oleObj name="数式" r:id="rId7" imgW="1574800" imgH="254000" progId="Equation.3">
                  <p:embed/>
                  <p:pic>
                    <p:nvPicPr>
                      <p:cNvPr id="10" name="オブジェクト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515" y="1482440"/>
                        <a:ext cx="3403069" cy="5472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オブジェクト 9"/>
          <p:cNvGraphicFramePr>
            <a:graphicFrameLocks noChangeAspect="1"/>
          </p:cNvGraphicFramePr>
          <p:nvPr/>
        </p:nvGraphicFramePr>
        <p:xfrm>
          <a:off x="4359275" y="714375"/>
          <a:ext cx="359568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9" imgW="1663560" imgH="330120" progId="Equation.3">
                  <p:embed/>
                </p:oleObj>
              </mc:Choice>
              <mc:Fallback>
                <p:oleObj name="数式" r:id="rId9" imgW="1663560" imgH="330120" progId="Equation.3">
                  <p:embed/>
                  <p:pic>
                    <p:nvPicPr>
                      <p:cNvPr id="11" name="オブジェクト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9275" y="714375"/>
                        <a:ext cx="3595688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オブジェクト 10"/>
          <p:cNvGraphicFramePr>
            <a:graphicFrameLocks noChangeAspect="1"/>
          </p:cNvGraphicFramePr>
          <p:nvPr/>
        </p:nvGraphicFramePr>
        <p:xfrm>
          <a:off x="4333799" y="1482261"/>
          <a:ext cx="3376061" cy="547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11" imgW="1562040" imgH="253800" progId="Equation.3">
                  <p:embed/>
                </p:oleObj>
              </mc:Choice>
              <mc:Fallback>
                <p:oleObj name="数式" r:id="rId11" imgW="1562040" imgH="253800" progId="Equation.3">
                  <p:embed/>
                  <p:pic>
                    <p:nvPicPr>
                      <p:cNvPr id="12" name="オブジェクト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3799" y="1482261"/>
                        <a:ext cx="3376061" cy="5472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オブジェクト 9"/>
          <p:cNvGraphicFramePr>
            <a:graphicFrameLocks noChangeAspect="1"/>
          </p:cNvGraphicFramePr>
          <p:nvPr/>
        </p:nvGraphicFramePr>
        <p:xfrm>
          <a:off x="5004048" y="2144787"/>
          <a:ext cx="332105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13" imgW="1536480" imgH="228600" progId="Equation.3">
                  <p:embed/>
                </p:oleObj>
              </mc:Choice>
              <mc:Fallback>
                <p:oleObj name="数式" r:id="rId13" imgW="1536480" imgH="228600" progId="Equation.3">
                  <p:embed/>
                  <p:pic>
                    <p:nvPicPr>
                      <p:cNvPr id="13" name="オブジェクト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2144787"/>
                        <a:ext cx="3321050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グラフ 15"/>
          <p:cNvGraphicFramePr>
            <a:graphicFrameLocks/>
          </p:cNvGraphicFramePr>
          <p:nvPr/>
        </p:nvGraphicFramePr>
        <p:xfrm>
          <a:off x="4860032" y="3260398"/>
          <a:ext cx="4176713" cy="3171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19" name="テキスト ボックス 27"/>
          <p:cNvSpPr txBox="1">
            <a:spLocks noChangeArrowheads="1"/>
          </p:cNvSpPr>
          <p:nvPr/>
        </p:nvSpPr>
        <p:spPr bwMode="auto">
          <a:xfrm rot="16200000">
            <a:off x="-104479" y="4647884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Q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" name="テキスト ボックス 27"/>
          <p:cNvSpPr txBox="1">
            <a:spLocks noChangeArrowheads="1"/>
          </p:cNvSpPr>
          <p:nvPr/>
        </p:nvSpPr>
        <p:spPr bwMode="auto">
          <a:xfrm rot="16200000">
            <a:off x="4366246" y="4735414"/>
            <a:ext cx="10502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Log |Q|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" name="テキスト ボックス 27"/>
          <p:cNvSpPr txBox="1">
            <a:spLocks noChangeArrowheads="1"/>
          </p:cNvSpPr>
          <p:nvPr/>
        </p:nvSpPr>
        <p:spPr bwMode="auto">
          <a:xfrm>
            <a:off x="4236833" y="4581128"/>
            <a:ext cx="4411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E</a:t>
            </a:r>
            <a:r>
              <a:rPr kumimoji="1" lang="en-US" altLang="ja-JP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F</a:t>
            </a:r>
            <a:endParaRPr kumimoji="1" lang="ja-JP" altLang="en-US" sz="18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" name="テキスト ボックス 27"/>
          <p:cNvSpPr txBox="1">
            <a:spLocks noChangeArrowheads="1"/>
          </p:cNvSpPr>
          <p:nvPr/>
        </p:nvSpPr>
        <p:spPr bwMode="auto">
          <a:xfrm>
            <a:off x="2915816" y="3645024"/>
            <a:ext cx="1191352" cy="1077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N</a:t>
            </a:r>
            <a:r>
              <a:rPr kumimoji="1" lang="en-US" altLang="ja-JP" sz="16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D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= 3.0e17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E</a:t>
            </a:r>
            <a:r>
              <a:rPr kumimoji="1" lang="en-US" altLang="ja-JP" sz="16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D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= 1.02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N</a:t>
            </a:r>
            <a:r>
              <a:rPr kumimoji="1" lang="en-US" altLang="ja-JP" sz="16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A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= 1.0e13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E</a:t>
            </a:r>
            <a:r>
              <a:rPr kumimoji="1" lang="en-US" altLang="ja-JP" sz="16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A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= 0.1</a:t>
            </a:r>
          </a:p>
        </p:txBody>
      </p:sp>
      <p:sp>
        <p:nvSpPr>
          <p:cNvPr id="23" name="テキスト ボックス 27"/>
          <p:cNvSpPr txBox="1">
            <a:spLocks noChangeArrowheads="1"/>
          </p:cNvSpPr>
          <p:nvPr/>
        </p:nvSpPr>
        <p:spPr bwMode="auto">
          <a:xfrm>
            <a:off x="1259632" y="3647926"/>
            <a:ext cx="1188852" cy="1077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T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 = 300.0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E</a:t>
            </a:r>
            <a:r>
              <a:rPr kumimoji="1" lang="en-US" altLang="ja-JP" sz="16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g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= 1.12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N</a:t>
            </a:r>
            <a:r>
              <a:rPr kumimoji="1" lang="en-US" altLang="ja-JP" sz="16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C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= 1.0e19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N</a:t>
            </a:r>
            <a:r>
              <a:rPr kumimoji="1" lang="en-US" altLang="ja-JP" sz="16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V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= 1.0e21</a:t>
            </a:r>
          </a:p>
        </p:txBody>
      </p:sp>
      <p:sp>
        <p:nvSpPr>
          <p:cNvPr id="15" name="テキスト ボックス 27"/>
          <p:cNvSpPr txBox="1">
            <a:spLocks noChangeArrowheads="1"/>
          </p:cNvSpPr>
          <p:nvPr/>
        </p:nvSpPr>
        <p:spPr bwMode="auto">
          <a:xfrm>
            <a:off x="5724128" y="4005064"/>
            <a:ext cx="16979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E</a:t>
            </a:r>
            <a:r>
              <a:rPr kumimoji="1" lang="en-US" altLang="ja-JP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F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=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0.997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eV</a:t>
            </a:r>
          </a:p>
        </p:txBody>
      </p:sp>
      <p:cxnSp>
        <p:nvCxnSpPr>
          <p:cNvPr id="18" name="直線矢印コネクタ 17"/>
          <p:cNvCxnSpPr/>
          <p:nvPr/>
        </p:nvCxnSpPr>
        <p:spPr bwMode="auto">
          <a:xfrm>
            <a:off x="7009255" y="4383180"/>
            <a:ext cx="698309" cy="51405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テキスト ボックス 27"/>
          <p:cNvSpPr txBox="1">
            <a:spLocks noChangeArrowheads="1"/>
          </p:cNvSpPr>
          <p:nvPr/>
        </p:nvSpPr>
        <p:spPr bwMode="auto">
          <a:xfrm>
            <a:off x="8760118" y="4725144"/>
            <a:ext cx="4411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E</a:t>
            </a:r>
            <a:r>
              <a:rPr kumimoji="1" lang="en-US" altLang="ja-JP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F</a:t>
            </a:r>
            <a:endParaRPr kumimoji="1" lang="ja-JP" altLang="en-US" sz="18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8261736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711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</a:rPr>
              <a:t>Fermi</a:t>
            </a:r>
            <a:r>
              <a:rPr lang="ja-JP" altLang="en-US" sz="3600" b="1" dirty="0">
                <a:solidFill>
                  <a:srgbClr val="0000FF"/>
                </a:solidFill>
              </a:rPr>
              <a:t>準位の計算</a:t>
            </a:r>
            <a:r>
              <a:rPr lang="en-US" altLang="ja-JP" sz="3600" b="1" dirty="0">
                <a:solidFill>
                  <a:srgbClr val="0000FF"/>
                </a:solidFill>
              </a:rPr>
              <a:t>:</a:t>
            </a:r>
            <a:r>
              <a:rPr lang="ja-JP" altLang="en-US" sz="3600" b="1" dirty="0">
                <a:solidFill>
                  <a:srgbClr val="0000FF"/>
                </a:solidFill>
              </a:rPr>
              <a:t> プログラム</a:t>
            </a:r>
            <a:endParaRPr lang="en-US" altLang="ja-JP" sz="3600" b="1" dirty="0">
              <a:solidFill>
                <a:srgbClr val="0000FF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0" y="687118"/>
            <a:ext cx="900189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</a:t>
            </a:r>
            <a:r>
              <a:rPr kumimoji="1" lang="en-US" altLang="ja-JP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Q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(</a:t>
            </a:r>
            <a:r>
              <a:rPr kumimoji="1" lang="en-US" altLang="ja-JP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E</a:t>
            </a:r>
            <a:r>
              <a:rPr kumimoji="1" lang="en-US" altLang="ja-JP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F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) = (</a:t>
            </a:r>
            <a:r>
              <a:rPr kumimoji="1" lang="en-US" altLang="ja-JP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</a:t>
            </a:r>
            <a:r>
              <a:rPr kumimoji="1" lang="en-US" altLang="ja-JP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+ </a:t>
            </a:r>
            <a:r>
              <a:rPr kumimoji="1" lang="en-US" altLang="ja-JP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</a:t>
            </a:r>
            <a:r>
              <a:rPr kumimoji="1" lang="en-US" altLang="ja-JP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A</a:t>
            </a:r>
            <a:r>
              <a:rPr kumimoji="1" lang="en-US" altLang="ja-JP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-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) – (</a:t>
            </a:r>
            <a:r>
              <a:rPr kumimoji="1" lang="en-US" altLang="ja-JP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</a:t>
            </a:r>
            <a:r>
              <a:rPr kumimoji="1" lang="en-US" altLang="ja-JP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h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+ </a:t>
            </a:r>
            <a:r>
              <a:rPr kumimoji="1" lang="en-US" altLang="ja-JP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</a:t>
            </a:r>
            <a:r>
              <a:rPr kumimoji="1" lang="en-US" altLang="ja-JP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D</a:t>
            </a:r>
            <a:r>
              <a:rPr kumimoji="1" lang="en-US" altLang="ja-JP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+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= 0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を満たす </a:t>
            </a:r>
            <a:r>
              <a:rPr kumimoji="1" lang="en-US" altLang="ja-JP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</a:t>
            </a:r>
            <a:r>
              <a:rPr kumimoji="1" lang="en-US" altLang="ja-JP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F</a:t>
            </a:r>
            <a:r>
              <a:rPr kumimoji="1" lang="ja-JP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を求める。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Newton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法は発散しやすい　＝＞　二分法を使う　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　数値積分の講義資料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http://conf.msl.titech.ac.jp/Lecture/python/index-numericalanalysis.html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原理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f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(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)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が単調関数であれば、解 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は 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f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(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0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) &lt; 0 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かつ 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f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(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1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) &gt; 0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</a:t>
            </a:r>
            <a:b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</a:b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　　　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(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あるいは 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f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(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0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) &gt; 0 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かつ 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f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(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1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) &lt; 0)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を満たす区間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[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0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,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1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]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に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1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つ存在する。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  <a:sym typeface="Symbol" panose="05050102010706020507" pitchFamily="18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  <a:sym typeface="Symbol" panose="05050102010706020507" pitchFamily="18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手順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: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　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f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(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0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) &lt; 0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かつ 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f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(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1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) &gt;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0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の場合を考える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(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f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(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0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)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･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f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(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1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) &lt; 0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で判断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)</a:t>
            </a:r>
            <a:r>
              <a:rPr kumimoji="1" lang="ja-JP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。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  <a:sym typeface="Symbol" panose="05050102010706020507" pitchFamily="18" charset="2"/>
            </a:endParaRPr>
          </a:p>
          <a:p>
            <a:pPr marL="542925" marR="0" lvl="0" indent="-2762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2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= (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0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+ 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1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) / 2.0</a:t>
            </a:r>
          </a:p>
          <a:p>
            <a:pPr marL="542925" marR="0" lvl="0" indent="-2762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1" lang="ja-JP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f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(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2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) &gt; 0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(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f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(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0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)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･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f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(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2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) &lt; 0)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であれば、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x</a:t>
            </a:r>
            <a:r>
              <a:rPr kumimoji="1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1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を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2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で置き換える</a:t>
            </a:r>
            <a:b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</a:b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f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(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2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) &lt; 0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(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f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(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1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)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･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f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(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2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) &lt; 0)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であれば、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x</a:t>
            </a:r>
            <a:r>
              <a:rPr kumimoji="1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0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を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2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で置き換える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  <a:sym typeface="Symbol" panose="05050102010706020507" pitchFamily="18" charset="2"/>
            </a:endParaRPr>
          </a:p>
          <a:p>
            <a:pPr marL="542925" marR="0" lvl="0" indent="-2762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|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1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–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0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|, |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f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(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1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)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–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f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(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0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)|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が必要な精度以下になったら、</a:t>
            </a:r>
            <a:b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</a:b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解を 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2</a:t>
            </a:r>
            <a:r>
              <a:rPr kumimoji="1" lang="ja-JP" alt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にして反復終了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  <a:sym typeface="Symbol" panose="05050102010706020507" pitchFamily="18" charset="2"/>
            </a:endParaRPr>
          </a:p>
          <a:p>
            <a:pPr marL="542925" marR="0" lvl="0" indent="-2762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1.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に戻って反復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  <a:sym typeface="Symbol" panose="05050102010706020507" pitchFamily="18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  <a:sym typeface="Symbol" panose="05050102010706020507" pitchFamily="18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cxnSp>
        <p:nvCxnSpPr>
          <p:cNvPr id="11" name="直線コネクタ 10"/>
          <p:cNvCxnSpPr/>
          <p:nvPr/>
        </p:nvCxnSpPr>
        <p:spPr>
          <a:xfrm>
            <a:off x="2352631" y="5662162"/>
            <a:ext cx="503559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フリーフォーム 11"/>
          <p:cNvSpPr/>
          <p:nvPr/>
        </p:nvSpPr>
        <p:spPr>
          <a:xfrm>
            <a:off x="2361729" y="4510034"/>
            <a:ext cx="5194559" cy="2160240"/>
          </a:xfrm>
          <a:custGeom>
            <a:avLst/>
            <a:gdLst>
              <a:gd name="connsiteX0" fmla="*/ 0 w 4618495"/>
              <a:gd name="connsiteY0" fmla="*/ 1983783 h 1983783"/>
              <a:gd name="connsiteX1" fmla="*/ 1456841 w 4618495"/>
              <a:gd name="connsiteY1" fmla="*/ 1611824 h 1983783"/>
              <a:gd name="connsiteX2" fmla="*/ 2092272 w 4618495"/>
              <a:gd name="connsiteY2" fmla="*/ 852407 h 1983783"/>
              <a:gd name="connsiteX3" fmla="*/ 3425126 w 4618495"/>
              <a:gd name="connsiteY3" fmla="*/ 154983 h 1983783"/>
              <a:gd name="connsiteX4" fmla="*/ 4618495 w 4618495"/>
              <a:gd name="connsiteY4" fmla="*/ 0 h 1983783"/>
              <a:gd name="connsiteX5" fmla="*/ 4618495 w 4618495"/>
              <a:gd name="connsiteY5" fmla="*/ 0 h 1983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18495" h="1983783">
                <a:moveTo>
                  <a:pt x="0" y="1983783"/>
                </a:moveTo>
                <a:cubicBezTo>
                  <a:pt x="554064" y="1892085"/>
                  <a:pt x="1108129" y="1800387"/>
                  <a:pt x="1456841" y="1611824"/>
                </a:cubicBezTo>
                <a:cubicBezTo>
                  <a:pt x="1805553" y="1423261"/>
                  <a:pt x="1764225" y="1095214"/>
                  <a:pt x="2092272" y="852407"/>
                </a:cubicBezTo>
                <a:cubicBezTo>
                  <a:pt x="2420319" y="609600"/>
                  <a:pt x="3004089" y="297051"/>
                  <a:pt x="3425126" y="154983"/>
                </a:cubicBezTo>
                <a:cubicBezTo>
                  <a:pt x="3846163" y="12915"/>
                  <a:pt x="4618495" y="0"/>
                  <a:pt x="4618495" y="0"/>
                </a:cubicBezTo>
                <a:lnTo>
                  <a:pt x="4618495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>
            <a:off x="2793777" y="5139636"/>
            <a:ext cx="0" cy="1622245"/>
          </a:xfrm>
          <a:prstGeom prst="line">
            <a:avLst/>
          </a:prstGeom>
          <a:ln w="254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7186265" y="4443020"/>
            <a:ext cx="0" cy="2318861"/>
          </a:xfrm>
          <a:prstGeom prst="line">
            <a:avLst/>
          </a:prstGeom>
          <a:ln w="254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正方形/長方形 14"/>
          <p:cNvSpPr/>
          <p:nvPr/>
        </p:nvSpPr>
        <p:spPr>
          <a:xfrm>
            <a:off x="2352631" y="5215061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0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7249175" y="5230114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1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17" name="直線コネクタ 16"/>
          <p:cNvCxnSpPr/>
          <p:nvPr/>
        </p:nvCxnSpPr>
        <p:spPr>
          <a:xfrm>
            <a:off x="4810001" y="4443020"/>
            <a:ext cx="0" cy="2318861"/>
          </a:xfrm>
          <a:prstGeom prst="line">
            <a:avLst/>
          </a:prstGeom>
          <a:ln w="254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>
          <a:xfrm>
            <a:off x="4872911" y="5168122"/>
            <a:ext cx="543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2 </a:t>
            </a:r>
            <a:r>
              <a:rPr kumimoji="1" lang="ja-JP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19" name="直線コネクタ 18"/>
          <p:cNvCxnSpPr/>
          <p:nvPr/>
        </p:nvCxnSpPr>
        <p:spPr>
          <a:xfrm>
            <a:off x="3776375" y="5139636"/>
            <a:ext cx="0" cy="1622245"/>
          </a:xfrm>
          <a:prstGeom prst="line">
            <a:avLst/>
          </a:prstGeom>
          <a:ln w="254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正方形/長方形 19"/>
          <p:cNvSpPr/>
          <p:nvPr/>
        </p:nvSpPr>
        <p:spPr>
          <a:xfrm>
            <a:off x="2963307" y="5214616"/>
            <a:ext cx="9284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    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3 </a:t>
            </a:r>
            <a:r>
              <a:rPr kumimoji="1" lang="ja-JP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21" name="直線コネクタ 20"/>
          <p:cNvCxnSpPr/>
          <p:nvPr/>
        </p:nvCxnSpPr>
        <p:spPr>
          <a:xfrm>
            <a:off x="4292480" y="5168122"/>
            <a:ext cx="0" cy="1070104"/>
          </a:xfrm>
          <a:prstGeom prst="line">
            <a:avLst/>
          </a:prstGeom>
          <a:ln w="254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正方形/長方形 27"/>
          <p:cNvSpPr/>
          <p:nvPr/>
        </p:nvSpPr>
        <p:spPr>
          <a:xfrm>
            <a:off x="4080823" y="4726058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4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29" name="直線コネクタ 28"/>
          <p:cNvCxnSpPr/>
          <p:nvPr/>
        </p:nvCxnSpPr>
        <p:spPr>
          <a:xfrm>
            <a:off x="4595843" y="5398954"/>
            <a:ext cx="0" cy="646659"/>
          </a:xfrm>
          <a:prstGeom prst="line">
            <a:avLst/>
          </a:prstGeom>
          <a:ln w="254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正方形/長方形 29"/>
          <p:cNvSpPr/>
          <p:nvPr/>
        </p:nvSpPr>
        <p:spPr>
          <a:xfrm>
            <a:off x="4368855" y="4942082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5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31" name="直線コネクタ 30"/>
          <p:cNvCxnSpPr/>
          <p:nvPr/>
        </p:nvCxnSpPr>
        <p:spPr>
          <a:xfrm>
            <a:off x="4429382" y="5600170"/>
            <a:ext cx="0" cy="638056"/>
          </a:xfrm>
          <a:prstGeom prst="line">
            <a:avLst/>
          </a:prstGeom>
          <a:ln w="254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正方形/長方形 31"/>
          <p:cNvSpPr/>
          <p:nvPr/>
        </p:nvSpPr>
        <p:spPr>
          <a:xfrm>
            <a:off x="4217725" y="6064593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6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364910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4043" y="2147134"/>
            <a:ext cx="5167853" cy="4652677"/>
          </a:xfrm>
          <a:prstGeom prst="rect">
            <a:avLst/>
          </a:prstGeom>
        </p:spPr>
      </p:pic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711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</a:rPr>
              <a:t>Fermi</a:t>
            </a:r>
            <a:r>
              <a:rPr lang="ja-JP" altLang="en-US" sz="3600" b="1" dirty="0">
                <a:solidFill>
                  <a:srgbClr val="0000FF"/>
                </a:solidFill>
              </a:rPr>
              <a:t>準位の計算</a:t>
            </a:r>
            <a:r>
              <a:rPr lang="en-US" altLang="ja-JP" sz="3600" b="1" dirty="0">
                <a:solidFill>
                  <a:srgbClr val="0000FF"/>
                </a:solidFill>
              </a:rPr>
              <a:t>:</a:t>
            </a:r>
            <a:r>
              <a:rPr lang="ja-JP" altLang="en-US" sz="3600" b="1" dirty="0">
                <a:solidFill>
                  <a:srgbClr val="0000FF"/>
                </a:solidFill>
              </a:rPr>
              <a:t> プログラム</a:t>
            </a:r>
            <a:endParaRPr lang="en-US" altLang="ja-JP" sz="3600" b="1" dirty="0">
              <a:solidFill>
                <a:srgbClr val="0000FF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0" y="687118"/>
            <a:ext cx="90018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プログラム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EF-T-semiconductor.py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使用法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 python EF-T-semiconductor.py EA NA ED ND </a:t>
            </a: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Ec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Nv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Nc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使用例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 python EF-T-semiconductor.py 0.05 1.0e15 0.95 1.0e16 1.0 1.2e19 2.1e18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　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	</a:t>
            </a: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E</a:t>
            </a:r>
            <a:r>
              <a:rPr kumimoji="0" lang="en-US" altLang="ja-JP" sz="1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c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= 0,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E</a:t>
            </a:r>
            <a:r>
              <a:rPr kumimoji="0" lang="en-US" altLang="ja-JP" sz="1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c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= 1.0 eV (= 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バンドギャップ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b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　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	E</a:t>
            </a:r>
            <a:r>
              <a:rPr kumimoji="0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A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= 0.05 eV, N</a:t>
            </a:r>
            <a:r>
              <a:rPr kumimoji="0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A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= 10</a:t>
            </a:r>
            <a:r>
              <a:rPr kumimoji="0" lang="en-US" altLang="ja-JP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15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cm</a:t>
            </a:r>
            <a:r>
              <a:rPr kumimoji="0" lang="en-US" altLang="ja-JP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-3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, </a:t>
            </a:r>
            <a:b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	E</a:t>
            </a:r>
            <a:r>
              <a:rPr kumimoji="0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D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= 0.95 eV, N</a:t>
            </a:r>
            <a:r>
              <a:rPr kumimoji="0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D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= 10</a:t>
            </a:r>
            <a:r>
              <a:rPr kumimoji="0" lang="en-US" altLang="ja-JP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16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cm</a:t>
            </a:r>
            <a:r>
              <a:rPr kumimoji="0" lang="en-US" altLang="ja-JP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-3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　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	</a:t>
            </a: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N</a:t>
            </a:r>
            <a:r>
              <a:rPr kumimoji="0" lang="en-US" altLang="ja-JP" sz="1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c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= 1.2x10</a:t>
            </a:r>
            <a:r>
              <a:rPr kumimoji="0" lang="en-US" altLang="ja-JP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19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cm</a:t>
            </a:r>
            <a:r>
              <a:rPr kumimoji="0" lang="en-US" altLang="ja-JP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-3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	</a:t>
            </a: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N</a:t>
            </a:r>
            <a:r>
              <a:rPr kumimoji="0" lang="en-US" altLang="ja-JP" sz="1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v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= 2.1x10</a:t>
            </a:r>
            <a:r>
              <a:rPr kumimoji="0" lang="en-US" altLang="ja-JP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18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cm</a:t>
            </a:r>
            <a:r>
              <a:rPr kumimoji="0" lang="en-US" altLang="ja-JP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-3</a:t>
            </a:r>
          </a:p>
        </p:txBody>
      </p:sp>
    </p:spTree>
    <p:extLst>
      <p:ext uri="{BB962C8B-B14F-4D97-AF65-F5344CB8AC3E}">
        <p14:creationId xmlns:p14="http://schemas.microsoft.com/office/powerpoint/2010/main" val="245084905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711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ja-JP" altLang="en-US" sz="2800" b="1" dirty="0">
                <a:solidFill>
                  <a:srgbClr val="0000FF"/>
                </a:solidFill>
              </a:rPr>
              <a:t>パラメータファイル</a:t>
            </a:r>
            <a:r>
              <a:rPr lang="en-US" altLang="ja-JP" sz="2800" b="1" dirty="0">
                <a:solidFill>
                  <a:srgbClr val="0000FF"/>
                </a:solidFill>
              </a:rPr>
              <a:t>:</a:t>
            </a:r>
            <a:r>
              <a:rPr lang="ja-JP" altLang="en-US" sz="2800" b="1" dirty="0">
                <a:solidFill>
                  <a:srgbClr val="0000FF"/>
                </a:solidFill>
              </a:rPr>
              <a:t> *</a:t>
            </a:r>
            <a:r>
              <a:rPr lang="en-US" altLang="ja-JP" sz="2800" b="1" dirty="0">
                <a:solidFill>
                  <a:srgbClr val="0000FF"/>
                </a:solidFill>
              </a:rPr>
              <a:t>.in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86120" y="404664"/>
            <a:ext cx="867836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Zn3N2.in</a:t>
            </a:r>
            <a:endParaRPr kumimoji="0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[Configuration]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datapath</a:t>
            </a: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=.\Zn3N2.CSV			</a:t>
            </a: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入力ファイル</a:t>
            </a:r>
            <a:endParaRPr kumimoji="0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method=simplex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nmaxiter</a:t>
            </a: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=2000				</a:t>
            </a: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最大繰返し範囲</a:t>
            </a:r>
            <a:endParaRPr kumimoji="0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tolx</a:t>
            </a: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=1e-05					</a:t>
            </a: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パラメータの収束判定条件</a:t>
            </a:r>
            <a:endParaRPr kumimoji="0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tolf</a:t>
            </a: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=1e-05					</a:t>
            </a: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目的関数の収束判定条件</a:t>
            </a:r>
            <a:endParaRPr kumimoji="0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dump=0.3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lsmode</a:t>
            </a: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</a:t>
            </a:r>
            <a:r>
              <a:rPr kumimoji="0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armijo</a:t>
            </a:r>
            <a:endParaRPr kumimoji="0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ls_xrange</a:t>
            </a: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=0.5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ls_h</a:t>
            </a: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=0.001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ls_alpha</a:t>
            </a: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=1.0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ls_dump</a:t>
            </a: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=0.3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ls_nmaxiter</a:t>
            </a: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=100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ls_alphaeps</a:t>
            </a: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=0.01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print_level</a:t>
            </a: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iprintinterval</a:t>
            </a: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=50				</a:t>
            </a: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収束過程を表示する頻度</a:t>
            </a:r>
            <a:endParaRPr kumimoji="0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[</a:t>
            </a:r>
            <a:r>
              <a:rPr kumimoji="0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OtherParameters</a:t>
            </a: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thickness=50.0				</a:t>
            </a: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膜厚 </a:t>
            </a: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(nm)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thickness2=10.0				</a:t>
            </a: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界面層の厚さ （結果に影響はしない）</a:t>
            </a:r>
            <a:endParaRPr kumimoji="0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w_ne</a:t>
            </a: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=10.0					</a:t>
            </a: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移動度に対するキャリア濃度の残差二乗和の重み</a:t>
            </a:r>
            <a:endParaRPr kumimoji="0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Ea</a:t>
            </a: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=0.0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fmin</a:t>
            </a: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=166657.73704383208		</a:t>
            </a: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前回フィッティングの目的関数の最小値</a:t>
            </a:r>
            <a:endParaRPr kumimoji="0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dirty="0">
                <a:solidFill>
                  <a:srgbClr val="000000"/>
                </a:solidFill>
                <a:latin typeface="Times New Roman"/>
                <a:ea typeface="ＭＳ Ｐゴシック"/>
              </a:rPr>
              <a:t>次ページへ続く</a:t>
            </a:r>
            <a:endParaRPr kumimoji="0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497429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711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ja-JP" altLang="en-US" sz="2800" b="1" dirty="0">
                <a:solidFill>
                  <a:srgbClr val="0000FF"/>
                </a:solidFill>
              </a:rPr>
              <a:t>パラメータファイル</a:t>
            </a:r>
            <a:r>
              <a:rPr lang="en-US" altLang="ja-JP" sz="2800" b="1" dirty="0">
                <a:solidFill>
                  <a:srgbClr val="0000FF"/>
                </a:solidFill>
              </a:rPr>
              <a:t>:</a:t>
            </a:r>
            <a:r>
              <a:rPr lang="ja-JP" altLang="en-US" sz="2800" b="1" dirty="0">
                <a:solidFill>
                  <a:srgbClr val="0000FF"/>
                </a:solidFill>
              </a:rPr>
              <a:t> *</a:t>
            </a:r>
            <a:r>
              <a:rPr lang="en-US" altLang="ja-JP" sz="2800" b="1" dirty="0">
                <a:solidFill>
                  <a:srgbClr val="0000FF"/>
                </a:solidFill>
              </a:rPr>
              <a:t>.in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86120" y="404664"/>
            <a:ext cx="867836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Zn3N2.in</a:t>
            </a:r>
            <a:endParaRPr kumimoji="0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[Parameters]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nparams</a:t>
            </a: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=16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a0=</a:t>
            </a: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-10.063746420668506</a:t>
            </a: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</a:t>
            </a: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10.0</a:t>
            </a: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</a:t>
            </a: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	</a:t>
            </a:r>
            <a:r>
              <a:rPr kumimoji="0" lang="ja-JP" altLang="en-US" sz="1400" dirty="0">
                <a:solidFill>
                  <a:srgbClr val="FF0000"/>
                </a:solidFill>
                <a:latin typeface="Times New Roman"/>
                <a:ea typeface="ＭＳ Ｐゴシック"/>
              </a:rPr>
              <a:t>値</a:t>
            </a: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</a:t>
            </a: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Simplex</a:t>
            </a: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法でパラメターを振る範囲</a:t>
            </a: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</a:t>
            </a: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フィッティングするかどうかのフラグ</a:t>
            </a:r>
            <a:endParaRPr kumimoji="0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a1=-2.7893792636877883:10.0:1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a2=1.1662571092581167:10.0:1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a3=-1.271191995469224:10.0:1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a4=0.771443177632773:10.0:1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Eb=-0.008398228604284064:0.1:1		</a:t>
            </a: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粒界ポテンシャル障壁高さ</a:t>
            </a:r>
            <a:endParaRPr kumimoji="0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Ev</a:t>
            </a: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=0.0:0.1:0					</a:t>
            </a: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価電子帯下端エネルギー</a:t>
            </a:r>
            <a:endParaRPr kumimoji="0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meffh</a:t>
            </a: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=1.0:0.1:0					</a:t>
            </a: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電子の有効質量</a:t>
            </a:r>
            <a:endParaRPr kumimoji="0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Ec</a:t>
            </a: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=1.1:0.1:0					</a:t>
            </a: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伝導体下端エネルギー</a:t>
            </a:r>
            <a:endParaRPr kumimoji="0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meffe</a:t>
            </a: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=0.3:0.1:0					</a:t>
            </a: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正孔の有効質量</a:t>
            </a:r>
            <a:endParaRPr kumimoji="0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EA=0.05:0.1:0					</a:t>
            </a: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アクセプター準位</a:t>
            </a: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		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NA=0.0:1e+18:0					</a:t>
            </a: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アクセプター密度</a:t>
            </a:r>
            <a:endParaRPr kumimoji="0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ED=2.9906014225013307:0.5:1		</a:t>
            </a: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ドナー準位</a:t>
            </a: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	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ND=2.0317486084277702e+17:5e+19:1	</a:t>
            </a: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ドナー密度</a:t>
            </a:r>
            <a:endParaRPr kumimoji="0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mu2=8.760470479892279:1.0:1		</a:t>
            </a: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界面層の移動度（一定値）</a:t>
            </a:r>
            <a:endParaRPr kumimoji="0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Ne2=6.377458668275451e+17:1e+20:1	</a:t>
            </a: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界面層のキャリア密度（一定値）</a:t>
            </a:r>
            <a:endParaRPr kumimoji="0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522114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711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ja-JP" altLang="en-US" sz="2800" b="1" dirty="0">
                <a:solidFill>
                  <a:srgbClr val="0000FF"/>
                </a:solidFill>
              </a:rPr>
              <a:t>パラメータファイル作成</a:t>
            </a:r>
            <a:endParaRPr lang="en-US" altLang="ja-JP" sz="2800" b="1" dirty="0">
              <a:solidFill>
                <a:srgbClr val="0000FF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0" y="687118"/>
            <a:ext cx="900189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python ..\Hall-2layers.py</a:t>
            </a:r>
            <a:r>
              <a:rPr kumimoji="0" lang="ja-JP" altLang="en-US" sz="1800" dirty="0">
                <a:solidFill>
                  <a:srgbClr val="009900"/>
                </a:solidFill>
                <a:latin typeface="Times New Roman"/>
                <a:ea typeface="ＭＳ Ｐゴシック"/>
              </a:rPr>
              <a:t> </a:t>
            </a:r>
            <a:r>
              <a:rPr kumimoji="0" lang="en-US" altLang="ja-JP" sz="1800" dirty="0" err="1">
                <a:solidFill>
                  <a:srgbClr val="009900"/>
                </a:solidFill>
                <a:latin typeface="Times New Roman"/>
                <a:ea typeface="ＭＳ Ｐゴシック"/>
              </a:rPr>
              <a:t>init</a:t>
            </a:r>
            <a:r>
              <a:rPr kumimoji="0" lang="ja-JP" altLang="en-US" sz="1800" dirty="0">
                <a:solidFill>
                  <a:srgbClr val="009900"/>
                </a:solidFill>
                <a:latin typeface="Times New Roman"/>
                <a:ea typeface="ＭＳ Ｐゴシック"/>
              </a:rPr>
              <a:t> </a:t>
            </a:r>
            <a:r>
              <a:rPr kumimoji="0" lang="en-US" altLang="ja-JP" sz="1800" dirty="0">
                <a:solidFill>
                  <a:srgbClr val="009900"/>
                </a:solidFill>
                <a:latin typeface="Times New Roman"/>
                <a:ea typeface="ＭＳ Ｐゴシック"/>
              </a:rPr>
              <a:t>Hall-SnSe.csv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dirty="0">
              <a:solidFill>
                <a:srgbClr val="009900"/>
              </a:solidFill>
              <a:latin typeface="Times New Roman"/>
              <a:ea typeface="ＭＳ Ｐゴシック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dirty="0">
                <a:solidFill>
                  <a:srgbClr val="009900"/>
                </a:solidFill>
                <a:latin typeface="Times New Roman"/>
                <a:ea typeface="ＭＳ Ｐゴシック"/>
              </a:rPr>
              <a:t>コンソール出力</a:t>
            </a:r>
            <a:endParaRPr kumimoji="0" lang="en-US" altLang="ja-JP" sz="1800" dirty="0">
              <a:solidFill>
                <a:srgbClr val="009900"/>
              </a:solidFill>
              <a:latin typeface="Times New Roman"/>
              <a:ea typeface="ＭＳ Ｐゴシック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(base) PS F:\data-COE\Hall-2layers&gt; python .\Hall-2layers.py </a:t>
            </a:r>
            <a:r>
              <a:rPr kumimoji="0" lang="en-US" altLang="ja-JP" sz="1400" b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init</a:t>
            </a:r>
            <a:r>
              <a:rPr kumimoji="0" lang="en-US" altLang="ja-JP" sz="14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Hall-SnSe.csv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==================================================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Analyze Hall - T data using 2 layers model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==================================================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mode: </a:t>
            </a:r>
            <a:r>
              <a:rPr kumimoji="0" lang="en-US" altLang="ja-JP" sz="1400" b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init</a:t>
            </a:r>
            <a:endParaRPr kumimoji="0" lang="en-US" altLang="ja-JP" sz="1400" b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Create parameter file [Hall-</a:t>
            </a:r>
            <a:r>
              <a:rPr kumimoji="0" lang="en-US" altLang="ja-JP" sz="1400" b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SnSe.prm</a:t>
            </a:r>
            <a:r>
              <a:rPr kumimoji="0" lang="en-US" altLang="ja-JP" sz="14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infile</a:t>
            </a:r>
            <a:r>
              <a:rPr kumimoji="0" lang="en-US" altLang="ja-JP" sz="14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 Hall-SnSe.csv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Backup: Parameter file [Hall-</a:t>
            </a:r>
            <a:r>
              <a:rPr kumimoji="0" lang="en-US" altLang="ja-JP" sz="1400" b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SnSe.prm</a:t>
            </a:r>
            <a:r>
              <a:rPr kumimoji="0" lang="en-US" altLang="ja-JP" sz="14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] is renamed to [Hall-</a:t>
            </a:r>
            <a:r>
              <a:rPr kumimoji="0" lang="en-US" altLang="ja-JP" sz="1400" b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SnSe_prev.prm</a:t>
            </a:r>
            <a:r>
              <a:rPr kumimoji="0" lang="en-US" altLang="ja-JP" sz="14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Error in </a:t>
            </a:r>
            <a:r>
              <a:rPr kumimoji="0" lang="en-US" altLang="ja-JP" sz="1400" b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tkobject.tkIniFile.Open</a:t>
            </a:r>
            <a:r>
              <a:rPr kumimoji="0" lang="en-US" altLang="ja-JP" sz="14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 Can not read [Hall-</a:t>
            </a:r>
            <a:r>
              <a:rPr kumimoji="0" lang="en-US" altLang="ja-JP" sz="1400" b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SnSe.prm</a:t>
            </a:r>
            <a:r>
              <a:rPr kumimoji="0" lang="en-US" altLang="ja-JP" sz="14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]</a:t>
            </a:r>
            <a:r>
              <a:rPr kumimoji="0" lang="en-US" altLang="ja-JP" sz="1400" b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				</a:t>
            </a:r>
            <a:r>
              <a:rPr kumimoji="0" lang="ja-JP" altLang="en-US" sz="1400" b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このエラーメッセージは無視</a:t>
            </a:r>
            <a:endParaRPr kumimoji="0" lang="en-US" altLang="ja-JP" sz="1400" b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Error in </a:t>
            </a:r>
            <a:r>
              <a:rPr kumimoji="0" lang="en-US" altLang="ja-JP" sz="1400" b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tkinifile.WriteString</a:t>
            </a:r>
            <a:r>
              <a:rPr kumimoji="0" lang="en-US" altLang="ja-JP" sz="14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 Can not read [Hall-</a:t>
            </a:r>
            <a:r>
              <a:rPr kumimoji="0" lang="en-US" altLang="ja-JP" sz="1400" b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SnSe.prm</a:t>
            </a:r>
            <a:r>
              <a:rPr kumimoji="0" lang="en-US" altLang="ja-JP" sz="14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]</a:t>
            </a:r>
            <a:r>
              <a:rPr kumimoji="0" lang="en-US" altLang="ja-JP" sz="1400" b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				</a:t>
            </a:r>
            <a:r>
              <a:rPr kumimoji="0" lang="ja-JP" altLang="en-US" sz="1400" b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このエラーメッセージは無視</a:t>
            </a:r>
            <a:endParaRPr kumimoji="0" lang="en-US" altLang="ja-JP" sz="1400" b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Parameters are stored to [Hall-</a:t>
            </a:r>
            <a:r>
              <a:rPr kumimoji="0" lang="en-US" altLang="ja-JP" sz="1400" b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SnSe.prm</a:t>
            </a:r>
            <a:r>
              <a:rPr kumimoji="0" lang="en-US" altLang="ja-JP" sz="1400" b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Test: Read parameters from [Hall-</a:t>
            </a:r>
            <a:r>
              <a:rPr kumimoji="0" lang="en-US" altLang="ja-JP" sz="1400" b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SnSe.prm</a:t>
            </a:r>
            <a:r>
              <a:rPr kumimoji="0" lang="en-US" altLang="ja-JP" sz="14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26982894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92704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ja-JP" altLang="en-US" sz="2800" b="1" dirty="0">
                <a:solidFill>
                  <a:srgbClr val="0000FF"/>
                </a:solidFill>
              </a:rPr>
              <a:t>移動度の温度依存性にフィッティング</a:t>
            </a:r>
            <a:r>
              <a:rPr lang="en-US" altLang="ja-JP" sz="2800" b="1" dirty="0">
                <a:solidFill>
                  <a:srgbClr val="0000FF"/>
                </a:solidFill>
              </a:rPr>
              <a:t>(</a:t>
            </a:r>
            <a:r>
              <a:rPr lang="ja-JP" altLang="en-US" sz="2800" b="1" dirty="0">
                <a:solidFill>
                  <a:srgbClr val="0000FF"/>
                </a:solidFill>
              </a:rPr>
              <a:t>単キャリアモデル</a:t>
            </a:r>
            <a:r>
              <a:rPr lang="en-US" altLang="ja-JP" sz="2800" b="1" dirty="0">
                <a:solidFill>
                  <a:srgbClr val="0000FF"/>
                </a:solidFill>
              </a:rPr>
              <a:t>)</a:t>
            </a:r>
            <a:br>
              <a:rPr lang="en-US" altLang="ja-JP" sz="2800" b="1" dirty="0">
                <a:solidFill>
                  <a:srgbClr val="0000FF"/>
                </a:solidFill>
              </a:rPr>
            </a:br>
            <a:r>
              <a:rPr lang="en-US" altLang="ja-JP" sz="2800" b="1" dirty="0">
                <a:solidFill>
                  <a:srgbClr val="0000FF"/>
                </a:solidFill>
              </a:rPr>
              <a:t>(</a:t>
            </a:r>
            <a:r>
              <a:rPr lang="ja-JP" altLang="en-US" sz="2800" b="1" dirty="0">
                <a:solidFill>
                  <a:srgbClr val="0000FF"/>
                </a:solidFill>
              </a:rPr>
              <a:t>線形最小二乗法</a:t>
            </a:r>
            <a:r>
              <a:rPr lang="en-US" altLang="ja-JP" sz="2800" b="1" dirty="0">
                <a:solidFill>
                  <a:srgbClr val="0000FF"/>
                </a:solidFill>
              </a:rPr>
              <a:t>, </a:t>
            </a:r>
            <a:r>
              <a:rPr lang="ja-JP" altLang="en-US" sz="2800" b="1" dirty="0">
                <a:solidFill>
                  <a:srgbClr val="0000FF"/>
                </a:solidFill>
              </a:rPr>
              <a:t>粒界障壁なし</a:t>
            </a:r>
            <a:r>
              <a:rPr lang="en-US" altLang="ja-JP" sz="2800" b="1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0" y="1041580"/>
            <a:ext cx="900189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python .\Hall-2layers.py </a:t>
            </a: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mullsq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Hall-</a:t>
            </a: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SnSe.prm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dirty="0">
              <a:latin typeface="Times New Roman"/>
              <a:ea typeface="ＭＳ Ｐゴシック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dirty="0">
                <a:latin typeface="Times New Roman"/>
                <a:ea typeface="ＭＳ Ｐゴシック"/>
              </a:rPr>
              <a:t>Parameters fitted by linear LSQ: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dirty="0">
                <a:latin typeface="Times New Roman"/>
                <a:ea typeface="ＭＳ Ｐゴシック"/>
              </a:rPr>
              <a:t> x^-1.5  :      9.11254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dirty="0">
                <a:latin typeface="Times New Roman"/>
                <a:ea typeface="ＭＳ Ｐゴシック"/>
              </a:rPr>
              <a:t> x^-1    :     -14.4518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dirty="0">
                <a:latin typeface="Times New Roman"/>
                <a:ea typeface="ＭＳ Ｐゴシック"/>
              </a:rPr>
              <a:t> x^0     :      8.18899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dirty="0">
                <a:latin typeface="Times New Roman"/>
                <a:ea typeface="ＭＳ Ｐゴシック"/>
              </a:rPr>
              <a:t> x^1     :     -3.70095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dirty="0">
                <a:latin typeface="Times New Roman"/>
                <a:ea typeface="ＭＳ Ｐゴシック"/>
              </a:rPr>
              <a:t> x^1.5   :      1.21138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dirty="0">
              <a:latin typeface="Times New Roman"/>
              <a:ea typeface="ＭＳ Ｐゴシック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dirty="0">
                <a:latin typeface="Times New Roman"/>
                <a:ea typeface="ＭＳ Ｐゴシック"/>
              </a:rPr>
              <a:t>T         mu(</a:t>
            </a:r>
            <a:r>
              <a:rPr kumimoji="0" lang="en-US" altLang="ja-JP" sz="1400" dirty="0" err="1">
                <a:latin typeface="Times New Roman"/>
                <a:ea typeface="ＭＳ Ｐゴシック"/>
              </a:rPr>
              <a:t>obs</a:t>
            </a:r>
            <a:r>
              <a:rPr kumimoji="0" lang="en-US" altLang="ja-JP" sz="1400" dirty="0">
                <a:latin typeface="Times New Roman"/>
                <a:ea typeface="ＭＳ Ｐゴシック"/>
              </a:rPr>
              <a:t>)      mu(</a:t>
            </a:r>
            <a:r>
              <a:rPr kumimoji="0" lang="en-US" altLang="ja-JP" sz="1400" dirty="0" err="1">
                <a:latin typeface="Times New Roman"/>
                <a:ea typeface="ＭＳ Ｐゴシック"/>
              </a:rPr>
              <a:t>lsq</a:t>
            </a:r>
            <a:r>
              <a:rPr kumimoji="0" lang="en-US" altLang="ja-JP" sz="1400" dirty="0">
                <a:latin typeface="Times New Roman"/>
                <a:ea typeface="ＭＳ Ｐゴシック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dirty="0">
                <a:latin typeface="Times New Roman"/>
                <a:ea typeface="ＭＳ Ｐゴシック"/>
              </a:rPr>
              <a:t>   249.9         3.763        3.692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dirty="0">
                <a:latin typeface="Times New Roman"/>
                <a:ea typeface="ＭＳ Ｐゴシック"/>
              </a:rPr>
              <a:t>   274.4         4.067         4.09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dirty="0">
                <a:latin typeface="Times New Roman"/>
                <a:ea typeface="ＭＳ Ｐゴシック"/>
              </a:rPr>
              <a:t>     297             4        4.381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dirty="0">
                <a:latin typeface="Times New Roman"/>
                <a:ea typeface="ＭＳ Ｐゴシック"/>
              </a:rPr>
              <a:t>     325             5        4.678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dirty="0">
                <a:latin typeface="Times New Roman"/>
                <a:ea typeface="ＭＳ Ｐゴシック"/>
              </a:rPr>
              <a:t>     370           5.5        5.046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dirty="0">
                <a:latin typeface="Times New Roman"/>
                <a:ea typeface="ＭＳ Ｐゴシック"/>
              </a:rPr>
              <a:t>     428           5.3        5.297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dirty="0">
                <a:latin typeface="Times New Roman"/>
                <a:ea typeface="ＭＳ Ｐゴシック"/>
              </a:rPr>
              <a:t>     472           4.7        5.231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dirty="0">
                <a:latin typeface="Times New Roman"/>
                <a:ea typeface="ＭＳ Ｐゴシック"/>
              </a:rPr>
              <a:t>     523           4.8        4.828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dirty="0">
                <a:latin typeface="Times New Roman"/>
                <a:ea typeface="ＭＳ Ｐゴシック"/>
              </a:rPr>
              <a:t>     572           4.3        4.193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dirty="0">
                <a:latin typeface="Times New Roman"/>
                <a:ea typeface="ＭＳ Ｐゴシック"/>
              </a:rPr>
              <a:t>     625           3.6        3.417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dirty="0">
                <a:latin typeface="Times New Roman"/>
                <a:ea typeface="ＭＳ Ｐゴシック"/>
              </a:rPr>
              <a:t>     672           2.7        2.777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dirty="0">
                <a:latin typeface="Times New Roman"/>
                <a:ea typeface="ＭＳ Ｐゴシック"/>
              </a:rPr>
              <a:t>  S2=    0.794631</a:t>
            </a:r>
            <a:endParaRPr kumimoji="0" lang="en-US" altLang="ja-JP" sz="1100" b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0109F0E-9CC5-4C6C-A7CA-683738240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1665200"/>
            <a:ext cx="4776060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89978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テキスト ボックス 26"/>
          <p:cNvSpPr txBox="1"/>
          <p:nvPr/>
        </p:nvSpPr>
        <p:spPr>
          <a:xfrm>
            <a:off x="0" y="912197"/>
            <a:ext cx="9001896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dirty="0">
                <a:solidFill>
                  <a:srgbClr val="009900"/>
                </a:solidFill>
                <a:latin typeface="Times New Roman"/>
                <a:ea typeface="ＭＳ Ｐゴシック"/>
              </a:rPr>
              <a:t>1.</a:t>
            </a:r>
            <a:r>
              <a:rPr kumimoji="0" lang="ja-JP" altLang="en-US" sz="1800" dirty="0">
                <a:solidFill>
                  <a:srgbClr val="009900"/>
                </a:solidFill>
                <a:latin typeface="Times New Roman"/>
                <a:ea typeface="ＭＳ Ｐゴシック"/>
              </a:rPr>
              <a:t> </a:t>
            </a:r>
            <a:r>
              <a:rPr kumimoji="0" lang="en-US" altLang="ja-JP" sz="1800" dirty="0">
                <a:solidFill>
                  <a:srgbClr val="009900"/>
                </a:solidFill>
                <a:latin typeface="Times New Roman"/>
                <a:ea typeface="ＭＳ Ｐゴシック"/>
              </a:rPr>
              <a:t>Hall-</a:t>
            </a:r>
            <a:r>
              <a:rPr kumimoji="0" lang="en-US" altLang="ja-JP" sz="1800" dirty="0" err="1">
                <a:solidFill>
                  <a:srgbClr val="009900"/>
                </a:solidFill>
                <a:latin typeface="Times New Roman"/>
                <a:ea typeface="ＭＳ Ｐゴシック"/>
              </a:rPr>
              <a:t>SnSe.prm</a:t>
            </a:r>
            <a:r>
              <a:rPr kumimoji="0" lang="ja-JP" altLang="en-US" sz="1800" dirty="0">
                <a:solidFill>
                  <a:srgbClr val="009900"/>
                </a:solidFill>
                <a:latin typeface="Times New Roman"/>
                <a:ea typeface="ＭＳ Ｐゴシック"/>
              </a:rPr>
              <a:t>を編集 </a:t>
            </a:r>
            <a:r>
              <a:rPr kumimoji="0" lang="en-US" altLang="ja-JP" sz="1800" dirty="0">
                <a:solidFill>
                  <a:srgbClr val="009900"/>
                </a:solidFill>
                <a:latin typeface="Times New Roman"/>
                <a:ea typeface="ＭＳ Ｐゴシック"/>
              </a:rPr>
              <a:t>(</a:t>
            </a:r>
            <a:r>
              <a:rPr kumimoji="0" lang="ja-JP" altLang="en-US" sz="1800" dirty="0">
                <a:solidFill>
                  <a:srgbClr val="009900"/>
                </a:solidFill>
                <a:latin typeface="Times New Roman"/>
                <a:ea typeface="ＭＳ Ｐゴシック"/>
              </a:rPr>
              <a:t>フィッティングしないパラメータの </a:t>
            </a:r>
            <a:r>
              <a:rPr kumimoji="0" lang="en-US" altLang="ja-JP" sz="1800" dirty="0" err="1">
                <a:solidFill>
                  <a:srgbClr val="0000FF"/>
                </a:solidFill>
                <a:latin typeface="Times New Roman"/>
                <a:ea typeface="ＭＳ Ｐゴシック"/>
              </a:rPr>
              <a:t>optid</a:t>
            </a:r>
            <a:r>
              <a:rPr kumimoji="0" lang="ja-JP" altLang="en-US" sz="1800" dirty="0">
                <a:solidFill>
                  <a:srgbClr val="0000FF"/>
                </a:solidFill>
                <a:latin typeface="Times New Roman"/>
                <a:ea typeface="ＭＳ Ｐゴシック"/>
              </a:rPr>
              <a:t> を </a:t>
            </a:r>
            <a:r>
              <a:rPr kumimoji="0" lang="en-US" altLang="ja-JP" sz="1800" dirty="0">
                <a:solidFill>
                  <a:srgbClr val="0000FF"/>
                </a:solidFill>
                <a:latin typeface="Times New Roman"/>
                <a:ea typeface="ＭＳ Ｐゴシック"/>
              </a:rPr>
              <a:t>0</a:t>
            </a:r>
            <a:r>
              <a:rPr kumimoji="0" lang="ja-JP" altLang="en-US" sz="1800" dirty="0">
                <a:solidFill>
                  <a:srgbClr val="009900"/>
                </a:solidFill>
                <a:latin typeface="Times New Roman"/>
                <a:ea typeface="ＭＳ Ｐゴシック"/>
              </a:rPr>
              <a:t> にする。</a:t>
            </a:r>
            <a:r>
              <a:rPr kumimoji="0" lang="en-US" altLang="ja-JP" sz="1800" dirty="0">
                <a:solidFill>
                  <a:srgbClr val="009900"/>
                </a:solidFill>
                <a:latin typeface="Times New Roman"/>
                <a:ea typeface="ＭＳ Ｐゴシック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dirty="0">
                <a:latin typeface="Times New Roman"/>
                <a:ea typeface="ＭＳ Ｐゴシック"/>
              </a:rPr>
              <a:t>[Parameters]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dirty="0" err="1">
                <a:latin typeface="Times New Roman"/>
                <a:ea typeface="ＭＳ Ｐゴシック"/>
              </a:rPr>
              <a:t>nparams</a:t>
            </a:r>
            <a:r>
              <a:rPr kumimoji="0" lang="en-US" altLang="ja-JP" sz="1400" dirty="0">
                <a:latin typeface="Times New Roman"/>
                <a:ea typeface="ＭＳ Ｐゴシック"/>
              </a:rPr>
              <a:t>=16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dirty="0">
                <a:latin typeface="Times New Roman"/>
                <a:ea typeface="ＭＳ Ｐゴシック"/>
              </a:rPr>
              <a:t>a0=0.0:10.0:1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dirty="0">
                <a:latin typeface="Times New Roman"/>
                <a:ea typeface="ＭＳ Ｐゴシック"/>
              </a:rPr>
              <a:t>a1=</a:t>
            </a:r>
            <a:r>
              <a:rPr kumimoji="0" lang="en-US" altLang="ja-JP" sz="1400" dirty="0">
                <a:solidFill>
                  <a:srgbClr val="FF0000"/>
                </a:solidFill>
                <a:latin typeface="Times New Roman"/>
                <a:ea typeface="ＭＳ Ｐゴシック"/>
              </a:rPr>
              <a:t>0.0:10.0:</a:t>
            </a:r>
            <a:r>
              <a:rPr kumimoji="0" lang="en-US" altLang="ja-JP" sz="1400" dirty="0">
                <a:solidFill>
                  <a:srgbClr val="0000FF"/>
                </a:solidFill>
                <a:latin typeface="Times New Roman"/>
                <a:ea typeface="ＭＳ Ｐゴシック"/>
              </a:rPr>
              <a:t>0</a:t>
            </a:r>
            <a:endParaRPr kumimoji="0" lang="en-US" altLang="ja-JP" sz="1400" dirty="0">
              <a:solidFill>
                <a:srgbClr val="FF0000"/>
              </a:solidFill>
              <a:latin typeface="Times New Roman"/>
              <a:ea typeface="ＭＳ Ｐゴシック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dirty="0">
                <a:latin typeface="Times New Roman"/>
                <a:ea typeface="ＭＳ Ｐゴシック"/>
              </a:rPr>
              <a:t>a2=0.0:10.0:1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dirty="0">
                <a:latin typeface="Times New Roman"/>
                <a:ea typeface="ＭＳ Ｐゴシック"/>
              </a:rPr>
              <a:t>a3=</a:t>
            </a:r>
            <a:r>
              <a:rPr kumimoji="0" lang="en-US" altLang="ja-JP" sz="1400" dirty="0">
                <a:solidFill>
                  <a:srgbClr val="FF0000"/>
                </a:solidFill>
                <a:latin typeface="Times New Roman"/>
                <a:ea typeface="ＭＳ Ｐゴシック"/>
              </a:rPr>
              <a:t>0.0:10.0:</a:t>
            </a:r>
            <a:r>
              <a:rPr kumimoji="0" lang="en-US" altLang="ja-JP" sz="1400" dirty="0">
                <a:solidFill>
                  <a:srgbClr val="0000FF"/>
                </a:solidFill>
                <a:latin typeface="Times New Roman"/>
                <a:ea typeface="ＭＳ Ｐゴシック"/>
              </a:rPr>
              <a:t>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dirty="0">
                <a:latin typeface="Times New Roman"/>
                <a:ea typeface="ＭＳ Ｐゴシック"/>
              </a:rPr>
              <a:t>a4=0.0:10.0:1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python .\Hall-2layers.py </a:t>
            </a: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mullsq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Hall-</a:t>
            </a: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SnSe.prm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dirty="0">
                <a:latin typeface="Times New Roman"/>
                <a:ea typeface="ＭＳ Ｐゴシック"/>
              </a:rPr>
              <a:t>Parameters fitted by linear LSQ: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dirty="0">
                <a:latin typeface="Times New Roman"/>
                <a:ea typeface="ＭＳ Ｐゴシック"/>
              </a:rPr>
              <a:t> x^-1.5  :      0.49886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dirty="0">
                <a:latin typeface="Times New Roman"/>
                <a:ea typeface="ＭＳ Ｐゴシック"/>
              </a:rPr>
              <a:t> x^-1    :            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dirty="0">
                <a:latin typeface="Times New Roman"/>
                <a:ea typeface="ＭＳ Ｐゴシック"/>
              </a:rPr>
              <a:t> x^0     :    -0.260462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dirty="0">
                <a:latin typeface="Times New Roman"/>
                <a:ea typeface="ＭＳ Ｐゴシック"/>
              </a:rPr>
              <a:t> x^1     :            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dirty="0">
                <a:latin typeface="Times New Roman"/>
                <a:ea typeface="ＭＳ Ｐゴシック"/>
              </a:rPr>
              <a:t> x^1.5   :    0.0981246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dirty="0">
              <a:latin typeface="Times New Roman"/>
              <a:ea typeface="ＭＳ Ｐゴシック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dirty="0">
                <a:latin typeface="Times New Roman"/>
                <a:ea typeface="ＭＳ Ｐゴシック"/>
              </a:rPr>
              <a:t>T         mu(</a:t>
            </a:r>
            <a:r>
              <a:rPr kumimoji="0" lang="en-US" altLang="ja-JP" sz="1400" dirty="0" err="1">
                <a:latin typeface="Times New Roman"/>
                <a:ea typeface="ＭＳ Ｐゴシック"/>
              </a:rPr>
              <a:t>obs</a:t>
            </a:r>
            <a:r>
              <a:rPr kumimoji="0" lang="en-US" altLang="ja-JP" sz="1400" dirty="0">
                <a:latin typeface="Times New Roman"/>
                <a:ea typeface="ＭＳ Ｐゴシック"/>
              </a:rPr>
              <a:t>)      mu(</a:t>
            </a:r>
            <a:r>
              <a:rPr kumimoji="0" lang="en-US" altLang="ja-JP" sz="1400" dirty="0" err="1">
                <a:latin typeface="Times New Roman"/>
                <a:ea typeface="ＭＳ Ｐゴシック"/>
              </a:rPr>
              <a:t>lsq</a:t>
            </a:r>
            <a:r>
              <a:rPr kumimoji="0" lang="en-US" altLang="ja-JP" sz="1400" dirty="0">
                <a:latin typeface="Times New Roman"/>
                <a:ea typeface="ＭＳ Ｐゴシック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dirty="0">
                <a:latin typeface="Times New Roman"/>
                <a:ea typeface="ＭＳ Ｐゴシック"/>
              </a:rPr>
              <a:t>   249.9         3.763        3.504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dirty="0">
                <a:latin typeface="Times New Roman"/>
                <a:ea typeface="ＭＳ Ｐゴシック"/>
              </a:rPr>
              <a:t>   274.4         4.067         4.07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dirty="0">
                <a:latin typeface="Times New Roman"/>
                <a:ea typeface="ＭＳ Ｐゴシック"/>
              </a:rPr>
              <a:t>     297             4        4.544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dirty="0">
                <a:latin typeface="Times New Roman"/>
                <a:ea typeface="ＭＳ Ｐゴシック"/>
              </a:rPr>
              <a:t> -cut-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dirty="0">
                <a:latin typeface="Times New Roman"/>
                <a:ea typeface="ＭＳ Ｐゴシック"/>
              </a:rPr>
              <a:t>     572           4.3        3.902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dirty="0">
                <a:latin typeface="Times New Roman"/>
                <a:ea typeface="ＭＳ Ｐゴシック"/>
              </a:rPr>
              <a:t>     625           3.6        3.374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dirty="0">
                <a:latin typeface="Times New Roman"/>
                <a:ea typeface="ＭＳ Ｐゴシック"/>
              </a:rPr>
              <a:t>     672           2.7        2.972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dirty="0">
                <a:latin typeface="Times New Roman"/>
                <a:ea typeface="ＭＳ Ｐゴシック"/>
              </a:rPr>
              <a:t>  S2=    0.871958</a:t>
            </a:r>
            <a:endParaRPr kumimoji="0" lang="en-US" altLang="ja-JP" sz="1100" b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9B9734-F3F2-4441-B7FB-9E0254975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1"/>
            <a:ext cx="9144000" cy="9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2800" b="1" kern="0" dirty="0">
                <a:solidFill>
                  <a:srgbClr val="0000FF"/>
                </a:solidFill>
              </a:rPr>
              <a:t>移動度の温度依存性にフィッティング</a:t>
            </a:r>
            <a:r>
              <a:rPr lang="en-US" altLang="ja-JP" sz="2800" b="1" kern="0" dirty="0">
                <a:solidFill>
                  <a:srgbClr val="0000FF"/>
                </a:solidFill>
              </a:rPr>
              <a:t>(</a:t>
            </a:r>
            <a:r>
              <a:rPr lang="ja-JP" altLang="en-US" sz="2800" b="1" kern="0" dirty="0">
                <a:solidFill>
                  <a:srgbClr val="0000FF"/>
                </a:solidFill>
              </a:rPr>
              <a:t>単キャリアモデル</a:t>
            </a:r>
            <a:r>
              <a:rPr lang="en-US" altLang="ja-JP" sz="2800" b="1" kern="0" dirty="0">
                <a:solidFill>
                  <a:srgbClr val="0000FF"/>
                </a:solidFill>
              </a:rPr>
              <a:t>)</a:t>
            </a:r>
            <a:br>
              <a:rPr lang="en-US" altLang="ja-JP" sz="2800" b="1" kern="0" dirty="0">
                <a:solidFill>
                  <a:srgbClr val="0000FF"/>
                </a:solidFill>
              </a:rPr>
            </a:br>
            <a:r>
              <a:rPr lang="en-US" altLang="ja-JP" sz="2800" b="1" kern="0" dirty="0">
                <a:solidFill>
                  <a:srgbClr val="0000FF"/>
                </a:solidFill>
              </a:rPr>
              <a:t>(</a:t>
            </a:r>
            <a:r>
              <a:rPr lang="ja-JP" altLang="en-US" sz="2800" b="1" kern="0" dirty="0">
                <a:solidFill>
                  <a:srgbClr val="0000FF"/>
                </a:solidFill>
              </a:rPr>
              <a:t>線形</a:t>
            </a:r>
            <a:r>
              <a:rPr lang="en-US" altLang="ja-JP" sz="2800" b="1" kern="0" dirty="0">
                <a:solidFill>
                  <a:srgbClr val="0000FF"/>
                </a:solidFill>
              </a:rPr>
              <a:t>LSQ, </a:t>
            </a:r>
            <a:r>
              <a:rPr lang="ja-JP" altLang="en-US" sz="2800" b="1" kern="0" dirty="0">
                <a:solidFill>
                  <a:srgbClr val="0000FF"/>
                </a:solidFill>
              </a:rPr>
              <a:t>粒界障壁なし、移動度モデルを削減</a:t>
            </a:r>
            <a:r>
              <a:rPr lang="en-US" altLang="ja-JP" sz="2800" b="1" kern="0" dirty="0">
                <a:solidFill>
                  <a:srgbClr val="0000FF"/>
                </a:solidFill>
              </a:rPr>
              <a:t>)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1C18A7E-658B-4A1C-9E9D-9CEB21BF0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1556792"/>
            <a:ext cx="4776060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58808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テキスト ボックス 26"/>
          <p:cNvSpPr txBox="1"/>
          <p:nvPr/>
        </p:nvSpPr>
        <p:spPr>
          <a:xfrm>
            <a:off x="0" y="912197"/>
            <a:ext cx="9001896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python .\Hall-2layers.py mu Hall-</a:t>
            </a: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SnSe.prm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dirty="0">
              <a:latin typeface="Times New Roman"/>
              <a:ea typeface="ＭＳ Ｐゴシック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dirty="0">
                <a:latin typeface="Times New Roman"/>
                <a:ea typeface="ＭＳ Ｐゴシック"/>
              </a:rPr>
              <a:t>Parameters optimized by non-linear LSQ: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dirty="0">
                <a:latin typeface="Times New Roman"/>
                <a:ea typeface="ＭＳ Ｐゴシック"/>
              </a:rPr>
              <a:t>           a0=     40.0424 (id=1) (dx=      10)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dirty="0">
                <a:latin typeface="Times New Roman"/>
                <a:ea typeface="ＭＳ Ｐゴシック"/>
              </a:rPr>
              <a:t>           a1=    -72.5341 (id=1) (dx=      10)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dirty="0">
                <a:latin typeface="Times New Roman"/>
                <a:ea typeface="ＭＳ Ｐゴシック"/>
              </a:rPr>
              <a:t>           a2=     53.7962 (id=1) (dx=      10)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dirty="0">
                <a:latin typeface="Times New Roman"/>
                <a:ea typeface="ＭＳ Ｐゴシック"/>
              </a:rPr>
              <a:t>           a3=    -33.0226 (id=1) (dx=      10)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dirty="0">
                <a:latin typeface="Times New Roman"/>
                <a:ea typeface="ＭＳ Ｐゴシック"/>
              </a:rPr>
              <a:t>           a4=     12.4553 (id=1) (dx=      10)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dirty="0">
                <a:latin typeface="Times New Roman"/>
                <a:ea typeface="ＭＳ Ｐゴシック"/>
              </a:rPr>
              <a:t>           Eb=   -0.042629 (id=1) (dx=     0.1)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dirty="0">
                <a:latin typeface="Times New Roman"/>
                <a:ea typeface="ＭＳ Ｐゴシック"/>
              </a:rPr>
              <a:t>  f= 0.5471316308517346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dirty="0">
              <a:latin typeface="Times New Roman"/>
              <a:ea typeface="ＭＳ Ｐゴシック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dirty="0">
                <a:latin typeface="Times New Roman"/>
                <a:ea typeface="ＭＳ Ｐゴシック"/>
              </a:rPr>
              <a:t>T         mu(</a:t>
            </a:r>
            <a:r>
              <a:rPr kumimoji="0" lang="en-US" altLang="ja-JP" sz="1400" dirty="0" err="1">
                <a:latin typeface="Times New Roman"/>
                <a:ea typeface="ＭＳ Ｐゴシック"/>
              </a:rPr>
              <a:t>obs</a:t>
            </a:r>
            <a:r>
              <a:rPr kumimoji="0" lang="en-US" altLang="ja-JP" sz="1400" dirty="0">
                <a:latin typeface="Times New Roman"/>
                <a:ea typeface="ＭＳ Ｐゴシック"/>
              </a:rPr>
              <a:t>)      mu(</a:t>
            </a:r>
            <a:r>
              <a:rPr kumimoji="0" lang="en-US" altLang="ja-JP" sz="1400" dirty="0" err="1">
                <a:latin typeface="Times New Roman"/>
                <a:ea typeface="ＭＳ Ｐゴシック"/>
              </a:rPr>
              <a:t>nlsq</a:t>
            </a:r>
            <a:r>
              <a:rPr kumimoji="0" lang="en-US" altLang="ja-JP" sz="1400" dirty="0">
                <a:latin typeface="Times New Roman"/>
                <a:ea typeface="ＭＳ Ｐゴシック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dirty="0">
                <a:latin typeface="Times New Roman"/>
                <a:ea typeface="ＭＳ Ｐゴシック"/>
              </a:rPr>
              <a:t>   249.9         3.763        3.572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dirty="0">
                <a:latin typeface="Times New Roman"/>
                <a:ea typeface="ＭＳ Ｐゴシック"/>
              </a:rPr>
              <a:t>   274.4         4.067        4.075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dirty="0">
                <a:latin typeface="Times New Roman"/>
                <a:ea typeface="ＭＳ Ｐゴシック"/>
              </a:rPr>
              <a:t>     297             4        4.493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dirty="0">
                <a:latin typeface="Times New Roman"/>
                <a:ea typeface="ＭＳ Ｐゴシック"/>
              </a:rPr>
              <a:t>     325             5        4.895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dirty="0">
                <a:latin typeface="Times New Roman"/>
                <a:ea typeface="ＭＳ Ｐゴシック"/>
              </a:rPr>
              <a:t>     370           5.5        5.224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dirty="0">
                <a:latin typeface="Times New Roman"/>
                <a:ea typeface="ＭＳ Ｐゴシック"/>
              </a:rPr>
              <a:t>     428           5.3        5.226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dirty="0">
                <a:latin typeface="Times New Roman"/>
                <a:ea typeface="ＭＳ Ｐゴシック"/>
              </a:rPr>
              <a:t>     472           4.7        5.053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dirty="0">
                <a:latin typeface="Times New Roman"/>
                <a:ea typeface="ＭＳ Ｐゴシック"/>
              </a:rPr>
              <a:t>     523           4.8        4.701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dirty="0">
                <a:latin typeface="Times New Roman"/>
                <a:ea typeface="ＭＳ Ｐゴシック"/>
              </a:rPr>
              <a:t>     572           4.3        4.194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dirty="0">
                <a:latin typeface="Times New Roman"/>
                <a:ea typeface="ＭＳ Ｐゴシック"/>
              </a:rPr>
              <a:t>     625           3.6        3.494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dirty="0">
                <a:latin typeface="Times New Roman"/>
                <a:ea typeface="ＭＳ Ｐゴシック"/>
              </a:rPr>
              <a:t>     672           2.7        2.832</a:t>
            </a:r>
            <a:endParaRPr kumimoji="0" lang="en-US" altLang="ja-JP" sz="1100" b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CCB3638-2FA1-418C-BB73-47689BA6F0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1301722"/>
            <a:ext cx="4519753" cy="4869160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0E9B9734-F3F2-4441-B7FB-9E0254975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1"/>
            <a:ext cx="9144000" cy="9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2800" b="1" kern="0" dirty="0">
                <a:solidFill>
                  <a:srgbClr val="0000FF"/>
                </a:solidFill>
              </a:rPr>
              <a:t>移動度の温度依存性にフィッティング</a:t>
            </a:r>
            <a:r>
              <a:rPr lang="en-US" altLang="ja-JP" sz="2800" b="1" kern="0" dirty="0">
                <a:solidFill>
                  <a:srgbClr val="0000FF"/>
                </a:solidFill>
              </a:rPr>
              <a:t>(</a:t>
            </a:r>
            <a:r>
              <a:rPr lang="ja-JP" altLang="en-US" sz="2800" b="1" kern="0" dirty="0">
                <a:solidFill>
                  <a:srgbClr val="0000FF"/>
                </a:solidFill>
              </a:rPr>
              <a:t>単キャリアモデル</a:t>
            </a:r>
            <a:r>
              <a:rPr lang="en-US" altLang="ja-JP" sz="2800" b="1" kern="0" dirty="0">
                <a:solidFill>
                  <a:srgbClr val="0000FF"/>
                </a:solidFill>
              </a:rPr>
              <a:t>)</a:t>
            </a:r>
            <a:br>
              <a:rPr lang="en-US" altLang="ja-JP" sz="2800" b="1" kern="0" dirty="0">
                <a:solidFill>
                  <a:srgbClr val="0000FF"/>
                </a:solidFill>
              </a:rPr>
            </a:br>
            <a:r>
              <a:rPr lang="en-US" altLang="ja-JP" sz="2800" b="1" kern="0" dirty="0">
                <a:solidFill>
                  <a:srgbClr val="0000FF"/>
                </a:solidFill>
              </a:rPr>
              <a:t>(</a:t>
            </a:r>
            <a:r>
              <a:rPr lang="ja-JP" altLang="en-US" sz="2800" b="1" kern="0" dirty="0">
                <a:solidFill>
                  <a:srgbClr val="0000FF"/>
                </a:solidFill>
              </a:rPr>
              <a:t>非線形最小二乗法</a:t>
            </a:r>
            <a:r>
              <a:rPr lang="en-US" altLang="ja-JP" sz="2800" b="1" kern="0" dirty="0">
                <a:solidFill>
                  <a:srgbClr val="0000FF"/>
                </a:solidFill>
              </a:rPr>
              <a:t>, </a:t>
            </a:r>
            <a:r>
              <a:rPr lang="ja-JP" altLang="en-US" sz="2800" b="1" kern="0" dirty="0">
                <a:solidFill>
                  <a:srgbClr val="0000FF"/>
                </a:solidFill>
              </a:rPr>
              <a:t>粒界障壁をフィッティング</a:t>
            </a:r>
            <a:r>
              <a:rPr lang="en-US" altLang="ja-JP" sz="2800" b="1" kern="0" dirty="0">
                <a:solidFill>
                  <a:srgbClr val="0000FF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6500680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テキスト ボックス 26"/>
          <p:cNvSpPr txBox="1"/>
          <p:nvPr/>
        </p:nvSpPr>
        <p:spPr>
          <a:xfrm>
            <a:off x="0" y="912197"/>
            <a:ext cx="9001896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dirty="0">
                <a:solidFill>
                  <a:srgbClr val="009900"/>
                </a:solidFill>
                <a:latin typeface="Times New Roman"/>
                <a:ea typeface="ＭＳ Ｐゴシック"/>
              </a:rPr>
              <a:t>1.</a:t>
            </a:r>
            <a:r>
              <a:rPr kumimoji="0" lang="ja-JP" altLang="en-US" sz="1800" dirty="0">
                <a:solidFill>
                  <a:srgbClr val="009900"/>
                </a:solidFill>
                <a:latin typeface="Times New Roman"/>
                <a:ea typeface="ＭＳ Ｐゴシック"/>
              </a:rPr>
              <a:t> </a:t>
            </a:r>
            <a:r>
              <a:rPr kumimoji="0" lang="en-US" altLang="ja-JP" sz="1800" dirty="0">
                <a:solidFill>
                  <a:srgbClr val="009900"/>
                </a:solidFill>
                <a:latin typeface="Times New Roman"/>
                <a:ea typeface="ＭＳ Ｐゴシック"/>
              </a:rPr>
              <a:t>Hall-</a:t>
            </a:r>
            <a:r>
              <a:rPr kumimoji="0" lang="en-US" altLang="ja-JP" sz="1800" dirty="0" err="1">
                <a:solidFill>
                  <a:srgbClr val="009900"/>
                </a:solidFill>
                <a:latin typeface="Times New Roman"/>
                <a:ea typeface="ＭＳ Ｐゴシック"/>
              </a:rPr>
              <a:t>SnSe.prm</a:t>
            </a:r>
            <a:r>
              <a:rPr kumimoji="0" lang="ja-JP" altLang="en-US" sz="1800" dirty="0">
                <a:solidFill>
                  <a:srgbClr val="009900"/>
                </a:solidFill>
                <a:latin typeface="Times New Roman"/>
                <a:ea typeface="ＭＳ Ｐゴシック"/>
              </a:rPr>
              <a:t>を編集 </a:t>
            </a:r>
            <a:r>
              <a:rPr kumimoji="0" lang="en-US" altLang="ja-JP" sz="1800" dirty="0">
                <a:solidFill>
                  <a:srgbClr val="009900"/>
                </a:solidFill>
                <a:latin typeface="Times New Roman"/>
                <a:ea typeface="ＭＳ Ｐゴシック"/>
              </a:rPr>
              <a:t>(</a:t>
            </a:r>
            <a:r>
              <a:rPr kumimoji="0" lang="ja-JP" altLang="en-US" sz="1800" dirty="0">
                <a:solidFill>
                  <a:srgbClr val="009900"/>
                </a:solidFill>
                <a:latin typeface="Times New Roman"/>
                <a:ea typeface="ＭＳ Ｐゴシック"/>
              </a:rPr>
              <a:t>フィッティングしないパラメータの </a:t>
            </a:r>
            <a:r>
              <a:rPr kumimoji="0" lang="en-US" altLang="ja-JP" sz="1800" dirty="0" err="1">
                <a:solidFill>
                  <a:srgbClr val="0000FF"/>
                </a:solidFill>
                <a:latin typeface="Times New Roman"/>
                <a:ea typeface="ＭＳ Ｐゴシック"/>
              </a:rPr>
              <a:t>optid</a:t>
            </a:r>
            <a:r>
              <a:rPr kumimoji="0" lang="ja-JP" altLang="en-US" sz="1800" dirty="0">
                <a:solidFill>
                  <a:srgbClr val="0000FF"/>
                </a:solidFill>
                <a:latin typeface="Times New Roman"/>
                <a:ea typeface="ＭＳ Ｐゴシック"/>
              </a:rPr>
              <a:t> を </a:t>
            </a:r>
            <a:r>
              <a:rPr kumimoji="0" lang="en-US" altLang="ja-JP" sz="1800" dirty="0">
                <a:solidFill>
                  <a:srgbClr val="0000FF"/>
                </a:solidFill>
                <a:latin typeface="Times New Roman"/>
                <a:ea typeface="ＭＳ Ｐゴシック"/>
              </a:rPr>
              <a:t>0</a:t>
            </a:r>
            <a:r>
              <a:rPr kumimoji="0" lang="ja-JP" altLang="en-US" sz="1800" dirty="0">
                <a:solidFill>
                  <a:srgbClr val="009900"/>
                </a:solidFill>
                <a:latin typeface="Times New Roman"/>
                <a:ea typeface="ＭＳ Ｐゴシック"/>
              </a:rPr>
              <a:t> にする。</a:t>
            </a:r>
            <a:r>
              <a:rPr kumimoji="0" lang="en-US" altLang="ja-JP" sz="1800" dirty="0">
                <a:solidFill>
                  <a:srgbClr val="009900"/>
                </a:solidFill>
                <a:latin typeface="Times New Roman"/>
                <a:ea typeface="ＭＳ Ｐゴシック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dirty="0">
                <a:latin typeface="Times New Roman"/>
                <a:ea typeface="ＭＳ Ｐゴシック"/>
              </a:rPr>
              <a:t>[Parameters]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dirty="0" err="1">
                <a:latin typeface="Times New Roman"/>
                <a:ea typeface="ＭＳ Ｐゴシック"/>
              </a:rPr>
              <a:t>nparams</a:t>
            </a:r>
            <a:r>
              <a:rPr kumimoji="0" lang="en-US" altLang="ja-JP" sz="1400" dirty="0">
                <a:latin typeface="Times New Roman"/>
                <a:ea typeface="ＭＳ Ｐゴシック"/>
              </a:rPr>
              <a:t>=16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dirty="0">
                <a:latin typeface="Times New Roman"/>
                <a:ea typeface="ＭＳ Ｐゴシック"/>
              </a:rPr>
              <a:t>a0=0.0:10.0:1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dirty="0">
                <a:latin typeface="Times New Roman"/>
                <a:ea typeface="ＭＳ Ｐゴシック"/>
              </a:rPr>
              <a:t>a1=</a:t>
            </a:r>
            <a:r>
              <a:rPr kumimoji="0" lang="en-US" altLang="ja-JP" sz="1400" dirty="0">
                <a:solidFill>
                  <a:srgbClr val="FF0000"/>
                </a:solidFill>
                <a:latin typeface="Times New Roman"/>
                <a:ea typeface="ＭＳ Ｐゴシック"/>
              </a:rPr>
              <a:t>0.0:10.0:</a:t>
            </a:r>
            <a:r>
              <a:rPr kumimoji="0" lang="en-US" altLang="ja-JP" sz="1400" dirty="0">
                <a:solidFill>
                  <a:srgbClr val="0000FF"/>
                </a:solidFill>
                <a:latin typeface="Times New Roman"/>
                <a:ea typeface="ＭＳ Ｐゴシック"/>
              </a:rPr>
              <a:t>0</a:t>
            </a:r>
            <a:endParaRPr kumimoji="0" lang="en-US" altLang="ja-JP" sz="1400" dirty="0">
              <a:solidFill>
                <a:srgbClr val="FF0000"/>
              </a:solidFill>
              <a:latin typeface="Times New Roman"/>
              <a:ea typeface="ＭＳ Ｐゴシック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dirty="0">
                <a:latin typeface="Times New Roman"/>
                <a:ea typeface="ＭＳ Ｐゴシック"/>
              </a:rPr>
              <a:t>a2=0.0:10.0:1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dirty="0">
                <a:latin typeface="Times New Roman"/>
                <a:ea typeface="ＭＳ Ｐゴシック"/>
              </a:rPr>
              <a:t>a3=</a:t>
            </a:r>
            <a:r>
              <a:rPr kumimoji="0" lang="en-US" altLang="ja-JP" sz="1400" dirty="0">
                <a:solidFill>
                  <a:srgbClr val="FF0000"/>
                </a:solidFill>
                <a:latin typeface="Times New Roman"/>
                <a:ea typeface="ＭＳ Ｐゴシック"/>
              </a:rPr>
              <a:t>0.0:10.0:</a:t>
            </a:r>
            <a:r>
              <a:rPr kumimoji="0" lang="en-US" altLang="ja-JP" sz="1400" dirty="0">
                <a:solidFill>
                  <a:srgbClr val="0000FF"/>
                </a:solidFill>
                <a:latin typeface="Times New Roman"/>
                <a:ea typeface="ＭＳ Ｐゴシック"/>
              </a:rPr>
              <a:t>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dirty="0">
                <a:latin typeface="Times New Roman"/>
                <a:ea typeface="ＭＳ Ｐゴシック"/>
              </a:rPr>
              <a:t>a4=0.0:10.0:1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python .\Hall-2layers.py mu Hall-</a:t>
            </a: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SnSe.prm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dirty="0">
                <a:latin typeface="Times New Roman"/>
                <a:ea typeface="ＭＳ Ｐゴシック"/>
              </a:rPr>
              <a:t>Parameters optimized by non-linear LSQ: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dirty="0">
                <a:latin typeface="Times New Roman"/>
                <a:ea typeface="ＭＳ Ｐゴシック"/>
              </a:rPr>
              <a:t>           a0=    0.233623 	(id=1) (dx=      10)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dirty="0">
                <a:latin typeface="Times New Roman"/>
                <a:ea typeface="ＭＳ Ｐゴシック"/>
              </a:rPr>
              <a:t>           a1=           0 	(id=0) (dx=      10)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dirty="0">
                <a:latin typeface="Times New Roman"/>
                <a:ea typeface="ＭＳ Ｐゴシック"/>
              </a:rPr>
              <a:t>           a2=   0.0445872 	(id=1) (dx=      10)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dirty="0">
                <a:latin typeface="Times New Roman"/>
                <a:ea typeface="ＭＳ Ｐゴシック"/>
              </a:rPr>
              <a:t>           a3=           0 	(id=0) (dx=      10)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dirty="0">
                <a:latin typeface="Times New Roman"/>
                <a:ea typeface="ＭＳ Ｐゴシック"/>
              </a:rPr>
              <a:t>           a4=     6.87784 	(id=1) (dx=      10)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dirty="0">
                <a:latin typeface="Times New Roman"/>
                <a:ea typeface="ＭＳ Ｐゴシック"/>
              </a:rPr>
              <a:t>           Eb=    -1.46169 	(id=1) (dx=     0.1)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dirty="0">
                <a:latin typeface="Times New Roman"/>
                <a:ea typeface="ＭＳ Ｐゴシック"/>
              </a:rPr>
              <a:t>  f= 2.078012825499547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dirty="0">
              <a:latin typeface="Times New Roman"/>
              <a:ea typeface="ＭＳ Ｐゴシック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dirty="0">
                <a:latin typeface="Times New Roman"/>
                <a:ea typeface="ＭＳ Ｐゴシック"/>
              </a:rPr>
              <a:t>T         mu(</a:t>
            </a:r>
            <a:r>
              <a:rPr kumimoji="0" lang="en-US" altLang="ja-JP" sz="1400" dirty="0" err="1">
                <a:latin typeface="Times New Roman"/>
                <a:ea typeface="ＭＳ Ｐゴシック"/>
              </a:rPr>
              <a:t>obs</a:t>
            </a:r>
            <a:r>
              <a:rPr kumimoji="0" lang="en-US" altLang="ja-JP" sz="1400" dirty="0">
                <a:latin typeface="Times New Roman"/>
                <a:ea typeface="ＭＳ Ｐゴシック"/>
              </a:rPr>
              <a:t>)      mu(</a:t>
            </a:r>
            <a:r>
              <a:rPr kumimoji="0" lang="en-US" altLang="ja-JP" sz="1400" dirty="0" err="1">
                <a:latin typeface="Times New Roman"/>
                <a:ea typeface="ＭＳ Ｐゴシック"/>
              </a:rPr>
              <a:t>nlsq</a:t>
            </a:r>
            <a:r>
              <a:rPr kumimoji="0" lang="en-US" altLang="ja-JP" sz="1400" dirty="0">
                <a:latin typeface="Times New Roman"/>
                <a:ea typeface="ＭＳ Ｐゴシック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dirty="0">
                <a:latin typeface="Times New Roman"/>
                <a:ea typeface="ＭＳ Ｐゴシック"/>
              </a:rPr>
              <a:t>   249.9         3.763        4.006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dirty="0">
                <a:latin typeface="Times New Roman"/>
                <a:ea typeface="ＭＳ Ｐゴシック"/>
              </a:rPr>
              <a:t>   274.4         4.067        4.314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dirty="0">
                <a:latin typeface="Times New Roman"/>
                <a:ea typeface="ＭＳ Ｐゴシック"/>
              </a:rPr>
              <a:t>     297             4        4.537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dirty="0">
                <a:latin typeface="Times New Roman"/>
                <a:ea typeface="ＭＳ Ｐゴシック"/>
              </a:rPr>
              <a:t>     325             5        4.736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dirty="0">
                <a:latin typeface="Times New Roman"/>
                <a:ea typeface="ＭＳ Ｐゴシック"/>
              </a:rPr>
              <a:t>     370           5.5        4.888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dirty="0">
                <a:latin typeface="Times New Roman"/>
                <a:ea typeface="ＭＳ Ｐゴシック"/>
              </a:rPr>
              <a:t>     428           5.3        4.843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dirty="0">
                <a:latin typeface="Times New Roman"/>
                <a:ea typeface="ＭＳ Ｐゴシック"/>
              </a:rPr>
              <a:t>     472           4.7        4.689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dirty="0">
                <a:latin typeface="Times New Roman"/>
                <a:ea typeface="ＭＳ Ｐゴシック"/>
              </a:rPr>
              <a:t>     523           4.8        4.438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dirty="0">
                <a:latin typeface="Times New Roman"/>
                <a:ea typeface="ＭＳ Ｐゴシック"/>
              </a:rPr>
              <a:t>     572           4.3        4.162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dirty="0">
                <a:latin typeface="Times New Roman"/>
                <a:ea typeface="ＭＳ Ｐゴシック"/>
              </a:rPr>
              <a:t>     625           3.6        3.857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dirty="0">
                <a:latin typeface="Times New Roman"/>
                <a:ea typeface="ＭＳ Ｐゴシック"/>
              </a:rPr>
              <a:t>     672           2.7        3.594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9B9734-F3F2-4441-B7FB-9E0254975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1"/>
            <a:ext cx="9144000" cy="9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2800" b="1" kern="0" dirty="0">
                <a:solidFill>
                  <a:srgbClr val="0000FF"/>
                </a:solidFill>
              </a:rPr>
              <a:t>移動度の温度依存性にフィッティング</a:t>
            </a:r>
            <a:r>
              <a:rPr lang="en-US" altLang="ja-JP" sz="2800" b="1" kern="0" dirty="0">
                <a:solidFill>
                  <a:srgbClr val="0000FF"/>
                </a:solidFill>
              </a:rPr>
              <a:t>(</a:t>
            </a:r>
            <a:r>
              <a:rPr lang="ja-JP" altLang="en-US" sz="2800" b="1" kern="0" dirty="0">
                <a:solidFill>
                  <a:srgbClr val="0000FF"/>
                </a:solidFill>
              </a:rPr>
              <a:t>単キャリアモデル</a:t>
            </a:r>
            <a:r>
              <a:rPr lang="en-US" altLang="ja-JP" sz="2800" b="1" kern="0" dirty="0">
                <a:solidFill>
                  <a:srgbClr val="0000FF"/>
                </a:solidFill>
              </a:rPr>
              <a:t>)</a:t>
            </a:r>
            <a:br>
              <a:rPr lang="en-US" altLang="ja-JP" sz="2800" b="1" kern="0" dirty="0">
                <a:solidFill>
                  <a:srgbClr val="0000FF"/>
                </a:solidFill>
              </a:rPr>
            </a:br>
            <a:r>
              <a:rPr lang="en-US" altLang="ja-JP" sz="2800" b="1" kern="0" dirty="0">
                <a:solidFill>
                  <a:srgbClr val="0000FF"/>
                </a:solidFill>
              </a:rPr>
              <a:t>(</a:t>
            </a:r>
            <a:r>
              <a:rPr lang="ja-JP" altLang="en-US" sz="2800" b="1" kern="0" dirty="0">
                <a:solidFill>
                  <a:srgbClr val="0000FF"/>
                </a:solidFill>
              </a:rPr>
              <a:t>非線形</a:t>
            </a:r>
            <a:r>
              <a:rPr lang="en-US" altLang="ja-JP" sz="2800" b="1" kern="0" dirty="0">
                <a:solidFill>
                  <a:srgbClr val="0000FF"/>
                </a:solidFill>
              </a:rPr>
              <a:t>LSQ, </a:t>
            </a:r>
            <a:r>
              <a:rPr lang="ja-JP" altLang="en-US" sz="2800" b="1" kern="0" dirty="0">
                <a:solidFill>
                  <a:srgbClr val="0000FF"/>
                </a:solidFill>
              </a:rPr>
              <a:t>粒界障壁フィッティング、移動度モデルを削減</a:t>
            </a:r>
            <a:r>
              <a:rPr lang="en-US" altLang="ja-JP" sz="2800" b="1" kern="0" dirty="0">
                <a:solidFill>
                  <a:srgbClr val="0000FF"/>
                </a:solidFill>
              </a:rPr>
              <a:t>)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A874574-F8D8-48CE-98DA-B3D80E1343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774" y="1700808"/>
            <a:ext cx="4647853" cy="501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45498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01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11063</TotalTime>
  <Words>3894</Words>
  <Application>Microsoft Office PowerPoint</Application>
  <PresentationFormat>画面に合わせる (4:3)</PresentationFormat>
  <Paragraphs>529</Paragraphs>
  <Slides>28</Slides>
  <Notes>28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2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28</vt:i4>
      </vt:variant>
    </vt:vector>
  </HeadingPairs>
  <TitlesOfParts>
    <vt:vector size="38" baseType="lpstr">
      <vt:lpstr>ＭＳ Ｐゴシック</vt:lpstr>
      <vt:lpstr>游ゴシック</vt:lpstr>
      <vt:lpstr>Arial</vt:lpstr>
      <vt:lpstr>Calibri</vt:lpstr>
      <vt:lpstr>Cambria Math</vt:lpstr>
      <vt:lpstr>Times New Roman</vt:lpstr>
      <vt:lpstr>101_標準デザイン</vt:lpstr>
      <vt:lpstr>3_Office ​​テーマ</vt:lpstr>
      <vt:lpstr>数式</vt:lpstr>
      <vt:lpstr>ワークシート</vt:lpstr>
      <vt:lpstr>半導体のHall移動度・キャリア密度にフィッティング</vt:lpstr>
      <vt:lpstr>入力ファイル: CSV</vt:lpstr>
      <vt:lpstr>パラメータファイル: *.in</vt:lpstr>
      <vt:lpstr>パラメータファイル: *.in</vt:lpstr>
      <vt:lpstr>パラメータファイル作成</vt:lpstr>
      <vt:lpstr>移動度の温度依存性にフィッティング(単キャリアモデル) (線形最小二乗法, 粒界障壁なし)</vt:lpstr>
      <vt:lpstr>PowerPoint プレゼンテーション</vt:lpstr>
      <vt:lpstr>PowerPoint プレゼンテーション</vt:lpstr>
      <vt:lpstr>PowerPoint プレゼンテーション</vt:lpstr>
      <vt:lpstr>非縮退半導体のHall移動度・キャリア密度にフィッティング</vt:lpstr>
      <vt:lpstr>パラメータファイル作成</vt:lpstr>
      <vt:lpstr>とりあえず初期値で温度依存性をシミュレーション</vt:lpstr>
      <vt:lpstr>実験データとシミュレーション結果を重ねてみる</vt:lpstr>
      <vt:lpstr>初期値を使って温度依存性をフィッティング</vt:lpstr>
      <vt:lpstr>初期値を使って温度依存性をフィッティング</vt:lpstr>
      <vt:lpstr>1回目の最適化結果を使って温度依存性をフィッティング</vt:lpstr>
      <vt:lpstr>1回目の最適化結果を使って温度依存性をフィッティング</vt:lpstr>
      <vt:lpstr>パラメータファイルを引数で与えて実行することもできる</vt:lpstr>
      <vt:lpstr>PowerPoint プレゼンテーション</vt:lpstr>
      <vt:lpstr>半導体の電子構造</vt:lpstr>
      <vt:lpstr>電子と正孔: 電荷中性条件の書き換え</vt:lpstr>
      <vt:lpstr>自由電子密度</vt:lpstr>
      <vt:lpstr>自由電子密度、自由正孔密度</vt:lpstr>
      <vt:lpstr>半導体の状態密度、電子、正孔</vt:lpstr>
      <vt:lpstr>ドナー準位、アクセプター準位の状態</vt:lpstr>
      <vt:lpstr>Fermi準位の求め方: 図解</vt:lpstr>
      <vt:lpstr>Fermi準位の計算: プログラム</vt:lpstr>
      <vt:lpstr>Fermi準位の計算: プログラム</vt:lpstr>
    </vt:vector>
  </TitlesOfParts>
  <Company>Tokyo Institute ｏｆ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Toshio Kamiya</dc:creator>
  <cp:lastModifiedBy>神谷 利夫</cp:lastModifiedBy>
  <cp:revision>1264</cp:revision>
  <cp:lastPrinted>2018-08-03T07:46:37Z</cp:lastPrinted>
  <dcterms:created xsi:type="dcterms:W3CDTF">2007-04-10T12:04:37Z</dcterms:created>
  <dcterms:modified xsi:type="dcterms:W3CDTF">2021-09-03T01:24:28Z</dcterms:modified>
</cp:coreProperties>
</file>