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6" r:id="rId1"/>
    <p:sldMasterId id="2147484240" r:id="rId2"/>
    <p:sldMasterId id="2147484327" r:id="rId3"/>
    <p:sldMasterId id="2147484339" r:id="rId4"/>
    <p:sldMasterId id="2147484351" r:id="rId5"/>
    <p:sldMasterId id="2147484363" r:id="rId6"/>
  </p:sldMasterIdLst>
  <p:notesMasterIdLst>
    <p:notesMasterId r:id="rId34"/>
  </p:notesMasterIdLst>
  <p:handoutMasterIdLst>
    <p:handoutMasterId r:id="rId35"/>
  </p:handoutMasterIdLst>
  <p:sldIdLst>
    <p:sldId id="1834" r:id="rId7"/>
    <p:sldId id="880" r:id="rId8"/>
    <p:sldId id="3879" r:id="rId9"/>
    <p:sldId id="3881" r:id="rId10"/>
    <p:sldId id="3882" r:id="rId11"/>
    <p:sldId id="3884" r:id="rId12"/>
    <p:sldId id="722" r:id="rId13"/>
    <p:sldId id="3885" r:id="rId14"/>
    <p:sldId id="3891" r:id="rId15"/>
    <p:sldId id="3886" r:id="rId16"/>
    <p:sldId id="955" r:id="rId17"/>
    <p:sldId id="3887" r:id="rId18"/>
    <p:sldId id="863" r:id="rId19"/>
    <p:sldId id="892" r:id="rId20"/>
    <p:sldId id="745" r:id="rId21"/>
    <p:sldId id="866" r:id="rId22"/>
    <p:sldId id="3892" r:id="rId23"/>
    <p:sldId id="3893" r:id="rId24"/>
    <p:sldId id="885" r:id="rId25"/>
    <p:sldId id="1843" r:id="rId26"/>
    <p:sldId id="3888" r:id="rId27"/>
    <p:sldId id="1893" r:id="rId28"/>
    <p:sldId id="3889" r:id="rId29"/>
    <p:sldId id="1846" r:id="rId30"/>
    <p:sldId id="3876" r:id="rId31"/>
    <p:sldId id="3890" r:id="rId32"/>
    <p:sldId id="1894" r:id="rId33"/>
  </p:sldIdLst>
  <p:sldSz cx="9144000" cy="6858000" type="screen4x3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2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FF"/>
    <a:srgbClr val="00CCFF"/>
    <a:srgbClr val="6666FF"/>
    <a:srgbClr val="666633"/>
    <a:srgbClr val="993300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1769" autoAdjust="0"/>
  </p:normalViewPr>
  <p:slideViewPr>
    <p:cSldViewPr>
      <p:cViewPr>
        <p:scale>
          <a:sx n="100" d="100"/>
          <a:sy n="100" d="100"/>
        </p:scale>
        <p:origin x="3348" y="1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344"/>
    </p:cViewPr>
  </p:sorterViewPr>
  <p:notesViewPr>
    <p:cSldViewPr>
      <p:cViewPr varScale="1">
        <p:scale>
          <a:sx n="79" d="100"/>
          <a:sy n="79" d="100"/>
        </p:scale>
        <p:origin x="1794" y="90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0912" y="1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8975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0912" y="6398975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41051D-4073-4201-8AD2-A1380876006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828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0912" y="1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0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1200" y="506413"/>
            <a:ext cx="3365500" cy="2524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5509" y="3199488"/>
            <a:ext cx="7235296" cy="303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8975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0912" y="6398975"/>
            <a:ext cx="4275403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85B0B-976C-4725-9325-232CE663A8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9970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66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BAF8D-4809-405D-8DBB-29DC405C1E64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59591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6B65CF-F80F-4EAA-9EBB-2B9E2FC69A87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9889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74C4F0-9439-4C19-B358-C52CC07478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0477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6A3486-1F0D-4E77-AC6C-580490CBE8EF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12889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251EC9-1886-4A26-9C6D-F526B45845F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0518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F7510-D9F5-47C9-8A69-3CF3AC805338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4850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0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9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5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2579A-6D1E-479C-9D6D-DF6F4DDE1E9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5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6D705-7948-46A3-83E9-33B421C921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A32C1A-BFF7-4A4D-A94A-2C83D55543D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89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5D0F0-81B9-4E8E-835F-4EFA3B51A94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A6E56A-DFEF-4601-A57B-02598C5B4E8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54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85863-D331-40EE-82D9-88D2CF7DC2D4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3CA03-DB20-47B6-B03E-F26686ACDF8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7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EF43F4-0BFF-4D3C-BDC4-5887BC6CAB04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4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84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B0FBC2-C74D-489D-A2F2-0920616BF5D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8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2C3B8-5366-4932-B226-A4AD3A98D6A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6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9C84C-72BF-43C3-87A4-A0925ABD901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4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CA93C6-1C71-4E5F-A0BA-6F8ED05E0A8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7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CFB31-8E33-4084-B469-8ED758FBDC8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5973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96642-62ED-4863-95D2-3541593CF8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8073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E3AB8-CD09-4BFC-93C9-15D352F689C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196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E1752-3220-46E0-814B-B21BF31097A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350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8D30D-18D9-49F2-A76F-ED9F601922E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5499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2BC82-9EDA-4AF9-BDA8-50277383DF4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095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8BEA2-85C4-4128-934A-4769C26E030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4463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3551A-3B33-4158-943F-E1AC0C478CC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202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DE816-1ADD-41A1-B70F-479C27B7BA0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2507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6EC97-0D94-40D0-B730-5BD769C0D80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3069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235AD-1D23-4634-895D-886F0FAA032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931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40905-4628-4E0D-BB30-188B43B86E2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908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6C198-10A3-49B4-BD5F-27387B70767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019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0F5AC-3309-4BC4-B158-A994769481D9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97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BC180-78D8-4D39-BDDA-63DEF63D53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706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7CF15-6E12-49D0-BEE3-86E7F99CAAD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6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67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21BE0-07B9-48DD-8C96-98229446797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588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171C1-6BBE-41C8-A358-3FC1E17F9159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9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E17BB-8021-4549-B7CF-EAC4A037AE7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951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DFEFE-02BD-40F4-B66F-DA6FE633A18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45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85B67-B469-4361-B0D7-A52FF216F3F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918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6FF82-4B8E-472E-A29E-50C01818E5D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760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45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20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61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3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4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71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45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183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6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152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552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40905-4628-4E0D-BB30-188B43B86E2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4845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6C198-10A3-49B4-BD5F-27387B70767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1766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0F5AC-3309-4BC4-B158-A994769481D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610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10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C180-78D8-4D39-BDDA-63DEF63D53D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4777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7CF15-6E12-49D0-BEE3-86E7F99CAAD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5861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21BE0-07B9-48DD-8C96-98229446797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8251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171C1-6BBE-41C8-A358-3FC1E17F915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5028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E17BB-8021-4549-B7CF-EAC4A037AE7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4412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DFEFE-02BD-40F4-B66F-DA6FE633A18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958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85B67-B469-4361-B0D7-A52FF216F3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6977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6FF82-4B8E-472E-A29E-50C01818E5D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153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4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4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2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E2E94F-954D-465B-BA5B-D7061B8B63C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1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73296292-76FC-487C-902E-F321B73074F1}" type="slidenum">
              <a:rPr lang="en-US" altLang="ja-JP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1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1DD05-60B8-48A1-99ED-CD227F09E1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04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976248-A271-4F56-B355-F16E3AB1FB2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2021/7/25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34DC943-AF19-4C9F-ADB4-2147FF5CDB9A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309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eaLnBrk="1" hangingPunct="1"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eaLnBrk="1" hangingPunct="1"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D541DD05-60B8-48A1-99ED-CD227F09E13E}" type="slidenum">
              <a:rPr lang="en-US" altLang="ja-JP">
                <a:solidFill>
                  <a:srgbClr val="000000"/>
                </a:solidFill>
                <a:latin typeface="Times New Roman"/>
                <a:ea typeface="ＭＳ Ｐゴシック"/>
              </a:rPr>
              <a:pPr eaLnBrk="1" hangingPunct="1"/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6936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e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562.png"/><Relationship Id="rId7" Type="http://schemas.openxmlformats.org/officeDocument/2006/relationships/image" Target="../media/image620.png"/><Relationship Id="rId12" Type="http://schemas.openxmlformats.org/officeDocument/2006/relationships/image" Target="../media/image6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25.wmf"/><Relationship Id="rId5" Type="http://schemas.openxmlformats.org/officeDocument/2006/relationships/image" Target="../media/image92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571.png"/><Relationship Id="rId9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Linear algebra libraries </a:t>
            </a:r>
            <a:br>
              <a:rPr lang="en-US" altLang="ja-JP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</a:br>
            <a:r>
              <a:rPr lang="en-US" altLang="ja-JP" sz="2800" dirty="0">
                <a:solidFill>
                  <a:schemeClr val="tx1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2800" dirty="0">
                <a:solidFill>
                  <a:schemeClr val="tx1"/>
                </a:solidFill>
                <a:latin typeface="Times New Roman"/>
                <a:ea typeface="ＭＳ Ｐゴシック"/>
              </a:rPr>
              <a:t>線形幾何学・行列計算ライブラリ</a:t>
            </a:r>
            <a:r>
              <a:rPr lang="en-US" altLang="ja-JP" sz="2800" dirty="0">
                <a:solidFill>
                  <a:schemeClr val="tx1"/>
                </a:solidFill>
                <a:latin typeface="Times New Roman"/>
                <a:ea typeface="ＭＳ Ｐゴシック"/>
              </a:rPr>
              <a:t>)</a:t>
            </a:r>
            <a:endParaRPr lang="ja-JP" altLang="en-US" sz="28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95807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Fortran, C, C++, </a:t>
            </a:r>
            <a:r>
              <a:rPr kumimoji="1" lang="en-US" altLang="ja-JP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etc</a:t>
            </a:r>
            <a:b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1" lang="en-US" altLang="ja-JP" sz="20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LAPACK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(Linear Algebra </a:t>
            </a:r>
            <a:r>
              <a:rPr kumimoji="1" lang="en-US" altLang="ja-JP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PACKage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</a:t>
            </a:r>
            <a:r>
              <a:rPr kumimoji="1" lang="en-US" altLang="ja-JP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ScaLAPACK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(Scalable LAPACK)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Intel Math Kernel Library (MKL)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Python: </a:t>
            </a:r>
            <a:r>
              <a:rPr kumimoji="1" lang="en-US" altLang="ja-JP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numpy.linalg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1" lang="en-US" altLang="ja-JP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scipy.linalg</a:t>
            </a:r>
            <a:endParaRPr kumimoji="1" lang="en-US" altLang="ja-JP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5576" y="2924944"/>
                <a:ext cx="737243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ja-JP" sz="1800" b="1" dirty="0">
                    <a:solidFill>
                      <a:srgbClr val="009900"/>
                    </a:solidFill>
                  </a:rPr>
                  <a:t>matrix.py</a:t>
                </a:r>
              </a:p>
              <a:p>
                <a:pPr lvl="0">
                  <a:defRPr/>
                </a:pPr>
                <a:r>
                  <a:rPr lang="en-US" altLang="ja-JP" sz="1800" b="1" dirty="0">
                    <a:solidFill>
                      <a:srgbClr val="000000"/>
                    </a:solidFill>
                  </a:rPr>
                  <a:t>  Product of matrixes    	AB	: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 C 	= A @ B</a:t>
                </a:r>
                <a:br>
                  <a:rPr lang="en-US" altLang="ja-JP" sz="1800" dirty="0">
                    <a:solidFill>
                      <a:srgbClr val="000000"/>
                    </a:solidFill>
                  </a:rPr>
                </a:br>
                <a:r>
                  <a:rPr lang="en-US" altLang="ja-JP" sz="1800" b="1" dirty="0">
                    <a:solidFill>
                      <a:srgbClr val="000000"/>
                    </a:solidFill>
                  </a:rPr>
                  <a:t>  Inner product		V1</a:t>
                </a:r>
                <a:r>
                  <a:rPr lang="ja-JP" altLang="en-US" sz="1800" b="1" dirty="0">
                    <a:solidFill>
                      <a:srgbClr val="000000"/>
                    </a:solidFill>
                  </a:rPr>
                  <a:t>･</a:t>
                </a:r>
                <a:r>
                  <a:rPr lang="en-US" altLang="ja-JP" sz="1800" b="1" dirty="0">
                    <a:solidFill>
                      <a:srgbClr val="000000"/>
                    </a:solidFill>
                  </a:rPr>
                  <a:t>V2	: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 inner 	= numpy.dot(V1, V2)</a:t>
                </a:r>
              </a:p>
              <a:p>
                <a:pPr lvl="0">
                  <a:defRPr/>
                </a:pPr>
                <a:r>
                  <a:rPr lang="en-US" altLang="ja-JP" sz="1800" dirty="0">
                    <a:solidFill>
                      <a:srgbClr val="000000"/>
                    </a:solidFill>
                  </a:rPr>
                  <a:t>                                                                   inner 	= </a:t>
                </a:r>
                <a:r>
                  <a:rPr lang="en-US" altLang="ja-JP" sz="1800" dirty="0" err="1">
                    <a:solidFill>
                      <a:srgbClr val="000000"/>
                    </a:solidFill>
                  </a:rPr>
                  <a:t>numpy.inner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(V1, V2)</a:t>
                </a:r>
                <a:r>
                  <a:rPr lang="en-US" altLang="ja-JP" sz="1800" b="1" dirty="0">
                    <a:solidFill>
                      <a:srgbClr val="000000"/>
                    </a:solidFill>
                  </a:rPr>
                  <a:t>    </a:t>
                </a:r>
              </a:p>
              <a:p>
                <a:pPr lvl="0">
                  <a:defRPr/>
                </a:pPr>
                <a:r>
                  <a:rPr lang="en-US" altLang="ja-JP" sz="1800" b="1" dirty="0">
                    <a:solidFill>
                      <a:srgbClr val="000000"/>
                    </a:solidFill>
                  </a:rPr>
                  <a:t>  Outer product		V1 </a:t>
                </a:r>
                <a14:m>
                  <m:oMath xmlns:m="http://schemas.openxmlformats.org/officeDocument/2006/math">
                    <m:r>
                      <a:rPr lang="en-US" altLang="ja-JP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ja-JP" sz="1800" b="1" dirty="0">
                    <a:solidFill>
                      <a:srgbClr val="000000"/>
                    </a:solidFill>
                  </a:rPr>
                  <a:t> V2	: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 V3 	= </a:t>
                </a:r>
                <a:r>
                  <a:rPr lang="en-US" altLang="ja-JP" sz="1800" dirty="0" err="1">
                    <a:solidFill>
                      <a:srgbClr val="000000"/>
                    </a:solidFill>
                  </a:rPr>
                  <a:t>numpy.cross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(V1, V2)</a:t>
                </a:r>
                <a:r>
                  <a:rPr lang="en-US" altLang="ja-JP" sz="1800" b="1" dirty="0">
                    <a:solidFill>
                      <a:srgbClr val="000000"/>
                    </a:solidFill>
                  </a:rPr>
                  <a:t>   </a:t>
                </a:r>
              </a:p>
              <a:p>
                <a:pPr lvl="0">
                  <a:defRPr/>
                </a:pPr>
                <a:r>
                  <a:rPr lang="en-US" altLang="ja-JP" sz="1800" b="1" dirty="0">
                    <a:solidFill>
                      <a:srgbClr val="000000"/>
                    </a:solidFill>
                  </a:rPr>
                  <a:t>  Inverse matrix			: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 Ai 	= </a:t>
                </a:r>
                <a:r>
                  <a:rPr lang="en-US" altLang="ja-JP" sz="1800" dirty="0" err="1">
                    <a:solidFill>
                      <a:srgbClr val="000000"/>
                    </a:solidFill>
                  </a:rPr>
                  <a:t>numpy.linalg.inv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(A)</a:t>
                </a:r>
                <a:br>
                  <a:rPr lang="en-US" altLang="ja-JP" sz="1800" dirty="0">
                    <a:solidFill>
                      <a:srgbClr val="000000"/>
                    </a:solidFill>
                  </a:rPr>
                </a:br>
                <a:r>
                  <a:rPr lang="en-US" altLang="ja-JP" sz="1800" b="1" dirty="0">
                    <a:solidFill>
                      <a:srgbClr val="000000"/>
                    </a:solidFill>
                  </a:rPr>
                  <a:t>  Determinant			: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dirty="0" err="1">
                    <a:solidFill>
                      <a:srgbClr val="000000"/>
                    </a:solidFill>
                  </a:rPr>
                  <a:t>det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 	= </a:t>
                </a:r>
                <a:r>
                  <a:rPr lang="en-US" altLang="ja-JP" sz="1800" dirty="0" err="1">
                    <a:solidFill>
                      <a:srgbClr val="000000"/>
                    </a:solidFill>
                  </a:rPr>
                  <a:t>numpy.linalg.det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(A)</a:t>
                </a:r>
              </a:p>
              <a:p>
                <a:pPr lvl="0">
                  <a:defRPr/>
                </a:pPr>
                <a:r>
                  <a:rPr lang="en-US" altLang="ja-JP" sz="1800" b="1" dirty="0">
                    <a:solidFill>
                      <a:srgbClr val="000000"/>
                    </a:solidFill>
                  </a:rPr>
                  <a:t>  Eigen values/vectors		: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dirty="0" err="1">
                    <a:solidFill>
                      <a:srgbClr val="000000"/>
                    </a:solidFill>
                  </a:rPr>
                  <a:t>lA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, </a:t>
                </a:r>
                <a:r>
                  <a:rPr lang="en-US" altLang="ja-JP" sz="1800" dirty="0" err="1">
                    <a:solidFill>
                      <a:srgbClr val="000000"/>
                    </a:solidFill>
                  </a:rPr>
                  <a:t>vA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 	= </a:t>
                </a:r>
                <a:r>
                  <a:rPr lang="en-US" altLang="ja-JP" sz="1800" dirty="0" err="1">
                    <a:solidFill>
                      <a:srgbClr val="000000"/>
                    </a:solidFill>
                  </a:rPr>
                  <a:t>numpy.linalg.eig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(A)</a:t>
                </a:r>
              </a:p>
              <a:p>
                <a:pPr lvl="0">
                  <a:defRPr/>
                </a:pPr>
                <a:r>
                  <a:rPr lang="en-US" altLang="ja-JP" sz="1800" b="1" dirty="0">
                    <a:solidFill>
                      <a:srgbClr val="000000"/>
                    </a:solidFill>
                  </a:rPr>
                  <a:t>  Solve </a:t>
                </a:r>
                <a:r>
                  <a:rPr lang="en-US" altLang="ja-JP" sz="1800" b="1" dirty="0" err="1">
                    <a:solidFill>
                      <a:srgbClr val="000000"/>
                    </a:solidFill>
                  </a:rPr>
                  <a:t>simul</a:t>
                </a:r>
                <a:r>
                  <a:rPr lang="en-US" altLang="ja-JP" sz="1800" b="1" dirty="0">
                    <a:solidFill>
                      <a:srgbClr val="000000"/>
                    </a:solidFill>
                  </a:rPr>
                  <a:t>. linear </a:t>
                </a:r>
                <a:r>
                  <a:rPr lang="en-US" altLang="ja-JP" sz="1800" b="1" dirty="0" err="1">
                    <a:solidFill>
                      <a:srgbClr val="000000"/>
                    </a:solidFill>
                  </a:rPr>
                  <a:t>eqs</a:t>
                </a:r>
                <a:r>
                  <a:rPr lang="en-US" altLang="ja-JP" sz="1800" b="1" dirty="0">
                    <a:solidFill>
                      <a:srgbClr val="000000"/>
                    </a:solidFill>
                  </a:rPr>
                  <a:t>.      	AX = B	: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 X 	= </a:t>
                </a:r>
                <a:r>
                  <a:rPr lang="en-US" altLang="ja-JP" sz="1800" dirty="0" err="1">
                    <a:solidFill>
                      <a:srgbClr val="000000"/>
                    </a:solidFill>
                  </a:rPr>
                  <a:t>numpy.linalg.solve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(A, B)</a:t>
                </a:r>
              </a:p>
              <a:p>
                <a:pPr lvl="0">
                  <a:defRPr/>
                </a:pPr>
                <a:r>
                  <a:rPr lang="en-US" altLang="ja-JP" sz="1800" b="1" dirty="0">
                    <a:solidFill>
                      <a:srgbClr val="000000"/>
                    </a:solidFill>
                  </a:rPr>
                  <a:t>  LU decomposition		: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 P, L, U 	= numpy.linalg.lu(A)</a:t>
                </a:r>
              </a:p>
              <a:p>
                <a:pPr lvl="0">
                  <a:defRPr/>
                </a:pPr>
                <a:r>
                  <a:rPr lang="en-US" altLang="ja-JP" sz="1800" b="1" dirty="0">
                    <a:solidFill>
                      <a:srgbClr val="000000"/>
                    </a:solidFill>
                  </a:rPr>
                  <a:t>  </a:t>
                </a:r>
                <a:r>
                  <a:rPr lang="en-US" altLang="ja-JP" sz="1800" b="1" dirty="0" err="1">
                    <a:solidFill>
                      <a:srgbClr val="000000"/>
                    </a:solidFill>
                  </a:rPr>
                  <a:t>Cholesky</a:t>
                </a:r>
                <a:r>
                  <a:rPr lang="en-US" altLang="ja-JP" sz="1800" b="1" dirty="0">
                    <a:solidFill>
                      <a:srgbClr val="000000"/>
                    </a:solidFill>
                  </a:rPr>
                  <a:t> decomposition</a:t>
                </a:r>
                <a:r>
                  <a:rPr lang="ja-JP" altLang="en-US" sz="18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b="1" dirty="0">
                    <a:solidFill>
                      <a:srgbClr val="000000"/>
                    </a:solidFill>
                  </a:rPr>
                  <a:t>	A=LL</a:t>
                </a:r>
                <a:r>
                  <a:rPr lang="en-US" altLang="ja-JP" sz="1800" b="1" baseline="30000" dirty="0">
                    <a:solidFill>
                      <a:srgbClr val="000000"/>
                    </a:solidFill>
                  </a:rPr>
                  <a:t>T</a:t>
                </a:r>
                <a:r>
                  <a:rPr lang="en-US" altLang="ja-JP" sz="1800" b="1" dirty="0">
                    <a:solidFill>
                      <a:srgbClr val="000000"/>
                    </a:solidFill>
                  </a:rPr>
                  <a:t>	: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 L 	= </a:t>
                </a:r>
                <a:r>
                  <a:rPr lang="en-US" altLang="ja-JP" sz="1800" dirty="0" err="1">
                    <a:solidFill>
                      <a:srgbClr val="000000"/>
                    </a:solidFill>
                  </a:rPr>
                  <a:t>numpy.linalg.cholesky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(A)</a:t>
                </a:r>
              </a:p>
              <a:p>
                <a:pPr lvl="0">
                  <a:defRPr/>
                </a:pPr>
                <a:r>
                  <a:rPr lang="en-US" altLang="ja-JP" sz="1800" b="1" dirty="0">
                    <a:solidFill>
                      <a:srgbClr val="000000"/>
                    </a:solidFill>
                  </a:rPr>
                  <a:t>  QR decomposition 	A=QR	: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 Q, R 	= </a:t>
                </a:r>
                <a:r>
                  <a:rPr lang="en-US" altLang="ja-JP" sz="1800" dirty="0" err="1">
                    <a:solidFill>
                      <a:srgbClr val="000000"/>
                    </a:solidFill>
                  </a:rPr>
                  <a:t>scypy.linalg.qr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(A)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24944"/>
                <a:ext cx="7372436" cy="3416320"/>
              </a:xfrm>
              <a:prstGeom prst="rect">
                <a:avLst/>
              </a:prstGeom>
              <a:blipFill>
                <a:blip r:embed="rId3"/>
                <a:stretch>
                  <a:fillRect l="-744" t="-1071" r="-83" b="-19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6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696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Inter-atomic distances</a:t>
            </a:r>
            <a:endParaRPr lang="ja-JP" alt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CB9D2A-CE39-4F40-90B8-653A24EEA9FD}"/>
              </a:ext>
            </a:extLst>
          </p:cNvPr>
          <p:cNvSpPr txBox="1"/>
          <p:nvPr/>
        </p:nvSpPr>
        <p:spPr>
          <a:xfrm>
            <a:off x="35496" y="5486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9900"/>
                </a:solidFill>
              </a:rPr>
              <a:t> python crystal_distance.py</a:t>
            </a:r>
            <a:endParaRPr lang="ja-JP" altLang="en-US" b="1" dirty="0">
              <a:solidFill>
                <a:srgbClr val="0099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147C16-0F0E-4019-B9F6-AA6DD88DD3ED}"/>
              </a:ext>
            </a:extLst>
          </p:cNvPr>
          <p:cNvSpPr txBox="1"/>
          <p:nvPr/>
        </p:nvSpPr>
        <p:spPr>
          <a:xfrm>
            <a:off x="251520" y="980728"/>
            <a:ext cx="813690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Lattice parameters: [5.62, 5.62, 5.62, 90.0, 90.0, 90.0]</a:t>
            </a:r>
          </a:p>
          <a:p>
            <a:r>
              <a:rPr lang="ja-JP" altLang="en-US" sz="1200" dirty="0"/>
              <a:t>Lattice vectors:</a:t>
            </a:r>
          </a:p>
          <a:p>
            <a:r>
              <a:rPr lang="ja-JP" altLang="en-US" sz="1200" dirty="0"/>
              <a:t>  ax: (      5.62,          0,          0) A</a:t>
            </a:r>
          </a:p>
          <a:p>
            <a:r>
              <a:rPr lang="ja-JP" altLang="en-US" sz="1200" dirty="0"/>
              <a:t>  ay: ( 2.546e-10,       5.62,          0) A</a:t>
            </a:r>
          </a:p>
          <a:p>
            <a:r>
              <a:rPr lang="ja-JP" altLang="en-US" sz="1200" dirty="0"/>
              <a:t>  az: ( 2.546e-10,          0,       5.62) A</a:t>
            </a:r>
          </a:p>
          <a:p>
            <a:r>
              <a:rPr lang="ja-JP" altLang="en-US" sz="1200" dirty="0"/>
              <a:t>Metric tensor:</a:t>
            </a:r>
          </a:p>
          <a:p>
            <a:r>
              <a:rPr lang="ja-JP" altLang="en-US" sz="1200" dirty="0"/>
              <a:t>  gij: (     31.58,  1.431e-09,  1.431e-09) A</a:t>
            </a:r>
          </a:p>
          <a:p>
            <a:r>
              <a:rPr lang="ja-JP" altLang="en-US" sz="1200" dirty="0"/>
              <a:t>       ( 1.431e-09,      31.58,   6.48e-20) A</a:t>
            </a:r>
          </a:p>
          <a:p>
            <a:r>
              <a:rPr lang="ja-JP" altLang="en-US" sz="1200" dirty="0"/>
              <a:t>       ( 1.431e-09,   6.48e-20,      31.58) A</a:t>
            </a:r>
          </a:p>
          <a:p>
            <a:r>
              <a:rPr lang="ja-JP" altLang="en-US" sz="1200" dirty="0"/>
              <a:t>Volume:        177.5 A^3</a:t>
            </a:r>
          </a:p>
          <a:p>
            <a:r>
              <a:rPr lang="ja-JP" altLang="en-US" sz="1200" dirty="0"/>
              <a:t>Unit cell volume:        177.5 A^3</a:t>
            </a:r>
          </a:p>
          <a:p>
            <a:r>
              <a:rPr lang="ja-JP" altLang="en-US" sz="1200" dirty="0"/>
              <a:t>Reciprocal lattice parameters: [0.17793594306049823, 0.17793594306049823, 0.17793594306049823, 90.00000000257246, 90.00000000516778, 90.00000000516778]</a:t>
            </a:r>
          </a:p>
          <a:p>
            <a:r>
              <a:rPr lang="ja-JP" altLang="en-US" sz="1200" dirty="0"/>
              <a:t>Reciprocal lattice vectors:</a:t>
            </a:r>
          </a:p>
          <a:p>
            <a:r>
              <a:rPr lang="ja-JP" altLang="en-US" sz="1200" dirty="0"/>
              <a:t>  Rax: (    0.1779,  -8.06e-12,  -8.06e-12) A^-1</a:t>
            </a:r>
          </a:p>
          <a:p>
            <a:r>
              <a:rPr lang="ja-JP" altLang="en-US" sz="1200" dirty="0"/>
              <a:t>  Ray: (         0,     0.1779,          0) A^-1</a:t>
            </a:r>
          </a:p>
          <a:p>
            <a:r>
              <a:rPr lang="ja-JP" altLang="en-US" sz="1200" dirty="0"/>
              <a:t>  Raz: (         0,          0,     0.1779) A^-1</a:t>
            </a:r>
          </a:p>
          <a:p>
            <a:r>
              <a:rPr lang="ja-JP" altLang="en-US" sz="1200" dirty="0"/>
              <a:t>Reciprocal lattice metric tensor:</a:t>
            </a:r>
          </a:p>
          <a:p>
            <a:r>
              <a:rPr lang="ja-JP" altLang="en-US" sz="1200" dirty="0"/>
              <a:t>  Rgij: (   0.03166, -1.422e-12, -1.422e-12) A^-1</a:t>
            </a:r>
          </a:p>
          <a:p>
            <a:r>
              <a:rPr lang="ja-JP" altLang="en-US" sz="1200" dirty="0"/>
              <a:t>        (-1.422e-12,    0.03166,  6.382e-23) A^-1</a:t>
            </a:r>
          </a:p>
          <a:p>
            <a:r>
              <a:rPr lang="ja-JP" altLang="en-US" sz="1200" dirty="0"/>
              <a:t>        (-1.422e-12,  6.382e-23,    0.03166) A^-1</a:t>
            </a:r>
          </a:p>
          <a:p>
            <a:r>
              <a:rPr lang="ja-JP" altLang="en-US" sz="1200" dirty="0"/>
              <a:t>Reciprocal unit cell volume:     0.005634 A^-3</a:t>
            </a:r>
          </a:p>
          <a:p>
            <a:endParaRPr lang="ja-JP" altLang="en-US" sz="1200" dirty="0"/>
          </a:p>
          <a:p>
            <a:r>
              <a:rPr lang="ja-JP" altLang="en-US" sz="1200" dirty="0"/>
              <a:t>nmax: 1 1 1</a:t>
            </a:r>
          </a:p>
          <a:p>
            <a:endParaRPr lang="ja-JP" altLang="en-US" sz="1200" dirty="0"/>
          </a:p>
          <a:p>
            <a:r>
              <a:rPr lang="ja-JP" altLang="en-US" sz="1200" dirty="0"/>
              <a:t>Interatomic distances:</a:t>
            </a:r>
          </a:p>
          <a:p>
            <a:r>
              <a:rPr lang="ja-JP" altLang="en-US" sz="1200" dirty="0"/>
              <a:t>  Cl1  (     0.5,        0,        0) - Na4  (     0.5,      0.5,        0) + ( 0, -1,  0): dis =       2.81 A</a:t>
            </a:r>
          </a:p>
          <a:p>
            <a:r>
              <a:rPr lang="en-US" altLang="ja-JP" sz="1200" dirty="0"/>
              <a:t>(cut)</a:t>
            </a:r>
          </a:p>
          <a:p>
            <a:r>
              <a:rPr lang="pt-BR" altLang="ja-JP" sz="1200" dirty="0"/>
              <a:t>  Na4  (     0.5,      0.5,        0) - Na1  (       0,        0,        0) + ( 0,  1,  0): dis =      3.974 A</a:t>
            </a:r>
          </a:p>
          <a:p>
            <a:r>
              <a:rPr lang="pt-BR" altLang="ja-JP" sz="1200" dirty="0"/>
              <a:t>  Na4  (     0.5,      0.5,        0) - Na2  (       0,      0.5,      0.5) + ( 1,  0, -1): dis =      3.974 A</a:t>
            </a:r>
          </a:p>
          <a:p>
            <a:r>
              <a:rPr lang="pt-BR" altLang="ja-JP" sz="1200" dirty="0"/>
              <a:t>  Na4  (     0.5,      0.5,        0) - Na1  (       0,        0,        0) + ( 1,  0,  0): dis =      3.974 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42447B-3FD1-4CAB-AC68-4D6F1A24D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581" y="591071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NaCl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0184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三斜晶の面間隔 </a:t>
            </a:r>
            <a:r>
              <a:rPr lang="en-US" altLang="ja-JP" sz="3600" b="1" i="1" dirty="0" err="1">
                <a:solidFill>
                  <a:srgbClr val="0000FF"/>
                </a:solidFill>
                <a:latin typeface="+mn-lt"/>
                <a:ea typeface="+mn-ea"/>
              </a:rPr>
              <a:t>d</a:t>
            </a:r>
            <a:r>
              <a:rPr lang="en-US" altLang="ja-JP" sz="3600" b="1" baseline="-25000" dirty="0" err="1">
                <a:solidFill>
                  <a:srgbClr val="0000FF"/>
                </a:solidFill>
                <a:latin typeface="+mn-lt"/>
                <a:ea typeface="+mn-ea"/>
              </a:rPr>
              <a:t>hkl</a:t>
            </a:r>
            <a:endParaRPr lang="ja-JP" altLang="en-US" sz="3600" b="1" baseline="-250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graphicFrame>
        <p:nvGraphicFramePr>
          <p:cNvPr id="103427" name="オブジェクト 4"/>
          <p:cNvGraphicFramePr>
            <a:graphicFrameLocks noChangeAspect="1"/>
          </p:cNvGraphicFramePr>
          <p:nvPr/>
        </p:nvGraphicFramePr>
        <p:xfrm>
          <a:off x="611188" y="1840442"/>
          <a:ext cx="7129462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3767970" imgH="2538025" progId="Word.Document.12">
                  <p:embed/>
                </p:oleObj>
              </mc:Choice>
              <mc:Fallback>
                <p:oleObj name="文書" r:id="rId3" imgW="3767970" imgH="2538025" progId="Word.Document.12">
                  <p:embed/>
                  <p:pic>
                    <p:nvPicPr>
                      <p:cNvPr id="103427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40442"/>
                        <a:ext cx="7129462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オブジェクト 5"/>
          <p:cNvGraphicFramePr>
            <a:graphicFrameLocks noChangeAspect="1"/>
          </p:cNvGraphicFramePr>
          <p:nvPr/>
        </p:nvGraphicFramePr>
        <p:xfrm>
          <a:off x="316442" y="900113"/>
          <a:ext cx="44894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993035" imgH="317362" progId="Equation.3">
                  <p:embed/>
                </p:oleObj>
              </mc:Choice>
              <mc:Fallback>
                <p:oleObj name="数式" r:id="rId5" imgW="1993035" imgH="317362" progId="Equation.3">
                  <p:embed/>
                  <p:pic>
                    <p:nvPicPr>
                      <p:cNvPr id="103428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42" y="900113"/>
                        <a:ext cx="448945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452923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0997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Bragg angles</a:t>
            </a:r>
            <a:endParaRPr lang="ja-JP" alt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BB63E8-DB06-4A61-8FE6-795D1A417970}"/>
              </a:ext>
            </a:extLst>
          </p:cNvPr>
          <p:cNvSpPr txBox="1"/>
          <p:nvPr/>
        </p:nvSpPr>
        <p:spPr>
          <a:xfrm>
            <a:off x="35496" y="5486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9900"/>
                </a:solidFill>
              </a:rPr>
              <a:t> python crystal_xrd.py</a:t>
            </a:r>
            <a:endParaRPr lang="ja-JP" altLang="en-US" b="1" dirty="0">
              <a:solidFill>
                <a:srgbClr val="0099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ADFCD9-51EB-4C4C-897C-F5A8D67D68C5}"/>
              </a:ext>
            </a:extLst>
          </p:cNvPr>
          <p:cNvSpPr txBox="1"/>
          <p:nvPr/>
        </p:nvSpPr>
        <p:spPr>
          <a:xfrm>
            <a:off x="251520" y="980728"/>
            <a:ext cx="813690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Lattice parameters: [5.62, 5.62, 5.62, 90.0, 90.0, 90.0]</a:t>
            </a:r>
          </a:p>
          <a:p>
            <a:r>
              <a:rPr lang="ja-JP" altLang="en-US" sz="1200" dirty="0"/>
              <a:t>Lattice vectors:</a:t>
            </a:r>
          </a:p>
          <a:p>
            <a:r>
              <a:rPr lang="ja-JP" altLang="en-US" sz="1200" dirty="0"/>
              <a:t>  ax: (      5.62,          0,          0) A</a:t>
            </a:r>
          </a:p>
          <a:p>
            <a:r>
              <a:rPr lang="ja-JP" altLang="en-US" sz="1200" dirty="0"/>
              <a:t>  ay: ( 2.546e-10,       5.62,          0) A</a:t>
            </a:r>
          </a:p>
          <a:p>
            <a:r>
              <a:rPr lang="ja-JP" altLang="en-US" sz="1200" dirty="0"/>
              <a:t>  az: ( 2.546e-10,          0,       5.62) A</a:t>
            </a:r>
          </a:p>
          <a:p>
            <a:r>
              <a:rPr lang="ja-JP" altLang="en-US" sz="1200" dirty="0"/>
              <a:t>Metric tensor:</a:t>
            </a:r>
          </a:p>
          <a:p>
            <a:r>
              <a:rPr lang="ja-JP" altLang="en-US" sz="1200" dirty="0"/>
              <a:t>  gij: (     31.58,  1.431e-09,  1.431e-09) A</a:t>
            </a:r>
          </a:p>
          <a:p>
            <a:r>
              <a:rPr lang="ja-JP" altLang="en-US" sz="1200" dirty="0"/>
              <a:t>       ( 1.431e-09,      31.58,   6.48e-20) A</a:t>
            </a:r>
          </a:p>
          <a:p>
            <a:r>
              <a:rPr lang="ja-JP" altLang="en-US" sz="1200" dirty="0"/>
              <a:t>       ( 1.431e-09,   6.48e-20,      31.58) A</a:t>
            </a:r>
          </a:p>
          <a:p>
            <a:r>
              <a:rPr lang="ja-JP" altLang="en-US" sz="1200" dirty="0"/>
              <a:t>Volume:        177.5 A^3</a:t>
            </a:r>
          </a:p>
          <a:p>
            <a:r>
              <a:rPr lang="ja-JP" altLang="en-US" sz="1200" dirty="0"/>
              <a:t>Unit cell volume:        177.5 A^3</a:t>
            </a:r>
          </a:p>
          <a:p>
            <a:r>
              <a:rPr lang="ja-JP" altLang="en-US" sz="1200" dirty="0"/>
              <a:t>Reciprocal lattice parameters: [0.17793594306049823, 0.17793594306049823, 0.17793594306049823, 90.00000000257246, 90.00000000516778, 90.00000000516778]</a:t>
            </a:r>
          </a:p>
          <a:p>
            <a:r>
              <a:rPr lang="ja-JP" altLang="en-US" sz="1200" dirty="0"/>
              <a:t>Reciprocal lattice vectors:</a:t>
            </a:r>
          </a:p>
          <a:p>
            <a:r>
              <a:rPr lang="ja-JP" altLang="en-US" sz="1200" dirty="0"/>
              <a:t>  Rax: (    0.1779,  -8.06e-12,  -8.06e-12) A^-1</a:t>
            </a:r>
          </a:p>
          <a:p>
            <a:r>
              <a:rPr lang="ja-JP" altLang="en-US" sz="1200" dirty="0"/>
              <a:t>  Ray: (         0,     0.1779,          0) A^-1</a:t>
            </a:r>
          </a:p>
          <a:p>
            <a:r>
              <a:rPr lang="ja-JP" altLang="en-US" sz="1200" dirty="0"/>
              <a:t>  Raz: (         0,          0,     0.1779) A^-1</a:t>
            </a:r>
          </a:p>
          <a:p>
            <a:r>
              <a:rPr lang="ja-JP" altLang="en-US" sz="1200" dirty="0"/>
              <a:t>Reciprocal lattice metric tensor:</a:t>
            </a:r>
          </a:p>
          <a:p>
            <a:r>
              <a:rPr lang="ja-JP" altLang="en-US" sz="1200" dirty="0"/>
              <a:t>  Rgij: (   0.03166, -1.422e-12, -1.422e-12) A^-1</a:t>
            </a:r>
          </a:p>
          <a:p>
            <a:r>
              <a:rPr lang="ja-JP" altLang="en-US" sz="1200" dirty="0"/>
              <a:t>        (-1.422e-12,    0.03166,  6.382e-23) A^-1</a:t>
            </a:r>
          </a:p>
          <a:p>
            <a:r>
              <a:rPr lang="ja-JP" altLang="en-US" sz="1200" dirty="0"/>
              <a:t>        (-1.422e-12,  6.382e-23,    0.03166) A^-1</a:t>
            </a:r>
          </a:p>
          <a:p>
            <a:r>
              <a:rPr lang="ja-JP" altLang="en-US" sz="1200" dirty="0"/>
              <a:t>Reciprocal unit cell volume:     0.005634 A^-3</a:t>
            </a:r>
            <a:endParaRPr lang="fr-FR" altLang="ja-JP" sz="1200" dirty="0"/>
          </a:p>
          <a:p>
            <a:r>
              <a:rPr lang="fr-FR" altLang="ja-JP" sz="1200" dirty="0"/>
              <a:t>hkl range: 7 7 7</a:t>
            </a:r>
          </a:p>
          <a:p>
            <a:endParaRPr lang="fr-FR" altLang="ja-JP" sz="1200" dirty="0"/>
          </a:p>
          <a:p>
            <a:r>
              <a:rPr lang="fr-FR" altLang="ja-JP" sz="1200" dirty="0"/>
              <a:t>Diffraction angle, d, h, k, l:</a:t>
            </a:r>
          </a:p>
          <a:p>
            <a:r>
              <a:rPr lang="fr-FR" altLang="ja-JP" sz="1200" dirty="0"/>
              <a:t>  2Q=       15.75  d=        5.62  ( -1   0   0)</a:t>
            </a:r>
          </a:p>
          <a:p>
            <a:r>
              <a:rPr lang="fr-FR" altLang="ja-JP" sz="1200" dirty="0"/>
              <a:t>  2Q=       15.75  d=        5.62  (  0  -1   0)</a:t>
            </a:r>
          </a:p>
          <a:p>
            <a:r>
              <a:rPr lang="fr-FR" altLang="ja-JP" sz="1200" dirty="0"/>
              <a:t>(cut)</a:t>
            </a:r>
          </a:p>
          <a:p>
            <a:r>
              <a:rPr lang="fr-FR" altLang="ja-JP" sz="1200" dirty="0"/>
              <a:t>  2Q=       22.35  d=     3.97394  ( -1  -1   0)</a:t>
            </a:r>
          </a:p>
          <a:p>
            <a:r>
              <a:rPr lang="fr-FR" altLang="ja-JP" sz="1200" dirty="0"/>
              <a:t>  2Q=       22.35  d=     3.97394  ( -1   0  -1)</a:t>
            </a:r>
          </a:p>
          <a:p>
            <a:r>
              <a:rPr lang="fr-FR" altLang="ja-JP" sz="1200" dirty="0"/>
              <a:t>  2Q=       22.35  d=     3.97394  (  1   0   1)</a:t>
            </a:r>
          </a:p>
          <a:p>
            <a:r>
              <a:rPr lang="fr-FR" altLang="ja-JP" sz="1200" dirty="0"/>
              <a:t>\</a:t>
            </a:r>
            <a:endParaRPr lang="pt-BR" altLang="ja-JP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56D84F-5B02-4E1C-913A-094AED38E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369332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NaCl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0217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452099" y="1783316"/>
            <a:ext cx="2500269" cy="429125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259" name="Line 3"/>
          <p:cNvSpPr>
            <a:spLocks noChangeShapeType="1"/>
          </p:cNvSpPr>
          <p:nvPr/>
        </p:nvSpPr>
        <p:spPr bwMode="auto">
          <a:xfrm>
            <a:off x="1276834" y="1791531"/>
            <a:ext cx="52579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103318" y="3924957"/>
            <a:ext cx="52579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-1105678" y="6063621"/>
            <a:ext cx="52579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V="1">
            <a:off x="-1116632" y="1643651"/>
            <a:ext cx="2656363" cy="4529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V="1">
            <a:off x="1358989" y="1660082"/>
            <a:ext cx="2656363" cy="4529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V="1">
            <a:off x="3878427" y="1660082"/>
            <a:ext cx="2656363" cy="4529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 flipH="1" flipV="1">
            <a:off x="1389114" y="1673776"/>
            <a:ext cx="2645409" cy="45158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 flipV="1">
            <a:off x="126656" y="3842683"/>
            <a:ext cx="1363782" cy="2327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 flipV="1">
            <a:off x="3905812" y="1676513"/>
            <a:ext cx="1363782" cy="2327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 flipV="1">
            <a:off x="164995" y="3894714"/>
            <a:ext cx="1284366" cy="21908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>
            <a:off x="1438407" y="6063621"/>
            <a:ext cx="253860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 flipV="1">
            <a:off x="1457576" y="1758669"/>
            <a:ext cx="0" cy="42939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3632225" y="6135300"/>
            <a:ext cx="676788" cy="7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a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1,h</a:t>
            </a:r>
            <a:b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</a:b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a</a:t>
            </a:r>
            <a:r>
              <a:rPr kumimoji="1" lang="en-US" altLang="ja-JP" sz="2800" b="1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1</a:t>
            </a:r>
            <a:r>
              <a:rPr kumimoji="1" lang="en-US" altLang="ja-JP" sz="2800" b="1" i="1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,</a:t>
            </a:r>
            <a:r>
              <a:rPr kumimoji="1" lang="en-US" altLang="ja-JP" sz="2800" b="1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o</a:t>
            </a:r>
            <a:endParaRPr kumimoji="1" lang="en-US" altLang="ja-JP" sz="2800" b="1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ＨＧ丸ゴシックB" charset="-128"/>
              <a:cs typeface="+mn-cs"/>
            </a:endParaRP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-28894" y="4360791"/>
            <a:ext cx="676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a</a:t>
            </a:r>
            <a:r>
              <a:rPr kumimoji="1" lang="en-US" altLang="ja-JP" sz="2800" b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2</a:t>
            </a:r>
            <a:r>
              <a:rPr kumimoji="1" lang="en-US" altLang="ja-JP" sz="2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,</a:t>
            </a:r>
            <a:r>
              <a:rPr kumimoji="1" lang="en-US" altLang="ja-JP" sz="2800" b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h</a:t>
            </a:r>
            <a:endParaRPr kumimoji="1" lang="en-US" altLang="ja-JP" sz="2800" b="1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ＨＧ丸ゴシックB" charset="-128"/>
              <a:cs typeface="+mn-cs"/>
            </a:endParaRP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846158" y="3106020"/>
            <a:ext cx="676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a</a:t>
            </a:r>
            <a:r>
              <a:rPr kumimoji="1" lang="en-US" altLang="ja-JP" sz="2800" b="1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2,o</a:t>
            </a:r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2369504" y="4946305"/>
            <a:ext cx="120495" cy="131449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>
            <a:off x="2429751" y="5025723"/>
            <a:ext cx="580566" cy="105159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V="1">
            <a:off x="838671" y="5025723"/>
            <a:ext cx="161298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78" name="Line 22"/>
          <p:cNvSpPr>
            <a:spLocks noChangeShapeType="1"/>
          </p:cNvSpPr>
          <p:nvPr/>
        </p:nvSpPr>
        <p:spPr bwMode="auto">
          <a:xfrm flipH="1">
            <a:off x="2427012" y="5012030"/>
            <a:ext cx="2739" cy="105159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2823708" y="5982470"/>
            <a:ext cx="4635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h</a:t>
            </a:r>
            <a:endParaRPr kumimoji="1" lang="en-US" altLang="ja-JP" sz="2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ＨＧ丸ゴシックB" charset="-128"/>
              <a:cs typeface="+mn-cs"/>
            </a:endParaRP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2229448" y="5945471"/>
            <a:ext cx="4635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o</a:t>
            </a: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1062182" y="4529149"/>
            <a:ext cx="4635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o</a:t>
            </a:r>
            <a:endParaRPr kumimoji="1" lang="en-US" altLang="ja-JP" sz="28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ＨＧ丸ゴシックB" charset="-128"/>
              <a:cs typeface="+mn-cs"/>
            </a:endParaRP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382569" y="4792839"/>
            <a:ext cx="4635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h</a:t>
            </a:r>
            <a:endParaRPr kumimoji="1" lang="en-US" altLang="ja-JP" sz="2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ＨＧ丸ゴシックB" charset="-128"/>
              <a:cs typeface="+mn-cs"/>
            </a:endParaRPr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2502832" y="4420509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P</a:t>
            </a:r>
            <a:endParaRPr kumimoji="1" lang="en-US" altLang="ja-JP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ＨＧ丸ゴシックB" charset="-128"/>
              <a:cs typeface="+mn-cs"/>
            </a:endParaRPr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1134075" y="5997896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charset="-128"/>
                <a:cs typeface="+mn-cs"/>
              </a:rPr>
              <a:t>O</a:t>
            </a:r>
            <a:endParaRPr kumimoji="1" lang="en-US" altLang="ja-JP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ＨＧ丸ゴシックB" charset="-128"/>
              <a:cs typeface="+mn-cs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8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六方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/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三方格子 － 底心斜方格子変換</a:t>
            </a: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V="1">
            <a:off x="1457576" y="5007756"/>
            <a:ext cx="976404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1464972" y="6051429"/>
            <a:ext cx="253860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D5F90FB-C7E6-4F2E-B4E2-D0D590AE2CC8}"/>
                  </a:ext>
                </a:extLst>
              </p:cNvPr>
              <p:cNvSpPr txBox="1"/>
              <p:nvPr/>
            </p:nvSpPr>
            <p:spPr>
              <a:xfrm>
                <a:off x="4909626" y="764704"/>
                <a:ext cx="4234374" cy="39160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 eaLnBrk="0" hangingPunct="0">
                  <a:spcAft>
                    <a:spcPts val="600"/>
                  </a:spcAft>
                  <a:defRPr/>
                </a:pPr>
                <a:r>
                  <a:rPr lang="en-US" altLang="ja-JP" sz="1600" b="1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1600" b="1" dirty="0" err="1">
                    <a:solidFill>
                      <a:srgbClr val="000000"/>
                    </a:solidFill>
                  </a:rPr>
                  <a:t>'</a:t>
                </a:r>
                <a:r>
                  <a:rPr lang="en-US" altLang="ja-JP" sz="1600" b="1" baseline="-25000" dirty="0" err="1">
                    <a:solidFill>
                      <a:srgbClr val="000000"/>
                    </a:solidFill>
                  </a:rPr>
                  <a:t>i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= </a:t>
                </a:r>
                <a:r>
                  <a:rPr lang="en-US" altLang="ja-JP" sz="1600" dirty="0" err="1">
                    <a:solidFill>
                      <a:srgbClr val="000000"/>
                    </a:solidFill>
                  </a:rPr>
                  <a:t>Σ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j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(</a:t>
                </a:r>
                <a:r>
                  <a:rPr lang="en-US" altLang="ja-JP" sz="1600" i="1" dirty="0" err="1">
                    <a:solidFill>
                      <a:srgbClr val="000000"/>
                    </a:solidFill>
                  </a:rPr>
                  <a:t>t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ij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600" b="1" i="1" dirty="0" err="1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1600" b="1" baseline="-25000" dirty="0" err="1">
                    <a:solidFill>
                      <a:srgbClr val="000000"/>
                    </a:solidFill>
                  </a:rPr>
                  <a:t>j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)                 	(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A'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= T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)</a:t>
                </a:r>
                <a:endParaRPr lang="ja-JP" altLang="ja-JP" sz="1600" dirty="0">
                  <a:solidFill>
                    <a:srgbClr val="000000"/>
                  </a:solidFill>
                </a:endParaRPr>
              </a:p>
              <a:p>
                <a:pPr eaLnBrk="0" hangingPunct="0">
                  <a:spcAft>
                    <a:spcPts val="600"/>
                  </a:spcAft>
                  <a:defRPr/>
                </a:pPr>
                <a:r>
                  <a:rPr kumimoji="1" lang="en-US" altLang="ja-JP" sz="1600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1600" b="1" i="0" smtClean="0"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1600" b="1"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1600" b="1"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1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1600" b="1" i="0" smtClean="0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ja-JP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1600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ja-JP" sz="1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1600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1600" dirty="0"/>
                  <a:t> </a:t>
                </a:r>
              </a:p>
              <a:p>
                <a:pPr lvl="0" eaLnBrk="0" hangingPunct="0">
                  <a:spcAft>
                    <a:spcPts val="600"/>
                  </a:spcAft>
                  <a:defRPr/>
                </a:pPr>
                <a:r>
                  <a:rPr lang="en-US" altLang="ja-JP" sz="1600" b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= </a:t>
                </a:r>
                <a:r>
                  <a:rPr lang="en-US" altLang="ja-JP" sz="1600" dirty="0" err="1">
                    <a:solidFill>
                      <a:srgbClr val="000000"/>
                    </a:solidFill>
                  </a:rPr>
                  <a:t>Σ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i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(</a:t>
                </a:r>
                <a:r>
                  <a:rPr lang="en-US" altLang="ja-JP" sz="1600" i="1" dirty="0">
                    <a:solidFill>
                      <a:srgbClr val="000000"/>
                    </a:solidFill>
                  </a:rPr>
                  <a:t>x</a:t>
                </a:r>
                <a:r>
                  <a:rPr lang="en-US" altLang="ja-JP" sz="1600" baseline="-25000" dirty="0">
                    <a:solidFill>
                      <a:srgbClr val="000000"/>
                    </a:solidFill>
                  </a:rPr>
                  <a:t>i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600" b="1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1600" b="1" baseline="-25000" dirty="0">
                    <a:solidFill>
                      <a:srgbClr val="000000"/>
                    </a:solidFill>
                  </a:rPr>
                  <a:t>i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) =  </a:t>
                </a:r>
                <a:r>
                  <a:rPr lang="en-US" altLang="ja-JP" sz="1600" dirty="0" err="1">
                    <a:solidFill>
                      <a:srgbClr val="000000"/>
                    </a:solidFill>
                  </a:rPr>
                  <a:t>Σ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i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(</a:t>
                </a:r>
                <a:r>
                  <a:rPr lang="en-US" altLang="ja-JP" sz="1600" i="1" dirty="0" err="1">
                    <a:solidFill>
                      <a:srgbClr val="000000"/>
                    </a:solidFill>
                  </a:rPr>
                  <a:t>x'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i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600" b="1" i="1" dirty="0" err="1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1600" b="1" dirty="0" err="1">
                    <a:solidFill>
                      <a:srgbClr val="000000"/>
                    </a:solidFill>
                  </a:rPr>
                  <a:t>'</a:t>
                </a:r>
                <a:r>
                  <a:rPr lang="en-US" altLang="ja-JP" sz="1600" b="1" baseline="-25000" dirty="0" err="1">
                    <a:solidFill>
                      <a:srgbClr val="000000"/>
                    </a:solidFill>
                  </a:rPr>
                  <a:t>i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) =  </a:t>
                </a:r>
                <a:r>
                  <a:rPr lang="en-US" altLang="ja-JP" sz="1600" dirty="0" err="1">
                    <a:solidFill>
                      <a:srgbClr val="000000"/>
                    </a:solidFill>
                  </a:rPr>
                  <a:t>Σ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i,j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(</a:t>
                </a:r>
                <a:r>
                  <a:rPr lang="en-US" altLang="ja-JP" sz="1600" i="1" dirty="0" err="1">
                    <a:solidFill>
                      <a:srgbClr val="000000"/>
                    </a:solidFill>
                  </a:rPr>
                  <a:t>x'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i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600" i="1" dirty="0" err="1">
                    <a:solidFill>
                      <a:srgbClr val="000000"/>
                    </a:solidFill>
                  </a:rPr>
                  <a:t>t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ij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600" b="1" i="1" dirty="0" err="1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1600" b="1" baseline="-25000" dirty="0" err="1">
                    <a:solidFill>
                      <a:srgbClr val="000000"/>
                    </a:solidFill>
                  </a:rPr>
                  <a:t>j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) </a:t>
                </a:r>
                <a:r>
                  <a:rPr lang="ja-JP" altLang="ja-JP" sz="1600" dirty="0">
                    <a:solidFill>
                      <a:srgbClr val="000000"/>
                    </a:solidFill>
                  </a:rPr>
                  <a:t>から、</a:t>
                </a:r>
              </a:p>
              <a:p>
                <a:pPr lvl="0" eaLnBrk="0" hangingPunct="0">
                  <a:spcAft>
                    <a:spcPts val="600"/>
                  </a:spcAft>
                  <a:defRPr/>
                </a:pPr>
                <a:r>
                  <a:rPr lang="en-US" altLang="ja-JP" sz="1600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ja-JP" sz="1600" dirty="0">
                    <a:solidFill>
                      <a:srgbClr val="000000"/>
                    </a:solidFill>
                  </a:rPr>
                  <a:t>　</a:t>
                </a:r>
                <a:r>
                  <a:rPr lang="en-US" altLang="ja-JP" sz="1600" i="1" dirty="0">
                    <a:solidFill>
                      <a:srgbClr val="000000"/>
                    </a:solidFill>
                  </a:rPr>
                  <a:t>x</a:t>
                </a:r>
                <a:r>
                  <a:rPr lang="en-US" altLang="ja-JP" sz="1600" baseline="-25000" dirty="0">
                    <a:solidFill>
                      <a:srgbClr val="000000"/>
                    </a:solidFill>
                  </a:rPr>
                  <a:t>i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= </a:t>
                </a:r>
                <a:r>
                  <a:rPr lang="en-US" altLang="ja-JP" sz="1600" dirty="0" err="1">
                    <a:solidFill>
                      <a:srgbClr val="000000"/>
                    </a:solidFill>
                  </a:rPr>
                  <a:t>Σ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,j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(</a:t>
                </a:r>
                <a:r>
                  <a:rPr lang="en-US" altLang="ja-JP" sz="1600" i="1" dirty="0" err="1">
                    <a:solidFill>
                      <a:srgbClr val="000000"/>
                    </a:solidFill>
                  </a:rPr>
                  <a:t>x'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j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600" i="1" dirty="0" err="1">
                    <a:solidFill>
                      <a:srgbClr val="000000"/>
                    </a:solidFill>
                  </a:rPr>
                  <a:t>t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ji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)                 	(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X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= </a:t>
                </a:r>
                <a:r>
                  <a:rPr lang="en-US" altLang="ja-JP" sz="1600" baseline="30000" dirty="0" err="1">
                    <a:solidFill>
                      <a:srgbClr val="000000"/>
                    </a:solidFill>
                  </a:rPr>
                  <a:t>t</a:t>
                </a:r>
                <a:r>
                  <a:rPr lang="en-US" altLang="ja-JP" sz="1600" dirty="0" err="1">
                    <a:solidFill>
                      <a:srgbClr val="000000"/>
                    </a:solidFill>
                  </a:rPr>
                  <a:t>T</a:t>
                </a:r>
                <a:r>
                  <a:rPr lang="en-US" altLang="ja-JP" sz="1600" b="1" dirty="0" err="1">
                    <a:solidFill>
                      <a:srgbClr val="000000"/>
                    </a:solidFill>
                  </a:rPr>
                  <a:t>X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’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)</a:t>
                </a:r>
                <a:endParaRPr lang="ja-JP" altLang="ja-JP" sz="1600" dirty="0">
                  <a:solidFill>
                    <a:srgbClr val="000000"/>
                  </a:solidFill>
                </a:endParaRPr>
              </a:p>
              <a:p>
                <a:pPr eaLnBrk="0" hangingPunct="0">
                  <a:spcAft>
                    <a:spcPts val="600"/>
                  </a:spcAft>
                  <a:defRPr/>
                </a:pPr>
                <a:r>
                  <a:rPr kumimoji="1" lang="en-US" altLang="ja-JP" sz="1600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16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16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16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16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1600" dirty="0"/>
                  <a:t> </a:t>
                </a:r>
              </a:p>
              <a:p>
                <a:pPr lvl="0" eaLnBrk="0" hangingPunct="0">
                  <a:spcAft>
                    <a:spcPts val="600"/>
                  </a:spcAft>
                  <a:defRPr/>
                </a:pPr>
                <a:r>
                  <a:rPr lang="ja-JP" altLang="ja-JP" sz="1600" dirty="0">
                    <a:solidFill>
                      <a:srgbClr val="000000"/>
                    </a:solidFill>
                  </a:rPr>
                  <a:t>　</a:t>
                </a:r>
                <a:r>
                  <a:rPr lang="en-US" altLang="ja-JP" sz="1600" i="1" dirty="0" err="1">
                    <a:solidFill>
                      <a:srgbClr val="000000"/>
                    </a:solidFill>
                  </a:rPr>
                  <a:t>x'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i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= </a:t>
                </a:r>
                <a:r>
                  <a:rPr lang="en-US" altLang="ja-JP" sz="1600" dirty="0" err="1">
                    <a:solidFill>
                      <a:srgbClr val="000000"/>
                    </a:solidFill>
                  </a:rPr>
                  <a:t>Σ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,j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600" i="1" dirty="0" err="1">
                    <a:solidFill>
                      <a:srgbClr val="000000"/>
                    </a:solidFill>
                  </a:rPr>
                  <a:t>x'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j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(</a:t>
                </a:r>
                <a:r>
                  <a:rPr lang="en-US" altLang="ja-JP" sz="1600" i="1" dirty="0" err="1">
                    <a:solidFill>
                      <a:srgbClr val="000000"/>
                    </a:solidFill>
                  </a:rPr>
                  <a:t>t</a:t>
                </a:r>
                <a:r>
                  <a:rPr lang="en-US" altLang="ja-JP" sz="1600" baseline="-25000" dirty="0" err="1">
                    <a:solidFill>
                      <a:srgbClr val="000000"/>
                    </a:solidFill>
                  </a:rPr>
                  <a:t>ji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)</a:t>
                </a:r>
                <a:r>
                  <a:rPr lang="en-US" altLang="ja-JP" sz="1600" baseline="30000" dirty="0">
                    <a:solidFill>
                      <a:srgbClr val="000000"/>
                    </a:solidFill>
                  </a:rPr>
                  <a:t>-1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              	(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X'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 = </a:t>
                </a:r>
                <a:r>
                  <a:rPr lang="en-US" altLang="ja-JP" sz="1600" baseline="30000" dirty="0">
                    <a:solidFill>
                      <a:srgbClr val="000000"/>
                    </a:solidFill>
                  </a:rPr>
                  <a:t>t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T</a:t>
                </a:r>
                <a:r>
                  <a:rPr lang="en-US" altLang="ja-JP" sz="1600" baseline="30000" dirty="0">
                    <a:solidFill>
                      <a:srgbClr val="000000"/>
                    </a:solidFill>
                  </a:rPr>
                  <a:t>-1</a:t>
                </a:r>
                <a:r>
                  <a:rPr lang="en-US" altLang="ja-JP" sz="1600" b="1" dirty="0">
                    <a:solidFill>
                      <a:srgbClr val="000000"/>
                    </a:solidFill>
                  </a:rPr>
                  <a:t>X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)</a:t>
                </a:r>
                <a:endParaRPr lang="ja-JP" altLang="ja-JP" sz="16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kumimoji="1" lang="en-US" altLang="ja-JP" sz="1600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1600" dirty="0"/>
                  <a:t> </a:t>
                </a:r>
                <a:endParaRPr lang="en-US" altLang="ja-JP" sz="1600" dirty="0"/>
              </a:p>
              <a:p>
                <a:pPr>
                  <a:spcAft>
                    <a:spcPts val="600"/>
                  </a:spcAft>
                </a:pPr>
                <a:endParaRPr kumimoji="1" lang="en-US" altLang="ja-JP" sz="16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D5F90FB-C7E6-4F2E-B4E2-D0D590AE2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26" y="764704"/>
                <a:ext cx="4234374" cy="3916008"/>
              </a:xfrm>
              <a:prstGeom prst="rect">
                <a:avLst/>
              </a:prstGeom>
              <a:blipFill>
                <a:blip r:embed="rId2"/>
                <a:stretch>
                  <a:fillRect l="-719" t="-4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342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格子変換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81630" y="821025"/>
            <a:ext cx="8266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実格子空間のベクトルの変換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 =&gt; (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a’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変換行列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	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                 (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)</a:t>
            </a:r>
            <a:endParaRPr kumimoji="1" lang="ja-JP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) = 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x'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) = 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i,j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x'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 </a:t>
            </a:r>
            <a:r>
              <a:rPr kumimoji="1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から、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x'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                 (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)</a:t>
            </a:r>
            <a:endParaRPr kumimoji="1" lang="ja-JP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x'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x'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       (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)</a:t>
            </a:r>
            <a:endParaRPr kumimoji="1" lang="ja-JP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hkl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lz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</a:t>
            </a:r>
            <a:r>
              <a:rPr kumimoji="1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スカラー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hkl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R'</a:t>
            </a:r>
            <a:r>
              <a:rPr kumimoji="1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G'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h'k'l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endParaRPr kumimoji="1" lang="ja-JP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   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 =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x'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 =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i,j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x'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                  (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)</a:t>
            </a:r>
            <a:endParaRPr kumimoji="1" lang="ja-JP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hkl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G'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h'k'l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より、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   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 =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 =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i,j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 </a:t>
            </a:r>
            <a:endParaRPr kumimoji="1" lang="ja-JP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i,j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              (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)</a:t>
            </a:r>
            <a:endParaRPr kumimoji="1" lang="ja-JP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*'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i,j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((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         (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*'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)</a:t>
            </a:r>
            <a:endParaRPr kumimoji="1" lang="ja-JP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6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hangingPunct="1"/>
            <a:r>
              <a:rPr lang="ja-JP" altLang="en-US" sz="3600" b="1" dirty="0">
                <a:solidFill>
                  <a:srgbClr val="0000FF"/>
                </a:solidFill>
              </a:rPr>
              <a:t>単位格子</a:t>
            </a:r>
            <a:r>
              <a:rPr lang="en-US" altLang="ja-JP" sz="3600" b="1" dirty="0">
                <a:solidFill>
                  <a:srgbClr val="0000FF"/>
                </a:solidFill>
              </a:rPr>
              <a:t>(</a:t>
            </a:r>
            <a:r>
              <a:rPr lang="ja-JP" altLang="en-US" sz="3600" b="1" dirty="0">
                <a:solidFill>
                  <a:srgbClr val="0000FF"/>
                </a:solidFill>
              </a:rPr>
              <a:t>ブラベー格子</a:t>
            </a:r>
            <a:r>
              <a:rPr lang="en-US" altLang="ja-JP" sz="3600" b="1" dirty="0">
                <a:solidFill>
                  <a:srgbClr val="0000FF"/>
                </a:solidFill>
              </a:rPr>
              <a:t>)</a:t>
            </a:r>
            <a:r>
              <a:rPr lang="ja-JP" altLang="en-US" sz="3600" b="1" dirty="0">
                <a:solidFill>
                  <a:srgbClr val="0000FF"/>
                </a:solidFill>
              </a:rPr>
              <a:t> と 基本格子</a:t>
            </a:r>
            <a:endParaRPr lang="en-US" altLang="ja-JP" sz="3600" b="1" dirty="0">
              <a:solidFill>
                <a:srgbClr val="0000FF"/>
              </a:solidFill>
              <a:ea typeface="ＨＧ丸ゴシックB" pitchFamily="49" charset="-128"/>
            </a:endParaRPr>
          </a:p>
        </p:txBody>
      </p:sp>
      <p:sp>
        <p:nvSpPr>
          <p:cNvPr id="6" name="Text Box 8"/>
          <p:cNvSpPr txBox="1">
            <a:spLocks noChangeAspect="1" noChangeArrowheads="1"/>
          </p:cNvSpPr>
          <p:nvPr/>
        </p:nvSpPr>
        <p:spPr bwMode="auto">
          <a:xfrm>
            <a:off x="323528" y="692696"/>
            <a:ext cx="738054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Si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の構造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室温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　空間群　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Fd3m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, No. 227 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立方晶系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, 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ダイヤモンド構造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　ブラベー格子　　　　　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				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基本格子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　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C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= 0.5431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nm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　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　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			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　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R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</a:rPr>
              <a:t>= 0.3840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nm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  <a:sym typeface="Symbol" panose="05050102010706020507" pitchFamily="18" charset="2"/>
              </a:rPr>
              <a:t>=60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  <a:sym typeface="Symbol" panose="05050102010706020507" pitchFamily="18" charset="2"/>
              </a:rPr>
              <a:t>o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pic>
        <p:nvPicPr>
          <p:cNvPr id="4" name="Picture 2" descr="C:\Documents and Settings\tkamiya\デスクトップ\Ga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2019323"/>
            <a:ext cx="40497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Aspect="1" noChangeShapeType="1"/>
          </p:cNvSpPr>
          <p:nvPr/>
        </p:nvSpPr>
        <p:spPr bwMode="auto">
          <a:xfrm flipV="1">
            <a:off x="841500" y="5111773"/>
            <a:ext cx="1741487" cy="207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Line 4"/>
          <p:cNvSpPr>
            <a:spLocks noChangeAspect="1" noChangeShapeType="1"/>
          </p:cNvSpPr>
          <p:nvPr/>
        </p:nvSpPr>
        <p:spPr bwMode="auto">
          <a:xfrm flipV="1">
            <a:off x="1298700" y="2503511"/>
            <a:ext cx="1139825" cy="12684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Line 5"/>
          <p:cNvSpPr>
            <a:spLocks noChangeAspect="1" noChangeShapeType="1"/>
          </p:cNvSpPr>
          <p:nvPr/>
        </p:nvSpPr>
        <p:spPr bwMode="auto">
          <a:xfrm flipV="1">
            <a:off x="833562" y="3768748"/>
            <a:ext cx="465138" cy="1560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Line 6"/>
          <p:cNvSpPr>
            <a:spLocks noChangeAspect="1" noChangeShapeType="1"/>
          </p:cNvSpPr>
          <p:nvPr/>
        </p:nvSpPr>
        <p:spPr bwMode="auto">
          <a:xfrm flipV="1">
            <a:off x="1984500" y="3846536"/>
            <a:ext cx="1760537" cy="212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Line 7"/>
          <p:cNvSpPr>
            <a:spLocks noChangeAspect="1" noChangeShapeType="1"/>
          </p:cNvSpPr>
          <p:nvPr/>
        </p:nvSpPr>
        <p:spPr bwMode="auto">
          <a:xfrm flipV="1">
            <a:off x="3725987" y="2295548"/>
            <a:ext cx="468313" cy="155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Line 8"/>
          <p:cNvSpPr>
            <a:spLocks noChangeAspect="1" noChangeShapeType="1"/>
          </p:cNvSpPr>
          <p:nvPr/>
        </p:nvSpPr>
        <p:spPr bwMode="auto">
          <a:xfrm flipV="1">
            <a:off x="2571875" y="3835423"/>
            <a:ext cx="1157287" cy="128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Line 9"/>
          <p:cNvSpPr>
            <a:spLocks noChangeAspect="1" noChangeShapeType="1"/>
          </p:cNvSpPr>
          <p:nvPr/>
        </p:nvSpPr>
        <p:spPr bwMode="auto">
          <a:xfrm flipV="1">
            <a:off x="833562" y="4051323"/>
            <a:ext cx="1152525" cy="127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Line 10"/>
          <p:cNvSpPr>
            <a:spLocks noChangeAspect="1" noChangeShapeType="1"/>
          </p:cNvSpPr>
          <p:nvPr/>
        </p:nvSpPr>
        <p:spPr bwMode="auto">
          <a:xfrm flipV="1">
            <a:off x="2433762" y="2303486"/>
            <a:ext cx="1768475" cy="2047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Line 11"/>
          <p:cNvSpPr>
            <a:spLocks noChangeAspect="1" noChangeShapeType="1"/>
          </p:cNvSpPr>
          <p:nvPr/>
        </p:nvSpPr>
        <p:spPr bwMode="auto">
          <a:xfrm flipV="1">
            <a:off x="1984500" y="2500336"/>
            <a:ext cx="465137" cy="155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5" name="Picture 12" descr="C:\Documents and Settings\tkamiya\デスクトップ\Si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37" y="2287611"/>
            <a:ext cx="4762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C:\Documents and Settings\tkamiya\デスクトップ\Si-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87" y="3838598"/>
            <a:ext cx="4572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C:\Documents and Settings\tkamiya\デスクトップ\Si-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25" y="3621111"/>
            <a:ext cx="45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C:\Documents and Settings\tkamiya\デスクトップ\Si-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75" y="4891111"/>
            <a:ext cx="4762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C:\Documents and Settings\tkamiya\デスクトップ\Si-5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0" y="5092723"/>
            <a:ext cx="4714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C:\Documents and Settings\tkamiya\デスクトップ\Si-6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2" y="3548086"/>
            <a:ext cx="45878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C:\Documents and Settings\tkamiya\デスクトップ\GaAs-PrimitiveCell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25" y="1943123"/>
            <a:ext cx="395287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2"/>
          <p:cNvSpPr>
            <a:spLocks noChangeAspect="1" noChangeArrowheads="1"/>
          </p:cNvSpPr>
          <p:nvPr/>
        </p:nvSpPr>
        <p:spPr bwMode="auto">
          <a:xfrm>
            <a:off x="179512" y="2095523"/>
            <a:ext cx="484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Si</a:t>
            </a:r>
          </a:p>
        </p:txBody>
      </p:sp>
      <p:sp>
        <p:nvSpPr>
          <p:cNvPr id="24" name="Rectangle 34"/>
          <p:cNvSpPr>
            <a:spLocks noChangeAspect="1" noChangeArrowheads="1"/>
          </p:cNvSpPr>
          <p:nvPr/>
        </p:nvSpPr>
        <p:spPr bwMode="auto">
          <a:xfrm>
            <a:off x="4903912" y="2948011"/>
            <a:ext cx="1023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Si,Ga</a:t>
            </a:r>
          </a:p>
        </p:txBody>
      </p:sp>
      <p:sp>
        <p:nvSpPr>
          <p:cNvPr id="25" name="Rectangle 35"/>
          <p:cNvSpPr>
            <a:spLocks noChangeAspect="1" noChangeArrowheads="1"/>
          </p:cNvSpPr>
          <p:nvPr/>
        </p:nvSpPr>
        <p:spPr bwMode="auto">
          <a:xfrm>
            <a:off x="6088187" y="4105298"/>
            <a:ext cx="96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Si,As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301053" y="5301208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Si (</a:t>
            </a:r>
            <a:r>
              <a:rPr kumimoji="1" lang="pl-PL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0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, 0, 0)</a:t>
            </a:r>
            <a:endParaRPr kumimoji="1" lang="pl-PL" altLang="ja-JP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2690167" y="692696"/>
            <a:ext cx="2349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7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ja-JP" altLang="en-US" b="1" dirty="0">
                <a:solidFill>
                  <a:srgbClr val="0000FF"/>
                </a:solidFill>
              </a:rPr>
              <a:t>単位格子</a:t>
            </a:r>
            <a:r>
              <a:rPr lang="en-US" altLang="ja-JP" b="1" dirty="0">
                <a:solidFill>
                  <a:srgbClr val="0000FF"/>
                </a:solidFill>
              </a:rPr>
              <a:t>(</a:t>
            </a:r>
            <a:r>
              <a:rPr lang="ja-JP" altLang="en-US" b="1" dirty="0">
                <a:solidFill>
                  <a:srgbClr val="0000FF"/>
                </a:solidFill>
              </a:rPr>
              <a:t>ブラベー格子</a:t>
            </a:r>
            <a:r>
              <a:rPr lang="en-US" altLang="ja-JP" b="1" dirty="0">
                <a:solidFill>
                  <a:srgbClr val="0000FF"/>
                </a:solidFill>
              </a:rPr>
              <a:t>)</a:t>
            </a:r>
            <a:r>
              <a:rPr lang="ja-JP" altLang="en-US" b="1" dirty="0">
                <a:solidFill>
                  <a:srgbClr val="0000FF"/>
                </a:solidFill>
              </a:rPr>
              <a:t> と 基本格子</a:t>
            </a:r>
            <a:endParaRPr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979712" y="1124744"/>
            <a:ext cx="5318720" cy="5414279"/>
            <a:chOff x="2133600" y="1714500"/>
            <a:chExt cx="3887788" cy="3957638"/>
          </a:xfrm>
        </p:grpSpPr>
        <p:pic>
          <p:nvPicPr>
            <p:cNvPr id="952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288" y="1714500"/>
              <a:ext cx="3848100" cy="395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236" name="Line 4"/>
            <p:cNvSpPr>
              <a:spLocks noChangeShapeType="1"/>
            </p:cNvSpPr>
            <p:nvPr/>
          </p:nvSpPr>
          <p:spPr bwMode="auto">
            <a:xfrm>
              <a:off x="3916363" y="3941763"/>
              <a:ext cx="1254125" cy="811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 flipV="1">
              <a:off x="3924300" y="3435350"/>
              <a:ext cx="446088" cy="514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 flipH="1" flipV="1">
              <a:off x="3509963" y="2563813"/>
              <a:ext cx="415925" cy="13954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5239" name="Line 7"/>
            <p:cNvSpPr>
              <a:spLocks noChangeShapeType="1"/>
            </p:cNvSpPr>
            <p:nvPr/>
          </p:nvSpPr>
          <p:spPr bwMode="auto">
            <a:xfrm flipH="1" flipV="1">
              <a:off x="3946525" y="2066925"/>
              <a:ext cx="415925" cy="13954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5240" name="Line 8"/>
            <p:cNvSpPr>
              <a:spLocks noChangeShapeType="1"/>
            </p:cNvSpPr>
            <p:nvPr/>
          </p:nvSpPr>
          <p:spPr bwMode="auto">
            <a:xfrm>
              <a:off x="4356100" y="3436938"/>
              <a:ext cx="1254125" cy="811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5241" name="Line 9"/>
            <p:cNvSpPr>
              <a:spLocks noChangeShapeType="1"/>
            </p:cNvSpPr>
            <p:nvPr/>
          </p:nvSpPr>
          <p:spPr bwMode="auto">
            <a:xfrm flipV="1">
              <a:off x="3505200" y="2076450"/>
              <a:ext cx="446088" cy="514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 flipV="1">
              <a:off x="5162550" y="4238625"/>
              <a:ext cx="446088" cy="514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3486150" y="2590800"/>
              <a:ext cx="1254125" cy="811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3925888" y="2085975"/>
              <a:ext cx="1254125" cy="811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5245" name="Line 13"/>
            <p:cNvSpPr>
              <a:spLocks noChangeShapeType="1"/>
            </p:cNvSpPr>
            <p:nvPr/>
          </p:nvSpPr>
          <p:spPr bwMode="auto">
            <a:xfrm flipH="1" flipV="1">
              <a:off x="4748213" y="3392488"/>
              <a:ext cx="415925" cy="1395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5246" name="Line 14"/>
            <p:cNvSpPr>
              <a:spLocks noChangeShapeType="1"/>
            </p:cNvSpPr>
            <p:nvPr/>
          </p:nvSpPr>
          <p:spPr bwMode="auto">
            <a:xfrm flipH="1" flipV="1">
              <a:off x="5184775" y="2895600"/>
              <a:ext cx="415925" cy="1395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2133600" y="54864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6" name="Text Box 8"/>
          <p:cNvSpPr txBox="1">
            <a:spLocks noChangeAspect="1" noChangeArrowheads="1"/>
          </p:cNvSpPr>
          <p:nvPr/>
        </p:nvSpPr>
        <p:spPr bwMode="auto">
          <a:xfrm>
            <a:off x="323528" y="972017"/>
            <a:ext cx="2656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体心立方格子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16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</a:rPr>
              <a:t>六方</a:t>
            </a:r>
            <a:r>
              <a:rPr lang="ja-JP" altLang="en-US" sz="3600" b="1" dirty="0">
                <a:solidFill>
                  <a:srgbClr val="0000FF"/>
                </a:solidFill>
              </a:rPr>
              <a:t>格子</a:t>
            </a:r>
            <a:r>
              <a:rPr lang="zh-TW" altLang="en-US" sz="3600" b="1" dirty="0">
                <a:solidFill>
                  <a:srgbClr val="0000FF"/>
                </a:solidFill>
              </a:rPr>
              <a:t>－三方</a:t>
            </a:r>
            <a:r>
              <a:rPr lang="ja-JP" altLang="en-US" sz="3600" b="1" dirty="0">
                <a:solidFill>
                  <a:srgbClr val="0000FF"/>
                </a:solidFill>
              </a:rPr>
              <a:t>格子</a:t>
            </a:r>
            <a:r>
              <a:rPr lang="zh-TW" altLang="en-US" sz="3600" b="1" dirty="0">
                <a:solidFill>
                  <a:srgbClr val="0000FF"/>
                </a:solidFill>
              </a:rPr>
              <a:t>変換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46134" y="620688"/>
            <a:ext cx="82303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菱面体晶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六方格子軸と三方格子軸のどちらも取れる。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六方格子軸の基本ベクトル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(H),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(H),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(H)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三方格子軸の基本ベクトル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(R),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(R),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(R) = (2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(H) +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(H) +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(H)) / 3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(R) = (-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(H) +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(H) +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(H)) / 3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(R) = (-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(H) - 2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(H) +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(H)) /3</a:t>
            </a:r>
            <a:endParaRPr kumimoji="1" lang="ja-JP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三方格子軸での逆格子座標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h k 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六方格子軸での逆格子座標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H K 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 h = (2H + K + L) / 3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 k = (-H + K + L) / 3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 l = (-H - 2K + L) /3</a:t>
            </a:r>
            <a:endParaRPr kumimoji="1" lang="ja-JP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 H = h - k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 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k - l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 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h + k + l</a:t>
            </a:r>
            <a:endParaRPr kumimoji="1" lang="ja-JP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格子定数の関係</a:t>
            </a:r>
            <a:endParaRPr kumimoji="1" lang="ja-JP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√(3a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c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        sin(α/2) = 3/2 / √(3 + (c/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 </a:t>
            </a:r>
            <a:endParaRPr kumimoji="1" lang="ja-JP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3423440" cy="37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59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ja-JP" altLang="en-US" b="1" dirty="0">
                <a:solidFill>
                  <a:srgbClr val="0000FF"/>
                </a:solidFill>
              </a:rPr>
              <a:t>格子変換行列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D5AE22-7452-4403-A6A7-85921E67F2AD}"/>
              </a:ext>
            </a:extLst>
          </p:cNvPr>
          <p:cNvSpPr txBox="1"/>
          <p:nvPr/>
        </p:nvSpPr>
        <p:spPr>
          <a:xfrm>
            <a:off x="1588" y="764704"/>
            <a:ext cx="914241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'RhombHex' 			[ [ 1, -1,  0], </a:t>
            </a:r>
          </a:p>
          <a:p>
            <a:r>
              <a:rPr lang="ja-JP" altLang="en-US" sz="1600" dirty="0"/>
              <a:t>				  [ 0,  1, -1],</a:t>
            </a:r>
          </a:p>
          <a:p>
            <a:r>
              <a:rPr lang="ja-JP" altLang="en-US" sz="1600" dirty="0"/>
              <a:t>				  [ 1,  1,  1] ] );</a:t>
            </a:r>
          </a:p>
          <a:p>
            <a:r>
              <a:rPr lang="ja-JP" altLang="en-US" sz="1600" dirty="0"/>
              <a:t>'HexRhomb'			[ [ 2/3, 1/3, 1/3],</a:t>
            </a:r>
          </a:p>
          <a:p>
            <a:r>
              <a:rPr lang="ja-JP" altLang="en-US" sz="1600" dirty="0"/>
              <a:t>				  [-1/3, 1/3, 1/3],</a:t>
            </a:r>
          </a:p>
          <a:p>
            <a:r>
              <a:rPr lang="ja-JP" altLang="en-US" sz="1600" dirty="0"/>
              <a:t>				  [-1/3,-2/3, 1/3] ]);</a:t>
            </a:r>
          </a:p>
          <a:p>
            <a:r>
              <a:rPr lang="ja-JP" altLang="en-US" sz="1600" dirty="0"/>
              <a:t>'HexOrtho’</a:t>
            </a:r>
            <a:r>
              <a:rPr lang="en-US" altLang="ja-JP" sz="1600" dirty="0"/>
              <a:t>	</a:t>
            </a:r>
            <a:r>
              <a:rPr lang="ja-JP" altLang="en-US" sz="1600" dirty="0"/>
              <a:t>		[ [ 1, 0, 0], </a:t>
            </a:r>
          </a:p>
          <a:p>
            <a:r>
              <a:rPr lang="ja-JP" altLang="en-US" sz="1600" dirty="0"/>
              <a:t>				  [ 1, 2, 0],</a:t>
            </a:r>
          </a:p>
          <a:p>
            <a:r>
              <a:rPr lang="ja-JP" altLang="en-US" sz="1600" dirty="0"/>
              <a:t>				  [ 0, 0, 1] ] );</a:t>
            </a:r>
          </a:p>
          <a:p>
            <a:r>
              <a:rPr lang="ja-JP" altLang="en-US" sz="1600" dirty="0"/>
              <a:t>'FCCPrim' or $PresetRule eq 'PrimFCC’ </a:t>
            </a:r>
            <a:r>
              <a:rPr lang="en-US" altLang="ja-JP" sz="1600" dirty="0"/>
              <a:t>	</a:t>
            </a:r>
            <a:r>
              <a:rPr lang="ja-JP" altLang="en-US" sz="1600" dirty="0"/>
              <a:t>[ [ 0.5, 0.5,   0], </a:t>
            </a:r>
          </a:p>
          <a:p>
            <a:r>
              <a:rPr lang="ja-JP" altLang="en-US" sz="1600" dirty="0"/>
              <a:t>				  [ 0,   0.5, 0.5],</a:t>
            </a:r>
          </a:p>
          <a:p>
            <a:r>
              <a:rPr lang="ja-JP" altLang="en-US" sz="1600" dirty="0"/>
              <a:t>				  [ 0.5,   0, 0.5] ] );</a:t>
            </a:r>
          </a:p>
          <a:p>
            <a:r>
              <a:rPr lang="ja-JP" altLang="en-US" sz="1600" dirty="0"/>
              <a:t>'BCCPrim' or $PresetRule eq 'PrimBCC’ </a:t>
            </a:r>
            <a:r>
              <a:rPr lang="en-US" altLang="ja-JP" sz="1600" dirty="0"/>
              <a:t>	</a:t>
            </a:r>
            <a:r>
              <a:rPr lang="ja-JP" altLang="en-US" sz="1600" dirty="0"/>
              <a:t>[ [-0.5, 0.5, 0.5], </a:t>
            </a:r>
          </a:p>
          <a:p>
            <a:r>
              <a:rPr lang="ja-JP" altLang="en-US" sz="1600" dirty="0"/>
              <a:t>				  [ 0.5,-0.5, 0.5],</a:t>
            </a:r>
          </a:p>
          <a:p>
            <a:r>
              <a:rPr lang="ja-JP" altLang="en-US" sz="1600" dirty="0"/>
              <a:t>				  [ 0.5, 0.5,-0.5] ] );</a:t>
            </a:r>
          </a:p>
          <a:p>
            <a:r>
              <a:rPr lang="ja-JP" altLang="en-US" sz="1600" dirty="0"/>
              <a:t>'ACenterPrim'			[ [ 1.0, 0.0, 0.0], </a:t>
            </a:r>
          </a:p>
          <a:p>
            <a:r>
              <a:rPr lang="ja-JP" altLang="en-US" sz="1600" dirty="0"/>
              <a:t>				  [ 0.0, 0.5, 0.5],</a:t>
            </a:r>
          </a:p>
          <a:p>
            <a:r>
              <a:rPr lang="ja-JP" altLang="en-US" sz="1600" dirty="0"/>
              <a:t>				  [ 0.0,-0.5, 0.5] ] );</a:t>
            </a:r>
          </a:p>
          <a:p>
            <a:r>
              <a:rPr lang="ja-JP" altLang="en-US" sz="1600" dirty="0"/>
              <a:t>'BCenterPrim'			[ [ 0.5, 0.0, 0.5], </a:t>
            </a:r>
          </a:p>
          <a:p>
            <a:r>
              <a:rPr lang="ja-JP" altLang="en-US" sz="1600" dirty="0"/>
              <a:t>				  [ 0.0, 1.0, 0.0],</a:t>
            </a:r>
          </a:p>
          <a:p>
            <a:r>
              <a:rPr lang="ja-JP" altLang="en-US" sz="1600" dirty="0"/>
              <a:t>				  [-0.5, 0.0, 0.5] ] );</a:t>
            </a:r>
          </a:p>
          <a:p>
            <a:r>
              <a:rPr lang="ja-JP" altLang="en-US" sz="1600" dirty="0"/>
              <a:t>'CCenterPrim'			[ [ 0.5, 0.5, 0.0], </a:t>
            </a:r>
          </a:p>
          <a:p>
            <a:r>
              <a:rPr lang="ja-JP" altLang="en-US" sz="1600" dirty="0"/>
              <a:t>				  [-0.5, 0.5, 0.0],</a:t>
            </a:r>
          </a:p>
          <a:p>
            <a:r>
              <a:rPr lang="ja-JP" altLang="en-US" sz="1600" dirty="0"/>
              <a:t>				  [ 0.0, 0.0, 1.0] ] );</a:t>
            </a:r>
          </a:p>
        </p:txBody>
      </p:sp>
    </p:spTree>
    <p:extLst>
      <p:ext uri="{BB962C8B-B14F-4D97-AF65-F5344CB8AC3E}">
        <p14:creationId xmlns:p14="http://schemas.microsoft.com/office/powerpoint/2010/main" val="428695509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rgbClr val="0000FF"/>
                </a:solidFill>
              </a:rPr>
              <a:t>六方</a:t>
            </a:r>
            <a:r>
              <a:rPr lang="ja-JP" altLang="en-US" sz="3600" b="1" dirty="0">
                <a:solidFill>
                  <a:srgbClr val="0000FF"/>
                </a:solidFill>
              </a:rPr>
              <a:t>格子</a:t>
            </a:r>
            <a:r>
              <a:rPr lang="zh-TW" altLang="en-US" sz="3600" b="1" dirty="0">
                <a:solidFill>
                  <a:srgbClr val="0000FF"/>
                </a:solidFill>
              </a:rPr>
              <a:t>－三方</a:t>
            </a:r>
            <a:r>
              <a:rPr lang="ja-JP" altLang="en-US" sz="3600" b="1" dirty="0">
                <a:solidFill>
                  <a:srgbClr val="0000FF"/>
                </a:solidFill>
              </a:rPr>
              <a:t>格子</a:t>
            </a:r>
            <a:r>
              <a:rPr lang="zh-TW" altLang="en-US" sz="3600" b="1" dirty="0">
                <a:solidFill>
                  <a:srgbClr val="0000FF"/>
                </a:solidFill>
              </a:rPr>
              <a:t>変換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46134" y="620688"/>
            <a:ext cx="82303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菱面体晶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六方格子軸と三方格子軸のどちらも取れる。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六方格子軸の基本ベクトル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(H),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(H),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三方格子軸の基本ベクトル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(R),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(R),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       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(R) = (2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(H) +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(H) +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(H)) / 3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       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(R) = (-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(H) +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(H) +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(H)) / 3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       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(R) = (-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(H) - 2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(H) +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(H)) /3</a:t>
            </a:r>
            <a:endParaRPr kumimoji="1" lang="ja-JP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三方格子軸での逆格子座標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h k 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六方格子軸での逆格子座標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H K 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        h = (2H + K + L) / 3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        k = (-H + K + L) / 3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        l = (-H - 2K + L) /3</a:t>
            </a:r>
            <a:endParaRPr kumimoji="1" lang="ja-JP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        H = h - k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        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k - l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        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h + k + l</a:t>
            </a:r>
            <a:endParaRPr kumimoji="1" lang="ja-JP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格子定数の関係</a:t>
            </a:r>
            <a:endParaRPr kumimoji="1" lang="ja-JP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       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√(3a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c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        sin(α/2) = 3/2 / √(3 + (c/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1" lang="en-US" altLang="ja-JP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endParaRPr kumimoji="1" lang="ja-JP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3423440" cy="37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一般座標系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 (general coordinate system)</a:t>
            </a:r>
            <a:endParaRPr lang="ja-JP" altLang="en-US" sz="3600" b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196611" name="Line 3"/>
          <p:cNvSpPr>
            <a:spLocks noChangeShapeType="1"/>
          </p:cNvSpPr>
          <p:nvPr/>
        </p:nvSpPr>
        <p:spPr bwMode="auto">
          <a:xfrm flipH="1">
            <a:off x="4597980" y="1541552"/>
            <a:ext cx="1265237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 flipV="1">
            <a:off x="4597980" y="4665752"/>
            <a:ext cx="3165475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 flipV="1">
            <a:off x="4597980" y="4784814"/>
            <a:ext cx="712787" cy="33338"/>
          </a:xfrm>
          <a:prstGeom prst="line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4736976" y="4665752"/>
            <a:ext cx="441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96615" name="Line 7"/>
          <p:cNvSpPr>
            <a:spLocks noChangeShapeType="1"/>
          </p:cNvSpPr>
          <p:nvPr/>
        </p:nvSpPr>
        <p:spPr bwMode="auto">
          <a:xfrm flipV="1">
            <a:off x="4597980" y="4121239"/>
            <a:ext cx="282575" cy="696913"/>
          </a:xfrm>
          <a:prstGeom prst="line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4355976" y="4087902"/>
            <a:ext cx="441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6617" name="Oval 9"/>
          <p:cNvSpPr>
            <a:spLocks noChangeArrowheads="1"/>
          </p:cNvSpPr>
          <p:nvPr/>
        </p:nvSpPr>
        <p:spPr bwMode="auto">
          <a:xfrm>
            <a:off x="6144205" y="2532152"/>
            <a:ext cx="7143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 flipV="1">
            <a:off x="4597980" y="2608352"/>
            <a:ext cx="1546225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6240749" y="2379752"/>
            <a:ext cx="356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endParaRPr kumimoji="1" lang="en-US" altLang="ja-JP" sz="2400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 flipH="1">
            <a:off x="5321880" y="2454364"/>
            <a:ext cx="903287" cy="23526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 flipV="1">
            <a:off x="5440942" y="2575014"/>
            <a:ext cx="815975" cy="22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5143510" y="4665752"/>
            <a:ext cx="577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,1</a:t>
            </a:r>
          </a:p>
        </p:txBody>
      </p:sp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4930703" y="2238464"/>
            <a:ext cx="577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,2</a:t>
            </a:r>
          </a:p>
        </p:txBody>
      </p:sp>
      <p:sp>
        <p:nvSpPr>
          <p:cNvPr id="196624" name="Text Box 16"/>
          <p:cNvSpPr txBox="1">
            <a:spLocks noChangeArrowheads="1"/>
          </p:cNvSpPr>
          <p:nvPr/>
        </p:nvSpPr>
        <p:spPr bwMode="auto">
          <a:xfrm>
            <a:off x="6564853" y="2348880"/>
            <a:ext cx="2183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lang="en-US" altLang="ja-JP" sz="2400" i="1" baseline="-25000" dirty="0">
                <a:solidFill>
                  <a:srgbClr val="000000"/>
                </a:solidFill>
                <a:latin typeface="+mn-lt"/>
                <a:ea typeface="+mn-ea"/>
              </a:rPr>
              <a:t>g</a:t>
            </a:r>
            <a:r>
              <a:rPr kumimoji="1" lang="en-US" altLang="ja-JP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g,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96643" name="Rectangle 35"/>
          <p:cNvSpPr>
            <a:spLocks noChangeArrowheads="1"/>
          </p:cNvSpPr>
          <p:nvPr/>
        </p:nvSpPr>
        <p:spPr bwMode="auto">
          <a:xfrm>
            <a:off x="4615625" y="859572"/>
            <a:ext cx="41633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一般座標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非直交系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(Non-Cartesian)</a:t>
            </a:r>
          </a:p>
        </p:txBody>
      </p:sp>
      <p:sp>
        <p:nvSpPr>
          <p:cNvPr id="62" name="Rectangle 35">
            <a:extLst>
              <a:ext uri="{FF2B5EF4-FFF2-40B4-BE49-F238E27FC236}">
                <a16:creationId xmlns:a16="http://schemas.microsoft.com/office/drawing/2014/main" id="{A2C695F3-AD6D-46EB-98B8-7A36DAF63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84" y="868650"/>
            <a:ext cx="42569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latin typeface="+mn-lt"/>
                <a:ea typeface="+mn-ea"/>
              </a:rPr>
              <a:t>直交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座標系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(Orthogonal)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デカルト座標系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(Cartesian)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3327C94-8E92-4567-BDAC-6D7F111F2B5E}"/>
              </a:ext>
            </a:extLst>
          </p:cNvPr>
          <p:cNvCxnSpPr/>
          <p:nvPr/>
        </p:nvCxnSpPr>
        <p:spPr>
          <a:xfrm>
            <a:off x="691332" y="4789473"/>
            <a:ext cx="35926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F5F383D-C15D-41DF-9C6D-D03A0CCEC1D7}"/>
              </a:ext>
            </a:extLst>
          </p:cNvPr>
          <p:cNvCxnSpPr/>
          <p:nvPr/>
        </p:nvCxnSpPr>
        <p:spPr>
          <a:xfrm flipV="1">
            <a:off x="691332" y="1651000"/>
            <a:ext cx="0" cy="315478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64FDAE8D-93EC-4790-92A5-42CE1C8821E3}"/>
              </a:ext>
            </a:extLst>
          </p:cNvPr>
          <p:cNvCxnSpPr>
            <a:cxnSpLocks/>
          </p:cNvCxnSpPr>
          <p:nvPr/>
        </p:nvCxnSpPr>
        <p:spPr>
          <a:xfrm flipV="1">
            <a:off x="683568" y="3855720"/>
            <a:ext cx="0" cy="95006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7243B95D-DED5-4950-A548-085CBB944ABC}"/>
              </a:ext>
            </a:extLst>
          </p:cNvPr>
          <p:cNvCxnSpPr>
            <a:cxnSpLocks/>
          </p:cNvCxnSpPr>
          <p:nvPr/>
        </p:nvCxnSpPr>
        <p:spPr>
          <a:xfrm>
            <a:off x="691188" y="4797152"/>
            <a:ext cx="855712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 Box 6">
            <a:extLst>
              <a:ext uri="{FF2B5EF4-FFF2-40B4-BE49-F238E27FC236}">
                <a16:creationId xmlns:a16="http://schemas.microsoft.com/office/drawing/2014/main" id="{ECB45880-45E0-49E9-88F1-CEBB5EA41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653136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73" name="Line 10">
            <a:extLst>
              <a:ext uri="{FF2B5EF4-FFF2-40B4-BE49-F238E27FC236}">
                <a16:creationId xmlns:a16="http://schemas.microsoft.com/office/drawing/2014/main" id="{F60786C4-E154-496B-9E6D-39F7B8D9A0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236" y="2577480"/>
            <a:ext cx="1546225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Text Box 11">
            <a:extLst>
              <a:ext uri="{FF2B5EF4-FFF2-40B4-BE49-F238E27FC236}">
                <a16:creationId xmlns:a16="http://schemas.microsoft.com/office/drawing/2014/main" id="{8DAEF374-8D9E-4791-8790-7E43215CE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2204864"/>
            <a:ext cx="356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endParaRPr kumimoji="1" lang="en-US" altLang="ja-JP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Text Box 16">
            <a:extLst>
              <a:ext uri="{FF2B5EF4-FFF2-40B4-BE49-F238E27FC236}">
                <a16:creationId xmlns:a16="http://schemas.microsoft.com/office/drawing/2014/main" id="{3A81BAC7-AAE7-4999-805E-6354DB0B3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831" y="2175247"/>
            <a:ext cx="21611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c,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c,2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77" name="Text Box 8">
            <a:extLst>
              <a:ext uri="{FF2B5EF4-FFF2-40B4-BE49-F238E27FC236}">
                <a16:creationId xmlns:a16="http://schemas.microsoft.com/office/drawing/2014/main" id="{0A8C866C-F159-40A6-823F-E2B40C9C8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46" y="4005064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50C5D394-3CB8-4DFA-8A53-61D2E94D4E6D}"/>
              </a:ext>
            </a:extLst>
          </p:cNvPr>
          <p:cNvCxnSpPr/>
          <p:nvPr/>
        </p:nvCxnSpPr>
        <p:spPr>
          <a:xfrm flipV="1">
            <a:off x="2241456" y="2613660"/>
            <a:ext cx="0" cy="2192126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6B67340D-21DB-425B-B27F-B9D92A5D70A0}"/>
              </a:ext>
            </a:extLst>
          </p:cNvPr>
          <p:cNvCxnSpPr/>
          <p:nvPr/>
        </p:nvCxnSpPr>
        <p:spPr>
          <a:xfrm flipV="1">
            <a:off x="686232" y="2597239"/>
            <a:ext cx="1562229" cy="22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6">
                <a:extLst>
                  <a:ext uri="{FF2B5EF4-FFF2-40B4-BE49-F238E27FC236}">
                    <a16:creationId xmlns:a16="http://schemas.microsoft.com/office/drawing/2014/main" id="{E220FDA5-3B38-4379-A167-7E90DC896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520" y="5157192"/>
                <a:ext cx="3551165" cy="11344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lvl="0" eaLnBrk="0" hangingPunct="0">
                  <a:spcBef>
                    <a:spcPct val="0"/>
                  </a:spcBef>
                  <a:buNone/>
                  <a:defRPr/>
                </a:pPr>
                <a:r>
                  <a:rPr lang="ja-JP" altLang="en-US" sz="1800" b="1" dirty="0">
                    <a:solidFill>
                      <a:schemeClr val="tx1"/>
                    </a:solidFill>
                    <a:latin typeface="+mn-lt"/>
                  </a:rPr>
                  <a:t>正規直交系 </a:t>
                </a:r>
                <a:r>
                  <a:rPr lang="en-US" altLang="ja-JP" sz="1800" b="1" dirty="0">
                    <a:solidFill>
                      <a:schemeClr val="tx1"/>
                    </a:solidFill>
                    <a:latin typeface="+mn-lt"/>
                  </a:rPr>
                  <a:t>(orthonormal system)</a:t>
                </a:r>
                <a:endParaRPr lang="pt-BR" altLang="ja-JP" sz="1800" b="1" dirty="0">
                  <a:solidFill>
                    <a:schemeClr val="tx1"/>
                  </a:solidFill>
                  <a:latin typeface="+mn-lt"/>
                </a:endParaRPr>
              </a:p>
              <a:p>
                <a:pPr lvl="0" eaLnBrk="0" hangingPunct="0">
                  <a:spcBef>
                    <a:spcPct val="0"/>
                  </a:spcBef>
                  <a:buNone/>
                  <a:defRPr/>
                </a:pPr>
                <a:r>
                  <a:rPr lang="pt-BR" altLang="ja-JP" sz="2400" b="1" dirty="0">
                    <a:solidFill>
                      <a:schemeClr val="tx1"/>
                    </a:solidFill>
                    <a:latin typeface="+mn-lt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1" lang="en-US" altLang="ja-JP" sz="240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</a:t>
                </a:r>
              </a:p>
              <a:p>
                <a:pPr lvl="0" eaLnBrk="0" hangingPunct="0">
                  <a:spcBef>
                    <a:spcPct val="0"/>
                  </a:spcBef>
                  <a:buNone/>
                  <a:defRPr/>
                </a:pPr>
                <a:r>
                  <a:rPr lang="pt-BR" altLang="ja-JP" sz="2400" b="1" dirty="0">
                    <a:solidFill>
                      <a:schemeClr val="tx1"/>
                    </a:solidFill>
                    <a:latin typeface="+mn-lt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sz="240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</a:t>
                </a:r>
              </a:p>
            </p:txBody>
          </p:sp>
        </mc:Choice>
        <mc:Fallback xmlns="">
          <p:sp>
            <p:nvSpPr>
              <p:cNvPr id="83" name="Text Box 6">
                <a:extLst>
                  <a:ext uri="{FF2B5EF4-FFF2-40B4-BE49-F238E27FC236}">
                    <a16:creationId xmlns:a16="http://schemas.microsoft.com/office/drawing/2014/main" id="{E220FDA5-3B38-4379-A167-7E90DC896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157192"/>
                <a:ext cx="3551165" cy="1134478"/>
              </a:xfrm>
              <a:prstGeom prst="rect">
                <a:avLst/>
              </a:prstGeom>
              <a:blipFill>
                <a:blip r:embed="rId2"/>
                <a:stretch>
                  <a:fillRect l="-1372" t="-4301" r="-343" b="-16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Box 6">
                <a:extLst>
                  <a:ext uri="{FF2B5EF4-FFF2-40B4-BE49-F238E27FC236}">
                    <a16:creationId xmlns:a16="http://schemas.microsoft.com/office/drawing/2014/main" id="{F48C150A-374B-4D6F-9E06-7DC598CBAF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3243" y="5157192"/>
                <a:ext cx="4125232" cy="1143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lvl="0" eaLnBrk="0" hangingPunct="0">
                  <a:spcBef>
                    <a:spcPct val="0"/>
                  </a:spcBef>
                  <a:buNone/>
                  <a:defRPr/>
                </a:pPr>
                <a:r>
                  <a:rPr lang="ja-JP" altLang="en-US" sz="1800" b="1" dirty="0">
                    <a:solidFill>
                      <a:schemeClr val="tx1"/>
                    </a:solidFill>
                    <a:latin typeface="+mn-lt"/>
                  </a:rPr>
                  <a:t>一般座標系 </a:t>
                </a:r>
                <a:r>
                  <a:rPr lang="en-US" altLang="ja-JP" sz="1800" b="1" dirty="0">
                    <a:solidFill>
                      <a:schemeClr val="tx1"/>
                    </a:solidFill>
                    <a:latin typeface="+mn-lt"/>
                  </a:rPr>
                  <a:t>(general coordinate system)</a:t>
                </a:r>
                <a:br>
                  <a:rPr lang="en-US" altLang="ja-JP" sz="1800" b="1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altLang="ja-JP" sz="1800" b="1" dirty="0">
                    <a:solidFill>
                      <a:schemeClr val="tx1"/>
                    </a:solidFill>
                    <a:latin typeface="+mn-lt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pt-BR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1" lang="en-US" altLang="ja-JP" sz="240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</a:t>
                </a:r>
              </a:p>
              <a:p>
                <a:pPr lvl="0" eaLnBrk="0" hangingPunct="0">
                  <a:spcBef>
                    <a:spcPct val="0"/>
                  </a:spcBef>
                  <a:buNone/>
                  <a:defRPr/>
                </a:pPr>
                <a:r>
                  <a:rPr lang="pt-BR" altLang="ja-JP" sz="2400" b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endParaRPr kumimoji="1" lang="en-US" altLang="ja-JP" sz="2400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84" name="Text Box 6">
                <a:extLst>
                  <a:ext uri="{FF2B5EF4-FFF2-40B4-BE49-F238E27FC236}">
                    <a16:creationId xmlns:a16="http://schemas.microsoft.com/office/drawing/2014/main" id="{F48C150A-374B-4D6F-9E06-7DC598CBA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3243" y="5157192"/>
                <a:ext cx="4125232" cy="1143005"/>
              </a:xfrm>
              <a:prstGeom prst="rect">
                <a:avLst/>
              </a:prstGeom>
              <a:blipFill>
                <a:blip r:embed="rId3"/>
                <a:stretch>
                  <a:fillRect l="-1329" t="-4278" r="-2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6">
                <a:extLst>
                  <a:ext uri="{FF2B5EF4-FFF2-40B4-BE49-F238E27FC236}">
                    <a16:creationId xmlns:a16="http://schemas.microsoft.com/office/drawing/2014/main" id="{EBCE795D-32FD-488B-97AA-BEA0E1CF11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6054" y="6257225"/>
                <a:ext cx="332033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lvl="0" eaLnBrk="0" hangingPunct="0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ja-JP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ja-JP" sz="1800" b="1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1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ja-JP" sz="1800" b="1" dirty="0">
                    <a:solidFill>
                      <a:schemeClr val="tx1"/>
                    </a:solidFill>
                    <a:latin typeface="+mn-lt"/>
                  </a:rPr>
                  <a:t>: </a:t>
                </a:r>
                <a:r>
                  <a:rPr lang="ja-JP" altLang="en-US" sz="1800" b="1" dirty="0">
                    <a:solidFill>
                      <a:schemeClr val="tx1"/>
                    </a:solidFill>
                    <a:latin typeface="+mn-lt"/>
                  </a:rPr>
                  <a:t>基底ベクトル </a:t>
                </a:r>
                <a:r>
                  <a:rPr lang="en-US" altLang="ja-JP" sz="1800" b="1" dirty="0">
                    <a:solidFill>
                      <a:schemeClr val="tx1"/>
                    </a:solidFill>
                    <a:latin typeface="+mn-lt"/>
                  </a:rPr>
                  <a:t>(base</a:t>
                </a:r>
                <a:r>
                  <a:rPr lang="ja-JP" altLang="en-US" sz="1800" b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ja-JP" sz="1800" b="1" dirty="0" err="1">
                    <a:solidFill>
                      <a:schemeClr val="tx1"/>
                    </a:solidFill>
                    <a:latin typeface="+mn-lt"/>
                  </a:rPr>
                  <a:t>vecor</a:t>
                </a:r>
                <a:r>
                  <a:rPr lang="en-US" altLang="ja-JP" sz="1800" b="1" dirty="0">
                    <a:solidFill>
                      <a:schemeClr val="tx1"/>
                    </a:solidFill>
                    <a:latin typeface="+mn-lt"/>
                  </a:rPr>
                  <a:t>)</a:t>
                </a:r>
                <a:endParaRPr kumimoji="1" lang="en-US" altLang="ja-JP" sz="2400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85" name="Text Box 6">
                <a:extLst>
                  <a:ext uri="{FF2B5EF4-FFF2-40B4-BE49-F238E27FC236}">
                    <a16:creationId xmlns:a16="http://schemas.microsoft.com/office/drawing/2014/main" id="{EBCE795D-32FD-488B-97AA-BEA0E1CF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6054" y="6257225"/>
                <a:ext cx="3320333" cy="369332"/>
              </a:xfrm>
              <a:prstGeom prst="rect">
                <a:avLst/>
              </a:prstGeom>
              <a:blipFill>
                <a:blip r:embed="rId4"/>
                <a:stretch>
                  <a:fillRect t="-11475" r="-1101" b="-26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5558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4034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Madelung potential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763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Sum of Coulomb potential in 3D is very slowly converging</a:t>
            </a:r>
            <a:b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Potential is proportional to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</a:t>
            </a:r>
            <a:b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Polarization potential due to +/- ions is to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 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-2</a:t>
            </a:r>
            <a:b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Number of ions on the sphere surface at radius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is to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=&gt; Contribution of ions from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surface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region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at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      to Coulomb sum is almost constant, independent of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238125" y="3594100"/>
          <a:ext cx="3744913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752600" imgH="482600" progId="Equation.3">
                  <p:embed/>
                </p:oleObj>
              </mc:Choice>
              <mc:Fallback>
                <p:oleObj name="数式" r:id="rId3" imgW="1752600" imgH="482600" progId="Equation.3">
                  <p:embed/>
                  <p:pic>
                    <p:nvPicPr>
                      <p:cNvPr id="2201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3594100"/>
                        <a:ext cx="3744913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195263" y="4495800"/>
          <a:ext cx="46291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159000" imgH="457200" progId="Equation.3">
                  <p:embed/>
                </p:oleObj>
              </mc:Choice>
              <mc:Fallback>
                <p:oleObj name="数式" r:id="rId5" imgW="2159000" imgH="457200" progId="Equation.3">
                  <p:embed/>
                  <p:pic>
                    <p:nvPicPr>
                      <p:cNvPr id="2201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4495800"/>
                        <a:ext cx="46291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6" name="Object 6"/>
          <p:cNvGraphicFramePr>
            <a:graphicFrameLocks noChangeAspect="1"/>
          </p:cNvGraphicFramePr>
          <p:nvPr/>
        </p:nvGraphicFramePr>
        <p:xfrm>
          <a:off x="755576" y="5730266"/>
          <a:ext cx="228123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066337" imgH="444307" progId="Equation.3">
                  <p:embed/>
                </p:oleObj>
              </mc:Choice>
              <mc:Fallback>
                <p:oleObj r:id="rId7" imgW="1066337" imgH="444307" progId="Equation.3">
                  <p:embed/>
                  <p:pic>
                    <p:nvPicPr>
                      <p:cNvPr id="2201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730266"/>
                        <a:ext cx="2281238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7" name="Object 7"/>
          <p:cNvGraphicFramePr>
            <a:graphicFrameLocks noChangeAspect="1"/>
          </p:cNvGraphicFramePr>
          <p:nvPr/>
        </p:nvGraphicFramePr>
        <p:xfrm>
          <a:off x="3923928" y="3444378"/>
          <a:ext cx="542925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3022401" imgH="1546624" progId="Word.Document.8">
                  <p:embed/>
                </p:oleObj>
              </mc:Choice>
              <mc:Fallback>
                <p:oleObj name="Document" r:id="rId9" imgW="3022401" imgH="1546624" progId="Word.Document.8">
                  <p:embed/>
                  <p:pic>
                    <p:nvPicPr>
                      <p:cNvPr id="2201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444378"/>
                        <a:ext cx="5429250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38736" y="5991671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Madelung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constant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81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0997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Madelung potential: Simple sum</a:t>
            </a:r>
            <a:endParaRPr lang="ja-JP" alt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BB63E8-DB06-4A61-8FE6-795D1A417970}"/>
              </a:ext>
            </a:extLst>
          </p:cNvPr>
          <p:cNvSpPr txBox="1"/>
          <p:nvPr/>
        </p:nvSpPr>
        <p:spPr>
          <a:xfrm>
            <a:off x="35496" y="5486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9900"/>
                </a:solidFill>
              </a:rPr>
              <a:t> python crystal_MP_simple.py</a:t>
            </a:r>
            <a:endParaRPr lang="ja-JP" altLang="en-US" b="1" dirty="0">
              <a:solidFill>
                <a:srgbClr val="009900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C995B11-5288-449C-BF77-E6888E8A792B}"/>
              </a:ext>
            </a:extLst>
          </p:cNvPr>
          <p:cNvGrpSpPr/>
          <p:nvPr/>
        </p:nvGrpSpPr>
        <p:grpSpPr>
          <a:xfrm>
            <a:off x="1403648" y="1420347"/>
            <a:ext cx="7583957" cy="5188862"/>
            <a:chOff x="971600" y="1124744"/>
            <a:chExt cx="8016005" cy="548446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31291052-7FDC-4940-9F03-7FBF6D340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508"/>
            <a:stretch/>
          </p:blipFill>
          <p:spPr>
            <a:xfrm>
              <a:off x="971600" y="1124744"/>
              <a:ext cx="5734050" cy="5484465"/>
            </a:xfrm>
            <a:prstGeom prst="rect">
              <a:avLst/>
            </a:prstGeom>
          </p:spPr>
        </p:pic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1A8A8F52-B5A6-4691-9249-E5EF075402C2}"/>
                </a:ext>
              </a:extLst>
            </p:cNvPr>
            <p:cNvCxnSpPr/>
            <p:nvPr/>
          </p:nvCxnSpPr>
          <p:spPr>
            <a:xfrm>
              <a:off x="1697435" y="3806950"/>
              <a:ext cx="604867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D4BB74D-2562-42AD-9D8F-8B05CEAE0E31}"/>
                </a:ext>
              </a:extLst>
            </p:cNvPr>
            <p:cNvSpPr txBox="1"/>
            <p:nvPr/>
          </p:nvSpPr>
          <p:spPr>
            <a:xfrm>
              <a:off x="6948264" y="3789040"/>
              <a:ext cx="2039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</a:rPr>
                <a:t>Exact: -8.9 eV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937888-582D-457F-815E-10394FAAD8AE}"/>
              </a:ext>
            </a:extLst>
          </p:cNvPr>
          <p:cNvSpPr txBox="1"/>
          <p:nvPr/>
        </p:nvSpPr>
        <p:spPr>
          <a:xfrm>
            <a:off x="827584" y="1075933"/>
            <a:ext cx="584285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1" dirty="0"/>
              <a:t> Coulomb sum in sphere with the radius </a:t>
            </a:r>
            <a:r>
              <a:rPr lang="en-US" altLang="ja-JP" b="1" i="1" dirty="0">
                <a:solidFill>
                  <a:srgbClr val="FF0000"/>
                </a:solidFill>
              </a:rPr>
              <a:t>r</a:t>
            </a:r>
            <a:endParaRPr lang="ja-JP" altLang="en-US" b="1" i="1" dirty="0">
              <a:solidFill>
                <a:srgbClr val="FF0000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A9F028E-0C36-4F37-B7B5-213D30D68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269112"/>
            <a:ext cx="194316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Rock salt type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5249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Efficient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Coulomb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sum: </a:t>
            </a:r>
            <a:r>
              <a:rPr lang="en-US" altLang="ja-JP" sz="3600" b="1" dirty="0" err="1">
                <a:solidFill>
                  <a:srgbClr val="0000FF"/>
                </a:solidFill>
              </a:rPr>
              <a:t>Evjen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method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6324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Sum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up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Coulomb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potential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in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units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with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zero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charge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Ion charges: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Z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 boundary plane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1/2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Z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 boundary edge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1/4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Z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 boundary corner : 1/8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Z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</a:t>
            </a:r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2533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781050" y="4572000"/>
          <a:ext cx="67627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162300" imgH="520700" progId="Equation.3">
                  <p:embed/>
                </p:oleObj>
              </mc:Choice>
              <mc:Fallback>
                <p:oleObj name="数式" r:id="rId4" imgW="3162300" imgH="520700" progId="Equation.3">
                  <p:embed/>
                  <p:pic>
                    <p:nvPicPr>
                      <p:cNvPr id="223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4572000"/>
                        <a:ext cx="67627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762000" y="5638800"/>
          <a:ext cx="76057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556000" imgH="419100" progId="Equation.3">
                  <p:embed/>
                </p:oleObj>
              </mc:Choice>
              <mc:Fallback>
                <p:oleObj name="数式" r:id="rId6" imgW="3556000" imgH="419100" progId="Equation.3">
                  <p:embed/>
                  <p:pic>
                    <p:nvPicPr>
                      <p:cNvPr id="2232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38800"/>
                        <a:ext cx="760571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196850" y="4114800"/>
            <a:ext cx="5854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Madelung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constant of Rock salt type structure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7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0997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Madelung potential: </a:t>
            </a:r>
            <a:r>
              <a:rPr lang="en-US" altLang="ja-JP" sz="3600" b="1" dirty="0" err="1">
                <a:solidFill>
                  <a:srgbClr val="0000FF"/>
                </a:solidFill>
                <a:latin typeface="+mn-lt"/>
                <a:ea typeface="+mn-ea"/>
              </a:rPr>
              <a:t>Evjen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 method</a:t>
            </a:r>
            <a:endParaRPr lang="ja-JP" alt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BB63E8-DB06-4A61-8FE6-795D1A417970}"/>
              </a:ext>
            </a:extLst>
          </p:cNvPr>
          <p:cNvSpPr txBox="1"/>
          <p:nvPr/>
        </p:nvSpPr>
        <p:spPr>
          <a:xfrm>
            <a:off x="755576" y="735087"/>
            <a:ext cx="806489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9900"/>
                </a:solidFill>
              </a:rPr>
              <a:t>Usage: python crystal_MP_Evjen.py </a:t>
            </a:r>
            <a:r>
              <a:rPr lang="en-US" altLang="ja-JP" b="1" dirty="0" err="1">
                <a:solidFill>
                  <a:srgbClr val="009900"/>
                </a:solidFill>
              </a:rPr>
              <a:t>n</a:t>
            </a:r>
            <a:r>
              <a:rPr lang="en-US" altLang="ja-JP" b="1" baseline="-25000" dirty="0" err="1">
                <a:solidFill>
                  <a:srgbClr val="009900"/>
                </a:solidFill>
              </a:rPr>
              <a:t>cell</a:t>
            </a:r>
            <a:endParaRPr lang="en-US" altLang="ja-JP" b="1" baseline="-25000" dirty="0">
              <a:solidFill>
                <a:srgbClr val="009900"/>
              </a:solidFill>
            </a:endParaRPr>
          </a:p>
          <a:p>
            <a:endParaRPr lang="en-US" altLang="ja-JP" b="1" baseline="-25000" dirty="0">
              <a:solidFill>
                <a:srgbClr val="009900"/>
              </a:solidFill>
            </a:endParaRPr>
          </a:p>
          <a:p>
            <a:r>
              <a:rPr lang="en-US" altLang="ja-JP" b="1" dirty="0" err="1"/>
              <a:t>n</a:t>
            </a:r>
            <a:r>
              <a:rPr lang="en-US" altLang="ja-JP" b="1" baseline="-25000" dirty="0" err="1"/>
              <a:t>cell</a:t>
            </a:r>
            <a:r>
              <a:rPr lang="en-US" altLang="ja-JP" b="1" dirty="0"/>
              <a:t>	MP	Madelung constant</a:t>
            </a:r>
          </a:p>
          <a:p>
            <a:r>
              <a:rPr lang="en-US" altLang="ja-JP" b="1" dirty="0"/>
              <a:t>1	-8.9766	1.7</a:t>
            </a:r>
            <a:r>
              <a:rPr lang="en-US" altLang="ja-JP" b="1" dirty="0">
                <a:solidFill>
                  <a:srgbClr val="FF0000"/>
                </a:solidFill>
              </a:rPr>
              <a:t>517691</a:t>
            </a:r>
          </a:p>
          <a:p>
            <a:r>
              <a:rPr lang="en-US" altLang="ja-JP" b="1" dirty="0"/>
              <a:t>2	-8.95586	1.74</a:t>
            </a:r>
            <a:r>
              <a:rPr lang="en-US" altLang="ja-JP" b="1" dirty="0">
                <a:solidFill>
                  <a:srgbClr val="FF0000"/>
                </a:solidFill>
              </a:rPr>
              <a:t>77211</a:t>
            </a:r>
          </a:p>
          <a:p>
            <a:r>
              <a:rPr lang="en-US" altLang="ja-JP" b="1" dirty="0"/>
              <a:t>3	-8.95521	1.7475</a:t>
            </a:r>
            <a:r>
              <a:rPr lang="en-US" altLang="ja-JP" b="1" dirty="0">
                <a:solidFill>
                  <a:srgbClr val="FF0000"/>
                </a:solidFill>
              </a:rPr>
              <a:t>955</a:t>
            </a:r>
          </a:p>
          <a:p>
            <a:r>
              <a:rPr lang="en-US" altLang="ja-JP" b="1" dirty="0"/>
              <a:t>4	-8.9511	1.7475</a:t>
            </a:r>
            <a:r>
              <a:rPr lang="en-US" altLang="ja-JP" b="1" dirty="0">
                <a:solidFill>
                  <a:srgbClr val="FF0000"/>
                </a:solidFill>
              </a:rPr>
              <a:t>744</a:t>
            </a:r>
          </a:p>
          <a:p>
            <a:r>
              <a:rPr lang="en-US" altLang="ja-JP" b="1" dirty="0"/>
              <a:t>5	-8.95508	1.7475</a:t>
            </a:r>
            <a:r>
              <a:rPr lang="en-US" altLang="ja-JP" b="1" dirty="0">
                <a:solidFill>
                  <a:srgbClr val="FF0000"/>
                </a:solidFill>
              </a:rPr>
              <a:t>686</a:t>
            </a:r>
          </a:p>
          <a:p>
            <a:r>
              <a:rPr lang="en-US" altLang="ja-JP" b="1" dirty="0"/>
              <a:t>6	-8.95507	1.7475</a:t>
            </a:r>
            <a:r>
              <a:rPr lang="en-US" altLang="ja-JP" b="1" dirty="0">
                <a:solidFill>
                  <a:srgbClr val="FF0000"/>
                </a:solidFill>
              </a:rPr>
              <a:t>665</a:t>
            </a:r>
          </a:p>
          <a:p>
            <a:r>
              <a:rPr lang="en-US" altLang="ja-JP" b="1" dirty="0"/>
              <a:t>8	-8.95506	1.7475</a:t>
            </a:r>
            <a:r>
              <a:rPr lang="en-US" altLang="ja-JP" b="1" dirty="0">
                <a:solidFill>
                  <a:srgbClr val="FF0000"/>
                </a:solidFill>
              </a:rPr>
              <a:t>652</a:t>
            </a:r>
          </a:p>
          <a:p>
            <a:r>
              <a:rPr lang="en-US" altLang="ja-JP" b="1" dirty="0"/>
              <a:t>10	-8.95506	1.74756</a:t>
            </a:r>
            <a:r>
              <a:rPr lang="en-US" altLang="ja-JP" b="1" dirty="0">
                <a:solidFill>
                  <a:srgbClr val="FF0000"/>
                </a:solidFill>
              </a:rPr>
              <a:t>48</a:t>
            </a:r>
          </a:p>
          <a:p>
            <a:r>
              <a:rPr lang="en-US" altLang="ja-JP" b="1" dirty="0"/>
              <a:t>Exact (</a:t>
            </a:r>
            <a:r>
              <a:rPr lang="ja-JP" altLang="en-US" b="1" dirty="0"/>
              <a:t>精確値</a:t>
            </a:r>
            <a:r>
              <a:rPr lang="en-US" altLang="ja-JP" b="1" dirty="0"/>
              <a:t>)	1.74756</a:t>
            </a:r>
          </a:p>
          <a:p>
            <a:endParaRPr lang="en-US" altLang="ja-JP" b="1" dirty="0"/>
          </a:p>
          <a:p>
            <a:endParaRPr lang="ja-JP" altLang="en-US" b="1" dirty="0">
              <a:solidFill>
                <a:srgbClr val="00990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0F852-0371-41B1-B324-A93EE1439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269112"/>
            <a:ext cx="1943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Rock salt type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32714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2415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3D sum of Coulomb potential: Ewald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method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Periodic calculation can be enhanced by FT?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1257300" y="60198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V="1">
            <a:off x="1485900" y="5562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 flipV="1">
            <a:off x="2095500" y="6019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 flipV="1">
            <a:off x="2705100" y="5562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 flipV="1">
            <a:off x="3314700" y="6019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 flipV="1">
            <a:off x="3924300" y="5562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14097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39" name="Oval 11"/>
          <p:cNvSpPr>
            <a:spLocks noChangeArrowheads="1"/>
          </p:cNvSpPr>
          <p:nvPr/>
        </p:nvSpPr>
        <p:spPr bwMode="auto">
          <a:xfrm>
            <a:off x="2019300" y="594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40" name="Oval 12"/>
          <p:cNvSpPr>
            <a:spLocks noChangeArrowheads="1"/>
          </p:cNvSpPr>
          <p:nvPr/>
        </p:nvSpPr>
        <p:spPr bwMode="auto">
          <a:xfrm>
            <a:off x="26289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41" name="Oval 13"/>
          <p:cNvSpPr>
            <a:spLocks noChangeArrowheads="1"/>
          </p:cNvSpPr>
          <p:nvPr/>
        </p:nvSpPr>
        <p:spPr bwMode="auto">
          <a:xfrm>
            <a:off x="3238500" y="594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42" name="Oval 14"/>
          <p:cNvSpPr>
            <a:spLocks noChangeArrowheads="1"/>
          </p:cNvSpPr>
          <p:nvPr/>
        </p:nvSpPr>
        <p:spPr bwMode="auto">
          <a:xfrm>
            <a:off x="38481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43" name="Line 15"/>
          <p:cNvSpPr>
            <a:spLocks noChangeShapeType="1"/>
          </p:cNvSpPr>
          <p:nvPr/>
        </p:nvSpPr>
        <p:spPr bwMode="auto">
          <a:xfrm>
            <a:off x="2819400" y="19050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44" name="Line 16"/>
          <p:cNvSpPr>
            <a:spLocks noChangeShapeType="1"/>
          </p:cNvSpPr>
          <p:nvPr/>
        </p:nvSpPr>
        <p:spPr bwMode="auto">
          <a:xfrm flipV="1">
            <a:off x="3048000" y="1447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45" name="Line 17"/>
          <p:cNvSpPr>
            <a:spLocks noChangeShapeType="1"/>
          </p:cNvSpPr>
          <p:nvPr/>
        </p:nvSpPr>
        <p:spPr bwMode="auto">
          <a:xfrm flipV="1">
            <a:off x="3657600" y="1905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46" name="Line 18"/>
          <p:cNvSpPr>
            <a:spLocks noChangeShapeType="1"/>
          </p:cNvSpPr>
          <p:nvPr/>
        </p:nvSpPr>
        <p:spPr bwMode="auto">
          <a:xfrm flipV="1">
            <a:off x="4267200" y="1447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47" name="Line 19"/>
          <p:cNvSpPr>
            <a:spLocks noChangeShapeType="1"/>
          </p:cNvSpPr>
          <p:nvPr/>
        </p:nvSpPr>
        <p:spPr bwMode="auto">
          <a:xfrm flipV="1">
            <a:off x="4876800" y="1905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48" name="Line 20"/>
          <p:cNvSpPr>
            <a:spLocks noChangeShapeType="1"/>
          </p:cNvSpPr>
          <p:nvPr/>
        </p:nvSpPr>
        <p:spPr bwMode="auto">
          <a:xfrm flipV="1">
            <a:off x="5486400" y="1447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49" name="Oval 21"/>
          <p:cNvSpPr>
            <a:spLocks noChangeArrowheads="1"/>
          </p:cNvSpPr>
          <p:nvPr/>
        </p:nvSpPr>
        <p:spPr bwMode="auto">
          <a:xfrm>
            <a:off x="29718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50" name="Oval 22"/>
          <p:cNvSpPr>
            <a:spLocks noChangeArrowheads="1"/>
          </p:cNvSpPr>
          <p:nvPr/>
        </p:nvSpPr>
        <p:spPr bwMode="auto">
          <a:xfrm>
            <a:off x="3581400" y="182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51" name="Oval 23"/>
          <p:cNvSpPr>
            <a:spLocks noChangeArrowheads="1"/>
          </p:cNvSpPr>
          <p:nvPr/>
        </p:nvSpPr>
        <p:spPr bwMode="auto">
          <a:xfrm>
            <a:off x="41910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52" name="Oval 24"/>
          <p:cNvSpPr>
            <a:spLocks noChangeArrowheads="1"/>
          </p:cNvSpPr>
          <p:nvPr/>
        </p:nvSpPr>
        <p:spPr bwMode="auto">
          <a:xfrm>
            <a:off x="4800600" y="182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53" name="Oval 25"/>
          <p:cNvSpPr>
            <a:spLocks noChangeArrowheads="1"/>
          </p:cNvSpPr>
          <p:nvPr/>
        </p:nvSpPr>
        <p:spPr bwMode="auto">
          <a:xfrm>
            <a:off x="54102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27354" name="Group 26"/>
          <p:cNvGrpSpPr>
            <a:grpSpLocks/>
          </p:cNvGrpSpPr>
          <p:nvPr/>
        </p:nvGrpSpPr>
        <p:grpSpPr bwMode="auto">
          <a:xfrm>
            <a:off x="1744663" y="5638800"/>
            <a:ext cx="685800" cy="382588"/>
            <a:chOff x="3636" y="2598"/>
            <a:chExt cx="4536" cy="1843"/>
          </a:xfrm>
        </p:grpSpPr>
        <p:sp>
          <p:nvSpPr>
            <p:cNvPr id="227914" name="Line 27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15" name="Line 28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16" name="Line 29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17" name="Line 30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18" name="Line 31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19" name="Line 32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20" name="Line 33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21" name="Line 34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22" name="Line 35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23" name="Line 36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24" name="Line 37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25" name="Line 38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26" name="Line 39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27" name="Line 40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28" name="Line 41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29" name="Line 42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30" name="Line 43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31" name="Line 44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32" name="Line 45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33" name="Line 46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34" name="Line 47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35" name="Line 48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36" name="Line 49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37" name="Line 50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38" name="Line 51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39" name="Line 52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40" name="Line 53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41" name="Line 54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42" name="Line 55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43" name="Line 56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44" name="Line 57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45" name="Line 58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46" name="Line 59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47" name="Line 60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48" name="Line 61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49" name="Line 62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50" name="Line 63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51" name="Line 64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52" name="Line 65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53" name="Line 66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54" name="Line 67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55" name="Line 68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56" name="Line 69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57" name="Line 70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58" name="Line 71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59" name="Line 72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60" name="Line 73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61" name="Line 74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62" name="Line 75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63" name="Line 76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64" name="Line 77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65" name="Line 78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66" name="Line 79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67" name="Line 80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68" name="Line 81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69" name="Line 82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70" name="Line 83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71" name="Line 84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72" name="Line 85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73" name="Line 86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7355" name="Group 87"/>
          <p:cNvGrpSpPr>
            <a:grpSpLocks/>
          </p:cNvGrpSpPr>
          <p:nvPr/>
        </p:nvGrpSpPr>
        <p:grpSpPr bwMode="auto">
          <a:xfrm flipV="1">
            <a:off x="1143000" y="6018213"/>
            <a:ext cx="685800" cy="382587"/>
            <a:chOff x="3636" y="2598"/>
            <a:chExt cx="4536" cy="1843"/>
          </a:xfrm>
        </p:grpSpPr>
        <p:sp>
          <p:nvSpPr>
            <p:cNvPr id="227854" name="Line 88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55" name="Line 89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56" name="Line 90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57" name="Line 91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58" name="Line 92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59" name="Line 93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60" name="Line 94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61" name="Line 95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62" name="Line 96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63" name="Line 97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64" name="Line 98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65" name="Line 99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66" name="Line 100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67" name="Line 101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68" name="Line 102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69" name="Line 103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70" name="Line 104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71" name="Line 105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72" name="Line 106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73" name="Line 107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74" name="Line 108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75" name="Line 109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76" name="Line 110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77" name="Line 111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78" name="Line 112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79" name="Line 113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80" name="Line 114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81" name="Line 115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82" name="Line 116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83" name="Line 117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84" name="Line 118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85" name="Line 119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86" name="Line 120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87" name="Line 121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88" name="Line 122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89" name="Line 123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90" name="Line 124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91" name="Line 125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92" name="Line 126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93" name="Line 127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94" name="Line 128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95" name="Line 129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96" name="Line 130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97" name="Line 131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98" name="Line 132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99" name="Line 133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00" name="Line 134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01" name="Line 135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02" name="Line 136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03" name="Line 137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04" name="Line 138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05" name="Line 139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06" name="Line 140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07" name="Line 141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08" name="Line 142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09" name="Line 143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10" name="Line 144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11" name="Line 145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12" name="Line 146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913" name="Line 147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7356" name="Group 148"/>
          <p:cNvGrpSpPr>
            <a:grpSpLocks/>
          </p:cNvGrpSpPr>
          <p:nvPr/>
        </p:nvGrpSpPr>
        <p:grpSpPr bwMode="auto">
          <a:xfrm flipV="1">
            <a:off x="3586163" y="6019800"/>
            <a:ext cx="685800" cy="382588"/>
            <a:chOff x="3636" y="2598"/>
            <a:chExt cx="4536" cy="1843"/>
          </a:xfrm>
        </p:grpSpPr>
        <p:sp>
          <p:nvSpPr>
            <p:cNvPr id="227794" name="Line 149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95" name="Line 150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96" name="Line 151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97" name="Line 152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98" name="Line 153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99" name="Line 154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00" name="Line 155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01" name="Line 156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02" name="Line 157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03" name="Line 158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04" name="Line 159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05" name="Line 160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06" name="Line 161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07" name="Line 162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08" name="Line 163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09" name="Line 164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10" name="Line 165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11" name="Line 166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12" name="Line 167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13" name="Line 168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14" name="Line 169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15" name="Line 170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16" name="Line 171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17" name="Line 172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18" name="Line 173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19" name="Line 174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20" name="Line 175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21" name="Line 176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22" name="Line 177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23" name="Line 178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24" name="Line 179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25" name="Line 180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26" name="Line 181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27" name="Line 182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28" name="Line 183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29" name="Line 184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30" name="Line 185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31" name="Line 186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32" name="Line 187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33" name="Line 188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34" name="Line 189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35" name="Line 190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36" name="Line 191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37" name="Line 192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38" name="Line 193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39" name="Line 194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40" name="Line 195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41" name="Line 196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42" name="Line 197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43" name="Line 198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44" name="Line 199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45" name="Line 200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46" name="Line 201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47" name="Line 202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48" name="Line 203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49" name="Line 204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50" name="Line 205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51" name="Line 206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52" name="Line 207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853" name="Line 208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7357" name="Group 209"/>
          <p:cNvGrpSpPr>
            <a:grpSpLocks/>
          </p:cNvGrpSpPr>
          <p:nvPr/>
        </p:nvGrpSpPr>
        <p:grpSpPr bwMode="auto">
          <a:xfrm>
            <a:off x="2959100" y="5638800"/>
            <a:ext cx="685800" cy="382588"/>
            <a:chOff x="3636" y="2598"/>
            <a:chExt cx="4536" cy="1843"/>
          </a:xfrm>
        </p:grpSpPr>
        <p:sp>
          <p:nvSpPr>
            <p:cNvPr id="227734" name="Line 210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35" name="Line 211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36" name="Line 212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37" name="Line 213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38" name="Line 214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39" name="Line 215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40" name="Line 216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41" name="Line 217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42" name="Line 218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43" name="Line 219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44" name="Line 220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45" name="Line 221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46" name="Line 222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47" name="Line 223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48" name="Line 224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49" name="Line 225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50" name="Line 226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51" name="Line 227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52" name="Line 228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53" name="Line 229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54" name="Line 230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55" name="Line 231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56" name="Line 232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57" name="Line 233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58" name="Line 234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59" name="Line 235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60" name="Line 236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61" name="Line 237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62" name="Line 238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63" name="Line 239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64" name="Line 240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65" name="Line 241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66" name="Line 242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67" name="Line 243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68" name="Line 244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69" name="Line 245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70" name="Line 246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71" name="Line 247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72" name="Line 248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73" name="Line 249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74" name="Line 250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75" name="Line 251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76" name="Line 252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77" name="Line 253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78" name="Line 254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79" name="Line 255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80" name="Line 256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81" name="Line 257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82" name="Line 258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83" name="Line 259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84" name="Line 260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85" name="Line 261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86" name="Line 262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87" name="Line 263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88" name="Line 264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89" name="Line 265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90" name="Line 266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91" name="Line 267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92" name="Line 268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93" name="Line 269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27358" name="Line 270"/>
          <p:cNvSpPr>
            <a:spLocks noChangeShapeType="1"/>
          </p:cNvSpPr>
          <p:nvPr/>
        </p:nvSpPr>
        <p:spPr bwMode="auto">
          <a:xfrm>
            <a:off x="4914900" y="6022975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59" name="Oval 271"/>
          <p:cNvSpPr>
            <a:spLocks noChangeArrowheads="1"/>
          </p:cNvSpPr>
          <p:nvPr/>
        </p:nvSpPr>
        <p:spPr bwMode="auto">
          <a:xfrm>
            <a:off x="5067300" y="59467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60" name="Oval 272"/>
          <p:cNvSpPr>
            <a:spLocks noChangeArrowheads="1"/>
          </p:cNvSpPr>
          <p:nvPr/>
        </p:nvSpPr>
        <p:spPr bwMode="auto">
          <a:xfrm>
            <a:off x="5676900" y="59467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61" name="Oval 273"/>
          <p:cNvSpPr>
            <a:spLocks noChangeArrowheads="1"/>
          </p:cNvSpPr>
          <p:nvPr/>
        </p:nvSpPr>
        <p:spPr bwMode="auto">
          <a:xfrm>
            <a:off x="6286500" y="59467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62" name="Oval 274"/>
          <p:cNvSpPr>
            <a:spLocks noChangeArrowheads="1"/>
          </p:cNvSpPr>
          <p:nvPr/>
        </p:nvSpPr>
        <p:spPr bwMode="auto">
          <a:xfrm>
            <a:off x="6896100" y="59467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63" name="Oval 275"/>
          <p:cNvSpPr>
            <a:spLocks noChangeArrowheads="1"/>
          </p:cNvSpPr>
          <p:nvPr/>
        </p:nvSpPr>
        <p:spPr bwMode="auto">
          <a:xfrm>
            <a:off x="7505700" y="59467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27364" name="Group 276"/>
          <p:cNvGrpSpPr>
            <a:grpSpLocks/>
          </p:cNvGrpSpPr>
          <p:nvPr/>
        </p:nvGrpSpPr>
        <p:grpSpPr bwMode="auto">
          <a:xfrm>
            <a:off x="4800600" y="5641975"/>
            <a:ext cx="685800" cy="382588"/>
            <a:chOff x="3636" y="2598"/>
            <a:chExt cx="4536" cy="1843"/>
          </a:xfrm>
        </p:grpSpPr>
        <p:sp>
          <p:nvSpPr>
            <p:cNvPr id="227674" name="Line 277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75" name="Line 278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76" name="Line 279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77" name="Line 280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78" name="Line 281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79" name="Line 282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80" name="Line 283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81" name="Line 284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82" name="Line 285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83" name="Line 286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84" name="Line 287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85" name="Line 288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86" name="Line 289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87" name="Line 290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88" name="Line 291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89" name="Line 292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90" name="Line 293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91" name="Line 294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92" name="Line 295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93" name="Line 296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94" name="Line 297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95" name="Line 298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96" name="Line 299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97" name="Line 300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98" name="Line 301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99" name="Line 302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00" name="Line 303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01" name="Line 304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02" name="Line 305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03" name="Line 306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04" name="Line 307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05" name="Line 308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06" name="Line 309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07" name="Line 310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08" name="Line 311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09" name="Line 312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10" name="Line 313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11" name="Line 314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12" name="Line 315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13" name="Line 316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14" name="Line 317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15" name="Line 318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16" name="Line 319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17" name="Line 320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18" name="Line 321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19" name="Line 322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20" name="Line 323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21" name="Line 324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22" name="Line 325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23" name="Line 326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24" name="Line 327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25" name="Line 328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26" name="Line 329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27" name="Line 330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28" name="Line 331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29" name="Line 332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30" name="Line 333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31" name="Line 334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32" name="Line 335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733" name="Line 336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7365" name="Group 337"/>
          <p:cNvGrpSpPr>
            <a:grpSpLocks/>
          </p:cNvGrpSpPr>
          <p:nvPr/>
        </p:nvGrpSpPr>
        <p:grpSpPr bwMode="auto">
          <a:xfrm flipV="1">
            <a:off x="5410200" y="6021388"/>
            <a:ext cx="685800" cy="382587"/>
            <a:chOff x="3636" y="2598"/>
            <a:chExt cx="4536" cy="1843"/>
          </a:xfrm>
        </p:grpSpPr>
        <p:sp>
          <p:nvSpPr>
            <p:cNvPr id="227614" name="Line 338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15" name="Line 339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16" name="Line 340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17" name="Line 341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18" name="Line 342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19" name="Line 343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20" name="Line 344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21" name="Line 345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22" name="Line 346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23" name="Line 347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24" name="Line 348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25" name="Line 349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26" name="Line 350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27" name="Line 351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28" name="Line 352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29" name="Line 353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30" name="Line 354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31" name="Line 355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32" name="Line 356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33" name="Line 357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34" name="Line 358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35" name="Line 359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36" name="Line 360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37" name="Line 361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38" name="Line 362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39" name="Line 363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40" name="Line 364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41" name="Line 365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42" name="Line 366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43" name="Line 367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44" name="Line 368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45" name="Line 369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46" name="Line 370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47" name="Line 371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48" name="Line 372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49" name="Line 373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50" name="Line 374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51" name="Line 375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52" name="Line 376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53" name="Line 377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54" name="Line 378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55" name="Line 379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56" name="Line 380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57" name="Line 381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58" name="Line 382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59" name="Line 383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60" name="Line 384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61" name="Line 385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62" name="Line 386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63" name="Line 387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64" name="Line 388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65" name="Line 389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66" name="Line 390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67" name="Line 391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68" name="Line 392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69" name="Line 393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70" name="Line 394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71" name="Line 395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72" name="Line 396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73" name="Line 397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7366" name="Group 398"/>
          <p:cNvGrpSpPr>
            <a:grpSpLocks/>
          </p:cNvGrpSpPr>
          <p:nvPr/>
        </p:nvGrpSpPr>
        <p:grpSpPr bwMode="auto">
          <a:xfrm flipV="1">
            <a:off x="6629400" y="6022975"/>
            <a:ext cx="685800" cy="382588"/>
            <a:chOff x="3636" y="2598"/>
            <a:chExt cx="4536" cy="1843"/>
          </a:xfrm>
        </p:grpSpPr>
        <p:sp>
          <p:nvSpPr>
            <p:cNvPr id="227554" name="Line 399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55" name="Line 400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56" name="Line 401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57" name="Line 402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58" name="Line 403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59" name="Line 404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60" name="Line 405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61" name="Line 406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62" name="Line 407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63" name="Line 408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64" name="Line 409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65" name="Line 410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66" name="Line 411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67" name="Line 412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68" name="Line 413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69" name="Line 414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70" name="Line 415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71" name="Line 416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72" name="Line 417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73" name="Line 418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74" name="Line 419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75" name="Line 420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76" name="Line 421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77" name="Line 422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78" name="Line 423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79" name="Line 424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80" name="Line 425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81" name="Line 426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82" name="Line 427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83" name="Line 428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84" name="Line 429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85" name="Line 430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86" name="Line 431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87" name="Line 432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88" name="Line 433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89" name="Line 434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90" name="Line 435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91" name="Line 436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92" name="Line 437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93" name="Line 438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94" name="Line 439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95" name="Line 440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96" name="Line 441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97" name="Line 442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98" name="Line 443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99" name="Line 444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00" name="Line 445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01" name="Line 446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02" name="Line 447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03" name="Line 448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04" name="Line 449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05" name="Line 450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06" name="Line 451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07" name="Line 452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08" name="Line 453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09" name="Line 454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10" name="Line 455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11" name="Line 456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12" name="Line 457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613" name="Line 458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7367" name="Group 459"/>
          <p:cNvGrpSpPr>
            <a:grpSpLocks/>
          </p:cNvGrpSpPr>
          <p:nvPr/>
        </p:nvGrpSpPr>
        <p:grpSpPr bwMode="auto">
          <a:xfrm>
            <a:off x="6019800" y="5641975"/>
            <a:ext cx="685800" cy="382588"/>
            <a:chOff x="3636" y="2598"/>
            <a:chExt cx="4536" cy="1843"/>
          </a:xfrm>
        </p:grpSpPr>
        <p:sp>
          <p:nvSpPr>
            <p:cNvPr id="227494" name="Line 460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95" name="Line 461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96" name="Line 462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97" name="Line 463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98" name="Line 464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99" name="Line 465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00" name="Line 466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01" name="Line 467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02" name="Line 468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03" name="Line 469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04" name="Line 470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05" name="Line 471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06" name="Line 472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07" name="Line 473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08" name="Line 474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09" name="Line 475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10" name="Line 476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11" name="Line 477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12" name="Line 478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13" name="Line 479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14" name="Line 480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15" name="Line 481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16" name="Line 482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17" name="Line 483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18" name="Line 484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19" name="Line 485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20" name="Line 486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21" name="Line 487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22" name="Line 488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23" name="Line 489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24" name="Line 490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25" name="Line 491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26" name="Line 492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27" name="Line 493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28" name="Line 494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29" name="Line 495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30" name="Line 496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31" name="Line 497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32" name="Line 498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33" name="Line 499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34" name="Line 500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35" name="Line 501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36" name="Line 502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37" name="Line 503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38" name="Line 504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39" name="Line 505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40" name="Line 506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41" name="Line 507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42" name="Line 508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43" name="Line 509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44" name="Line 510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45" name="Line 511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46" name="Line 512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47" name="Line 513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48" name="Line 514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49" name="Line 515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50" name="Line 516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51" name="Line 517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52" name="Line 518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553" name="Line 519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7368" name="Group 520"/>
          <p:cNvGrpSpPr>
            <a:grpSpLocks/>
          </p:cNvGrpSpPr>
          <p:nvPr/>
        </p:nvGrpSpPr>
        <p:grpSpPr bwMode="auto">
          <a:xfrm>
            <a:off x="7239000" y="5640388"/>
            <a:ext cx="685800" cy="382587"/>
            <a:chOff x="3636" y="2598"/>
            <a:chExt cx="4536" cy="1843"/>
          </a:xfrm>
        </p:grpSpPr>
        <p:sp>
          <p:nvSpPr>
            <p:cNvPr id="227434" name="Line 521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35" name="Line 522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36" name="Line 523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37" name="Line 524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38" name="Line 525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39" name="Line 526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40" name="Line 527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41" name="Line 528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42" name="Line 529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43" name="Line 530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44" name="Line 531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45" name="Line 532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46" name="Line 533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47" name="Line 534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48" name="Line 535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49" name="Line 536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50" name="Line 537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51" name="Line 538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52" name="Line 539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53" name="Line 540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54" name="Line 541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55" name="Line 542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56" name="Line 543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57" name="Line 544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58" name="Line 545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59" name="Line 546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60" name="Line 547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61" name="Line 548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62" name="Line 549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63" name="Line 550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64" name="Line 551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65" name="Line 552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66" name="Line 553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67" name="Line 554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68" name="Line 555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69" name="Line 556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70" name="Line 557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71" name="Line 558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72" name="Line 559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73" name="Line 560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74" name="Line 561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75" name="Line 562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76" name="Line 563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77" name="Line 564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78" name="Line 565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79" name="Line 566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80" name="Line 567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81" name="Line 568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82" name="Line 569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83" name="Line 570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84" name="Line 571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85" name="Line 572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86" name="Line 573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87" name="Line 574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88" name="Line 575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89" name="Line 576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90" name="Line 577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91" name="Line 578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92" name="Line 579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93" name="Line 580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27369" name="Line 581"/>
          <p:cNvSpPr>
            <a:spLocks noChangeShapeType="1"/>
          </p:cNvSpPr>
          <p:nvPr/>
        </p:nvSpPr>
        <p:spPr bwMode="auto">
          <a:xfrm>
            <a:off x="76200" y="4419600"/>
            <a:ext cx="8991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70" name="Text Box 582"/>
          <p:cNvSpPr txBox="1">
            <a:spLocks noChangeArrowheads="1"/>
          </p:cNvSpPr>
          <p:nvPr/>
        </p:nvSpPr>
        <p:spPr bwMode="auto">
          <a:xfrm>
            <a:off x="152400" y="2301875"/>
            <a:ext cx="876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Periodic positions of charge 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=&gt; converted to the origin of FT data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But the charges are point charges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=&gt; converted to infinite in FT space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71" name="Text Box 583"/>
          <p:cNvSpPr txBox="1">
            <a:spLocks noChangeArrowheads="1"/>
          </p:cNvSpPr>
          <p:nvPr/>
        </p:nvSpPr>
        <p:spPr bwMode="auto">
          <a:xfrm>
            <a:off x="228600" y="4725144"/>
            <a:ext cx="8763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=&gt; Calculate for charges with finite width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   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拡がりのある電荷の周期配列として計算する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372" name="Rectangle 584"/>
          <p:cNvSpPr>
            <a:spLocks noChangeArrowheads="1"/>
          </p:cNvSpPr>
          <p:nvPr/>
        </p:nvSpPr>
        <p:spPr bwMode="auto">
          <a:xfrm>
            <a:off x="4343400" y="56769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</a:p>
        </p:txBody>
      </p:sp>
      <p:grpSp>
        <p:nvGrpSpPr>
          <p:cNvPr id="227373" name="Group 585"/>
          <p:cNvGrpSpPr>
            <a:grpSpLocks/>
          </p:cNvGrpSpPr>
          <p:nvPr/>
        </p:nvGrpSpPr>
        <p:grpSpPr bwMode="auto">
          <a:xfrm flipV="1">
            <a:off x="2365375" y="6019800"/>
            <a:ext cx="685800" cy="382588"/>
            <a:chOff x="3636" y="2598"/>
            <a:chExt cx="4536" cy="1843"/>
          </a:xfrm>
        </p:grpSpPr>
        <p:sp>
          <p:nvSpPr>
            <p:cNvPr id="227374" name="Line 586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75" name="Line 587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76" name="Line 588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77" name="Line 589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78" name="Line 590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79" name="Line 591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80" name="Line 592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81" name="Line 593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82" name="Line 594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83" name="Line 595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84" name="Line 596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85" name="Line 597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86" name="Line 598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87" name="Line 599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88" name="Line 600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89" name="Line 601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90" name="Line 602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91" name="Line 603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92" name="Line 604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93" name="Line 605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94" name="Line 606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95" name="Line 607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96" name="Line 608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97" name="Line 609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98" name="Line 610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399" name="Line 611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00" name="Line 612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01" name="Line 613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02" name="Line 614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03" name="Line 615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04" name="Line 616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05" name="Line 617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06" name="Line 618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07" name="Line 619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08" name="Line 620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09" name="Line 621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10" name="Line 622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11" name="Line 623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12" name="Line 624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13" name="Line 625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14" name="Line 626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15" name="Line 627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16" name="Line 628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17" name="Line 629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18" name="Line 630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19" name="Line 631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20" name="Line 632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21" name="Line 633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22" name="Line 634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23" name="Line 635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24" name="Line 636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25" name="Line 637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26" name="Line 638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27" name="Line 639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28" name="Line 640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29" name="Line 641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30" name="Line 642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31" name="Line 643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32" name="Line 644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433" name="Line 645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6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4914900" y="22098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 flipV="1">
            <a:off x="5143500" y="1752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 flipV="1">
            <a:off x="5753100" y="2209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 flipV="1">
            <a:off x="6362700" y="1752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 flipV="1">
            <a:off x="6972300" y="2209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 flipV="1">
            <a:off x="7581900" y="1752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86" name="Oval 10"/>
          <p:cNvSpPr>
            <a:spLocks noChangeArrowheads="1"/>
          </p:cNvSpPr>
          <p:nvPr/>
        </p:nvSpPr>
        <p:spPr bwMode="auto">
          <a:xfrm>
            <a:off x="50673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87" name="Oval 11"/>
          <p:cNvSpPr>
            <a:spLocks noChangeArrowheads="1"/>
          </p:cNvSpPr>
          <p:nvPr/>
        </p:nvSpPr>
        <p:spPr bwMode="auto">
          <a:xfrm>
            <a:off x="56769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88" name="Oval 12"/>
          <p:cNvSpPr>
            <a:spLocks noChangeArrowheads="1"/>
          </p:cNvSpPr>
          <p:nvPr/>
        </p:nvSpPr>
        <p:spPr bwMode="auto">
          <a:xfrm>
            <a:off x="62865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89" name="Oval 13"/>
          <p:cNvSpPr>
            <a:spLocks noChangeArrowheads="1"/>
          </p:cNvSpPr>
          <p:nvPr/>
        </p:nvSpPr>
        <p:spPr bwMode="auto">
          <a:xfrm>
            <a:off x="68961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90" name="Oval 14"/>
          <p:cNvSpPr>
            <a:spLocks noChangeArrowheads="1"/>
          </p:cNvSpPr>
          <p:nvPr/>
        </p:nvSpPr>
        <p:spPr bwMode="auto">
          <a:xfrm>
            <a:off x="75057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91" name="Line 15"/>
          <p:cNvSpPr>
            <a:spLocks noChangeShapeType="1"/>
          </p:cNvSpPr>
          <p:nvPr/>
        </p:nvSpPr>
        <p:spPr bwMode="auto">
          <a:xfrm>
            <a:off x="4914900" y="4484688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92" name="Oval 16"/>
          <p:cNvSpPr>
            <a:spLocks noChangeArrowheads="1"/>
          </p:cNvSpPr>
          <p:nvPr/>
        </p:nvSpPr>
        <p:spPr bwMode="auto">
          <a:xfrm>
            <a:off x="5067300" y="4408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93" name="Oval 17"/>
          <p:cNvSpPr>
            <a:spLocks noChangeArrowheads="1"/>
          </p:cNvSpPr>
          <p:nvPr/>
        </p:nvSpPr>
        <p:spPr bwMode="auto">
          <a:xfrm>
            <a:off x="5676900" y="44084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94" name="Oval 18"/>
          <p:cNvSpPr>
            <a:spLocks noChangeArrowheads="1"/>
          </p:cNvSpPr>
          <p:nvPr/>
        </p:nvSpPr>
        <p:spPr bwMode="auto">
          <a:xfrm>
            <a:off x="6286500" y="4408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95" name="Oval 19"/>
          <p:cNvSpPr>
            <a:spLocks noChangeArrowheads="1"/>
          </p:cNvSpPr>
          <p:nvPr/>
        </p:nvSpPr>
        <p:spPr bwMode="auto">
          <a:xfrm>
            <a:off x="6896100" y="44084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396" name="Oval 20"/>
          <p:cNvSpPr>
            <a:spLocks noChangeArrowheads="1"/>
          </p:cNvSpPr>
          <p:nvPr/>
        </p:nvSpPr>
        <p:spPr bwMode="auto">
          <a:xfrm>
            <a:off x="7505700" y="44084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29397" name="Group 21"/>
          <p:cNvGrpSpPr>
            <a:grpSpLocks/>
          </p:cNvGrpSpPr>
          <p:nvPr/>
        </p:nvGrpSpPr>
        <p:grpSpPr bwMode="auto">
          <a:xfrm>
            <a:off x="4800600" y="4103688"/>
            <a:ext cx="685800" cy="382587"/>
            <a:chOff x="3636" y="2598"/>
            <a:chExt cx="4536" cy="1843"/>
          </a:xfrm>
        </p:grpSpPr>
        <p:sp>
          <p:nvSpPr>
            <p:cNvPr id="229964" name="Line 22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65" name="Line 23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66" name="Line 24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67" name="Line 25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68" name="Line 26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69" name="Line 27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70" name="Line 28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71" name="Line 29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72" name="Line 30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73" name="Line 31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74" name="Line 32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75" name="Line 33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76" name="Line 34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77" name="Line 35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78" name="Line 36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79" name="Line 37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80" name="Line 38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81" name="Line 39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82" name="Line 40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83" name="Line 41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84" name="Line 42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85" name="Line 43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86" name="Line 44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87" name="Line 45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88" name="Line 46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89" name="Line 47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90" name="Line 48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91" name="Line 49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92" name="Line 50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93" name="Line 51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94" name="Line 52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95" name="Line 53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96" name="Line 54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97" name="Line 55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98" name="Line 56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99" name="Line 57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00" name="Line 58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01" name="Line 59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02" name="Line 60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03" name="Line 61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04" name="Line 62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05" name="Line 63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06" name="Line 64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07" name="Line 65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08" name="Line 66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09" name="Line 67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10" name="Line 68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11" name="Line 69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12" name="Line 70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13" name="Line 71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14" name="Line 72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15" name="Line 73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16" name="Line 74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17" name="Line 75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18" name="Line 76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19" name="Line 77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20" name="Line 78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21" name="Line 79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22" name="Line 80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023" name="Line 81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9398" name="Group 82"/>
          <p:cNvGrpSpPr>
            <a:grpSpLocks/>
          </p:cNvGrpSpPr>
          <p:nvPr/>
        </p:nvGrpSpPr>
        <p:grpSpPr bwMode="auto">
          <a:xfrm flipV="1">
            <a:off x="5410200" y="4483100"/>
            <a:ext cx="685800" cy="382588"/>
            <a:chOff x="3636" y="2598"/>
            <a:chExt cx="4536" cy="1843"/>
          </a:xfrm>
        </p:grpSpPr>
        <p:sp>
          <p:nvSpPr>
            <p:cNvPr id="229904" name="Line 83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05" name="Line 84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06" name="Line 85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07" name="Line 86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08" name="Line 87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09" name="Line 88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10" name="Line 89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11" name="Line 90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12" name="Line 91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13" name="Line 92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14" name="Line 93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15" name="Line 94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16" name="Line 95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17" name="Line 96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18" name="Line 97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19" name="Line 98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20" name="Line 99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21" name="Line 100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22" name="Line 101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23" name="Line 102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24" name="Line 103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25" name="Line 104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26" name="Line 105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27" name="Line 106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28" name="Line 107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29" name="Line 108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30" name="Line 109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31" name="Line 110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32" name="Line 111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33" name="Line 112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34" name="Line 113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35" name="Line 114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36" name="Line 115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37" name="Line 116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38" name="Line 117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39" name="Line 118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40" name="Line 119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41" name="Line 120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42" name="Line 121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43" name="Line 122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44" name="Line 123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45" name="Line 124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46" name="Line 125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47" name="Line 126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48" name="Line 127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49" name="Line 128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50" name="Line 129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51" name="Line 130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52" name="Line 131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53" name="Line 132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54" name="Line 133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55" name="Line 134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56" name="Line 135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57" name="Line 136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58" name="Line 137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59" name="Line 138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60" name="Line 139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61" name="Line 140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62" name="Line 141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63" name="Line 142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9399" name="Group 143"/>
          <p:cNvGrpSpPr>
            <a:grpSpLocks/>
          </p:cNvGrpSpPr>
          <p:nvPr/>
        </p:nvGrpSpPr>
        <p:grpSpPr bwMode="auto">
          <a:xfrm flipV="1">
            <a:off x="6629400" y="4484688"/>
            <a:ext cx="685800" cy="382587"/>
            <a:chOff x="3636" y="2598"/>
            <a:chExt cx="4536" cy="1843"/>
          </a:xfrm>
        </p:grpSpPr>
        <p:sp>
          <p:nvSpPr>
            <p:cNvPr id="229844" name="Line 144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45" name="Line 145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46" name="Line 146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47" name="Line 147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48" name="Line 148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49" name="Line 149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50" name="Line 150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51" name="Line 151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52" name="Line 152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53" name="Line 153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54" name="Line 154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55" name="Line 155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56" name="Line 156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57" name="Line 157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58" name="Line 158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59" name="Line 159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60" name="Line 160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61" name="Line 161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62" name="Line 162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63" name="Line 163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64" name="Line 164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65" name="Line 165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66" name="Line 166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67" name="Line 167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68" name="Line 168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69" name="Line 169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70" name="Line 170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71" name="Line 171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72" name="Line 172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73" name="Line 173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74" name="Line 174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75" name="Line 175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76" name="Line 176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77" name="Line 177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78" name="Line 178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79" name="Line 179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80" name="Line 180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81" name="Line 181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82" name="Line 182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83" name="Line 183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84" name="Line 184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85" name="Line 185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86" name="Line 186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87" name="Line 187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88" name="Line 188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89" name="Line 189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90" name="Line 190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91" name="Line 191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92" name="Line 192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93" name="Line 193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94" name="Line 194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95" name="Line 195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96" name="Line 196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97" name="Line 197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98" name="Line 198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99" name="Line 199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00" name="Line 200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01" name="Line 201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02" name="Line 202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903" name="Line 203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9400" name="Group 204"/>
          <p:cNvGrpSpPr>
            <a:grpSpLocks/>
          </p:cNvGrpSpPr>
          <p:nvPr/>
        </p:nvGrpSpPr>
        <p:grpSpPr bwMode="auto">
          <a:xfrm>
            <a:off x="6019800" y="4103688"/>
            <a:ext cx="685800" cy="382587"/>
            <a:chOff x="3636" y="2598"/>
            <a:chExt cx="4536" cy="1843"/>
          </a:xfrm>
        </p:grpSpPr>
        <p:sp>
          <p:nvSpPr>
            <p:cNvPr id="229784" name="Line 205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85" name="Line 206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86" name="Line 207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87" name="Line 208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88" name="Line 209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89" name="Line 210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90" name="Line 211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91" name="Line 212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92" name="Line 213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93" name="Line 214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94" name="Line 215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95" name="Line 216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96" name="Line 217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97" name="Line 218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98" name="Line 219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99" name="Line 220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00" name="Line 221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01" name="Line 222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02" name="Line 223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03" name="Line 224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04" name="Line 225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05" name="Line 226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06" name="Line 227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07" name="Line 228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08" name="Line 229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09" name="Line 230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10" name="Line 231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11" name="Line 232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12" name="Line 233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13" name="Line 234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14" name="Line 235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15" name="Line 236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16" name="Line 237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17" name="Line 238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18" name="Line 239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19" name="Line 240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20" name="Line 241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21" name="Line 242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22" name="Line 243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23" name="Line 244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24" name="Line 245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25" name="Line 246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26" name="Line 247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27" name="Line 248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28" name="Line 249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29" name="Line 250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30" name="Line 251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31" name="Line 252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32" name="Line 253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33" name="Line 254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34" name="Line 255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35" name="Line 256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36" name="Line 257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37" name="Line 258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38" name="Line 259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39" name="Line 260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40" name="Line 261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41" name="Line 262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42" name="Line 263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843" name="Line 264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9401" name="Group 265"/>
          <p:cNvGrpSpPr>
            <a:grpSpLocks/>
          </p:cNvGrpSpPr>
          <p:nvPr/>
        </p:nvGrpSpPr>
        <p:grpSpPr bwMode="auto">
          <a:xfrm>
            <a:off x="7239000" y="4102100"/>
            <a:ext cx="685800" cy="382588"/>
            <a:chOff x="3636" y="2598"/>
            <a:chExt cx="4536" cy="1843"/>
          </a:xfrm>
        </p:grpSpPr>
        <p:sp>
          <p:nvSpPr>
            <p:cNvPr id="229724" name="Line 266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25" name="Line 267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26" name="Line 268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27" name="Line 269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28" name="Line 270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29" name="Line 271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30" name="Line 272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31" name="Line 273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32" name="Line 274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33" name="Line 275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34" name="Line 276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35" name="Line 277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36" name="Line 278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37" name="Line 279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38" name="Line 280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39" name="Line 281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40" name="Line 282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41" name="Line 283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42" name="Line 284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43" name="Line 285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44" name="Line 286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45" name="Line 287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46" name="Line 288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47" name="Line 289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48" name="Line 290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49" name="Line 291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50" name="Line 292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51" name="Line 293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52" name="Line 294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53" name="Line 295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54" name="Line 296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55" name="Line 297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56" name="Line 298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57" name="Line 299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58" name="Line 300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59" name="Line 301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60" name="Line 302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61" name="Line 303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62" name="Line 304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63" name="Line 305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64" name="Line 306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65" name="Line 307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66" name="Line 308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67" name="Line 309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68" name="Line 310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69" name="Line 311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70" name="Line 312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71" name="Line 313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72" name="Line 314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73" name="Line 315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74" name="Line 316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75" name="Line 317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76" name="Line 318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77" name="Line 319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78" name="Line 320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79" name="Line 321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80" name="Line 322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81" name="Line 323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82" name="Line 324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83" name="Line 325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9402" name="Object 326"/>
              <p:cNvSpPr txBox="1"/>
              <p:nvPr/>
            </p:nvSpPr>
            <p:spPr bwMode="auto">
              <a:xfrm>
                <a:off x="381000" y="1676400"/>
                <a:ext cx="2362200" cy="1004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𝑍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9402" name="Object 3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676400"/>
                <a:ext cx="2362200" cy="1004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403" name="Object 327"/>
              <p:cNvSpPr txBox="1"/>
              <p:nvPr/>
            </p:nvSpPr>
            <p:spPr bwMode="auto">
              <a:xfrm>
                <a:off x="254000" y="2960688"/>
                <a:ext cx="3381896" cy="99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sup>
                      </m:sSubSup>
                      <m:r>
                        <a:rPr kumimoji="1" lang="ja-JP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𝑍</m:t>
                          </m:r>
                        </m:e>
                        <m: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1" lang="ja-JP" alt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erfc</m:t>
                              </m:r>
                              <m:d>
                                <m:dPr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𝛼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9403" name="Object 3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2960688"/>
                <a:ext cx="3381896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404" name="Object 328"/>
              <p:cNvSpPr txBox="1"/>
              <p:nvPr/>
            </p:nvSpPr>
            <p:spPr bwMode="auto">
              <a:xfrm>
                <a:off x="250825" y="4077072"/>
                <a:ext cx="8758238" cy="1849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𝐼𝐼</m:t>
                          </m:r>
                        </m:sup>
                      </m:sSubSup>
                      <m:r>
                        <a:rPr kumimoji="1" lang="ja-JP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sub>
                      </m:sSub>
                      <m:f>
                        <m:f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h</m:t>
                          </m:r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𝐆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h𝑘𝑙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ja-JP" alt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1" lang="ja-JP" alt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1" lang="ja-JP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ja-JP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ja-JP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h𝑘𝑙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br>
                  <a:rPr kumimoji="1" lang="ja-JP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ja-JP" alt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𝐆</m:t>
                                    </m:r>
                                  </m:e>
                                  <m:sub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h𝑘𝑙</m:t>
                                    </m:r>
                                  </m:sub>
                                </m:sSub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nary>
                          <m:naryPr>
                            <m:chr m:val="∑"/>
                            <m:supHide m:val="on"/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ja-JP" altLang="en-US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kumimoji="1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𝐆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h𝑘𝑙</m:t>
                                        </m:r>
                                      </m:sub>
                                    </m:sSub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kumimoji="1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𝐫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unc>
                          <m:funcPr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ja-JP" alt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𝐆</m:t>
                                    </m:r>
                                  </m:e>
                                  <m:sub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h𝑘𝑙</m:t>
                                    </m:r>
                                  </m:sub>
                                </m:sSub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nary>
                          <m:naryPr>
                            <m:chr m:val="∑"/>
                            <m:supHide m:val="on"/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ja-JP" altLang="en-US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kumimoji="1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𝐆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h𝑘𝑙</m:t>
                                        </m:r>
                                      </m:sub>
                                    </m:sSub>
                                    <m:r>
                                      <a:rPr kumimoji="1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kumimoji="1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𝐫</m:t>
                                        </m:r>
                                      </m:e>
                                      <m:sub>
                                        <m:r>
                                          <a:rPr kumimoji="1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</m:oMath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𝑮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h𝑘𝑙</m:t>
                        </m:r>
                      </m:sub>
                    </m:sSub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⋅</m:t>
                    </m:r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h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𝑙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9404" name="Object 3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4077072"/>
                <a:ext cx="8758238" cy="1849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405" name="Line 329"/>
          <p:cNvSpPr>
            <a:spLocks noChangeShapeType="1"/>
          </p:cNvSpPr>
          <p:nvPr/>
        </p:nvSpPr>
        <p:spPr bwMode="auto">
          <a:xfrm>
            <a:off x="76200" y="2819400"/>
            <a:ext cx="8991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406" name="Object 330"/>
              <p:cNvSpPr txBox="1"/>
              <p:nvPr/>
            </p:nvSpPr>
            <p:spPr bwMode="auto">
              <a:xfrm>
                <a:off x="3962400" y="6019800"/>
                <a:ext cx="2689225" cy="51911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sup>
                      </m:sSubSup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Sup>
                        <m:sSubSup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𝐼𝐼</m:t>
                          </m:r>
                        </m:sup>
                      </m:sSubSup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Sup>
                        <m:sSubSup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𝐼𝐼𝐼</m:t>
                          </m:r>
                        </m:sup>
                      </m:sSubSup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9406" name="Object 3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6019800"/>
                <a:ext cx="2689225" cy="5191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407" name="Object 331"/>
              <p:cNvSpPr txBox="1"/>
              <p:nvPr/>
            </p:nvSpPr>
            <p:spPr bwMode="auto">
              <a:xfrm>
                <a:off x="252414" y="5877272"/>
                <a:ext cx="2254250" cy="877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𝐼𝐼𝐼</m:t>
                          </m:r>
                        </m:sup>
                      </m:sSubSup>
                      <m:r>
                        <a:rPr kumimoji="1" lang="ja-JP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𝑍</m:t>
                          </m:r>
                        </m:e>
                        <m: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  <m:sSub>
                            <m:sSub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9407" name="Object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414" y="5877272"/>
                <a:ext cx="2254250" cy="8778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408" name="Line 332"/>
          <p:cNvSpPr>
            <a:spLocks noChangeShapeType="1"/>
          </p:cNvSpPr>
          <p:nvPr/>
        </p:nvSpPr>
        <p:spPr bwMode="auto">
          <a:xfrm>
            <a:off x="4922838" y="34290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409" name="Line 333"/>
          <p:cNvSpPr>
            <a:spLocks noChangeShapeType="1"/>
          </p:cNvSpPr>
          <p:nvPr/>
        </p:nvSpPr>
        <p:spPr bwMode="auto">
          <a:xfrm flipV="1">
            <a:off x="5151438" y="2971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410" name="Line 334"/>
          <p:cNvSpPr>
            <a:spLocks noChangeShapeType="1"/>
          </p:cNvSpPr>
          <p:nvPr/>
        </p:nvSpPr>
        <p:spPr bwMode="auto">
          <a:xfrm flipV="1">
            <a:off x="5761038" y="3429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411" name="Line 335"/>
          <p:cNvSpPr>
            <a:spLocks noChangeShapeType="1"/>
          </p:cNvSpPr>
          <p:nvPr/>
        </p:nvSpPr>
        <p:spPr bwMode="auto">
          <a:xfrm flipV="1">
            <a:off x="6370638" y="2971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412" name="Line 336"/>
          <p:cNvSpPr>
            <a:spLocks noChangeShapeType="1"/>
          </p:cNvSpPr>
          <p:nvPr/>
        </p:nvSpPr>
        <p:spPr bwMode="auto">
          <a:xfrm flipV="1">
            <a:off x="6980238" y="3429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413" name="Line 337"/>
          <p:cNvSpPr>
            <a:spLocks noChangeShapeType="1"/>
          </p:cNvSpPr>
          <p:nvPr/>
        </p:nvSpPr>
        <p:spPr bwMode="auto">
          <a:xfrm flipV="1">
            <a:off x="7589838" y="2971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414" name="Oval 338"/>
          <p:cNvSpPr>
            <a:spLocks noChangeArrowheads="1"/>
          </p:cNvSpPr>
          <p:nvPr/>
        </p:nvSpPr>
        <p:spPr bwMode="auto">
          <a:xfrm>
            <a:off x="5075238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415" name="Oval 339"/>
          <p:cNvSpPr>
            <a:spLocks noChangeArrowheads="1"/>
          </p:cNvSpPr>
          <p:nvPr/>
        </p:nvSpPr>
        <p:spPr bwMode="auto">
          <a:xfrm>
            <a:off x="5684838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416" name="Oval 340"/>
          <p:cNvSpPr>
            <a:spLocks noChangeArrowheads="1"/>
          </p:cNvSpPr>
          <p:nvPr/>
        </p:nvSpPr>
        <p:spPr bwMode="auto">
          <a:xfrm>
            <a:off x="6294438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417" name="Oval 341"/>
          <p:cNvSpPr>
            <a:spLocks noChangeArrowheads="1"/>
          </p:cNvSpPr>
          <p:nvPr/>
        </p:nvSpPr>
        <p:spPr bwMode="auto">
          <a:xfrm>
            <a:off x="6904038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418" name="Oval 342"/>
          <p:cNvSpPr>
            <a:spLocks noChangeArrowheads="1"/>
          </p:cNvSpPr>
          <p:nvPr/>
        </p:nvSpPr>
        <p:spPr bwMode="auto">
          <a:xfrm>
            <a:off x="7513638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29419" name="Group 343"/>
          <p:cNvGrpSpPr>
            <a:grpSpLocks/>
          </p:cNvGrpSpPr>
          <p:nvPr/>
        </p:nvGrpSpPr>
        <p:grpSpPr bwMode="auto">
          <a:xfrm>
            <a:off x="5410200" y="3048000"/>
            <a:ext cx="685800" cy="382588"/>
            <a:chOff x="3636" y="2598"/>
            <a:chExt cx="4536" cy="1843"/>
          </a:xfrm>
        </p:grpSpPr>
        <p:sp>
          <p:nvSpPr>
            <p:cNvPr id="229664" name="Line 344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65" name="Line 345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66" name="Line 346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67" name="Line 347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68" name="Line 348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69" name="Line 349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70" name="Line 350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71" name="Line 351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72" name="Line 352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73" name="Line 353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74" name="Line 354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75" name="Line 355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76" name="Line 356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77" name="Line 357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78" name="Line 358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79" name="Line 359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80" name="Line 360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81" name="Line 361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82" name="Line 362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83" name="Line 363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84" name="Line 364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85" name="Line 365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86" name="Line 366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87" name="Line 367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88" name="Line 368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89" name="Line 369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90" name="Line 370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91" name="Line 371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92" name="Line 372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93" name="Line 373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94" name="Line 374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95" name="Line 375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96" name="Line 376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97" name="Line 377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98" name="Line 378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99" name="Line 379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00" name="Line 380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01" name="Line 381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02" name="Line 382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03" name="Line 383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04" name="Line 384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05" name="Line 385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06" name="Line 386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07" name="Line 387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08" name="Line 388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09" name="Line 389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10" name="Line 390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11" name="Line 391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12" name="Line 392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13" name="Line 393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14" name="Line 394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15" name="Line 395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16" name="Line 396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17" name="Line 397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18" name="Line 398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19" name="Line 399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20" name="Line 400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21" name="Line 401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22" name="Line 402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723" name="Line 403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9420" name="Group 404"/>
          <p:cNvGrpSpPr>
            <a:grpSpLocks/>
          </p:cNvGrpSpPr>
          <p:nvPr/>
        </p:nvGrpSpPr>
        <p:grpSpPr bwMode="auto">
          <a:xfrm flipV="1">
            <a:off x="4808538" y="3427413"/>
            <a:ext cx="685800" cy="382587"/>
            <a:chOff x="3636" y="2598"/>
            <a:chExt cx="4536" cy="1843"/>
          </a:xfrm>
        </p:grpSpPr>
        <p:sp>
          <p:nvSpPr>
            <p:cNvPr id="229604" name="Line 405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05" name="Line 406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06" name="Line 407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07" name="Line 408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08" name="Line 409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09" name="Line 410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10" name="Line 411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11" name="Line 412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12" name="Line 413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13" name="Line 414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14" name="Line 415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15" name="Line 416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16" name="Line 417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17" name="Line 418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18" name="Line 419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19" name="Line 420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20" name="Line 421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21" name="Line 422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22" name="Line 423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23" name="Line 424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24" name="Line 425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25" name="Line 426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26" name="Line 427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27" name="Line 428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28" name="Line 429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29" name="Line 430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30" name="Line 431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31" name="Line 432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32" name="Line 433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33" name="Line 434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34" name="Line 435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35" name="Line 436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36" name="Line 437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37" name="Line 438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38" name="Line 439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39" name="Line 440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40" name="Line 441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41" name="Line 442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42" name="Line 443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43" name="Line 444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44" name="Line 445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45" name="Line 446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46" name="Line 447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47" name="Line 448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48" name="Line 449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49" name="Line 450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50" name="Line 451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51" name="Line 452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52" name="Line 453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53" name="Line 454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54" name="Line 455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55" name="Line 456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56" name="Line 457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57" name="Line 458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58" name="Line 459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59" name="Line 460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60" name="Line 461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61" name="Line 462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62" name="Line 463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63" name="Line 464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9421" name="Group 465"/>
          <p:cNvGrpSpPr>
            <a:grpSpLocks/>
          </p:cNvGrpSpPr>
          <p:nvPr/>
        </p:nvGrpSpPr>
        <p:grpSpPr bwMode="auto">
          <a:xfrm flipV="1">
            <a:off x="7251700" y="3429000"/>
            <a:ext cx="685800" cy="382588"/>
            <a:chOff x="3636" y="2598"/>
            <a:chExt cx="4536" cy="1843"/>
          </a:xfrm>
        </p:grpSpPr>
        <p:sp>
          <p:nvSpPr>
            <p:cNvPr id="229544" name="Line 466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45" name="Line 467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46" name="Line 468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47" name="Line 469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48" name="Line 470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49" name="Line 471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50" name="Line 472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51" name="Line 473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52" name="Line 474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53" name="Line 475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54" name="Line 476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55" name="Line 477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56" name="Line 478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57" name="Line 479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58" name="Line 480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59" name="Line 481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60" name="Line 482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61" name="Line 483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62" name="Line 484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63" name="Line 485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64" name="Line 486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65" name="Line 487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66" name="Line 488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67" name="Line 489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68" name="Line 490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69" name="Line 491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70" name="Line 492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71" name="Line 493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72" name="Line 494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73" name="Line 495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74" name="Line 496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75" name="Line 497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76" name="Line 498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77" name="Line 499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78" name="Line 500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79" name="Line 501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80" name="Line 502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81" name="Line 503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82" name="Line 504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83" name="Line 505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84" name="Line 506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85" name="Line 507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86" name="Line 508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87" name="Line 509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88" name="Line 510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89" name="Line 511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90" name="Line 512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91" name="Line 513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92" name="Line 514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93" name="Line 515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94" name="Line 516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95" name="Line 517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96" name="Line 518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97" name="Line 519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98" name="Line 520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99" name="Line 521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00" name="Line 522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01" name="Line 523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02" name="Line 524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603" name="Line 525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9422" name="Group 526"/>
          <p:cNvGrpSpPr>
            <a:grpSpLocks/>
          </p:cNvGrpSpPr>
          <p:nvPr/>
        </p:nvGrpSpPr>
        <p:grpSpPr bwMode="auto">
          <a:xfrm>
            <a:off x="6624638" y="3048000"/>
            <a:ext cx="685800" cy="382588"/>
            <a:chOff x="3636" y="2598"/>
            <a:chExt cx="4536" cy="1843"/>
          </a:xfrm>
        </p:grpSpPr>
        <p:sp>
          <p:nvSpPr>
            <p:cNvPr id="229484" name="Line 527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85" name="Line 528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86" name="Line 529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87" name="Line 530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88" name="Line 531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89" name="Line 532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90" name="Line 533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91" name="Line 534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92" name="Line 535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93" name="Line 536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94" name="Line 537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95" name="Line 538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96" name="Line 539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97" name="Line 540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98" name="Line 541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99" name="Line 542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00" name="Line 543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01" name="Line 544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02" name="Line 545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03" name="Line 546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04" name="Line 547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05" name="Line 548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06" name="Line 549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07" name="Line 550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08" name="Line 551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09" name="Line 552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10" name="Line 553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11" name="Line 554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12" name="Line 555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13" name="Line 556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14" name="Line 557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15" name="Line 558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16" name="Line 559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17" name="Line 560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18" name="Line 561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19" name="Line 562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20" name="Line 563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21" name="Line 564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22" name="Line 565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23" name="Line 566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24" name="Line 567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25" name="Line 568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26" name="Line 569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27" name="Line 570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28" name="Line 571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29" name="Line 572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30" name="Line 573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31" name="Line 574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32" name="Line 575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33" name="Line 576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34" name="Line 577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35" name="Line 578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36" name="Line 579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37" name="Line 580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38" name="Line 581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39" name="Line 582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40" name="Line 583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41" name="Line 584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42" name="Line 585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543" name="Line 586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29423" name="Group 587"/>
          <p:cNvGrpSpPr>
            <a:grpSpLocks/>
          </p:cNvGrpSpPr>
          <p:nvPr/>
        </p:nvGrpSpPr>
        <p:grpSpPr bwMode="auto">
          <a:xfrm flipV="1">
            <a:off x="6030913" y="3429000"/>
            <a:ext cx="685800" cy="382588"/>
            <a:chOff x="3636" y="2598"/>
            <a:chExt cx="4536" cy="1843"/>
          </a:xfrm>
        </p:grpSpPr>
        <p:sp>
          <p:nvSpPr>
            <p:cNvPr id="229424" name="Line 588"/>
            <p:cNvSpPr>
              <a:spLocks noChangeShapeType="1"/>
            </p:cNvSpPr>
            <p:nvPr/>
          </p:nvSpPr>
          <p:spPr bwMode="auto">
            <a:xfrm>
              <a:off x="363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25" name="Line 589"/>
            <p:cNvSpPr>
              <a:spLocks noChangeShapeType="1"/>
            </p:cNvSpPr>
            <p:nvPr/>
          </p:nvSpPr>
          <p:spPr bwMode="auto">
            <a:xfrm>
              <a:off x="3714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26" name="Line 590"/>
            <p:cNvSpPr>
              <a:spLocks noChangeShapeType="1"/>
            </p:cNvSpPr>
            <p:nvPr/>
          </p:nvSpPr>
          <p:spPr bwMode="auto">
            <a:xfrm>
              <a:off x="3786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27" name="Line 591"/>
            <p:cNvSpPr>
              <a:spLocks noChangeShapeType="1"/>
            </p:cNvSpPr>
            <p:nvPr/>
          </p:nvSpPr>
          <p:spPr bwMode="auto">
            <a:xfrm flipV="1">
              <a:off x="3864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28" name="Line 592"/>
            <p:cNvSpPr>
              <a:spLocks noChangeShapeType="1"/>
            </p:cNvSpPr>
            <p:nvPr/>
          </p:nvSpPr>
          <p:spPr bwMode="auto">
            <a:xfrm>
              <a:off x="3942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29" name="Line 593"/>
            <p:cNvSpPr>
              <a:spLocks noChangeShapeType="1"/>
            </p:cNvSpPr>
            <p:nvPr/>
          </p:nvSpPr>
          <p:spPr bwMode="auto">
            <a:xfrm flipV="1">
              <a:off x="4020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30" name="Line 594"/>
            <p:cNvSpPr>
              <a:spLocks noChangeShapeType="1"/>
            </p:cNvSpPr>
            <p:nvPr/>
          </p:nvSpPr>
          <p:spPr bwMode="auto">
            <a:xfrm>
              <a:off x="4098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31" name="Line 595"/>
            <p:cNvSpPr>
              <a:spLocks noChangeShapeType="1"/>
            </p:cNvSpPr>
            <p:nvPr/>
          </p:nvSpPr>
          <p:spPr bwMode="auto">
            <a:xfrm flipV="1">
              <a:off x="4170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32" name="Line 596"/>
            <p:cNvSpPr>
              <a:spLocks noChangeShapeType="1"/>
            </p:cNvSpPr>
            <p:nvPr/>
          </p:nvSpPr>
          <p:spPr bwMode="auto">
            <a:xfrm flipV="1">
              <a:off x="424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33" name="Line 597"/>
            <p:cNvSpPr>
              <a:spLocks noChangeShapeType="1"/>
            </p:cNvSpPr>
            <p:nvPr/>
          </p:nvSpPr>
          <p:spPr bwMode="auto">
            <a:xfrm flipV="1">
              <a:off x="4326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34" name="Line 598"/>
            <p:cNvSpPr>
              <a:spLocks noChangeShapeType="1"/>
            </p:cNvSpPr>
            <p:nvPr/>
          </p:nvSpPr>
          <p:spPr bwMode="auto">
            <a:xfrm flipV="1">
              <a:off x="4404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35" name="Line 599"/>
            <p:cNvSpPr>
              <a:spLocks noChangeShapeType="1"/>
            </p:cNvSpPr>
            <p:nvPr/>
          </p:nvSpPr>
          <p:spPr bwMode="auto">
            <a:xfrm flipV="1">
              <a:off x="4482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36" name="Line 600"/>
            <p:cNvSpPr>
              <a:spLocks noChangeShapeType="1"/>
            </p:cNvSpPr>
            <p:nvPr/>
          </p:nvSpPr>
          <p:spPr bwMode="auto">
            <a:xfrm flipV="1">
              <a:off x="4554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37" name="Line 601"/>
            <p:cNvSpPr>
              <a:spLocks noChangeShapeType="1"/>
            </p:cNvSpPr>
            <p:nvPr/>
          </p:nvSpPr>
          <p:spPr bwMode="auto">
            <a:xfrm flipV="1">
              <a:off x="4632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38" name="Line 602"/>
            <p:cNvSpPr>
              <a:spLocks noChangeShapeType="1"/>
            </p:cNvSpPr>
            <p:nvPr/>
          </p:nvSpPr>
          <p:spPr bwMode="auto">
            <a:xfrm flipV="1">
              <a:off x="4710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39" name="Line 603"/>
            <p:cNvSpPr>
              <a:spLocks noChangeShapeType="1"/>
            </p:cNvSpPr>
            <p:nvPr/>
          </p:nvSpPr>
          <p:spPr bwMode="auto">
            <a:xfrm flipV="1">
              <a:off x="478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40" name="Line 604"/>
            <p:cNvSpPr>
              <a:spLocks noChangeShapeType="1"/>
            </p:cNvSpPr>
            <p:nvPr/>
          </p:nvSpPr>
          <p:spPr bwMode="auto">
            <a:xfrm flipV="1">
              <a:off x="486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41" name="Line 605"/>
            <p:cNvSpPr>
              <a:spLocks noChangeShapeType="1"/>
            </p:cNvSpPr>
            <p:nvPr/>
          </p:nvSpPr>
          <p:spPr bwMode="auto">
            <a:xfrm flipV="1">
              <a:off x="493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42" name="Line 606"/>
            <p:cNvSpPr>
              <a:spLocks noChangeShapeType="1"/>
            </p:cNvSpPr>
            <p:nvPr/>
          </p:nvSpPr>
          <p:spPr bwMode="auto">
            <a:xfrm flipV="1">
              <a:off x="5016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43" name="Line 607"/>
            <p:cNvSpPr>
              <a:spLocks noChangeShapeType="1"/>
            </p:cNvSpPr>
            <p:nvPr/>
          </p:nvSpPr>
          <p:spPr bwMode="auto">
            <a:xfrm flipV="1">
              <a:off x="5094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44" name="Line 608"/>
            <p:cNvSpPr>
              <a:spLocks noChangeShapeType="1"/>
            </p:cNvSpPr>
            <p:nvPr/>
          </p:nvSpPr>
          <p:spPr bwMode="auto">
            <a:xfrm flipV="1">
              <a:off x="5172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45" name="Line 609"/>
            <p:cNvSpPr>
              <a:spLocks noChangeShapeType="1"/>
            </p:cNvSpPr>
            <p:nvPr/>
          </p:nvSpPr>
          <p:spPr bwMode="auto">
            <a:xfrm flipV="1">
              <a:off x="5250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46" name="Line 610"/>
            <p:cNvSpPr>
              <a:spLocks noChangeShapeType="1"/>
            </p:cNvSpPr>
            <p:nvPr/>
          </p:nvSpPr>
          <p:spPr bwMode="auto">
            <a:xfrm flipV="1">
              <a:off x="5322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47" name="Line 611"/>
            <p:cNvSpPr>
              <a:spLocks noChangeShapeType="1"/>
            </p:cNvSpPr>
            <p:nvPr/>
          </p:nvSpPr>
          <p:spPr bwMode="auto">
            <a:xfrm flipV="1">
              <a:off x="5400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48" name="Line 612"/>
            <p:cNvSpPr>
              <a:spLocks noChangeShapeType="1"/>
            </p:cNvSpPr>
            <p:nvPr/>
          </p:nvSpPr>
          <p:spPr bwMode="auto">
            <a:xfrm flipV="1">
              <a:off x="547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49" name="Line 613"/>
            <p:cNvSpPr>
              <a:spLocks noChangeShapeType="1"/>
            </p:cNvSpPr>
            <p:nvPr/>
          </p:nvSpPr>
          <p:spPr bwMode="auto">
            <a:xfrm flipV="1">
              <a:off x="5556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50" name="Line 614"/>
            <p:cNvSpPr>
              <a:spLocks noChangeShapeType="1"/>
            </p:cNvSpPr>
            <p:nvPr/>
          </p:nvSpPr>
          <p:spPr bwMode="auto">
            <a:xfrm flipV="1">
              <a:off x="5634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51" name="Line 615"/>
            <p:cNvSpPr>
              <a:spLocks noChangeShapeType="1"/>
            </p:cNvSpPr>
            <p:nvPr/>
          </p:nvSpPr>
          <p:spPr bwMode="auto">
            <a:xfrm flipV="1">
              <a:off x="5706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52" name="Line 616"/>
            <p:cNvSpPr>
              <a:spLocks noChangeShapeType="1"/>
            </p:cNvSpPr>
            <p:nvPr/>
          </p:nvSpPr>
          <p:spPr bwMode="auto">
            <a:xfrm flipV="1">
              <a:off x="5784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53" name="Line 617"/>
            <p:cNvSpPr>
              <a:spLocks noChangeShapeType="1"/>
            </p:cNvSpPr>
            <p:nvPr/>
          </p:nvSpPr>
          <p:spPr bwMode="auto">
            <a:xfrm>
              <a:off x="5862" y="2598"/>
              <a:ext cx="78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54" name="Line 618"/>
            <p:cNvSpPr>
              <a:spLocks noChangeShapeType="1"/>
            </p:cNvSpPr>
            <p:nvPr/>
          </p:nvSpPr>
          <p:spPr bwMode="auto">
            <a:xfrm>
              <a:off x="5940" y="2616"/>
              <a:ext cx="78" cy="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55" name="Line 619"/>
            <p:cNvSpPr>
              <a:spLocks noChangeShapeType="1"/>
            </p:cNvSpPr>
            <p:nvPr/>
          </p:nvSpPr>
          <p:spPr bwMode="auto">
            <a:xfrm>
              <a:off x="6018" y="2670"/>
              <a:ext cx="7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56" name="Line 620"/>
            <p:cNvSpPr>
              <a:spLocks noChangeShapeType="1"/>
            </p:cNvSpPr>
            <p:nvPr/>
          </p:nvSpPr>
          <p:spPr bwMode="auto">
            <a:xfrm>
              <a:off x="6090" y="2754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57" name="Line 621"/>
            <p:cNvSpPr>
              <a:spLocks noChangeShapeType="1"/>
            </p:cNvSpPr>
            <p:nvPr/>
          </p:nvSpPr>
          <p:spPr bwMode="auto">
            <a:xfrm>
              <a:off x="6168" y="2868"/>
              <a:ext cx="78" cy="1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58" name="Line 622"/>
            <p:cNvSpPr>
              <a:spLocks noChangeShapeType="1"/>
            </p:cNvSpPr>
            <p:nvPr/>
          </p:nvSpPr>
          <p:spPr bwMode="auto">
            <a:xfrm>
              <a:off x="6246" y="3006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59" name="Line 623"/>
            <p:cNvSpPr>
              <a:spLocks noChangeShapeType="1"/>
            </p:cNvSpPr>
            <p:nvPr/>
          </p:nvSpPr>
          <p:spPr bwMode="auto">
            <a:xfrm>
              <a:off x="6324" y="3150"/>
              <a:ext cx="78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60" name="Line 624"/>
            <p:cNvSpPr>
              <a:spLocks noChangeShapeType="1"/>
            </p:cNvSpPr>
            <p:nvPr/>
          </p:nvSpPr>
          <p:spPr bwMode="auto">
            <a:xfrm>
              <a:off x="6402" y="3312"/>
              <a:ext cx="72" cy="1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61" name="Line 625"/>
            <p:cNvSpPr>
              <a:spLocks noChangeShapeType="1"/>
            </p:cNvSpPr>
            <p:nvPr/>
          </p:nvSpPr>
          <p:spPr bwMode="auto">
            <a:xfrm>
              <a:off x="6474" y="3468"/>
              <a:ext cx="78" cy="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62" name="Line 626"/>
            <p:cNvSpPr>
              <a:spLocks noChangeShapeType="1"/>
            </p:cNvSpPr>
            <p:nvPr/>
          </p:nvSpPr>
          <p:spPr bwMode="auto">
            <a:xfrm>
              <a:off x="6552" y="3618"/>
              <a:ext cx="78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63" name="Line 627"/>
            <p:cNvSpPr>
              <a:spLocks noChangeShapeType="1"/>
            </p:cNvSpPr>
            <p:nvPr/>
          </p:nvSpPr>
          <p:spPr bwMode="auto">
            <a:xfrm>
              <a:off x="6630" y="3762"/>
              <a:ext cx="78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64" name="Line 628"/>
            <p:cNvSpPr>
              <a:spLocks noChangeShapeType="1"/>
            </p:cNvSpPr>
            <p:nvPr/>
          </p:nvSpPr>
          <p:spPr bwMode="auto">
            <a:xfrm>
              <a:off x="6708" y="3888"/>
              <a:ext cx="78" cy="1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65" name="Line 629"/>
            <p:cNvSpPr>
              <a:spLocks noChangeShapeType="1"/>
            </p:cNvSpPr>
            <p:nvPr/>
          </p:nvSpPr>
          <p:spPr bwMode="auto">
            <a:xfrm>
              <a:off x="6786" y="4002"/>
              <a:ext cx="7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66" name="Line 630"/>
            <p:cNvSpPr>
              <a:spLocks noChangeShapeType="1"/>
            </p:cNvSpPr>
            <p:nvPr/>
          </p:nvSpPr>
          <p:spPr bwMode="auto">
            <a:xfrm>
              <a:off x="6858" y="4098"/>
              <a:ext cx="78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67" name="Line 631"/>
            <p:cNvSpPr>
              <a:spLocks noChangeShapeType="1"/>
            </p:cNvSpPr>
            <p:nvPr/>
          </p:nvSpPr>
          <p:spPr bwMode="auto">
            <a:xfrm>
              <a:off x="6936" y="4182"/>
              <a:ext cx="78" cy="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68" name="Line 632"/>
            <p:cNvSpPr>
              <a:spLocks noChangeShapeType="1"/>
            </p:cNvSpPr>
            <p:nvPr/>
          </p:nvSpPr>
          <p:spPr bwMode="auto">
            <a:xfrm>
              <a:off x="7014" y="4248"/>
              <a:ext cx="78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69" name="Line 633"/>
            <p:cNvSpPr>
              <a:spLocks noChangeShapeType="1"/>
            </p:cNvSpPr>
            <p:nvPr/>
          </p:nvSpPr>
          <p:spPr bwMode="auto">
            <a:xfrm>
              <a:off x="7092" y="4296"/>
              <a:ext cx="78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70" name="Line 634"/>
            <p:cNvSpPr>
              <a:spLocks noChangeShapeType="1"/>
            </p:cNvSpPr>
            <p:nvPr/>
          </p:nvSpPr>
          <p:spPr bwMode="auto">
            <a:xfrm>
              <a:off x="7170" y="4338"/>
              <a:ext cx="7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71" name="Line 635"/>
            <p:cNvSpPr>
              <a:spLocks noChangeShapeType="1"/>
            </p:cNvSpPr>
            <p:nvPr/>
          </p:nvSpPr>
          <p:spPr bwMode="auto">
            <a:xfrm>
              <a:off x="7242" y="4368"/>
              <a:ext cx="78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72" name="Line 636"/>
            <p:cNvSpPr>
              <a:spLocks noChangeShapeType="1"/>
            </p:cNvSpPr>
            <p:nvPr/>
          </p:nvSpPr>
          <p:spPr bwMode="auto">
            <a:xfrm>
              <a:off x="7320" y="4392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73" name="Line 637"/>
            <p:cNvSpPr>
              <a:spLocks noChangeShapeType="1"/>
            </p:cNvSpPr>
            <p:nvPr/>
          </p:nvSpPr>
          <p:spPr bwMode="auto">
            <a:xfrm>
              <a:off x="7398" y="4404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74" name="Line 638"/>
            <p:cNvSpPr>
              <a:spLocks noChangeShapeType="1"/>
            </p:cNvSpPr>
            <p:nvPr/>
          </p:nvSpPr>
          <p:spPr bwMode="auto">
            <a:xfrm>
              <a:off x="7476" y="4416"/>
              <a:ext cx="78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75" name="Line 639"/>
            <p:cNvSpPr>
              <a:spLocks noChangeShapeType="1"/>
            </p:cNvSpPr>
            <p:nvPr/>
          </p:nvSpPr>
          <p:spPr bwMode="auto">
            <a:xfrm>
              <a:off x="7554" y="4428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76" name="Line 640"/>
            <p:cNvSpPr>
              <a:spLocks noChangeShapeType="1"/>
            </p:cNvSpPr>
            <p:nvPr/>
          </p:nvSpPr>
          <p:spPr bwMode="auto">
            <a:xfrm>
              <a:off x="7626" y="4428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77" name="Line 641"/>
            <p:cNvSpPr>
              <a:spLocks noChangeShapeType="1"/>
            </p:cNvSpPr>
            <p:nvPr/>
          </p:nvSpPr>
          <p:spPr bwMode="auto">
            <a:xfrm>
              <a:off x="7704" y="4434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78" name="Line 642"/>
            <p:cNvSpPr>
              <a:spLocks noChangeShapeType="1"/>
            </p:cNvSpPr>
            <p:nvPr/>
          </p:nvSpPr>
          <p:spPr bwMode="auto">
            <a:xfrm>
              <a:off x="7782" y="4434"/>
              <a:ext cx="78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79" name="Line 643"/>
            <p:cNvSpPr>
              <a:spLocks noChangeShapeType="1"/>
            </p:cNvSpPr>
            <p:nvPr/>
          </p:nvSpPr>
          <p:spPr bwMode="auto">
            <a:xfrm>
              <a:off x="786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80" name="Line 644"/>
            <p:cNvSpPr>
              <a:spLocks noChangeShapeType="1"/>
            </p:cNvSpPr>
            <p:nvPr/>
          </p:nvSpPr>
          <p:spPr bwMode="auto">
            <a:xfrm>
              <a:off x="7938" y="4440"/>
              <a:ext cx="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81" name="Line 645"/>
            <p:cNvSpPr>
              <a:spLocks noChangeShapeType="1"/>
            </p:cNvSpPr>
            <p:nvPr/>
          </p:nvSpPr>
          <p:spPr bwMode="auto">
            <a:xfrm>
              <a:off x="8010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82" name="Line 646"/>
            <p:cNvSpPr>
              <a:spLocks noChangeShapeType="1"/>
            </p:cNvSpPr>
            <p:nvPr/>
          </p:nvSpPr>
          <p:spPr bwMode="auto">
            <a:xfrm>
              <a:off x="8088" y="4440"/>
              <a:ext cx="7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483" name="Line 647"/>
            <p:cNvSpPr>
              <a:spLocks noChangeShapeType="1"/>
            </p:cNvSpPr>
            <p:nvPr/>
          </p:nvSpPr>
          <p:spPr bwMode="auto">
            <a:xfrm>
              <a:off x="8166" y="4440"/>
              <a:ext cx="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2415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3D sum of Coulomb potential: Ewald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method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651" name="Object 331"/>
          <p:cNvGraphicFramePr>
            <a:graphicFrameLocks noChangeAspect="1"/>
          </p:cNvGraphicFramePr>
          <p:nvPr/>
        </p:nvGraphicFramePr>
        <p:xfrm>
          <a:off x="332581" y="6690004"/>
          <a:ext cx="13112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711000" imgH="431640" progId="Equation.3">
                  <p:embed/>
                </p:oleObj>
              </mc:Choice>
              <mc:Fallback>
                <p:oleObj name="数式" r:id="rId8" imgW="711000" imgH="431640" progId="Equation.3">
                  <p:embed/>
                  <p:pic>
                    <p:nvPicPr>
                      <p:cNvPr id="651" name="Object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" y="6690004"/>
                        <a:ext cx="131127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4" name="Object 328"/>
          <p:cNvGraphicFramePr>
            <a:graphicFrameLocks noChangeAspect="1"/>
          </p:cNvGraphicFramePr>
          <p:nvPr/>
        </p:nvGraphicFramePr>
        <p:xfrm>
          <a:off x="381000" y="7510039"/>
          <a:ext cx="22542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1307880" imgH="241200" progId="Equation.3">
                  <p:embed/>
                </p:oleObj>
              </mc:Choice>
              <mc:Fallback>
                <p:oleObj name="数式" r:id="rId10" imgW="1307880" imgH="241200" progId="Equation.3">
                  <p:embed/>
                  <p:pic>
                    <p:nvPicPr>
                      <p:cNvPr id="654" name="Object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510039"/>
                        <a:ext cx="22542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3" name="Text Box 3">
            <a:extLst>
              <a:ext uri="{FF2B5EF4-FFF2-40B4-BE49-F238E27FC236}">
                <a16:creationId xmlns:a16="http://schemas.microsoft.com/office/drawing/2014/main" id="{AA0AD53C-2AF8-431E-B42B-221FF9B03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64820"/>
            <a:ext cx="91763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The finite width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charge distributions are converted by FT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=&gt; Take faster calculation parts in the real space and the reciprocal space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拡がった電荷のフーリエ変換を利用し、実空間和と逆空間和の計算の速い部分をとる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8" name="テキスト ボックス 657">
                <a:extLst>
                  <a:ext uri="{FF2B5EF4-FFF2-40B4-BE49-F238E27FC236}">
                    <a16:creationId xmlns:a16="http://schemas.microsoft.com/office/drawing/2014/main" id="{118F0CF1-5C27-4EA1-9628-D00BEEA37643}"/>
                  </a:ext>
                </a:extLst>
              </p:cNvPr>
              <p:cNvSpPr txBox="1"/>
              <p:nvPr/>
            </p:nvSpPr>
            <p:spPr>
              <a:xfrm>
                <a:off x="2749241" y="1700808"/>
                <a:ext cx="2470831" cy="714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𝜋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𝜀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58" name="テキスト ボックス 657">
                <a:extLst>
                  <a:ext uri="{FF2B5EF4-FFF2-40B4-BE49-F238E27FC236}">
                    <a16:creationId xmlns:a16="http://schemas.microsoft.com/office/drawing/2014/main" id="{118F0CF1-5C27-4EA1-9628-D00BEEA37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41" y="1700808"/>
                <a:ext cx="2470831" cy="714234"/>
              </a:xfrm>
              <a:prstGeom prst="rect">
                <a:avLst/>
              </a:prstGeom>
              <a:blipFill>
                <a:blip r:embed="rId12"/>
                <a:stretch>
                  <a:fillRect l="-3951" b="-8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5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0997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Madelung potential: Ewald method</a:t>
            </a:r>
            <a:endParaRPr lang="ja-JP" alt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BB63E8-DB06-4A61-8FE6-795D1A417970}"/>
              </a:ext>
            </a:extLst>
          </p:cNvPr>
          <p:cNvSpPr txBox="1"/>
          <p:nvPr/>
        </p:nvSpPr>
        <p:spPr>
          <a:xfrm>
            <a:off x="251520" y="735087"/>
            <a:ext cx="856895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9900"/>
                </a:solidFill>
              </a:rPr>
              <a:t>Usage: python crystal_MP_Ewald.py alpha </a:t>
            </a:r>
            <a:r>
              <a:rPr lang="en-US" altLang="ja-JP" b="1" dirty="0" err="1">
                <a:solidFill>
                  <a:srgbClr val="009900"/>
                </a:solidFill>
              </a:rPr>
              <a:t>prec</a:t>
            </a:r>
            <a:endParaRPr lang="en-US" altLang="ja-JP" b="1" baseline="-25000" dirty="0">
              <a:solidFill>
                <a:srgbClr val="009900"/>
              </a:solidFill>
            </a:endParaRPr>
          </a:p>
          <a:p>
            <a:endParaRPr lang="en-US" altLang="ja-JP" sz="1800" b="1" baseline="-25000" dirty="0">
              <a:solidFill>
                <a:srgbClr val="009900"/>
              </a:solidFill>
            </a:endParaRPr>
          </a:p>
          <a:p>
            <a:r>
              <a:rPr lang="en-US" altLang="ja-JP" sz="1800" b="1" dirty="0"/>
              <a:t>Alpha	Precision	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MP	Madelung constant  Range		    Time (s)</a:t>
            </a:r>
          </a:p>
          <a:p>
            <a:r>
              <a:rPr lang="en-US" altLang="ja-JP" sz="1800" dirty="0"/>
              <a:t>0.3	10</a:t>
            </a:r>
            <a:r>
              <a:rPr lang="en-US" altLang="ja-JP" sz="1800" baseline="30000" dirty="0"/>
              <a:t>-3</a:t>
            </a:r>
            <a:r>
              <a:rPr lang="en-US" altLang="ja-JP" sz="1800" dirty="0"/>
              <a:t>	</a:t>
            </a:r>
            <a:r>
              <a:rPr lang="ja-JP" altLang="en-US" sz="1800" dirty="0"/>
              <a:t>　</a:t>
            </a:r>
            <a:r>
              <a:rPr lang="en-US" altLang="ja-JP" sz="1800" dirty="0"/>
              <a:t>-8.95558	1.747</a:t>
            </a:r>
            <a:r>
              <a:rPr lang="en-US" altLang="ja-JP" sz="1800" dirty="0">
                <a:solidFill>
                  <a:srgbClr val="FF0000"/>
                </a:solidFill>
              </a:rPr>
              <a:t>6663  </a:t>
            </a:r>
            <a:r>
              <a:rPr lang="en-US" altLang="ja-JP" sz="1800" dirty="0"/>
              <a:t>10.1/222 0.063 /222  0.016/0       /0.016</a:t>
            </a:r>
          </a:p>
          <a:p>
            <a:r>
              <a:rPr lang="en-US" altLang="ja-JP" sz="1800" b="1" dirty="0"/>
              <a:t>0.3	10</a:t>
            </a:r>
            <a:r>
              <a:rPr lang="en-US" altLang="ja-JP" sz="1800" b="1" baseline="30000" dirty="0"/>
              <a:t>-5</a:t>
            </a:r>
            <a:r>
              <a:rPr lang="en-US" altLang="ja-JP" sz="1800" b="1" dirty="0"/>
              <a:t>	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-8.95506	1.74756</a:t>
            </a:r>
            <a:r>
              <a:rPr lang="en-US" altLang="ja-JP" sz="1800" b="1" dirty="0">
                <a:solidFill>
                  <a:srgbClr val="FF0000"/>
                </a:solidFill>
              </a:rPr>
              <a:t>46  </a:t>
            </a:r>
            <a:r>
              <a:rPr lang="en-US" altLang="ja-JP" sz="1800" dirty="0"/>
              <a:t>11.9/333 0.105 /222  0.031/0       /0.031</a:t>
            </a:r>
          </a:p>
          <a:p>
            <a:r>
              <a:rPr lang="en-US" altLang="ja-JP" sz="1800" b="1" dirty="0"/>
              <a:t>0.3	10</a:t>
            </a:r>
            <a:r>
              <a:rPr lang="en-US" altLang="ja-JP" sz="1800" b="1" baseline="30000" dirty="0"/>
              <a:t>-7</a:t>
            </a:r>
            <a:r>
              <a:rPr lang="en-US" altLang="ja-JP" sz="1800" b="1" dirty="0"/>
              <a:t> 	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-8.95506	1.74756</a:t>
            </a:r>
            <a:r>
              <a:rPr lang="en-US" altLang="ja-JP" sz="1800" b="1" dirty="0">
                <a:solidFill>
                  <a:srgbClr val="FF0000"/>
                </a:solidFill>
              </a:rPr>
              <a:t>46  </a:t>
            </a:r>
            <a:r>
              <a:rPr lang="en-US" altLang="ja-JP" sz="1800" dirty="0"/>
              <a:t>13.6/333 0.147 /333  0.047/0       /0.047</a:t>
            </a:r>
          </a:p>
          <a:p>
            <a:r>
              <a:rPr lang="en-US" altLang="ja-JP" sz="1800" dirty="0"/>
              <a:t>0.2	10</a:t>
            </a:r>
            <a:r>
              <a:rPr lang="en-US" altLang="ja-JP" sz="1800" baseline="30000" dirty="0"/>
              <a:t>-3</a:t>
            </a:r>
            <a:r>
              <a:rPr lang="en-US" altLang="ja-JP" sz="1800" dirty="0"/>
              <a:t> 	</a:t>
            </a:r>
            <a:r>
              <a:rPr lang="ja-JP" altLang="en-US" sz="1800" dirty="0"/>
              <a:t>　</a:t>
            </a:r>
            <a:r>
              <a:rPr lang="en-US" altLang="ja-JP" sz="1800" dirty="0"/>
              <a:t>-8.95506	1.74756</a:t>
            </a:r>
            <a:r>
              <a:rPr lang="en-US" altLang="ja-JP" sz="1800" dirty="0">
                <a:solidFill>
                  <a:srgbClr val="FF0000"/>
                </a:solidFill>
              </a:rPr>
              <a:t>46  </a:t>
            </a:r>
            <a:r>
              <a:rPr lang="en-US" altLang="ja-JP" sz="1800" dirty="0"/>
              <a:t>15.2/333 0.028 /111  0.042/0       /0.042</a:t>
            </a:r>
          </a:p>
          <a:p>
            <a:r>
              <a:rPr lang="en-US" altLang="ja-JP" sz="1800" dirty="0"/>
              <a:t>0.6	10</a:t>
            </a:r>
            <a:r>
              <a:rPr lang="en-US" altLang="ja-JP" sz="1800" baseline="30000" dirty="0"/>
              <a:t>-3</a:t>
            </a:r>
            <a:r>
              <a:rPr lang="en-US" altLang="ja-JP" sz="1800" dirty="0"/>
              <a:t> 	</a:t>
            </a:r>
            <a:r>
              <a:rPr lang="ja-JP" altLang="en-US" sz="1800" dirty="0"/>
              <a:t>　</a:t>
            </a:r>
            <a:r>
              <a:rPr lang="en-US" altLang="ja-JP" sz="1800" dirty="0"/>
              <a:t>-8.95607	1.747</a:t>
            </a:r>
            <a:r>
              <a:rPr lang="en-US" altLang="ja-JP" sz="1800" dirty="0">
                <a:solidFill>
                  <a:srgbClr val="FF0000"/>
                </a:solidFill>
              </a:rPr>
              <a:t>7629    </a:t>
            </a:r>
            <a:r>
              <a:rPr lang="en-US" altLang="ja-JP" sz="1800" dirty="0"/>
              <a:t>5.1/111  0.25  /333  0      /0.016 /0.016</a:t>
            </a:r>
          </a:p>
          <a:p>
            <a:r>
              <a:rPr lang="en-US" altLang="ja-JP" sz="1800" dirty="0"/>
              <a:t>0.8	10</a:t>
            </a:r>
            <a:r>
              <a:rPr lang="en-US" altLang="ja-JP" sz="1800" baseline="30000" dirty="0"/>
              <a:t>-3</a:t>
            </a:r>
            <a:r>
              <a:rPr lang="en-US" altLang="ja-JP" sz="1800" dirty="0"/>
              <a:t> 	</a:t>
            </a:r>
            <a:r>
              <a:rPr lang="ja-JP" altLang="en-US" sz="1800" dirty="0"/>
              <a:t>　</a:t>
            </a:r>
            <a:r>
              <a:rPr lang="en-US" altLang="ja-JP" sz="1800" dirty="0"/>
              <a:t>-8.95584	1.747</a:t>
            </a:r>
            <a:r>
              <a:rPr lang="en-US" altLang="ja-JP" sz="1800" dirty="0">
                <a:solidFill>
                  <a:srgbClr val="FF0000"/>
                </a:solidFill>
              </a:rPr>
              <a:t>718      </a:t>
            </a:r>
            <a:r>
              <a:rPr lang="en-US" altLang="ja-JP" sz="1800" dirty="0"/>
              <a:t>3.8/111  0.45  /444  0      /0.016 /0.016</a:t>
            </a:r>
          </a:p>
          <a:p>
            <a:r>
              <a:rPr lang="en-US" altLang="ja-JP" sz="1800" b="1" dirty="0"/>
              <a:t>0.2	10</a:t>
            </a:r>
            <a:r>
              <a:rPr lang="en-US" altLang="ja-JP" sz="1800" b="1" baseline="30000" dirty="0"/>
              <a:t>-10</a:t>
            </a:r>
            <a:r>
              <a:rPr lang="en-US" altLang="ja-JP" sz="1800" b="1" dirty="0"/>
              <a:t>	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-8.95506	1.74756</a:t>
            </a:r>
            <a:r>
              <a:rPr lang="en-US" altLang="ja-JP" sz="1800" b="1" dirty="0">
                <a:solidFill>
                  <a:srgbClr val="FF0000"/>
                </a:solidFill>
              </a:rPr>
              <a:t>46  </a:t>
            </a:r>
            <a:r>
              <a:rPr lang="en-US" altLang="ja-JP" sz="1800" dirty="0"/>
              <a:t>24.3/555  0.093/222  0.16/0         /0.16</a:t>
            </a:r>
          </a:p>
          <a:p>
            <a:r>
              <a:rPr lang="en-US" altLang="ja-JP" sz="1800" b="1" dirty="0"/>
              <a:t>0.4	10</a:t>
            </a:r>
            <a:r>
              <a:rPr lang="en-US" altLang="ja-JP" sz="1800" b="1" baseline="30000" dirty="0"/>
              <a:t>-10</a:t>
            </a:r>
            <a:r>
              <a:rPr lang="ja-JP" altLang="en-US" sz="1800" b="1" baseline="30000" dirty="0"/>
              <a:t>　</a:t>
            </a:r>
            <a:r>
              <a:rPr lang="en-US" altLang="ja-JP" sz="1800" b="1" dirty="0"/>
              <a:t>	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-8.95506	1.74756</a:t>
            </a:r>
            <a:r>
              <a:rPr lang="en-US" altLang="ja-JP" sz="1800" b="1" dirty="0">
                <a:solidFill>
                  <a:srgbClr val="FF0000"/>
                </a:solidFill>
              </a:rPr>
              <a:t>46  </a:t>
            </a:r>
            <a:r>
              <a:rPr lang="en-US" altLang="ja-JP" sz="1800" dirty="0"/>
              <a:t>12.1/333  0.373/444  0.036/0.016/0.052</a:t>
            </a:r>
          </a:p>
          <a:p>
            <a:r>
              <a:rPr lang="en-US" altLang="ja-JP" sz="1800" b="1" dirty="0"/>
              <a:t>0.5	10</a:t>
            </a:r>
            <a:r>
              <a:rPr lang="en-US" altLang="ja-JP" sz="1800" b="1" baseline="30000" dirty="0"/>
              <a:t>-10</a:t>
            </a:r>
            <a:r>
              <a:rPr lang="ja-JP" altLang="en-US" sz="1800" b="1" baseline="30000" dirty="0"/>
              <a:t>　</a:t>
            </a:r>
            <a:r>
              <a:rPr lang="en-US" altLang="ja-JP" sz="1800" b="1" dirty="0"/>
              <a:t>	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-8.95506	1.74756</a:t>
            </a:r>
            <a:r>
              <a:rPr lang="en-US" altLang="ja-JP" sz="1800" b="1" dirty="0">
                <a:solidFill>
                  <a:srgbClr val="FF0000"/>
                </a:solidFill>
              </a:rPr>
              <a:t>46    </a:t>
            </a:r>
            <a:r>
              <a:rPr lang="en-US" altLang="ja-JP" sz="1800" dirty="0"/>
              <a:t>9.7/222  0.58  /555  0.016/0.016/</a:t>
            </a:r>
            <a:r>
              <a:rPr lang="en-US" altLang="ja-JP" sz="1800" dirty="0">
                <a:solidFill>
                  <a:srgbClr val="FF0000"/>
                </a:solidFill>
              </a:rPr>
              <a:t>0.031</a:t>
            </a:r>
          </a:p>
          <a:p>
            <a:r>
              <a:rPr lang="en-US" altLang="ja-JP" sz="1800" b="1" dirty="0"/>
              <a:t>0.6	10</a:t>
            </a:r>
            <a:r>
              <a:rPr lang="en-US" altLang="ja-JP" sz="1800" b="1" baseline="30000" dirty="0"/>
              <a:t>-10</a:t>
            </a:r>
            <a:r>
              <a:rPr lang="en-US" altLang="ja-JP" sz="1800" b="1" dirty="0"/>
              <a:t>	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-8.95506	1.74756</a:t>
            </a:r>
            <a:r>
              <a:rPr lang="en-US" altLang="ja-JP" sz="1800" b="1" dirty="0">
                <a:solidFill>
                  <a:srgbClr val="FF0000"/>
                </a:solidFill>
              </a:rPr>
              <a:t>46    </a:t>
            </a:r>
            <a:r>
              <a:rPr lang="en-US" altLang="ja-JP" sz="1800" dirty="0"/>
              <a:t>8.1/222  0.84  /666  0.016/0.031/0.047</a:t>
            </a:r>
          </a:p>
          <a:p>
            <a:r>
              <a:rPr lang="en-US" altLang="ja-JP" sz="1800" b="1" dirty="0"/>
              <a:t>Exact (</a:t>
            </a:r>
            <a:r>
              <a:rPr lang="ja-JP" altLang="en-US" sz="1800" b="1" dirty="0"/>
              <a:t>精確値</a:t>
            </a:r>
            <a:r>
              <a:rPr lang="en-US" altLang="ja-JP" sz="1800" b="1" dirty="0"/>
              <a:t>)			1.74756</a:t>
            </a:r>
          </a:p>
          <a:p>
            <a:endParaRPr lang="en-US" altLang="ja-JP" sz="1800" b="1" dirty="0"/>
          </a:p>
          <a:p>
            <a:r>
              <a:rPr lang="en-US" altLang="ja-JP" sz="1800" dirty="0"/>
              <a:t>                               	Range: </a:t>
            </a:r>
            <a:r>
              <a:rPr lang="en-US" altLang="ja-JP" sz="1800" dirty="0" err="1"/>
              <a:t>R</a:t>
            </a:r>
            <a:r>
              <a:rPr lang="en-US" altLang="ja-JP" sz="1800" baseline="-25000" dirty="0" err="1"/>
              <a:t>max</a:t>
            </a:r>
            <a:r>
              <a:rPr lang="en-US" altLang="ja-JP" sz="1800" dirty="0"/>
              <a:t> [</a:t>
            </a:r>
            <a:r>
              <a:rPr lang="en-US" altLang="ja-JP" sz="1800" dirty="0">
                <a:cs typeface="Times New Roman" panose="02020603050405020304" pitchFamily="18" charset="0"/>
                <a:sym typeface="Symbol" panose="05050102010706020507" pitchFamily="18" charset="2"/>
              </a:rPr>
              <a:t>Å</a:t>
            </a:r>
            <a:r>
              <a:rPr lang="en-US" altLang="ja-JP" sz="1800" dirty="0"/>
              <a:t>]/</a:t>
            </a:r>
            <a:r>
              <a:rPr lang="en-US" altLang="ja-JP" sz="1800" dirty="0" err="1"/>
              <a:t>n</a:t>
            </a:r>
            <a:r>
              <a:rPr lang="en-US" altLang="ja-JP" sz="1800" baseline="-25000" dirty="0" err="1"/>
              <a:t>xmax</a:t>
            </a:r>
            <a:r>
              <a:rPr lang="en-US" altLang="ja-JP" sz="1800" dirty="0" err="1"/>
              <a:t>n</a:t>
            </a:r>
            <a:r>
              <a:rPr lang="en-US" altLang="ja-JP" sz="1800" baseline="-25000" dirty="0" err="1"/>
              <a:t>ymax</a:t>
            </a:r>
            <a:r>
              <a:rPr lang="en-US" altLang="ja-JP" sz="1800" dirty="0" err="1"/>
              <a:t>n</a:t>
            </a:r>
            <a:r>
              <a:rPr lang="en-US" altLang="ja-JP" sz="1800" baseline="-25000" dirty="0" err="1"/>
              <a:t>zmax</a:t>
            </a:r>
            <a:r>
              <a:rPr lang="en-US" altLang="ja-JP" sz="1800" dirty="0"/>
              <a:t> </a:t>
            </a:r>
            <a:r>
              <a:rPr lang="en-US" altLang="ja-JP" sz="1800" dirty="0" err="1"/>
              <a:t>G</a:t>
            </a:r>
            <a:r>
              <a:rPr lang="en-US" altLang="ja-JP" sz="1800" baseline="-25000" dirty="0" err="1"/>
              <a:t>max</a:t>
            </a:r>
            <a:r>
              <a:rPr lang="en-US" altLang="ja-JP" sz="1800" baseline="-25000" dirty="0"/>
              <a:t> </a:t>
            </a:r>
            <a:r>
              <a:rPr lang="en-US" altLang="ja-JP" sz="1800" dirty="0"/>
              <a:t>[</a:t>
            </a:r>
            <a:r>
              <a:rPr lang="en-US" altLang="ja-JP" sz="1800" dirty="0">
                <a:cs typeface="Times New Roman" panose="02020603050405020304" pitchFamily="18" charset="0"/>
                <a:sym typeface="Symbol" panose="05050102010706020507" pitchFamily="18" charset="2"/>
              </a:rPr>
              <a:t>Å</a:t>
            </a:r>
            <a:r>
              <a:rPr lang="en-US" altLang="ja-JP" sz="1800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-1</a:t>
            </a:r>
            <a:r>
              <a:rPr lang="en-US" altLang="ja-JP" sz="1800" dirty="0"/>
              <a:t>]/</a:t>
            </a:r>
            <a:r>
              <a:rPr lang="en-US" altLang="ja-JP" sz="1800" dirty="0" err="1"/>
              <a:t>h</a:t>
            </a:r>
            <a:r>
              <a:rPr lang="en-US" altLang="ja-JP" sz="1800" baseline="-25000" dirty="0" err="1"/>
              <a:t>max</a:t>
            </a:r>
            <a:r>
              <a:rPr lang="en-US" altLang="ja-JP" sz="1800" dirty="0" err="1"/>
              <a:t>k</a:t>
            </a:r>
            <a:r>
              <a:rPr lang="en-US" altLang="ja-JP" sz="1800" baseline="-25000" dirty="0" err="1"/>
              <a:t>max</a:t>
            </a:r>
            <a:r>
              <a:rPr lang="en-US" altLang="ja-JP" sz="1800" dirty="0" err="1"/>
              <a:t>l</a:t>
            </a:r>
            <a:r>
              <a:rPr lang="en-US" altLang="ja-JP" sz="1800" baseline="-25000" dirty="0" err="1"/>
              <a:t>max</a:t>
            </a:r>
            <a:endParaRPr lang="en-US" altLang="ja-JP" sz="1800" baseline="-25000" dirty="0"/>
          </a:p>
          <a:p>
            <a:r>
              <a:rPr lang="en-US" altLang="ja-JP" sz="1800" dirty="0"/>
              <a:t>		Time: Real space sum / Reciprocal space sum / Total [s]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355448-56B2-4D0F-A158-C4BB2DE2B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269112"/>
            <a:ext cx="1943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Rock salt type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68504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120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Comparison: </a:t>
            </a:r>
            <a:r>
              <a:rPr lang="en-US" altLang="ja-JP" sz="3600" b="1" dirty="0" err="1">
                <a:solidFill>
                  <a:srgbClr val="0000FF"/>
                </a:solidFill>
              </a:rPr>
              <a:t>Evjen</a:t>
            </a:r>
            <a:r>
              <a:rPr lang="en-US" altLang="ja-JP" sz="3600" b="1" dirty="0">
                <a:solidFill>
                  <a:srgbClr val="0000FF"/>
                </a:solidFill>
              </a:rPr>
              <a:t> method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283" name="Object 3"/>
              <p:cNvSpPr txBox="1"/>
              <p:nvPr/>
            </p:nvSpPr>
            <p:spPr bwMode="auto">
              <a:xfrm>
                <a:off x="2483768" y="711200"/>
                <a:ext cx="6482432" cy="922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sub>
                      </m:sSub>
                      <m:r>
                        <a:rPr kumimoji="1" lang="ja-JP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=−∞,≠(0,0,0)</m:t>
                          </m:r>
                        </m:sub>
                        <m:sup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sub>
                              </m:sSub>
                            </m:sup>
                          </m:sSup>
                          <m:f>
                            <m:f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528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711200"/>
                <a:ext cx="6482432" cy="922338"/>
              </a:xfrm>
              <a:prstGeom prst="rect">
                <a:avLst/>
              </a:prstGeom>
              <a:blipFill>
                <a:blip r:embed="rId3"/>
                <a:stretch>
                  <a:fillRect b="-92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270304" y="863402"/>
            <a:ext cx="1943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Rock salt type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25285" name="Object 5"/>
          <p:cNvGraphicFramePr>
            <a:graphicFrameLocks noChangeAspect="1"/>
          </p:cNvGraphicFramePr>
          <p:nvPr/>
        </p:nvGraphicFramePr>
        <p:xfrm>
          <a:off x="152400" y="1752600"/>
          <a:ext cx="4489450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924605" imgH="3019958" progId="Excel.Sheet.8">
                  <p:embed/>
                </p:oleObj>
              </mc:Choice>
              <mc:Fallback>
                <p:oleObj name="Worksheet" r:id="rId4" imgW="3924605" imgH="3019958" progId="Excel.Sheet.8">
                  <p:embed/>
                  <p:pic>
                    <p:nvPicPr>
                      <p:cNvPr id="2252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4489450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6" name="Object 6"/>
          <p:cNvGraphicFramePr>
            <a:graphicFrameLocks noChangeAspect="1"/>
          </p:cNvGraphicFramePr>
          <p:nvPr/>
        </p:nvGraphicFramePr>
        <p:xfrm>
          <a:off x="4648200" y="1752600"/>
          <a:ext cx="44196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991254" imgH="3677107" progId="Excel.Sheet.8">
                  <p:embed/>
                </p:oleObj>
              </mc:Choice>
              <mc:Fallback>
                <p:oleObj name="Worksheet" r:id="rId6" imgW="3991254" imgH="3677107" progId="Excel.Sheet.8">
                  <p:embed/>
                  <p:pic>
                    <p:nvPicPr>
                      <p:cNvPr id="225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44196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6372200" y="5943600"/>
            <a:ext cx="2799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Exact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value 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1.7476</a:t>
            </a:r>
          </a:p>
        </p:txBody>
      </p:sp>
    </p:spTree>
    <p:extLst>
      <p:ext uri="{BB962C8B-B14F-4D97-AF65-F5344CB8AC3E}">
        <p14:creationId xmlns:p14="http://schemas.microsoft.com/office/powerpoint/2010/main" val="15235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999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Cartesian – general </a:t>
            </a:r>
            <a:r>
              <a:rPr lang="en-US" altLang="ja-JP" sz="3600" b="1" dirty="0" err="1">
                <a:solidFill>
                  <a:srgbClr val="0000FF"/>
                </a:solidFill>
                <a:latin typeface="+mn-lt"/>
                <a:ea typeface="+mn-ea"/>
              </a:rPr>
              <a:t>coord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. Conversion</a:t>
            </a:r>
            <a:b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</a:br>
            <a:r>
              <a:rPr lang="en-US" altLang="ja-JP" sz="2800" dirty="0">
                <a:solidFill>
                  <a:schemeClr val="tx1"/>
                </a:solidFill>
                <a:latin typeface="+mn-lt"/>
                <a:ea typeface="+mn-ea"/>
              </a:rPr>
              <a:t>(</a:t>
            </a:r>
            <a:r>
              <a:rPr lang="ja-JP" altLang="en-US" sz="2800" dirty="0">
                <a:solidFill>
                  <a:schemeClr val="tx1"/>
                </a:solidFill>
                <a:latin typeface="+mn-lt"/>
                <a:ea typeface="+mn-ea"/>
              </a:rPr>
              <a:t>直交系 － 一般座標系変換</a:t>
            </a:r>
            <a:r>
              <a:rPr lang="en-US" altLang="ja-JP" sz="2800" dirty="0">
                <a:solidFill>
                  <a:schemeClr val="tx1"/>
                </a:solidFill>
                <a:latin typeface="+mn-lt"/>
                <a:ea typeface="+mn-ea"/>
              </a:rPr>
              <a:t>)</a:t>
            </a:r>
            <a:endParaRPr lang="ja-JP" altLang="en-US" sz="36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5" name="Text Box 16">
            <a:extLst>
              <a:ext uri="{FF2B5EF4-FFF2-40B4-BE49-F238E27FC236}">
                <a16:creationId xmlns:a16="http://schemas.microsoft.com/office/drawing/2014/main" id="{3A81BAC7-AAE7-4999-805E-6354DB0B3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63217"/>
            <a:ext cx="51828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0" hangingPunct="0">
              <a:spcBef>
                <a:spcPct val="0"/>
              </a:spcBef>
              <a:buNone/>
              <a:defRPr/>
            </a:pPr>
            <a:r>
              <a:rPr kumimoji="1" lang="en-US" altLang="ja-JP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1" lang="ja-JP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1" lang="ja-JP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c,</a:t>
            </a:r>
            <a:r>
              <a:rPr kumimoji="1" lang="en-US" altLang="ja-JP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1" lang="en-US" altLang="ja-JP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1" lang="en-US" altLang="ja-JP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c,2</a:t>
            </a:r>
            <a:r>
              <a:rPr kumimoji="1" lang="en-US" altLang="ja-JP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1" lang="en-US" altLang="ja-JP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1" lang="ja-JP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g,</a:t>
            </a:r>
            <a:r>
              <a:rPr kumimoji="1" lang="en-US" altLang="ja-JP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1" lang="en-US" altLang="ja-JP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1" lang="en-US" altLang="ja-JP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g,2</a:t>
            </a:r>
            <a:r>
              <a:rPr kumimoji="1" lang="en-US" altLang="ja-JP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1" lang="en-US" altLang="ja-JP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C47D1F95-57D1-429C-9CBF-0186638BCA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712" y="2190193"/>
                <a:ext cx="383079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None/>
                  <a:defRPr/>
                </a:pP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x</a:t>
                </a:r>
                <a:r>
                  <a:rPr kumimoji="1" lang="en-US" altLang="ja-JP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c,</a:t>
                </a:r>
                <a:r>
                  <a:rPr kumimoji="1" lang="en-US" altLang="ja-JP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1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=</a:t>
                </a:r>
                <a:r>
                  <a:rPr kumimoji="1" lang="ja-JP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x</a:t>
                </a:r>
                <a:r>
                  <a:rPr kumimoji="1" lang="en-US" altLang="ja-JP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g,</a:t>
                </a:r>
                <a:r>
                  <a:rPr kumimoji="1" lang="en-US" altLang="ja-JP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1</a:t>
                </a:r>
                <a:r>
                  <a:rPr lang="pt-BR" altLang="ja-JP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+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x</a:t>
                </a:r>
                <a:r>
                  <a:rPr kumimoji="1" lang="en-US" altLang="ja-JP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g,2</a:t>
                </a:r>
                <a:r>
                  <a:rPr lang="pt-BR" altLang="ja-JP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kumimoji="1" lang="en-US" altLang="ja-JP" sz="2400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</a:endParaRPr>
              </a:p>
              <a:p>
                <a:pPr eaLnBrk="0" hangingPunct="0">
                  <a:spcBef>
                    <a:spcPct val="0"/>
                  </a:spcBef>
                  <a:buNone/>
                  <a:defRPr/>
                </a:pP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x</a:t>
                </a:r>
                <a:r>
                  <a:rPr kumimoji="1" lang="en-US" altLang="ja-JP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c,</a:t>
                </a:r>
                <a:r>
                  <a:rPr kumimoji="1" lang="en-US" altLang="ja-JP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2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=</a:t>
                </a:r>
                <a:r>
                  <a:rPr kumimoji="1" lang="ja-JP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x</a:t>
                </a:r>
                <a:r>
                  <a:rPr kumimoji="1" lang="en-US" altLang="ja-JP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g,</a:t>
                </a:r>
                <a:r>
                  <a:rPr kumimoji="1" lang="en-US" altLang="ja-JP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1</a:t>
                </a:r>
                <a:r>
                  <a:rPr lang="pt-BR" altLang="ja-JP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+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x</a:t>
                </a:r>
                <a:r>
                  <a:rPr kumimoji="1" lang="en-US" altLang="ja-JP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g,2</a:t>
                </a:r>
                <a:r>
                  <a:rPr lang="pt-BR" altLang="ja-JP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kumimoji="1" lang="en-US" altLang="ja-JP" sz="2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C47D1F95-57D1-429C-9CBF-0186638BC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712" y="2190193"/>
                <a:ext cx="3830792" cy="830997"/>
              </a:xfrm>
              <a:prstGeom prst="rect">
                <a:avLst/>
              </a:prstGeom>
              <a:blipFill>
                <a:blip r:embed="rId2"/>
                <a:stretch>
                  <a:fillRect l="-2385" t="-5839" b="-15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7BB4793-4F48-498F-B3DA-10FA20FE6BA2}"/>
                  </a:ext>
                </a:extLst>
              </p:cNvPr>
              <p:cNvSpPr txBox="1"/>
              <p:nvPr/>
            </p:nvSpPr>
            <p:spPr>
              <a:xfrm>
                <a:off x="3923928" y="4494449"/>
                <a:ext cx="4767267" cy="878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kumimoji="1"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3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ja-JP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7BB4793-4F48-498F-B3DA-10FA20FE6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494449"/>
                <a:ext cx="4767267" cy="878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6">
                <a:extLst>
                  <a:ext uri="{FF2B5EF4-FFF2-40B4-BE49-F238E27FC236}">
                    <a16:creationId xmlns:a16="http://schemas.microsoft.com/office/drawing/2014/main" id="{7D11A3D0-5C74-4048-94E3-9A29E9A37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520" y="3294120"/>
                <a:ext cx="2818207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None/>
                  <a:defRPr/>
                </a:pPr>
                <a:r>
                  <a:rPr lang="pt-BR" altLang="ja-JP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=</a:t>
                </a:r>
                <a:r>
                  <a:rPr kumimoji="1" lang="ja-JP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a</a:t>
                </a:r>
                <a:r>
                  <a:rPr kumimoji="1" lang="en-US" altLang="ja-JP" sz="2400" b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11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+</a:t>
                </a:r>
                <a:r>
                  <a:rPr lang="ja-JP" altLang="en-US" sz="2400" b="1" i="1" dirty="0"/>
                  <a:t> </a:t>
                </a:r>
                <a:r>
                  <a:rPr lang="en-US" altLang="ja-JP" sz="2400" i="1" dirty="0"/>
                  <a:t>a</a:t>
                </a:r>
                <a:r>
                  <a:rPr lang="en-US" altLang="ja-JP" sz="2400" baseline="-25000" dirty="0"/>
                  <a:t>12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ja-JP" sz="2400" b="1" dirty="0"/>
              </a:p>
              <a:p>
                <a:pPr eaLnBrk="0" hangingPunct="0">
                  <a:spcBef>
                    <a:spcPct val="0"/>
                  </a:spcBef>
                  <a:buNone/>
                  <a:defRPr/>
                </a:pPr>
                <a:r>
                  <a:rPr lang="pt-BR" altLang="ja-JP" sz="2400" b="1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1" i="1" dirty="0"/>
                  <a:t>=</a:t>
                </a:r>
                <a:r>
                  <a:rPr lang="ja-JP" altLang="en-US" sz="2400" b="1" i="1" dirty="0"/>
                  <a:t> </a:t>
                </a:r>
                <a:r>
                  <a:rPr lang="en-US" altLang="ja-JP" sz="2400" i="1" dirty="0"/>
                  <a:t>a</a:t>
                </a:r>
                <a:r>
                  <a:rPr lang="en-US" altLang="ja-JP" sz="2400" baseline="-25000" dirty="0"/>
                  <a:t>21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1" dirty="0"/>
                  <a:t>+</a:t>
                </a:r>
                <a:r>
                  <a:rPr lang="ja-JP" altLang="en-US" sz="2400" b="1" i="1" dirty="0"/>
                  <a:t> </a:t>
                </a:r>
                <a:r>
                  <a:rPr lang="en-US" altLang="ja-JP" sz="2400" i="1" dirty="0"/>
                  <a:t>a</a:t>
                </a:r>
                <a:r>
                  <a:rPr lang="en-US" altLang="ja-JP" sz="2400" baseline="-25000" dirty="0"/>
                  <a:t>22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br>
                  <a:rPr lang="en-US" altLang="ja-JP" sz="2400" b="1" dirty="0"/>
                </a:br>
                <a:r>
                  <a:rPr lang="en-US" altLang="ja-JP" sz="2400" dirty="0"/>
                  <a:t>are given, </a:t>
                </a:r>
              </a:p>
            </p:txBody>
          </p:sp>
        </mc:Choice>
        <mc:Fallback xmlns="">
          <p:sp>
            <p:nvSpPr>
              <p:cNvPr id="35" name="Text Box 16">
                <a:extLst>
                  <a:ext uri="{FF2B5EF4-FFF2-40B4-BE49-F238E27FC236}">
                    <a16:creationId xmlns:a16="http://schemas.microsoft.com/office/drawing/2014/main" id="{7D11A3D0-5C74-4048-94E3-9A29E9A37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294120"/>
                <a:ext cx="2818207" cy="1200329"/>
              </a:xfrm>
              <a:prstGeom prst="rect">
                <a:avLst/>
              </a:prstGeom>
              <a:blipFill>
                <a:blip r:embed="rId4"/>
                <a:stretch>
                  <a:fillRect l="-3240" t="-4061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16">
                <a:extLst>
                  <a:ext uri="{FF2B5EF4-FFF2-40B4-BE49-F238E27FC236}">
                    <a16:creationId xmlns:a16="http://schemas.microsoft.com/office/drawing/2014/main" id="{7E36C6E8-B65A-48FD-BC49-0670A6EA02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4440360"/>
                <a:ext cx="3043462" cy="891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None/>
                  <a:defRPr/>
                </a:pP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x</a:t>
                </a:r>
                <a:r>
                  <a:rPr kumimoji="1" lang="en-US" altLang="ja-JP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c,</a:t>
                </a:r>
                <a:r>
                  <a:rPr kumimoji="1" lang="en-US" altLang="ja-JP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1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=</a:t>
                </a:r>
                <a:r>
                  <a:rPr kumimoji="1" lang="ja-JP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pt-BR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sSub>
                      <m:sSubPr>
                        <m:ctrlPr>
                          <a:rPr lang="pt-BR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ja-JP" sz="2400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</a:endParaRPr>
              </a:p>
              <a:p>
                <a:pPr eaLnBrk="0" hangingPunct="0">
                  <a:spcBef>
                    <a:spcPct val="0"/>
                  </a:spcBef>
                  <a:buNone/>
                  <a:defRPr/>
                </a:pP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x</a:t>
                </a:r>
                <a:r>
                  <a:rPr kumimoji="1" lang="en-US" altLang="ja-JP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c,</a:t>
                </a:r>
                <a:r>
                  <a:rPr kumimoji="1" lang="en-US" altLang="ja-JP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2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=</a:t>
                </a:r>
                <a:r>
                  <a:rPr kumimoji="1" lang="ja-JP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pt-BR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sSub>
                      <m:sSubPr>
                        <m:ctrlPr>
                          <a:rPr lang="pt-BR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sz="2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6" name="Text Box 16">
                <a:extLst>
                  <a:ext uri="{FF2B5EF4-FFF2-40B4-BE49-F238E27FC236}">
                    <a16:creationId xmlns:a16="http://schemas.microsoft.com/office/drawing/2014/main" id="{7E36C6E8-B65A-48FD-BC49-0670A6EA0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4440360"/>
                <a:ext cx="3043462" cy="891141"/>
              </a:xfrm>
              <a:prstGeom prst="rect">
                <a:avLst/>
              </a:prstGeom>
              <a:blipFill>
                <a:blip r:embed="rId5"/>
                <a:stretch>
                  <a:fillRect l="-3206" t="-5442" b="-10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ADA7161-F93B-4D5C-8E86-0CF180C5A9C8}"/>
                  </a:ext>
                </a:extLst>
              </p:cNvPr>
              <p:cNvSpPr txBox="1"/>
              <p:nvPr/>
            </p:nvSpPr>
            <p:spPr>
              <a:xfrm>
                <a:off x="4059099" y="3322122"/>
                <a:ext cx="4401333" cy="82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1"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3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ADA7161-F93B-4D5C-8E86-0CF180C5A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99" y="3322122"/>
                <a:ext cx="4401333" cy="8269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7066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999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Fractional coordinates in crystal</a:t>
            </a:r>
            <a:b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</a:br>
            <a:r>
              <a:rPr lang="en-US" altLang="ja-JP" sz="2800" dirty="0">
                <a:solidFill>
                  <a:schemeClr val="tx1"/>
                </a:solidFill>
                <a:latin typeface="+mn-lt"/>
                <a:ea typeface="+mn-ea"/>
              </a:rPr>
              <a:t>(</a:t>
            </a:r>
            <a:r>
              <a:rPr lang="ja-JP" altLang="en-US" sz="2800" dirty="0">
                <a:solidFill>
                  <a:schemeClr val="tx1"/>
                </a:solidFill>
                <a:latin typeface="+mn-lt"/>
                <a:ea typeface="+mn-ea"/>
              </a:rPr>
              <a:t>結晶の内部座標</a:t>
            </a:r>
            <a:r>
              <a:rPr lang="en-US" altLang="ja-JP" sz="2800" dirty="0">
                <a:solidFill>
                  <a:schemeClr val="tx1"/>
                </a:solidFill>
                <a:latin typeface="+mn-lt"/>
                <a:ea typeface="+mn-ea"/>
              </a:rPr>
              <a:t>)</a:t>
            </a:r>
            <a:endParaRPr lang="ja-JP" alt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16">
                <a:extLst>
                  <a:ext uri="{FF2B5EF4-FFF2-40B4-BE49-F238E27FC236}">
                    <a16:creationId xmlns:a16="http://schemas.microsoft.com/office/drawing/2014/main" id="{3A81BAC7-AAE7-4999-805E-6354DB0B3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1196752"/>
                <a:ext cx="7174977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None/>
                  <a:defRPr/>
                </a:pPr>
                <a:r>
                  <a:rPr kumimoji="1" lang="en-US" altLang="ja-JP" sz="20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Lattice parameters:</a:t>
                </a:r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1" lang="en-US" altLang="ja-JP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),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ja-JP" sz="20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ja-JP" sz="2000" dirty="0"/>
                  <a:t>)</a:t>
                </a:r>
                <a:endParaRPr kumimoji="1" lang="en-US" altLang="ja-JP" sz="20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</a:endParaRPr>
              </a:p>
              <a:p>
                <a:pPr eaLnBrk="0" hangingPunct="0">
                  <a:spcBef>
                    <a:spcPct val="0"/>
                  </a:spcBef>
                  <a:buNone/>
                  <a:defRPr/>
                </a:pPr>
                <a:r>
                  <a:rPr kumimoji="1" lang="en-US" altLang="ja-JP" sz="20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Lattice vectors: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en-US" altLang="ja-JP" sz="20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en-US" altLang="ja-JP" sz="20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altLang="ja-JP" sz="2000" b="1" i="1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75" name="Text Box 16">
                <a:extLst>
                  <a:ext uri="{FF2B5EF4-FFF2-40B4-BE49-F238E27FC236}">
                    <a16:creationId xmlns:a16="http://schemas.microsoft.com/office/drawing/2014/main" id="{3A81BAC7-AAE7-4999-805E-6354DB0B3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96752"/>
                <a:ext cx="7174977" cy="707886"/>
              </a:xfrm>
              <a:prstGeom prst="rect">
                <a:avLst/>
              </a:prstGeom>
              <a:blipFill>
                <a:blip r:embed="rId2"/>
                <a:stretch>
                  <a:fillRect l="-850" t="-4310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C47D1F95-57D1-429C-9CBF-0186638BCA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2924944"/>
                <a:ext cx="3837269" cy="860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ja-JP" sz="2400" b="1" i="1" dirty="0">
                  <a:latin typeface="Cambria Math" panose="02040503050406030204" pitchFamily="18" charset="0"/>
                </a:endParaRPr>
              </a:p>
              <a:p>
                <a:pPr eaLnBrk="0" hangingPunct="0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ja-JP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pt-BR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pt-BR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ja-JP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400" b="1" dirty="0"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)</a:t>
                </a:r>
                <a:endParaRPr lang="en-US" altLang="ja-JP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C47D1F95-57D1-429C-9CBF-0186638BC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924944"/>
                <a:ext cx="3837269" cy="860748"/>
              </a:xfrm>
              <a:prstGeom prst="rect">
                <a:avLst/>
              </a:prstGeom>
              <a:blipFill>
                <a:blip r:embed="rId3"/>
                <a:stretch>
                  <a:fillRect r="-954" b="-11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ADA7161-F93B-4D5C-8E86-0CF180C5A9C8}"/>
                  </a:ext>
                </a:extLst>
              </p:cNvPr>
              <p:cNvSpPr txBox="1"/>
              <p:nvPr/>
            </p:nvSpPr>
            <p:spPr>
              <a:xfrm>
                <a:off x="1727754" y="3761681"/>
                <a:ext cx="4971426" cy="1146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ADA7161-F93B-4D5C-8E86-0CF180C5A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754" y="3761681"/>
                <a:ext cx="4971426" cy="11465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6">
            <a:extLst>
              <a:ext uri="{FF2B5EF4-FFF2-40B4-BE49-F238E27FC236}">
                <a16:creationId xmlns:a16="http://schemas.microsoft.com/office/drawing/2014/main" id="{02DD3687-8BBC-4AD8-844E-F8672E4E6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844824"/>
            <a:ext cx="61366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f,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f,2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f,3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c,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c,2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c,3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+mn-lt"/>
                <a:ea typeface="+mn-ea"/>
              </a:rPr>
              <a:t>(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f,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2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f,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ja-JP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f,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 Fractional coordinate (</a:t>
            </a:r>
            <a:r>
              <a:rPr kumimoji="1" lang="ja-JP" alt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部分座標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b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ja-JP" alt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 　　     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coordinate (</a:t>
            </a:r>
            <a:r>
              <a:rPr kumimoji="1" lang="ja-JP" alt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内部座標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1" lang="en-US" altLang="ja-JP" sz="24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42FA332-D652-4508-BB0C-E6F4C7403B91}"/>
                  </a:ext>
                </a:extLst>
              </p:cNvPr>
              <p:cNvSpPr txBox="1"/>
              <p:nvPr/>
            </p:nvSpPr>
            <p:spPr>
              <a:xfrm>
                <a:off x="1727754" y="5387708"/>
                <a:ext cx="5309017" cy="1189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42FA332-D652-4508-BB0C-E6F4C7403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754" y="5387708"/>
                <a:ext cx="5309017" cy="1189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6">
            <a:extLst>
              <a:ext uri="{FF2B5EF4-FFF2-40B4-BE49-F238E27FC236}">
                <a16:creationId xmlns:a16="http://schemas.microsoft.com/office/drawing/2014/main" id="{A0FF8BEF-D350-4700-B702-ED80F7564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10" y="4983559"/>
            <a:ext cx="61991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Fractional coordinate to Cartesian coordinate</a:t>
            </a:r>
            <a:endParaRPr kumimoji="1" lang="en-US" altLang="ja-JP" sz="2400" b="1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0601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0997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Conversion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matrix</a:t>
            </a:r>
            <a:endParaRPr lang="ja-JP" alt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C47D1F95-57D1-429C-9CBF-0186638BCA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2842" y="2038640"/>
                <a:ext cx="3327642" cy="896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ja-JP" sz="2400" b="1" i="1" dirty="0">
                  <a:latin typeface="Cambria Math" panose="02040503050406030204" pitchFamily="18" charset="0"/>
                </a:endParaRPr>
              </a:p>
              <a:p>
                <a:pPr eaLnBrk="0" hangingPunct="0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ja-JP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ja-JP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2400" b="1" dirty="0"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)</a:t>
                </a:r>
                <a:endParaRPr lang="en-US" altLang="ja-JP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C47D1F95-57D1-429C-9CBF-0186638BC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842" y="2038640"/>
                <a:ext cx="3327642" cy="896207"/>
              </a:xfrm>
              <a:prstGeom prst="rect">
                <a:avLst/>
              </a:prstGeom>
              <a:blipFill>
                <a:blip r:embed="rId2"/>
                <a:stretch>
                  <a:fillRect r="-366" b="-6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ADA7161-F93B-4D5C-8E86-0CF180C5A9C8}"/>
                  </a:ext>
                </a:extLst>
              </p:cNvPr>
              <p:cNvSpPr txBox="1"/>
              <p:nvPr/>
            </p:nvSpPr>
            <p:spPr>
              <a:xfrm>
                <a:off x="163708" y="836712"/>
                <a:ext cx="4971426" cy="1146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ADA7161-F93B-4D5C-8E86-0CF180C5A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8" y="836712"/>
                <a:ext cx="4971426" cy="11465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9B00EDF-8542-412E-A1BA-AD783AA6CD0F}"/>
                  </a:ext>
                </a:extLst>
              </p:cNvPr>
              <p:cNvSpPr txBox="1"/>
              <p:nvPr/>
            </p:nvSpPr>
            <p:spPr>
              <a:xfrm>
                <a:off x="107504" y="3464232"/>
                <a:ext cx="8489440" cy="1908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8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ja-JP" altLang="en-US" sz="28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8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ja-JP" altLang="en-US" sz="28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func>
                                  <m:func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8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ja-JP" altLang="en-US" sz="28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func>
                                  <m:func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8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ja-JP" altLang="en-US" sz="28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func>
                                  <m:func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8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ja-JP" altLang="en-US" sz="28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8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ja-JP" altLang="en-US" sz="28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ja-JP" sz="28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sz="2800" dirty="0"/>
              </a:p>
              <a:p>
                <a:r>
                  <a:rPr lang="en-US" altLang="ja-JP" sz="2800" dirty="0"/>
                  <a:t>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9B00EDF-8542-412E-A1BA-AD783AA6C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64232"/>
                <a:ext cx="8489440" cy="1908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8873DD4-A767-43BB-9E4B-329882F541AE}"/>
                  </a:ext>
                </a:extLst>
              </p:cNvPr>
              <p:cNvSpPr txBox="1"/>
              <p:nvPr/>
            </p:nvSpPr>
            <p:spPr>
              <a:xfrm>
                <a:off x="5292080" y="2025713"/>
                <a:ext cx="324036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1" lang="en-US" altLang="ja-JP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)</a:t>
                </a:r>
                <a:br>
                  <a:rPr kumimoji="1" lang="en-US" altLang="ja-JP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</a:rPr>
                </a:b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24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240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ja-JP" sz="24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ja-JP" sz="2400" dirty="0"/>
                  <a:t>)</a:t>
                </a:r>
                <a:endParaRPr kumimoji="1" lang="en-US" altLang="ja-JP" sz="24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8873DD4-A767-43BB-9E4B-329882F54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025713"/>
                <a:ext cx="3240360" cy="830997"/>
              </a:xfrm>
              <a:prstGeom prst="rect">
                <a:avLst/>
              </a:prstGeom>
              <a:blipFill>
                <a:blip r:embed="rId5"/>
                <a:stretch>
                  <a:fillRect t="-5839" r="-1692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A54FA9-22A5-4EF7-BBE7-74838DCB9ACC}"/>
              </a:ext>
            </a:extLst>
          </p:cNvPr>
          <p:cNvSpPr txBox="1"/>
          <p:nvPr/>
        </p:nvSpPr>
        <p:spPr>
          <a:xfrm>
            <a:off x="199204" y="3002831"/>
            <a:ext cx="4948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 err="1">
                <a:solidFill>
                  <a:srgbClr val="009900"/>
                </a:solidFill>
              </a:rPr>
              <a:t>tkcrystalbase</a:t>
            </a:r>
            <a:r>
              <a:rPr lang="en-US" altLang="ja-JP" b="1" dirty="0">
                <a:solidFill>
                  <a:srgbClr val="009900"/>
                </a:solidFill>
              </a:rPr>
              <a:t>.</a:t>
            </a:r>
            <a:r>
              <a:rPr lang="ja-JP" altLang="en-US" b="1" dirty="0">
                <a:solidFill>
                  <a:srgbClr val="009900"/>
                </a:solidFill>
              </a:rPr>
              <a:t>cal_lattice_vectors</a:t>
            </a:r>
            <a:r>
              <a:rPr lang="en-US" altLang="ja-JP" b="1" dirty="0">
                <a:solidFill>
                  <a:srgbClr val="009900"/>
                </a:solidFill>
              </a:rPr>
              <a:t>()</a:t>
            </a:r>
            <a:endParaRPr lang="ja-JP" altLang="en-US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893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76216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Lattice properties</a:t>
            </a:r>
            <a:endParaRPr lang="ja-JP" alt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ADA7161-F93B-4D5C-8E86-0CF180C5A9C8}"/>
                  </a:ext>
                </a:extLst>
              </p:cNvPr>
              <p:cNvSpPr txBox="1"/>
              <p:nvPr/>
            </p:nvSpPr>
            <p:spPr>
              <a:xfrm>
                <a:off x="323528" y="563266"/>
                <a:ext cx="8459391" cy="61781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b="1" dirty="0">
                    <a:latin typeface="+mn-lt"/>
                  </a:rPr>
                  <a:t>Unit cell volume</a:t>
                </a:r>
              </a:p>
              <a:p>
                <a:r>
                  <a:rPr kumimoji="1" lang="en-US" altLang="ja-JP" b="0" dirty="0">
                    <a:latin typeface="+mn-lt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dirty="0">
                  <a:latin typeface="+mn-lt"/>
                </a:endParaRPr>
              </a:p>
              <a:p>
                <a:r>
                  <a:rPr lang="en-US" altLang="ja-JP" b="1" dirty="0">
                    <a:latin typeface="+mn-lt"/>
                  </a:rPr>
                  <a:t>Distance </a:t>
                </a:r>
                <a:r>
                  <a:rPr lang="en-US" altLang="ja-JP" b="1" i="1" dirty="0" err="1">
                    <a:latin typeface="+mn-lt"/>
                  </a:rPr>
                  <a:t>r</a:t>
                </a:r>
                <a:r>
                  <a:rPr lang="en-US" altLang="ja-JP" b="1" i="1" baseline="-25000" dirty="0" err="1">
                    <a:latin typeface="+mn-lt"/>
                  </a:rPr>
                  <a:t>kl</a:t>
                </a:r>
                <a:r>
                  <a:rPr lang="en-US" altLang="ja-JP" b="1" i="1" baseline="-25000" dirty="0">
                    <a:latin typeface="+mn-lt"/>
                  </a:rPr>
                  <a:t> </a:t>
                </a:r>
                <a:r>
                  <a:rPr lang="en-US" altLang="ja-JP" b="1" dirty="0">
                    <a:latin typeface="+mn-lt"/>
                  </a:rPr>
                  <a:t>= </a:t>
                </a:r>
                <a:r>
                  <a:rPr lang="en-US" altLang="ja-JP" b="1" i="1" dirty="0" err="1">
                    <a:latin typeface="+mn-lt"/>
                  </a:rPr>
                  <a:t>r</a:t>
                </a:r>
                <a:r>
                  <a:rPr lang="en-US" altLang="ja-JP" b="1" i="1" baseline="-25000" dirty="0" err="1">
                    <a:latin typeface="+mn-lt"/>
                  </a:rPr>
                  <a:t>k</a:t>
                </a:r>
                <a:r>
                  <a:rPr lang="en-US" altLang="ja-JP" b="1" dirty="0">
                    <a:latin typeface="+mn-lt"/>
                  </a:rPr>
                  <a:t> – </a:t>
                </a:r>
                <a:r>
                  <a:rPr lang="en-US" altLang="ja-JP" b="1" i="1" dirty="0" err="1">
                    <a:latin typeface="+mn-lt"/>
                  </a:rPr>
                  <a:t>r</a:t>
                </a:r>
                <a:r>
                  <a:rPr lang="en-US" altLang="ja-JP" b="1" i="1" baseline="-25000" dirty="0" err="1">
                    <a:latin typeface="+mn-lt"/>
                  </a:rPr>
                  <a:t>l</a:t>
                </a:r>
                <a:endParaRPr lang="en-US" altLang="ja-JP" b="1" i="1" baseline="-25000" dirty="0">
                  <a:latin typeface="+mn-lt"/>
                </a:endParaRPr>
              </a:p>
              <a:p>
                <a:r>
                  <a:rPr lang="en-US" altLang="ja-JP" b="1" dirty="0">
                    <a:latin typeface="+mn-lt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ja-JP" b="1" i="1" smtClean="0">
                                    <a:latin typeface="Cambria Math" panose="02040503050406030204" pitchFamily="18" charset="0"/>
                                  </a:rPr>
                                  <m:t>𝒌𝒍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23"/>
                          </m:rPr>
                          <a:rPr lang="en-US" altLang="ja-JP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ja-JP" b="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𝑘𝑙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𝑘𝑙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i="1" dirty="0">
                  <a:latin typeface="+mn-lt"/>
                </a:endParaRPr>
              </a:p>
              <a:p>
                <a:r>
                  <a:rPr lang="en-US" altLang="ja-JP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ja-JP" b="1" dirty="0">
                    <a:solidFill>
                      <a:srgbClr val="FF0000"/>
                    </a:solidFill>
                    <a:latin typeface="+mn-lt"/>
                  </a:rPr>
                  <a:t>: Metric tensor (</a:t>
                </a:r>
                <a:r>
                  <a:rPr lang="ja-JP" altLang="en-US" b="1" dirty="0">
                    <a:solidFill>
                      <a:srgbClr val="FF0000"/>
                    </a:solidFill>
                    <a:latin typeface="+mn-lt"/>
                  </a:rPr>
                  <a:t>計量テンソル</a:t>
                </a:r>
                <a:r>
                  <a:rPr lang="en-US" altLang="ja-JP" b="1" dirty="0">
                    <a:solidFill>
                      <a:srgbClr val="FF0000"/>
                    </a:solidFill>
                    <a:latin typeface="+mn-lt"/>
                  </a:rPr>
                  <a:t>)</a:t>
                </a:r>
                <a:endParaRPr lang="en-US" altLang="ja-JP" b="1" dirty="0">
                  <a:latin typeface="+mn-lt"/>
                </a:endParaRPr>
              </a:p>
              <a:p>
                <a:endParaRPr lang="en-US" altLang="ja-JP" b="1" dirty="0">
                  <a:latin typeface="+mn-lt"/>
                </a:endParaRPr>
              </a:p>
              <a:p>
                <a:r>
                  <a:rPr lang="en-US" altLang="ja-JP" b="1" dirty="0">
                    <a:latin typeface="+mn-lt"/>
                  </a:rPr>
                  <a:t>Reciprocal lattice vectors</a:t>
                </a:r>
                <a:endParaRPr lang="en-US" altLang="ja-JP" b="1" i="1" dirty="0">
                  <a:latin typeface="+mn-lt"/>
                </a:endParaRPr>
              </a:p>
              <a:p>
                <a:r>
                  <a:rPr lang="en-US" altLang="ja-JP" b="1" dirty="0">
                    <a:latin typeface="+mn-lt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+mn-lt"/>
                  </a:rPr>
                  <a:t>/V </a:t>
                </a:r>
              </a:p>
              <a:p>
                <a:r>
                  <a:rPr lang="en-US" altLang="ja-JP" b="1" dirty="0">
                    <a:latin typeface="+mn-lt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+mn-lt"/>
                  </a:rPr>
                  <a:t>/V </a:t>
                </a:r>
                <a:r>
                  <a:rPr lang="en-US" altLang="ja-JP" b="1" dirty="0">
                    <a:latin typeface="+mn-lt"/>
                  </a:rPr>
                  <a:t> </a:t>
                </a:r>
              </a:p>
              <a:p>
                <a:r>
                  <a:rPr lang="en-US" altLang="ja-JP" b="1" dirty="0">
                    <a:latin typeface="+mn-lt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ja-JP" dirty="0">
                    <a:latin typeface="+mn-lt"/>
                  </a:rPr>
                  <a:t>/V </a:t>
                </a:r>
              </a:p>
              <a:p>
                <a:r>
                  <a:rPr lang="en-US" altLang="ja-JP" b="1" dirty="0">
                    <a:latin typeface="+mn-lt"/>
                  </a:rPr>
                  <a:t>Reciprocal vector at </a:t>
                </a:r>
                <a:r>
                  <a:rPr lang="en-US" altLang="ja-JP" dirty="0">
                    <a:latin typeface="+mn-lt"/>
                  </a:rPr>
                  <a:t>(</a:t>
                </a:r>
                <a:r>
                  <a:rPr lang="en-US" altLang="ja-JP" i="1" dirty="0">
                    <a:latin typeface="+mn-lt"/>
                  </a:rPr>
                  <a:t>h k l</a:t>
                </a:r>
                <a:r>
                  <a:rPr lang="en-US" altLang="ja-JP" dirty="0">
                    <a:latin typeface="+mn-lt"/>
                  </a:rPr>
                  <a:t>)</a:t>
                </a:r>
              </a:p>
              <a:p>
                <a:r>
                  <a:rPr lang="en-US" altLang="ja-JP" b="1" dirty="0"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𝒉𝒌𝒍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𝑙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ja-JP" b="1" i="1" dirty="0">
                    <a:latin typeface="+mn-lt"/>
                  </a:rPr>
                  <a:t> </a:t>
                </a:r>
              </a:p>
              <a:p>
                <a:r>
                  <a:rPr lang="en-US" altLang="ja-JP" b="1" dirty="0">
                    <a:latin typeface="+mn-lt"/>
                  </a:rPr>
                  <a:t>Lattice space</a:t>
                </a:r>
              </a:p>
              <a:p>
                <a:r>
                  <a:rPr lang="en-US" altLang="ja-JP" b="1" dirty="0">
                    <a:latin typeface="+mn-lt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b="0" i="1">
                                <a:latin typeface="Cambria Math" panose="02040503050406030204" pitchFamily="18" charset="0"/>
                              </a:rPr>
                              <m:t>h𝑘𝑙</m:t>
                            </m:r>
                          </m:sub>
                        </m:sSub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ja-JP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𝒉𝒌𝒍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ja-JP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altLang="ja-JP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ja-JP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altLang="ja-JP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altLang="ja-JP" b="1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altLang="ja-JP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23"/>
                          </m:rPr>
                          <a:rPr lang="en-US" altLang="ja-JP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𝑅𝑔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b="1" i="1" dirty="0">
                  <a:latin typeface="+mn-lt"/>
                </a:endParaRPr>
              </a:p>
              <a:p>
                <a:r>
                  <a:rPr kumimoji="1" lang="en-US" altLang="ja-JP" b="1" dirty="0">
                    <a:latin typeface="+mn-lt"/>
                  </a:rPr>
                  <a:t>Bragg angle</a:t>
                </a:r>
              </a:p>
              <a:p>
                <a:r>
                  <a:rPr kumimoji="1" lang="ja-JP" altLang="en-US" dirty="0">
                    <a:latin typeface="+mn-lt"/>
                  </a:rPr>
                  <a:t>     </a:t>
                </a:r>
                <a:r>
                  <a:rPr kumimoji="1" lang="en-US" altLang="ja-JP" dirty="0">
                    <a:latin typeface="+mn-lt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h𝑘𝑙</m:t>
                        </m:r>
                      </m:sub>
                    </m:sSub>
                    <m:func>
                      <m:func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ADA7161-F93B-4D5C-8E86-0CF180C5A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3266"/>
                <a:ext cx="8459391" cy="6178102"/>
              </a:xfrm>
              <a:prstGeom prst="rect">
                <a:avLst/>
              </a:prstGeom>
              <a:blipFill>
                <a:blip r:embed="rId2"/>
                <a:stretch>
                  <a:fillRect l="-2161" t="-1479" b="-8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48D995-F728-4F22-965A-7ABD3E781D31}"/>
              </a:ext>
            </a:extLst>
          </p:cNvPr>
          <p:cNvSpPr txBox="1"/>
          <p:nvPr/>
        </p:nvSpPr>
        <p:spPr>
          <a:xfrm>
            <a:off x="3943620" y="2549873"/>
            <a:ext cx="4948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 err="1">
                <a:solidFill>
                  <a:srgbClr val="009900"/>
                </a:solidFill>
              </a:rPr>
              <a:t>tkcrystalbase.cal_metrics</a:t>
            </a:r>
            <a:r>
              <a:rPr lang="en-US" altLang="ja-JP" sz="2000" b="1" dirty="0">
                <a:solidFill>
                  <a:srgbClr val="009900"/>
                </a:solidFill>
              </a:rPr>
              <a:t>()</a:t>
            </a:r>
            <a:endParaRPr lang="ja-JP" altLang="en-US" sz="2000" b="1" dirty="0">
              <a:solidFill>
                <a:srgbClr val="0099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52DC7B-CEBE-42DB-B709-256871417E75}"/>
              </a:ext>
            </a:extLst>
          </p:cNvPr>
          <p:cNvSpPr txBox="1"/>
          <p:nvPr/>
        </p:nvSpPr>
        <p:spPr>
          <a:xfrm>
            <a:off x="3707904" y="2939530"/>
            <a:ext cx="5328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 err="1">
                <a:solidFill>
                  <a:srgbClr val="009900"/>
                </a:solidFill>
              </a:rPr>
              <a:t>tkcrystalbase.cal_reciprocal_lattice_vectors</a:t>
            </a:r>
            <a:r>
              <a:rPr lang="en-US" altLang="ja-JP" sz="2000" b="1" dirty="0">
                <a:solidFill>
                  <a:srgbClr val="009900"/>
                </a:solidFill>
              </a:rPr>
              <a:t>()</a:t>
            </a:r>
            <a:endParaRPr lang="ja-JP" altLang="en-US" sz="2000" b="1" dirty="0">
              <a:solidFill>
                <a:srgbClr val="0099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54515B-A580-4B1B-AA29-49A8C3F19D49}"/>
              </a:ext>
            </a:extLst>
          </p:cNvPr>
          <p:cNvSpPr txBox="1"/>
          <p:nvPr/>
        </p:nvSpPr>
        <p:spPr>
          <a:xfrm>
            <a:off x="3582938" y="864435"/>
            <a:ext cx="4948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 err="1">
                <a:solidFill>
                  <a:srgbClr val="009900"/>
                </a:solidFill>
              </a:rPr>
              <a:t>tkcrystalbase.cal_volume</a:t>
            </a:r>
            <a:r>
              <a:rPr lang="en-US" altLang="ja-JP" sz="2000" b="1" dirty="0">
                <a:solidFill>
                  <a:srgbClr val="009900"/>
                </a:solidFill>
              </a:rPr>
              <a:t> ()</a:t>
            </a:r>
            <a:endParaRPr lang="ja-JP" altLang="en-US" sz="2000" b="1" dirty="0">
              <a:solidFill>
                <a:srgbClr val="0099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C56E22-32DE-4CE6-A6BE-3BE013AB5453}"/>
              </a:ext>
            </a:extLst>
          </p:cNvPr>
          <p:cNvSpPr txBox="1"/>
          <p:nvPr/>
        </p:nvSpPr>
        <p:spPr>
          <a:xfrm>
            <a:off x="3583580" y="1312271"/>
            <a:ext cx="4948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9900"/>
                </a:solidFill>
              </a:rPr>
              <a:t>tkcrystalbase.distance2() / .distance()</a:t>
            </a:r>
            <a:endParaRPr lang="ja-JP" altLang="en-US" sz="2000" b="1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49414-1443-44D2-B460-EB2C869F7A40}"/>
                  </a:ext>
                </a:extLst>
              </p:cNvPr>
              <p:cNvSpPr txBox="1"/>
              <p:nvPr/>
            </p:nvSpPr>
            <p:spPr>
              <a:xfrm>
                <a:off x="5652120" y="5877272"/>
                <a:ext cx="3240360" cy="866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en-US" altLang="ja-JP" sz="24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sz="24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)</a:t>
                </a:r>
              </a:p>
              <a:p>
                <a:pPr eaLnBrk="0" hangingPunct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1" lang="en-US" altLang="ja-JP" sz="24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49414-1443-44D2-B460-EB2C869F7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877272"/>
                <a:ext cx="3240360" cy="866006"/>
              </a:xfrm>
              <a:prstGeom prst="rect">
                <a:avLst/>
              </a:prstGeom>
              <a:blipFill>
                <a:blip r:embed="rId3"/>
                <a:stretch>
                  <a:fillRect l="-564" t="-5634" b="-63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9244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どうやって逆格子を描くか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5496" y="832063"/>
            <a:ext cx="896448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実格子のフーリエ変換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　逆格子の長さ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 実格子の逆数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　　　　　角度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  <a:sym typeface="Symbol" panose="05050102010706020507" pitchFamily="18" charset="2"/>
              </a:rPr>
              <a:t></a:t>
            </a:r>
            <a:r>
              <a:rPr kumimoji="1" lang="ja-JP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  <a:sym typeface="Symbol" panose="05050102010706020507" pitchFamily="18" charset="2"/>
              </a:rPr>
              <a:t>*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  <a:sym typeface="Symbol" panose="05050102010706020507" pitchFamily="18" charset="2"/>
              </a:rPr>
              <a:t>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180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o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–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  <a:sym typeface="Symbol" panose="05050102010706020507" pitchFamily="18" charset="2"/>
              </a:rPr>
              <a:t>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ＨＧ丸ゴシックB" pitchFamily="49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逆格子の基本ベクトルは実格子の基本ベクトルに直交する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ＨＧ丸ゴシックB" pitchFamily="49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ブラベー格子の消滅側を考える 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  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基本格子の基本ベクトルを考えるのと同じ結果が得られる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ＨＧ丸ゴシックB" pitchFamily="49" charset="-128"/>
                <a:cs typeface="+mn-cs"/>
              </a:rPr>
              <a:t>)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195438" y="5567760"/>
            <a:ext cx="1135062" cy="65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52600" y="548044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pitchFamily="49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pitchFamily="49" charset="-128"/>
                <a:cs typeface="+mn-cs"/>
              </a:rPr>
              <a:t>1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1195438" y="3423048"/>
            <a:ext cx="89535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71600" y="490259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pitchFamily="49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pitchFamily="49" charset="-128"/>
                <a:cs typeface="+mn-cs"/>
              </a:rPr>
              <a:t>2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022900" y="5726510"/>
            <a:ext cx="5429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pitchFamily="49" charset="-128"/>
                <a:cs typeface="+mn-cs"/>
              </a:rPr>
              <a:t>a</a:t>
            </a:r>
            <a:r>
              <a:rPr kumimoji="1" lang="en-US" altLang="ja-JP" sz="2400" b="1" i="1" u="none" strike="noStrike" kern="120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pitchFamily="49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pitchFamily="49" charset="-128"/>
                <a:cs typeface="+mn-cs"/>
              </a:rPr>
              <a:t>1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524425" y="4735910"/>
            <a:ext cx="544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pitchFamily="49" charset="-128"/>
                <a:cs typeface="+mn-cs"/>
              </a:rPr>
              <a:t>a</a:t>
            </a:r>
            <a:r>
              <a:rPr kumimoji="1" lang="en-US" altLang="ja-JP" sz="2400" b="1" i="1" u="none" strike="noStrike" kern="120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pitchFamily="49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ＨＧ丸ゴシックB" pitchFamily="49" charset="-128"/>
                <a:cs typeface="+mn-cs"/>
              </a:rPr>
              <a:t>2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 flipH="1" flipV="1">
            <a:off x="5022900" y="4788298"/>
            <a:ext cx="22225" cy="8620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5045125" y="5650310"/>
            <a:ext cx="1749425" cy="7397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2327325" y="3359548"/>
            <a:ext cx="896938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098725" y="3369073"/>
            <a:ext cx="1135063" cy="6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5046713" y="5567760"/>
            <a:ext cx="1135062" cy="65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5046713" y="3423048"/>
            <a:ext cx="896937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6180188" y="3361135"/>
            <a:ext cx="89535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5951588" y="3370660"/>
            <a:ext cx="1135062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 rot="-360000">
            <a:off x="5049888" y="5442348"/>
            <a:ext cx="188912" cy="19050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 rot="1200000">
            <a:off x="5073700" y="5499498"/>
            <a:ext cx="190500" cy="19050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テキスト ボックス 78"/>
          <p:cNvSpPr txBox="1">
            <a:spLocks noChangeArrowheads="1"/>
          </p:cNvSpPr>
          <p:nvPr/>
        </p:nvSpPr>
        <p:spPr bwMode="auto">
          <a:xfrm>
            <a:off x="997000" y="2976389"/>
            <a:ext cx="324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実格子の基本ベクトル</a:t>
            </a:r>
          </a:p>
        </p:txBody>
      </p:sp>
      <p:sp>
        <p:nvSpPr>
          <p:cNvPr id="21" name="テキスト ボックス 79"/>
          <p:cNvSpPr txBox="1">
            <a:spLocks noChangeArrowheads="1"/>
          </p:cNvSpPr>
          <p:nvPr/>
        </p:nvSpPr>
        <p:spPr bwMode="auto">
          <a:xfrm>
            <a:off x="5222925" y="2970039"/>
            <a:ext cx="311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逆格子の基本ベクトル</a:t>
            </a:r>
          </a:p>
        </p:txBody>
      </p:sp>
      <p:graphicFrame>
        <p:nvGraphicFramePr>
          <p:cNvPr id="22" name="オブジェクト 1"/>
          <p:cNvGraphicFramePr>
            <a:graphicFrameLocks noChangeAspect="1"/>
          </p:cNvGraphicFramePr>
          <p:nvPr/>
        </p:nvGraphicFramePr>
        <p:xfrm>
          <a:off x="3405927" y="6117309"/>
          <a:ext cx="2143279" cy="71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295400" imgH="431800" progId="Equation.3">
                  <p:embed/>
                </p:oleObj>
              </mc:Choice>
              <mc:Fallback>
                <p:oleObj name="数式" r:id="rId3" imgW="1295400" imgH="431800" progId="Equation.3">
                  <p:embed/>
                  <p:pic>
                    <p:nvPicPr>
                      <p:cNvPr id="22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927" y="6117309"/>
                        <a:ext cx="2143279" cy="716235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397291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0997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Fractional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–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Cartesian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conversion</a:t>
            </a:r>
            <a:endParaRPr lang="ja-JP" alt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CB9D2A-CE39-4F40-90B8-653A24EEA9FD}"/>
              </a:ext>
            </a:extLst>
          </p:cNvPr>
          <p:cNvSpPr txBox="1"/>
          <p:nvPr/>
        </p:nvSpPr>
        <p:spPr>
          <a:xfrm>
            <a:off x="35496" y="69269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009900"/>
                </a:solidFill>
              </a:rPr>
              <a:t>python crystal_draw_cell.py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57B2EF-05A7-4BF5-ABD8-FA4831236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85" t="19551" b="13250"/>
          <a:stretch/>
        </p:blipFill>
        <p:spPr>
          <a:xfrm>
            <a:off x="1475656" y="1412776"/>
            <a:ext cx="5335631" cy="460851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50FDFBAC-701D-4F1A-A890-A60B19C5B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692696"/>
            <a:ext cx="30075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Rhombohedral cell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and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reciprocal unit cell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4712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696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Inter-atomic distances</a:t>
            </a:r>
            <a:endParaRPr lang="ja-JP" alt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CB9D2A-CE39-4F40-90B8-653A24EEA9FD}"/>
              </a:ext>
            </a:extLst>
          </p:cNvPr>
          <p:cNvSpPr txBox="1"/>
          <p:nvPr/>
        </p:nvSpPr>
        <p:spPr>
          <a:xfrm>
            <a:off x="35496" y="5486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9900"/>
                </a:solidFill>
              </a:rPr>
              <a:t> python crystal_distance.py</a:t>
            </a:r>
            <a:endParaRPr lang="ja-JP" altLang="en-US" b="1" dirty="0">
              <a:solidFill>
                <a:srgbClr val="0099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147C16-0F0E-4019-B9F6-AA6DD88DD3ED}"/>
              </a:ext>
            </a:extLst>
          </p:cNvPr>
          <p:cNvSpPr txBox="1"/>
          <p:nvPr/>
        </p:nvSpPr>
        <p:spPr>
          <a:xfrm>
            <a:off x="251520" y="980728"/>
            <a:ext cx="813690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Source</a:t>
            </a:r>
            <a:r>
              <a:rPr lang="ja-JP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ja-JP" sz="1200" b="1" dirty="0">
                <a:solidFill>
                  <a:srgbClr val="FF0000"/>
                </a:solidFill>
              </a:rPr>
              <a:t>code:</a:t>
            </a:r>
          </a:p>
          <a:p>
            <a:endParaRPr lang="en-US" altLang="ja-JP" sz="1200" dirty="0"/>
          </a:p>
          <a:p>
            <a:r>
              <a:rPr lang="en-US" altLang="ja-JP" sz="1200" dirty="0"/>
              <a:t># Lattice parameters (angstrom and degree)</a:t>
            </a:r>
          </a:p>
          <a:p>
            <a:r>
              <a:rPr lang="en-US" altLang="ja-JP" sz="1200" dirty="0" err="1"/>
              <a:t>lattice_parameters</a:t>
            </a:r>
            <a:r>
              <a:rPr lang="en-US" altLang="ja-JP" sz="1200" dirty="0"/>
              <a:t> = [ </a:t>
            </a:r>
            <a:r>
              <a:rPr lang="en-US" altLang="ja-JP" sz="1200" dirty="0">
                <a:solidFill>
                  <a:srgbClr val="FF0000"/>
                </a:solidFill>
              </a:rPr>
              <a:t>5.62, 5.62, 5.62, 90.0, 90.0, 90.0</a:t>
            </a:r>
            <a:r>
              <a:rPr lang="en-US" altLang="ja-JP" sz="1200" dirty="0"/>
              <a:t>]</a:t>
            </a:r>
          </a:p>
          <a:p>
            <a:endParaRPr lang="en-US" altLang="ja-JP" sz="1200" dirty="0"/>
          </a:p>
          <a:p>
            <a:r>
              <a:rPr lang="en-US" altLang="ja-JP" sz="1200" dirty="0"/>
              <a:t># Site information (atom name, site label, atomic number, atomic mass, charge, radius, color, position)</a:t>
            </a:r>
          </a:p>
          <a:p>
            <a:r>
              <a:rPr lang="en-US" altLang="ja-JP" sz="1200" dirty="0"/>
              <a:t>sites = [</a:t>
            </a:r>
          </a:p>
          <a:p>
            <a:r>
              <a:rPr lang="en-US" altLang="ja-JP" sz="1200" dirty="0">
                <a:solidFill>
                  <a:srgbClr val="FF0000"/>
                </a:solidFill>
              </a:rPr>
              <a:t>#</a:t>
            </a:r>
            <a:r>
              <a:rPr lang="ja-JP" altLang="en-US" sz="1200" dirty="0">
                <a:solidFill>
                  <a:srgbClr val="FF0000"/>
                </a:solidFill>
              </a:rPr>
              <a:t>                            原子量          電荷      描画条件                内部座標</a:t>
            </a:r>
            <a:br>
              <a:rPr lang="en-US" altLang="ja-JP" sz="1200" dirty="0">
                <a:solidFill>
                  <a:srgbClr val="FF0000"/>
                </a:solidFill>
              </a:rPr>
            </a:br>
            <a:r>
              <a:rPr lang="en-US" altLang="ja-JP" sz="1200" dirty="0"/>
              <a:t>         [‘Na’, ‘Na1’, 11, 22.98997, +1.0, </a:t>
            </a:r>
            <a:r>
              <a:rPr lang="ja-JP" altLang="en-US" sz="1200" dirty="0"/>
              <a:t>   </a:t>
            </a:r>
            <a:r>
              <a:rPr lang="en-US" altLang="ja-JP" sz="1200" dirty="0"/>
              <a:t>0.7, ‘red‘, </a:t>
            </a:r>
            <a:r>
              <a:rPr lang="ja-JP" altLang="en-US" sz="1200" dirty="0"/>
              <a:t>  </a:t>
            </a:r>
            <a:r>
              <a:rPr lang="en-US" altLang="ja-JP" sz="1200" dirty="0"/>
              <a:t> </a:t>
            </a:r>
            <a:r>
              <a:rPr lang="ja-JP" altLang="en-US" sz="1200" dirty="0"/>
              <a:t> </a:t>
            </a:r>
            <a:r>
              <a:rPr lang="en-US" altLang="ja-JP" sz="1200" dirty="0" err="1"/>
              <a:t>np.array</a:t>
            </a:r>
            <a:r>
              <a:rPr lang="en-US" altLang="ja-JP" sz="1200" dirty="0"/>
              <a:t>([0.0, 0.0, 0.0])]</a:t>
            </a:r>
          </a:p>
          <a:p>
            <a:r>
              <a:rPr lang="en-US" altLang="ja-JP" sz="1200" dirty="0"/>
              <a:t>        ,[‘Na’, ‘Na2’, 11, 22.98997, +1.0, </a:t>
            </a:r>
            <a:r>
              <a:rPr lang="ja-JP" altLang="en-US" sz="1200" dirty="0"/>
              <a:t>   </a:t>
            </a:r>
            <a:r>
              <a:rPr lang="en-US" altLang="ja-JP" sz="1200" dirty="0"/>
              <a:t>0.7, ‘red‘, </a:t>
            </a:r>
            <a:r>
              <a:rPr lang="ja-JP" altLang="en-US" sz="1200" dirty="0"/>
              <a:t>   </a:t>
            </a:r>
            <a:r>
              <a:rPr lang="en-US" altLang="ja-JP" sz="1200" dirty="0"/>
              <a:t> </a:t>
            </a:r>
            <a:r>
              <a:rPr lang="en-US" altLang="ja-JP" sz="1200" dirty="0" err="1"/>
              <a:t>np.array</a:t>
            </a:r>
            <a:r>
              <a:rPr lang="en-US" altLang="ja-JP" sz="1200" dirty="0"/>
              <a:t>([0.0, 0.5, 0.5])]</a:t>
            </a:r>
          </a:p>
          <a:p>
            <a:r>
              <a:rPr lang="en-US" altLang="ja-JP" sz="1200" dirty="0"/>
              <a:t>        ,[‘Na’, ‘Na3’, 11, 22.98997, +1.0, </a:t>
            </a:r>
            <a:r>
              <a:rPr lang="ja-JP" altLang="en-US" sz="1200" dirty="0"/>
              <a:t>   </a:t>
            </a:r>
            <a:r>
              <a:rPr lang="en-US" altLang="ja-JP" sz="1200" dirty="0"/>
              <a:t>0.7, ‘red‘,  </a:t>
            </a:r>
            <a:r>
              <a:rPr lang="ja-JP" altLang="en-US" sz="1200" dirty="0"/>
              <a:t>   </a:t>
            </a:r>
            <a:r>
              <a:rPr lang="en-US" altLang="ja-JP" sz="1200" dirty="0" err="1"/>
              <a:t>np.array</a:t>
            </a:r>
            <a:r>
              <a:rPr lang="en-US" altLang="ja-JP" sz="1200" dirty="0"/>
              <a:t>([0.5, 0.0, 0.5])]</a:t>
            </a:r>
          </a:p>
          <a:p>
            <a:r>
              <a:rPr lang="en-US" altLang="ja-JP" sz="1200" dirty="0"/>
              <a:t>        ,[‘Na’, ‘Na4’, 11, 22.98997, +1.0, </a:t>
            </a:r>
            <a:r>
              <a:rPr lang="ja-JP" altLang="en-US" sz="1200" dirty="0"/>
              <a:t>   </a:t>
            </a:r>
            <a:r>
              <a:rPr lang="en-US" altLang="ja-JP" sz="1200" dirty="0"/>
              <a:t>0.7, ‘red‘,  </a:t>
            </a:r>
            <a:r>
              <a:rPr lang="ja-JP" altLang="en-US" sz="1200" dirty="0"/>
              <a:t>   </a:t>
            </a:r>
            <a:r>
              <a:rPr lang="en-US" altLang="ja-JP" sz="1200" dirty="0" err="1"/>
              <a:t>np.array</a:t>
            </a:r>
            <a:r>
              <a:rPr lang="en-US" altLang="ja-JP" sz="1200" dirty="0"/>
              <a:t>([0.5, 0.5, 0.0])]</a:t>
            </a:r>
          </a:p>
          <a:p>
            <a:r>
              <a:rPr lang="en-US" altLang="ja-JP" sz="1200" dirty="0"/>
              <a:t>        ,[‘Cl‘, </a:t>
            </a:r>
            <a:r>
              <a:rPr lang="ja-JP" altLang="en-US" sz="1200" dirty="0"/>
              <a:t> </a:t>
            </a:r>
            <a:r>
              <a:rPr lang="en-US" altLang="ja-JP" sz="1200" dirty="0"/>
              <a:t>’Cl1’, 17, 35.4527,   -1.0, </a:t>
            </a:r>
            <a:r>
              <a:rPr lang="ja-JP" altLang="en-US" sz="1200" dirty="0"/>
              <a:t>    </a:t>
            </a:r>
            <a:r>
              <a:rPr lang="en-US" altLang="ja-JP" sz="1200" dirty="0"/>
              <a:t>1.4, ‘blue‘,</a:t>
            </a:r>
            <a:r>
              <a:rPr lang="ja-JP" altLang="en-US" sz="1200" dirty="0"/>
              <a:t>   </a:t>
            </a:r>
            <a:r>
              <a:rPr lang="en-US" altLang="ja-JP" sz="1200" dirty="0"/>
              <a:t> </a:t>
            </a:r>
            <a:r>
              <a:rPr lang="en-US" altLang="ja-JP" sz="1200" dirty="0" err="1"/>
              <a:t>np.array</a:t>
            </a:r>
            <a:r>
              <a:rPr lang="en-US" altLang="ja-JP" sz="1200" dirty="0"/>
              <a:t>([0.5, 0.0, 0.0])]</a:t>
            </a:r>
          </a:p>
          <a:p>
            <a:r>
              <a:rPr lang="en-US" altLang="ja-JP" sz="1200" dirty="0"/>
              <a:t>        ,[‘Cl‘, </a:t>
            </a:r>
            <a:r>
              <a:rPr lang="ja-JP" altLang="en-US" sz="1200" dirty="0"/>
              <a:t> </a:t>
            </a:r>
            <a:r>
              <a:rPr lang="en-US" altLang="ja-JP" sz="1200" dirty="0"/>
              <a:t>’Cl2’, 17, 35.4527,   -1.0, </a:t>
            </a:r>
            <a:r>
              <a:rPr lang="ja-JP" altLang="en-US" sz="1200" dirty="0"/>
              <a:t>    </a:t>
            </a:r>
            <a:r>
              <a:rPr lang="en-US" altLang="ja-JP" sz="1200" dirty="0"/>
              <a:t>1.4, ‘blue‘, </a:t>
            </a:r>
            <a:r>
              <a:rPr lang="ja-JP" altLang="en-US" sz="1200" dirty="0"/>
              <a:t>   </a:t>
            </a:r>
            <a:r>
              <a:rPr lang="en-US" altLang="ja-JP" sz="1200" dirty="0" err="1"/>
              <a:t>np.array</a:t>
            </a:r>
            <a:r>
              <a:rPr lang="en-US" altLang="ja-JP" sz="1200" dirty="0"/>
              <a:t>([0.5, 0.5, 0.5])]</a:t>
            </a:r>
          </a:p>
          <a:p>
            <a:r>
              <a:rPr lang="en-US" altLang="ja-JP" sz="1200" dirty="0"/>
              <a:t>        ,[‘Cl‘, </a:t>
            </a:r>
            <a:r>
              <a:rPr lang="ja-JP" altLang="en-US" sz="1200" dirty="0"/>
              <a:t> </a:t>
            </a:r>
            <a:r>
              <a:rPr lang="en-US" altLang="ja-JP" sz="1200" dirty="0"/>
              <a:t>’Cl3’, 17, 35.4527,   -1.0, </a:t>
            </a:r>
            <a:r>
              <a:rPr lang="ja-JP" altLang="en-US" sz="1200" dirty="0"/>
              <a:t>    </a:t>
            </a:r>
            <a:r>
              <a:rPr lang="en-US" altLang="ja-JP" sz="1200" dirty="0"/>
              <a:t>1.4, ‘blue‘, </a:t>
            </a:r>
            <a:r>
              <a:rPr lang="ja-JP" altLang="en-US" sz="1200" dirty="0"/>
              <a:t>   </a:t>
            </a:r>
            <a:r>
              <a:rPr lang="en-US" altLang="ja-JP" sz="1200" dirty="0" err="1"/>
              <a:t>np.array</a:t>
            </a:r>
            <a:r>
              <a:rPr lang="en-US" altLang="ja-JP" sz="1200" dirty="0"/>
              <a:t>([0.0, 0.0, 0.5])]</a:t>
            </a:r>
          </a:p>
          <a:p>
            <a:r>
              <a:rPr lang="en-US" altLang="ja-JP" sz="1200" dirty="0"/>
              <a:t>        ,[‘Cl‘, </a:t>
            </a:r>
            <a:r>
              <a:rPr lang="ja-JP" altLang="en-US" sz="1200" dirty="0"/>
              <a:t> </a:t>
            </a:r>
            <a:r>
              <a:rPr lang="en-US" altLang="ja-JP" sz="1200" dirty="0"/>
              <a:t>’Cl4’, 17, 35.4527,   -1.0, </a:t>
            </a:r>
            <a:r>
              <a:rPr lang="ja-JP" altLang="en-US" sz="1200" dirty="0"/>
              <a:t>    </a:t>
            </a:r>
            <a:r>
              <a:rPr lang="en-US" altLang="ja-JP" sz="1200" dirty="0"/>
              <a:t>1.4, ‘blue‘, </a:t>
            </a:r>
            <a:r>
              <a:rPr lang="ja-JP" altLang="en-US" sz="1200" dirty="0"/>
              <a:t>   </a:t>
            </a:r>
            <a:r>
              <a:rPr lang="en-US" altLang="ja-JP" sz="1200" dirty="0" err="1"/>
              <a:t>np.array</a:t>
            </a:r>
            <a:r>
              <a:rPr lang="en-US" altLang="ja-JP" sz="1200" dirty="0"/>
              <a:t>([0.0, 0.5, 0.0])]</a:t>
            </a:r>
          </a:p>
          <a:p>
            <a:r>
              <a:rPr lang="en-US" altLang="ja-JP" sz="1200" dirty="0"/>
              <a:t>        ]</a:t>
            </a:r>
          </a:p>
          <a:p>
            <a:endParaRPr lang="en-US" altLang="ja-JP" sz="1200" dirty="0"/>
          </a:p>
          <a:p>
            <a:r>
              <a:rPr lang="en-US" altLang="ja-JP" sz="1200" dirty="0"/>
              <a:t># Distance range</a:t>
            </a:r>
          </a:p>
          <a:p>
            <a:r>
              <a:rPr lang="en-US" altLang="ja-JP" sz="1200" dirty="0" err="1"/>
              <a:t>rmin</a:t>
            </a:r>
            <a:r>
              <a:rPr lang="en-US" altLang="ja-JP" sz="1200" dirty="0"/>
              <a:t> = 0.1  # angstrom.</a:t>
            </a:r>
            <a:r>
              <a:rPr lang="en-US" altLang="ja-JP" sz="1200" dirty="0">
                <a:solidFill>
                  <a:srgbClr val="FF0000"/>
                </a:solidFill>
              </a:rPr>
              <a:t> </a:t>
            </a:r>
            <a:r>
              <a:rPr lang="ja-JP" altLang="en-US" sz="1200" dirty="0">
                <a:solidFill>
                  <a:srgbClr val="FF0000"/>
                </a:solidFill>
              </a:rPr>
              <a:t> 原子間距離が</a:t>
            </a:r>
            <a:r>
              <a:rPr lang="en-US" altLang="ja-JP" sz="1200" dirty="0" err="1">
                <a:solidFill>
                  <a:srgbClr val="FF0000"/>
                </a:solidFill>
              </a:rPr>
              <a:t>rmin</a:t>
            </a:r>
            <a:r>
              <a:rPr lang="ja-JP" altLang="en-US" sz="1200" dirty="0">
                <a:solidFill>
                  <a:srgbClr val="FF0000"/>
                </a:solidFill>
              </a:rPr>
              <a:t>未満の場合、同一の原子とみなす</a:t>
            </a:r>
            <a:endParaRPr lang="en-US" altLang="ja-JP" sz="1200" dirty="0">
              <a:solidFill>
                <a:srgbClr val="FF0000"/>
              </a:solidFill>
            </a:endParaRPr>
          </a:p>
          <a:p>
            <a:r>
              <a:rPr lang="en-US" altLang="ja-JP" sz="1200" dirty="0" err="1"/>
              <a:t>rmax</a:t>
            </a:r>
            <a:r>
              <a:rPr lang="en-US" altLang="ja-JP" sz="1200" dirty="0"/>
              <a:t> = 4.5  # angstrom.</a:t>
            </a:r>
            <a:r>
              <a:rPr lang="en-US" altLang="ja-JP" sz="1200" dirty="0">
                <a:solidFill>
                  <a:srgbClr val="FF0000"/>
                </a:solidFill>
              </a:rPr>
              <a:t> </a:t>
            </a:r>
            <a:r>
              <a:rPr lang="en-US" altLang="ja-JP" sz="1200" dirty="0" err="1">
                <a:solidFill>
                  <a:srgbClr val="FF0000"/>
                </a:solidFill>
              </a:rPr>
              <a:t>rmax</a:t>
            </a:r>
            <a:r>
              <a:rPr lang="ja-JP" altLang="en-US" sz="1200" dirty="0">
                <a:solidFill>
                  <a:srgbClr val="FF0000"/>
                </a:solidFill>
              </a:rPr>
              <a:t>までの原子間距離を計算</a:t>
            </a:r>
            <a:endParaRPr lang="en-US" altLang="ja-JP" sz="1200" dirty="0">
              <a:solidFill>
                <a:srgbClr val="FF0000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42447B-3FD1-4CAB-AC68-4D6F1A24D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581" y="591071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NaCl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350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8789</TotalTime>
  <Words>4163</Words>
  <Application>Microsoft Office PowerPoint</Application>
  <PresentationFormat>画面に合わせる (4:3)</PresentationFormat>
  <Paragraphs>361</Paragraphs>
  <Slides>27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6</vt:i4>
      </vt:variant>
      <vt:variant>
        <vt:lpstr>埋め込まれた OLE サーバー</vt:lpstr>
      </vt:variant>
      <vt:variant>
        <vt:i4>5</vt:i4>
      </vt:variant>
      <vt:variant>
        <vt:lpstr>スライド タイトル</vt:lpstr>
      </vt:variant>
      <vt:variant>
        <vt:i4>27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Times New Roman</vt:lpstr>
      <vt:lpstr>12_標準デザイン</vt:lpstr>
      <vt:lpstr>15_標準デザイン</vt:lpstr>
      <vt:lpstr>5_標準デザイン</vt:lpstr>
      <vt:lpstr>標準デザイン</vt:lpstr>
      <vt:lpstr>Office テーマ</vt:lpstr>
      <vt:lpstr>86_標準デザイン</vt:lpstr>
      <vt:lpstr>数式</vt:lpstr>
      <vt:lpstr>Equation.3</vt:lpstr>
      <vt:lpstr>Document</vt:lpstr>
      <vt:lpstr>Worksheet</vt:lpstr>
      <vt:lpstr>文書</vt:lpstr>
      <vt:lpstr>Linear algebra libraries  (線形幾何学・行列計算ライブラリ)</vt:lpstr>
      <vt:lpstr>一般座標系 (general coordinate system)</vt:lpstr>
      <vt:lpstr>Cartesian – general coord. Conversion (直交系 － 一般座標系変換)</vt:lpstr>
      <vt:lpstr>Fractional coordinates in crystal (結晶の内部座標)</vt:lpstr>
      <vt:lpstr>Conversion matrix</vt:lpstr>
      <vt:lpstr>Lattice properties</vt:lpstr>
      <vt:lpstr>どうやって逆格子を描くか</vt:lpstr>
      <vt:lpstr>Fractional – Cartesian conversion</vt:lpstr>
      <vt:lpstr>Inter-atomic distances</vt:lpstr>
      <vt:lpstr>Inter-atomic distances</vt:lpstr>
      <vt:lpstr>三斜晶の面間隔 dhkl</vt:lpstr>
      <vt:lpstr>Bragg angles</vt:lpstr>
      <vt:lpstr>PowerPoint プレゼンテーション</vt:lpstr>
      <vt:lpstr>格子変換</vt:lpstr>
      <vt:lpstr>単位格子(ブラベー格子) と 基本格子</vt:lpstr>
      <vt:lpstr>単位格子(ブラベー格子) と 基本格子</vt:lpstr>
      <vt:lpstr>六方格子－三方格子変換</vt:lpstr>
      <vt:lpstr>格子変換行列</vt:lpstr>
      <vt:lpstr>六方格子－三方格子変換</vt:lpstr>
      <vt:lpstr>Madelung potential</vt:lpstr>
      <vt:lpstr>Madelung potential: Simple sum</vt:lpstr>
      <vt:lpstr>Efficient Coulomb sum: Evjen method</vt:lpstr>
      <vt:lpstr>Madelung potential: Evjen method</vt:lpstr>
      <vt:lpstr>3D sum of Coulomb potential: Ewald method</vt:lpstr>
      <vt:lpstr>3D sum of Coulomb potential: Ewald method</vt:lpstr>
      <vt:lpstr>Madelung potential: Ewald method</vt:lpstr>
      <vt:lpstr>Comparison: Evjen method</vt:lpstr>
    </vt:vector>
  </TitlesOfParts>
  <Company>Tokyo Institute ｏｆ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Toshio Kamiya</dc:creator>
  <cp:lastModifiedBy>神谷 利夫</cp:lastModifiedBy>
  <cp:revision>947</cp:revision>
  <cp:lastPrinted>2018-06-24T23:50:07Z</cp:lastPrinted>
  <dcterms:created xsi:type="dcterms:W3CDTF">2007-04-10T12:04:37Z</dcterms:created>
  <dcterms:modified xsi:type="dcterms:W3CDTF">2021-07-25T02:10:10Z</dcterms:modified>
</cp:coreProperties>
</file>