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803" r:id="rId2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16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16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16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16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67" autoAdjust="0"/>
    <p:restoredTop sz="90929"/>
  </p:normalViewPr>
  <p:slideViewPr>
    <p:cSldViewPr>
      <p:cViewPr varScale="1">
        <p:scale>
          <a:sx n="108" d="100"/>
          <a:sy n="108" d="100"/>
        </p:scale>
        <p:origin x="120" y="7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1902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86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D5EB18A0-1B29-4D13-AA9C-20B33055E86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29815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E0B2F94-77DA-4508-82E7-096527152F7B}" type="slidenum">
              <a:rPr kumimoji="0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>
                <a:ea typeface="ＭＳ Ｐゴシック" panose="020B0600070205080204" pitchFamily="50" charset="-128"/>
              </a:rPr>
              <a:t>The Scherrer equation is rooted in the peak profiles described by the Laue equations</a:t>
            </a:r>
          </a:p>
          <a:p>
            <a:r>
              <a:rPr lang="en-US" altLang="ja-JP">
                <a:ea typeface="ＭＳ Ｐゴシック" panose="020B0600070205080204" pitchFamily="50" charset="-128"/>
              </a:rPr>
              <a:t>When N1, N2, and N3 are large numbers, the three quotients are non-zero only when the Laue equations are closely satisfied; this produces a sharp peak (nearly a delta-function, see fig 3.2 on pg 30).</a:t>
            </a:r>
          </a:p>
          <a:p>
            <a:r>
              <a:rPr lang="en-US" altLang="ja-JP">
                <a:ea typeface="ＭＳ Ｐゴシック" panose="020B0600070205080204" pitchFamily="50" charset="-128"/>
              </a:rPr>
              <a:t>When N1, N2, and N3 are not large numbers, the three quotients broaden. This is directly observed as broader peaks in the diffraction pattern.</a:t>
            </a:r>
          </a:p>
          <a:p>
            <a:r>
              <a:rPr lang="en-US" altLang="ja-JP">
                <a:ea typeface="ＭＳ Ｐゴシック" panose="020B0600070205080204" pitchFamily="50" charset="-128"/>
              </a:rPr>
              <a:t>The area underneath the peak is constant, so that peak broadening is accompanied by a decrease in the maximum peak height</a:t>
            </a:r>
          </a:p>
        </p:txBody>
      </p:sp>
    </p:spTree>
    <p:extLst>
      <p:ext uri="{BB962C8B-B14F-4D97-AF65-F5344CB8AC3E}">
        <p14:creationId xmlns:p14="http://schemas.microsoft.com/office/powerpoint/2010/main" val="386823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45A791-3B59-4749-88EF-FCAB0795B72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3206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7717E4-9CC7-4E22-9E00-733995CDE3F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08729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E393A8-22B5-443E-8F71-66421649E14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50527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EB3680-3C7A-44F4-A8BA-08FE8E8DC43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79182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タイトル、テキスト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0"/>
          </p:nvPr>
        </p:nvSpPr>
        <p:spPr>
          <a:xfrm>
            <a:off x="5791200" y="6400800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http://prism.mit.edu/xray</a:t>
            </a:r>
          </a:p>
        </p:txBody>
      </p:sp>
    </p:spTree>
    <p:extLst>
      <p:ext uri="{BB962C8B-B14F-4D97-AF65-F5344CB8AC3E}">
        <p14:creationId xmlns:p14="http://schemas.microsoft.com/office/powerpoint/2010/main" val="3403417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125055-6754-4457-B566-3ED49CA35AB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88481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B88D40-05A8-4332-8691-0BB9DB56F73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31333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E9B35D-902B-428B-95A1-7994531B5F0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49439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3385CC-01DB-4644-B266-F5D6E4B3B2D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14286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A861B-5A2B-4C9B-861D-8DC50C8577B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3059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C561F0-79BA-4E00-931E-38237C3DBA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75601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A6C733-916B-42FB-800E-063BC05E4DB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7656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F9A6B1-15D9-4C9B-9E4A-27863E02987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25237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C0762F45-F5BC-42B0-BE06-5F7B2277138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  <p:sldLayoutId id="214748417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.wmf"/><Relationship Id="rId5" Type="http://schemas.openxmlformats.org/officeDocument/2006/relationships/image" Target="../media/image2.wmf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ッター プレースホルダー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sng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http://prism.mit.edu/xray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400">
                <a:ea typeface="ＭＳ Ｐゴシック" panose="020B0600070205080204" pitchFamily="50" charset="-128"/>
              </a:rPr>
              <a:t>The Laue Equations describe the intensity of a diffracted peak from a single </a:t>
            </a:r>
            <a:r>
              <a:rPr lang="en-US" altLang="ja-JP" sz="2400" dirty="0" err="1">
                <a:ea typeface="ＭＳ Ｐゴシック" panose="020B0600070205080204" pitchFamily="50" charset="-128"/>
              </a:rPr>
              <a:t>parallelopipeden</a:t>
            </a:r>
            <a:r>
              <a:rPr lang="en-US" altLang="ja-JP" sz="2400" dirty="0">
                <a:ea typeface="ＭＳ Ｐゴシック" panose="020B0600070205080204" pitchFamily="50" charset="-128"/>
              </a:rPr>
              <a:t> crystal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286000"/>
            <a:ext cx="8305800" cy="838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ja-JP" sz="1800">
                <a:ea typeface="ＭＳ Ｐゴシック" panose="020B0600070205080204" pitchFamily="50" charset="-128"/>
              </a:rPr>
              <a:t>N</a:t>
            </a:r>
            <a:r>
              <a:rPr lang="en-US" altLang="ja-JP" sz="1800" baseline="-25000">
                <a:ea typeface="ＭＳ Ｐゴシック" panose="020B0600070205080204" pitchFamily="50" charset="-128"/>
              </a:rPr>
              <a:t>1</a:t>
            </a:r>
            <a:r>
              <a:rPr lang="en-US" altLang="ja-JP" sz="1800">
                <a:ea typeface="ＭＳ Ｐゴシック" panose="020B0600070205080204" pitchFamily="50" charset="-128"/>
              </a:rPr>
              <a:t>, N</a:t>
            </a:r>
            <a:r>
              <a:rPr lang="en-US" altLang="ja-JP" sz="1800" baseline="-25000">
                <a:ea typeface="ＭＳ Ｐゴシック" panose="020B0600070205080204" pitchFamily="50" charset="-128"/>
              </a:rPr>
              <a:t>2</a:t>
            </a:r>
            <a:r>
              <a:rPr lang="en-US" altLang="ja-JP" sz="1800">
                <a:ea typeface="ＭＳ Ｐゴシック" panose="020B0600070205080204" pitchFamily="50" charset="-128"/>
              </a:rPr>
              <a:t>, and N</a:t>
            </a:r>
            <a:r>
              <a:rPr lang="en-US" altLang="ja-JP" sz="1800" baseline="-25000">
                <a:ea typeface="ＭＳ Ｐゴシック" panose="020B0600070205080204" pitchFamily="50" charset="-128"/>
              </a:rPr>
              <a:t>3</a:t>
            </a:r>
            <a:r>
              <a:rPr lang="en-US" altLang="ja-JP" sz="1800">
                <a:ea typeface="ＭＳ Ｐゴシック" panose="020B0600070205080204" pitchFamily="50" charset="-128"/>
              </a:rPr>
              <a:t> are the number of unit cells along the a</a:t>
            </a:r>
            <a:r>
              <a:rPr lang="en-US" altLang="ja-JP" sz="1800" baseline="-25000">
                <a:ea typeface="ＭＳ Ｐゴシック" panose="020B0600070205080204" pitchFamily="50" charset="-128"/>
              </a:rPr>
              <a:t>1</a:t>
            </a:r>
            <a:r>
              <a:rPr lang="en-US" altLang="ja-JP" sz="1800">
                <a:ea typeface="ＭＳ Ｐゴシック" panose="020B0600070205080204" pitchFamily="50" charset="-128"/>
              </a:rPr>
              <a:t>, a</a:t>
            </a:r>
            <a:r>
              <a:rPr lang="en-US" altLang="ja-JP" sz="1800" baseline="-25000">
                <a:ea typeface="ＭＳ Ｐゴシック" panose="020B0600070205080204" pitchFamily="50" charset="-128"/>
              </a:rPr>
              <a:t>2</a:t>
            </a:r>
            <a:r>
              <a:rPr lang="en-US" altLang="ja-JP" sz="1800">
                <a:ea typeface="ＭＳ Ｐゴシック" panose="020B0600070205080204" pitchFamily="50" charset="-128"/>
              </a:rPr>
              <a:t>, and a</a:t>
            </a:r>
            <a:r>
              <a:rPr lang="en-US" altLang="ja-JP" sz="1800" baseline="-25000">
                <a:ea typeface="ＭＳ Ｐゴシック" panose="020B0600070205080204" pitchFamily="50" charset="-128"/>
              </a:rPr>
              <a:t>3</a:t>
            </a:r>
            <a:r>
              <a:rPr lang="en-US" altLang="ja-JP" sz="1800">
                <a:ea typeface="ＭＳ Ｐゴシック" panose="020B0600070205080204" pitchFamily="50" charset="-128"/>
              </a:rPr>
              <a:t> directions</a:t>
            </a:r>
          </a:p>
          <a:p>
            <a:pPr>
              <a:lnSpc>
                <a:spcPct val="80000"/>
              </a:lnSpc>
            </a:pPr>
            <a:r>
              <a:rPr lang="en-US" altLang="ja-JP" sz="1800">
                <a:ea typeface="ＭＳ Ｐゴシック" panose="020B0600070205080204" pitchFamily="50" charset="-128"/>
              </a:rPr>
              <a:t>When N is small, the diffraction peaks become broader</a:t>
            </a:r>
          </a:p>
          <a:p>
            <a:pPr>
              <a:lnSpc>
                <a:spcPct val="80000"/>
              </a:lnSpc>
            </a:pPr>
            <a:r>
              <a:rPr lang="en-US" altLang="ja-JP" sz="1800">
                <a:ea typeface="ＭＳ Ｐゴシック" panose="020B0600070205080204" pitchFamily="50" charset="-128"/>
              </a:rPr>
              <a:t>The peak area remains constant independent of N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itchFamily="50" charset="-128"/>
              <a:cs typeface="+mn-cs"/>
            </a:endParaRP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685800" y="1447800"/>
          <a:ext cx="7696200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295900" imgH="457200" progId="Equation.3">
                  <p:embed/>
                </p:oleObj>
              </mc:Choice>
              <mc:Fallback>
                <p:oleObj name="Equation" r:id="rId3" imgW="5295900" imgH="457200" progId="Equation.3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447800"/>
                        <a:ext cx="7696200" cy="665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596" name="Picture 244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872" r="50055"/>
          <a:stretch>
            <a:fillRect/>
          </a:stretch>
        </p:blipFill>
        <p:spPr bwMode="auto">
          <a:xfrm>
            <a:off x="236624" y="3184525"/>
            <a:ext cx="43434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597" name="Picture 244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282" r="56189"/>
          <a:stretch>
            <a:fillRect/>
          </a:stretch>
        </p:blipFill>
        <p:spPr bwMode="auto">
          <a:xfrm>
            <a:off x="4343400" y="3048000"/>
            <a:ext cx="4572000" cy="347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7865078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171</Words>
  <Application>Microsoft Office PowerPoint</Application>
  <PresentationFormat>画面に合わせる (4:3)</PresentationFormat>
  <Paragraphs>10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標準デザイン</vt:lpstr>
      <vt:lpstr>Equation</vt:lpstr>
      <vt:lpstr>The Laue Equations describe the intensity of a diffracted peak from a single parallelopipeden crystal</vt:lpstr>
    </vt:vector>
  </TitlesOfParts>
  <Company>Tokyo Tech.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回転対陰極X線源のターゲット</dc:title>
  <dc:creator>Toshio Kamiya</dc:creator>
  <cp:lastModifiedBy>神谷 利夫</cp:lastModifiedBy>
  <cp:revision>114</cp:revision>
  <dcterms:created xsi:type="dcterms:W3CDTF">2006-12-15T00:43:22Z</dcterms:created>
  <dcterms:modified xsi:type="dcterms:W3CDTF">2021-08-17T08:00:20Z</dcterms:modified>
</cp:coreProperties>
</file>