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435" r:id="rId2"/>
    <p:sldId id="591" r:id="rId3"/>
    <p:sldId id="590" r:id="rId4"/>
    <p:sldId id="589" r:id="rId5"/>
    <p:sldId id="570" r:id="rId6"/>
    <p:sldId id="571" r:id="rId7"/>
    <p:sldId id="586" r:id="rId8"/>
    <p:sldId id="580" r:id="rId9"/>
    <p:sldId id="588" r:id="rId10"/>
    <p:sldId id="581" r:id="rId11"/>
    <p:sldId id="574" r:id="rId12"/>
    <p:sldId id="575" r:id="rId13"/>
    <p:sldId id="579" r:id="rId14"/>
    <p:sldId id="576" r:id="rId15"/>
    <p:sldId id="578" r:id="rId16"/>
    <p:sldId id="582" r:id="rId17"/>
    <p:sldId id="584" r:id="rId18"/>
    <p:sldId id="585" r:id="rId19"/>
    <p:sldId id="5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4F97"/>
    <a:srgbClr val="0E920E"/>
    <a:srgbClr val="FFFF00"/>
    <a:srgbClr val="FF0066"/>
    <a:srgbClr val="002060"/>
    <a:srgbClr val="FF7D00"/>
    <a:srgbClr val="FF3EFF"/>
    <a:srgbClr val="E8BC4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5127" autoAdjust="0"/>
  </p:normalViewPr>
  <p:slideViewPr>
    <p:cSldViewPr snapToGrid="0">
      <p:cViewPr>
        <p:scale>
          <a:sx n="75" d="100"/>
          <a:sy n="75" d="100"/>
        </p:scale>
        <p:origin x="1454" y="1003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8F7B-28ED-438E-8C80-84CFFDA28EB9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C0C3-4464-4D55-94B5-DAC4AAED0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DA98A-A529-4A12-9C71-E4407EB2C91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5214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96" tIns="44049" rIns="88096" bIns="44049" anchor="b"/>
          <a:lstStyle>
            <a:lvl1pPr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685800" indent="-263525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055688" indent="-211138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476375" indent="-209550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8650" indent="-211138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558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130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702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274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9E188-ADE3-417B-9DEC-431F1F42A29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4"/>
            <a:ext cx="5032375" cy="4111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87" tIns="45693" rIns="91387" bIns="45693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23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DA98A-A529-4A12-9C71-E4407EB2C91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5214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96" tIns="44049" rIns="88096" bIns="44049" anchor="b"/>
          <a:lstStyle>
            <a:lvl1pPr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685800" indent="-263525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055688" indent="-211138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476375" indent="-209550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8650" indent="-211138" defTabSz="88106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558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130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702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27450" indent="-211138" defTabSz="8810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9E188-ADE3-417B-9DEC-431F1F42A29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4"/>
            <a:ext cx="5032375" cy="4111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87" tIns="45693" rIns="91387" bIns="45693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0878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1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68F8B93-C61A-44FA-8CE0-4572518F6161}"/>
              </a:ext>
            </a:extLst>
          </p:cNvPr>
          <p:cNvSpPr/>
          <p:nvPr userDrawn="1"/>
        </p:nvSpPr>
        <p:spPr>
          <a:xfrm>
            <a:off x="0" y="1"/>
            <a:ext cx="1904214" cy="6858004"/>
          </a:xfrm>
          <a:custGeom>
            <a:avLst/>
            <a:gdLst>
              <a:gd name="connsiteX0" fmla="*/ 0 w 9144000"/>
              <a:gd name="connsiteY0" fmla="*/ 0 h 1412747"/>
              <a:gd name="connsiteX1" fmla="*/ 9143999 w 9144000"/>
              <a:gd name="connsiteY1" fmla="*/ 0 h 1412747"/>
              <a:gd name="connsiteX2" fmla="*/ 9143999 w 9144000"/>
              <a:gd name="connsiteY2" fmla="*/ 1412747 h 1412747"/>
              <a:gd name="connsiteX3" fmla="*/ 0 w 9144000"/>
              <a:gd name="connsiteY3" fmla="*/ 1412747 h 1412747"/>
              <a:gd name="connsiteX4" fmla="*/ 0 w 9144000"/>
              <a:gd name="connsiteY4" fmla="*/ 0 h 1412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12747">
                <a:moveTo>
                  <a:pt x="0" y="0"/>
                </a:moveTo>
                <a:lnTo>
                  <a:pt x="9143999" y="0"/>
                </a:lnTo>
                <a:lnTo>
                  <a:pt x="9143999" y="1412747"/>
                </a:lnTo>
                <a:lnTo>
                  <a:pt x="0" y="1412747"/>
                </a:lnTo>
                <a:lnTo>
                  <a:pt x="0" y="0"/>
                </a:lnTo>
              </a:path>
            </a:pathLst>
          </a:custGeom>
          <a:solidFill>
            <a:srgbClr val="014F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5B4A37-798A-4730-A379-686B165FD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390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30CE9F-935A-401A-95D7-9F9D03261374}"/>
              </a:ext>
            </a:extLst>
          </p:cNvPr>
          <p:cNvSpPr/>
          <p:nvPr userDrawn="1"/>
        </p:nvSpPr>
        <p:spPr>
          <a:xfrm>
            <a:off x="-219655" y="0"/>
            <a:ext cx="2324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Outline</a:t>
            </a:r>
            <a:endParaRPr lang="zh-CN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62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F9650-EA5F-46C3-AD59-173254A5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217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7E3C207-6981-4A81-96EB-9CB9155B8EBB}"/>
              </a:ext>
            </a:extLst>
          </p:cNvPr>
          <p:cNvSpPr/>
          <p:nvPr userDrawn="1"/>
        </p:nvSpPr>
        <p:spPr>
          <a:xfrm flipV="1">
            <a:off x="260350" y="725492"/>
            <a:ext cx="8875713" cy="46037"/>
          </a:xfrm>
          <a:custGeom>
            <a:avLst/>
            <a:gdLst>
              <a:gd name="connsiteX0" fmla="*/ 0 w 8857488"/>
              <a:gd name="connsiteY0" fmla="*/ 12953 h 25907"/>
              <a:gd name="connsiteX1" fmla="*/ 8857488 w 8857488"/>
              <a:gd name="connsiteY1" fmla="*/ 12953 h 25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57488" h="25907">
                <a:moveTo>
                  <a:pt x="0" y="12953"/>
                </a:moveTo>
                <a:lnTo>
                  <a:pt x="8857488" y="12953"/>
                </a:lnTo>
              </a:path>
            </a:pathLst>
          </a:custGeom>
          <a:ln w="38100">
            <a:solidFill>
              <a:srgbClr val="006A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83AC6BA-8995-453C-A885-7BCDDE0945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-9525"/>
            <a:ext cx="35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47997" y="0"/>
            <a:ext cx="7183164" cy="979764"/>
          </a:xfrm>
        </p:spPr>
        <p:txBody>
          <a:bodyPr/>
          <a:lstStyle>
            <a:lvl1pPr algn="l">
              <a:defRPr b="1">
                <a:solidFill>
                  <a:srgbClr val="016AAC"/>
                </a:solidFill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4087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99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67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8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71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30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5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DE89-F15A-4F33-B1EB-4849A193DB78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9" r:id="rId12"/>
    <p:sldLayoutId id="2147483680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Band filling correction: Correction to dilution limit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D25265-9C3B-4E21-A7AA-92D47156B45C}"/>
              </a:ext>
            </a:extLst>
          </p:cNvPr>
          <p:cNvSpPr txBox="1"/>
          <p:nvPr/>
        </p:nvSpPr>
        <p:spPr>
          <a:xfrm>
            <a:off x="208535" y="877249"/>
            <a:ext cx="471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Small super cell (high defect dens.)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8444396-C189-4F5A-8302-7C5935312A70}"/>
              </a:ext>
            </a:extLst>
          </p:cNvPr>
          <p:cNvSpPr txBox="1"/>
          <p:nvPr/>
        </p:nvSpPr>
        <p:spPr>
          <a:xfrm>
            <a:off x="5029199" y="877249"/>
            <a:ext cx="4038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Infinite cell (dilute. limit)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B6A5500-324D-4357-A228-FD73A99CE9EF}"/>
              </a:ext>
            </a:extLst>
          </p:cNvPr>
          <p:cNvGrpSpPr/>
          <p:nvPr/>
        </p:nvGrpSpPr>
        <p:grpSpPr>
          <a:xfrm>
            <a:off x="990058" y="1322994"/>
            <a:ext cx="6346079" cy="4820942"/>
            <a:chOff x="883920" y="1028353"/>
            <a:chExt cx="7702104" cy="5851077"/>
          </a:xfrm>
        </p:grpSpPr>
        <p:sp>
          <p:nvSpPr>
            <p:cNvPr id="4352046" name="Freeform 46"/>
            <p:cNvSpPr>
              <a:spLocks noChangeAspect="1"/>
            </p:cNvSpPr>
            <p:nvPr/>
          </p:nvSpPr>
          <p:spPr bwMode="auto">
            <a:xfrm>
              <a:off x="887919" y="2716123"/>
              <a:ext cx="1295400" cy="1001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88"/>
                </a:cxn>
                <a:cxn ang="0">
                  <a:pos x="0" y="528"/>
                </a:cxn>
              </a:cxnLst>
              <a:rect l="0" t="0" r="r" b="b"/>
              <a:pathLst>
                <a:path w="624" h="528">
                  <a:moveTo>
                    <a:pt x="0" y="0"/>
                  </a:moveTo>
                  <a:cubicBezTo>
                    <a:pt x="312" y="100"/>
                    <a:pt x="624" y="200"/>
                    <a:pt x="624" y="288"/>
                  </a:cubicBezTo>
                  <a:cubicBezTo>
                    <a:pt x="624" y="376"/>
                    <a:pt x="104" y="488"/>
                    <a:pt x="0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7174" name="Line 49"/>
            <p:cNvSpPr>
              <a:spLocks noChangeAspect="1" noChangeShapeType="1"/>
            </p:cNvSpPr>
            <p:nvPr/>
          </p:nvSpPr>
          <p:spPr bwMode="auto">
            <a:xfrm>
              <a:off x="895856" y="6463953"/>
              <a:ext cx="3544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7177" name="Freeform 52"/>
            <p:cNvSpPr>
              <a:spLocks noChangeAspect="1"/>
            </p:cNvSpPr>
            <p:nvPr/>
          </p:nvSpPr>
          <p:spPr bwMode="auto">
            <a:xfrm>
              <a:off x="887919" y="1191866"/>
              <a:ext cx="2792412" cy="1089025"/>
            </a:xfrm>
            <a:custGeom>
              <a:avLst/>
              <a:gdLst>
                <a:gd name="T0" fmla="*/ 0 w 1104"/>
                <a:gd name="T1" fmla="*/ 2147483647 h 686"/>
                <a:gd name="T2" fmla="*/ 2147483647 w 1104"/>
                <a:gd name="T3" fmla="*/ 2147483647 h 686"/>
                <a:gd name="T4" fmla="*/ 2147483647 w 1104"/>
                <a:gd name="T5" fmla="*/ 2147483647 h 686"/>
                <a:gd name="T6" fmla="*/ 2147483647 w 1104"/>
                <a:gd name="T7" fmla="*/ 0 h 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686"/>
                <a:gd name="T14" fmla="*/ 1104 w 1104"/>
                <a:gd name="T15" fmla="*/ 686 h 6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686">
                  <a:moveTo>
                    <a:pt x="0" y="686"/>
                  </a:moveTo>
                  <a:cubicBezTo>
                    <a:pt x="114" y="661"/>
                    <a:pt x="509" y="601"/>
                    <a:pt x="679" y="535"/>
                  </a:cubicBezTo>
                  <a:cubicBezTo>
                    <a:pt x="849" y="469"/>
                    <a:pt x="951" y="377"/>
                    <a:pt x="1022" y="288"/>
                  </a:cubicBezTo>
                  <a:cubicBezTo>
                    <a:pt x="1093" y="199"/>
                    <a:pt x="1087" y="60"/>
                    <a:pt x="110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7179" name="Text Box 54"/>
            <p:cNvSpPr txBox="1">
              <a:spLocks noChangeAspect="1" noChangeArrowheads="1"/>
            </p:cNvSpPr>
            <p:nvPr/>
          </p:nvSpPr>
          <p:spPr bwMode="auto">
            <a:xfrm>
              <a:off x="1946780" y="6438553"/>
              <a:ext cx="1468058" cy="44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Log (DOS)</a:t>
              </a:r>
            </a:p>
          </p:txBody>
        </p:sp>
        <p:sp>
          <p:nvSpPr>
            <p:cNvPr id="7180" name="Text Box 56"/>
            <p:cNvSpPr txBox="1">
              <a:spLocks noChangeAspect="1" noChangeArrowheads="1"/>
            </p:cNvSpPr>
            <p:nvPr/>
          </p:nvSpPr>
          <p:spPr bwMode="auto">
            <a:xfrm>
              <a:off x="2750691" y="1210916"/>
              <a:ext cx="629934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CB</a:t>
              </a:r>
            </a:p>
          </p:txBody>
        </p:sp>
        <p:sp>
          <p:nvSpPr>
            <p:cNvPr id="7181" name="Text Box 57"/>
            <p:cNvSpPr txBox="1">
              <a:spLocks noChangeAspect="1" noChangeArrowheads="1"/>
            </p:cNvSpPr>
            <p:nvPr/>
          </p:nvSpPr>
          <p:spPr bwMode="auto">
            <a:xfrm>
              <a:off x="2430016" y="5839113"/>
              <a:ext cx="647155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VB</a:t>
              </a:r>
            </a:p>
          </p:txBody>
        </p:sp>
        <p:sp>
          <p:nvSpPr>
            <p:cNvPr id="7193" name="Line 71"/>
            <p:cNvSpPr>
              <a:spLocks noChangeAspect="1" noChangeShapeType="1"/>
            </p:cNvSpPr>
            <p:nvPr/>
          </p:nvSpPr>
          <p:spPr bwMode="auto">
            <a:xfrm>
              <a:off x="895856" y="1028353"/>
              <a:ext cx="0" cy="543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2C4DD24C-6214-41C5-8B9F-1F4B4C08EA5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7919" y="5226943"/>
              <a:ext cx="2792412" cy="1221492"/>
            </a:xfrm>
            <a:custGeom>
              <a:avLst/>
              <a:gdLst>
                <a:gd name="T0" fmla="*/ 0 w 1104"/>
                <a:gd name="T1" fmla="*/ 2147483647 h 686"/>
                <a:gd name="T2" fmla="*/ 2147483647 w 1104"/>
                <a:gd name="T3" fmla="*/ 2147483647 h 686"/>
                <a:gd name="T4" fmla="*/ 2147483647 w 1104"/>
                <a:gd name="T5" fmla="*/ 2147483647 h 686"/>
                <a:gd name="T6" fmla="*/ 2147483647 w 1104"/>
                <a:gd name="T7" fmla="*/ 0 h 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686"/>
                <a:gd name="T14" fmla="*/ 1104 w 1104"/>
                <a:gd name="T15" fmla="*/ 686 h 686"/>
                <a:gd name="connsiteX0" fmla="*/ 0 w 10000"/>
                <a:gd name="connsiteY0" fmla="*/ 8057 h 8057"/>
                <a:gd name="connsiteX1" fmla="*/ 6150 w 10000"/>
                <a:gd name="connsiteY1" fmla="*/ 5856 h 8057"/>
                <a:gd name="connsiteX2" fmla="*/ 9257 w 10000"/>
                <a:gd name="connsiteY2" fmla="*/ 2255 h 8057"/>
                <a:gd name="connsiteX3" fmla="*/ 10000 w 10000"/>
                <a:gd name="connsiteY3" fmla="*/ 0 h 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8057">
                  <a:moveTo>
                    <a:pt x="0" y="8057"/>
                  </a:moveTo>
                  <a:cubicBezTo>
                    <a:pt x="1033" y="7693"/>
                    <a:pt x="4611" y="6818"/>
                    <a:pt x="6150" y="5856"/>
                  </a:cubicBezTo>
                  <a:cubicBezTo>
                    <a:pt x="7690" y="4894"/>
                    <a:pt x="8614" y="3553"/>
                    <a:pt x="9257" y="2255"/>
                  </a:cubicBezTo>
                  <a:cubicBezTo>
                    <a:pt x="9900" y="958"/>
                    <a:pt x="9846" y="875"/>
                    <a:pt x="100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766DDCE7-FC2C-468A-8D6F-41C4D1A128B9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" y="3735139"/>
              <a:ext cx="12192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57">
              <a:extLst>
                <a:ext uri="{FF2B5EF4-FFF2-40B4-BE49-F238E27FC236}">
                  <a16:creationId xmlns:a16="http://schemas.microsoft.com/office/drawing/2014/main" id="{5A2E3C56-8DE4-4556-93C7-AEC0F2FDB92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60496" y="2770792"/>
              <a:ext cx="549565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E</a:t>
              </a:r>
              <a:r>
                <a: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F</a:t>
              </a: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E68CE283-F6AE-4C0E-A676-E771714E57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3034" y="3456226"/>
              <a:ext cx="808166" cy="6493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7">
                  <a:extLst>
                    <a:ext uri="{FF2B5EF4-FFF2-40B4-BE49-F238E27FC236}">
                      <a16:creationId xmlns:a16="http://schemas.microsoft.com/office/drawing/2014/main" id="{D6828AE3-3D81-4721-A262-987D355EC70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58025" y="4002321"/>
                  <a:ext cx="2291565" cy="1367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0" lang="en-US" altLang="ja-JP" sz="2000" b="1" i="1" dirty="0">
                      <a:solidFill>
                        <a:srgbClr val="0000FF"/>
                      </a:solidFill>
                    </a:rPr>
                    <a:t>e</a:t>
                  </a:r>
                  <a:r>
                    <a:rPr kumimoji="0" lang="en-US" altLang="ja-JP" sz="2000" b="1" baseline="30000" dirty="0">
                      <a:solidFill>
                        <a:srgbClr val="0000FF"/>
                      </a:solidFill>
                    </a:rPr>
                    <a:t>-</a:t>
                  </a:r>
                  <a:r>
                    <a:rPr kumimoji="0" lang="en-US" altLang="ja-JP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energy </a:t>
                  </a:r>
                  <a:endPara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</a:endParaRPr>
                </a:p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0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7" name="Text Box 57">
                  <a:extLst>
                    <a:ext uri="{FF2B5EF4-FFF2-40B4-BE49-F238E27FC236}">
                      <a16:creationId xmlns:a16="http://schemas.microsoft.com/office/drawing/2014/main" id="{D6828AE3-3D81-4721-A262-987D355EC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8025" y="4002321"/>
                  <a:ext cx="2291565" cy="1367330"/>
                </a:xfrm>
                <a:prstGeom prst="rect">
                  <a:avLst/>
                </a:prstGeom>
                <a:blipFill>
                  <a:blip r:embed="rId3"/>
                  <a:stretch>
                    <a:fillRect l="-3226" t="-32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99800D03-59FB-4FD2-9BA9-6B8D890FA87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02655" y="3456225"/>
              <a:ext cx="805978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E</a:t>
              </a:r>
              <a:r>
                <a: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0,dil</a:t>
              </a:r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24CF9275-DA0D-431A-B3FD-331858E6EACB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" y="3135699"/>
              <a:ext cx="1539239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8CF73F8-3EA2-4703-820B-00383F2657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3199" y="2716123"/>
              <a:ext cx="1295400" cy="1001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88"/>
                </a:cxn>
                <a:cxn ang="0">
                  <a:pos x="0" y="528"/>
                </a:cxn>
              </a:cxnLst>
              <a:rect l="0" t="0" r="r" b="b"/>
              <a:pathLst>
                <a:path w="624" h="528">
                  <a:moveTo>
                    <a:pt x="0" y="0"/>
                  </a:moveTo>
                  <a:cubicBezTo>
                    <a:pt x="312" y="100"/>
                    <a:pt x="624" y="200"/>
                    <a:pt x="624" y="288"/>
                  </a:cubicBezTo>
                  <a:cubicBezTo>
                    <a:pt x="624" y="376"/>
                    <a:pt x="104" y="488"/>
                    <a:pt x="0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2F542E0A-6A85-422C-AB16-6B7D3E4488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41136" y="6463953"/>
              <a:ext cx="3544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5147FBCC-122A-4380-BF9D-F9994B82A8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3199" y="1191866"/>
              <a:ext cx="2792412" cy="1089025"/>
            </a:xfrm>
            <a:custGeom>
              <a:avLst/>
              <a:gdLst>
                <a:gd name="T0" fmla="*/ 0 w 1104"/>
                <a:gd name="T1" fmla="*/ 2147483647 h 686"/>
                <a:gd name="T2" fmla="*/ 2147483647 w 1104"/>
                <a:gd name="T3" fmla="*/ 2147483647 h 686"/>
                <a:gd name="T4" fmla="*/ 2147483647 w 1104"/>
                <a:gd name="T5" fmla="*/ 2147483647 h 686"/>
                <a:gd name="T6" fmla="*/ 2147483647 w 1104"/>
                <a:gd name="T7" fmla="*/ 0 h 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686"/>
                <a:gd name="T14" fmla="*/ 1104 w 1104"/>
                <a:gd name="T15" fmla="*/ 686 h 6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686">
                  <a:moveTo>
                    <a:pt x="0" y="686"/>
                  </a:moveTo>
                  <a:cubicBezTo>
                    <a:pt x="114" y="661"/>
                    <a:pt x="509" y="601"/>
                    <a:pt x="679" y="535"/>
                  </a:cubicBezTo>
                  <a:cubicBezTo>
                    <a:pt x="849" y="469"/>
                    <a:pt x="951" y="377"/>
                    <a:pt x="1022" y="288"/>
                  </a:cubicBezTo>
                  <a:cubicBezTo>
                    <a:pt x="1093" y="199"/>
                    <a:pt x="1087" y="60"/>
                    <a:pt x="110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56" name="Text Box 54">
              <a:extLst>
                <a:ext uri="{FF2B5EF4-FFF2-40B4-BE49-F238E27FC236}">
                  <a16:creationId xmlns:a16="http://schemas.microsoft.com/office/drawing/2014/main" id="{66D9216F-B37E-4A16-BE3A-3540AD52BF1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092061" y="6438553"/>
              <a:ext cx="1468058" cy="44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Log (DOS)</a:t>
              </a:r>
            </a:p>
          </p:txBody>
        </p:sp>
        <p:sp>
          <p:nvSpPr>
            <p:cNvPr id="57" name="Text Box 56">
              <a:extLst>
                <a:ext uri="{FF2B5EF4-FFF2-40B4-BE49-F238E27FC236}">
                  <a16:creationId xmlns:a16="http://schemas.microsoft.com/office/drawing/2014/main" id="{5F026421-9AB3-4871-AC73-5E80168AAD8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95971" y="1210916"/>
              <a:ext cx="629934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CB</a:t>
              </a:r>
            </a:p>
          </p:txBody>
        </p:sp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12DF655F-7C6D-4DBF-A708-0B75B7BBC74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75296" y="5839113"/>
              <a:ext cx="647155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VB</a:t>
              </a:r>
            </a:p>
          </p:txBody>
        </p:sp>
        <p:sp>
          <p:nvSpPr>
            <p:cNvPr id="59" name="Line 71">
              <a:extLst>
                <a:ext uri="{FF2B5EF4-FFF2-40B4-BE49-F238E27FC236}">
                  <a16:creationId xmlns:a16="http://schemas.microsoft.com/office/drawing/2014/main" id="{CDADAD24-B7CD-4CA6-8667-C4C34B3002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41136" y="1028353"/>
              <a:ext cx="0" cy="543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3C3B424D-C661-4BAD-AD94-75C9091D0D03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033199" y="5226943"/>
              <a:ext cx="2792412" cy="1221492"/>
            </a:xfrm>
            <a:custGeom>
              <a:avLst/>
              <a:gdLst>
                <a:gd name="T0" fmla="*/ 0 w 1104"/>
                <a:gd name="T1" fmla="*/ 2147483647 h 686"/>
                <a:gd name="T2" fmla="*/ 2147483647 w 1104"/>
                <a:gd name="T3" fmla="*/ 2147483647 h 686"/>
                <a:gd name="T4" fmla="*/ 2147483647 w 1104"/>
                <a:gd name="T5" fmla="*/ 2147483647 h 686"/>
                <a:gd name="T6" fmla="*/ 2147483647 w 1104"/>
                <a:gd name="T7" fmla="*/ 0 h 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686"/>
                <a:gd name="T14" fmla="*/ 1104 w 1104"/>
                <a:gd name="T15" fmla="*/ 686 h 686"/>
                <a:gd name="connsiteX0" fmla="*/ 0 w 10000"/>
                <a:gd name="connsiteY0" fmla="*/ 8057 h 8057"/>
                <a:gd name="connsiteX1" fmla="*/ 6150 w 10000"/>
                <a:gd name="connsiteY1" fmla="*/ 5856 h 8057"/>
                <a:gd name="connsiteX2" fmla="*/ 9257 w 10000"/>
                <a:gd name="connsiteY2" fmla="*/ 2255 h 8057"/>
                <a:gd name="connsiteX3" fmla="*/ 10000 w 10000"/>
                <a:gd name="connsiteY3" fmla="*/ 0 h 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8057">
                  <a:moveTo>
                    <a:pt x="0" y="8057"/>
                  </a:moveTo>
                  <a:cubicBezTo>
                    <a:pt x="1033" y="7693"/>
                    <a:pt x="4611" y="6818"/>
                    <a:pt x="6150" y="5856"/>
                  </a:cubicBezTo>
                  <a:cubicBezTo>
                    <a:pt x="7690" y="4894"/>
                    <a:pt x="8614" y="3553"/>
                    <a:pt x="9257" y="2255"/>
                  </a:cubicBezTo>
                  <a:cubicBezTo>
                    <a:pt x="9900" y="958"/>
                    <a:pt x="9846" y="875"/>
                    <a:pt x="100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565F393-6F81-4D96-968B-B765E1F20416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3735139"/>
              <a:ext cx="12192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4DEBCCB9-FD94-4DDF-8F6C-F4DBE938D9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9074" y="3735139"/>
              <a:ext cx="1077406" cy="370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7">
                  <a:extLst>
                    <a:ext uri="{FF2B5EF4-FFF2-40B4-BE49-F238E27FC236}">
                      <a16:creationId xmlns:a16="http://schemas.microsoft.com/office/drawing/2014/main" id="{1D0FC6B8-7354-4D3D-9813-B448706D8F0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3306" y="4002321"/>
                  <a:ext cx="2504884" cy="1367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0" lang="en-US" altLang="ja-JP" sz="2000" b="1" i="1" dirty="0">
                      <a:solidFill>
                        <a:srgbClr val="0000FF"/>
                      </a:solidFill>
                    </a:rPr>
                    <a:t>e</a:t>
                  </a:r>
                  <a:r>
                    <a:rPr kumimoji="0" lang="en-US" altLang="ja-JP" sz="2000" b="1" baseline="30000" dirty="0">
                      <a:solidFill>
                        <a:srgbClr val="0000FF"/>
                      </a:solidFill>
                    </a:rPr>
                    <a:t>-</a:t>
                  </a:r>
                  <a:r>
                    <a:rPr kumimoji="0" lang="en-US" altLang="ja-JP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energy </a:t>
                  </a:r>
                  <a:endPara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</a:endParaRPr>
                </a:p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𝒅𝒊𝒍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0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5" name="Text Box 57">
                  <a:extLst>
                    <a:ext uri="{FF2B5EF4-FFF2-40B4-BE49-F238E27FC236}">
                      <a16:creationId xmlns:a16="http://schemas.microsoft.com/office/drawing/2014/main" id="{1D0FC6B8-7354-4D3D-9813-B448706D8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3306" y="4002321"/>
                  <a:ext cx="2504884" cy="1367330"/>
                </a:xfrm>
                <a:prstGeom prst="rect">
                  <a:avLst/>
                </a:prstGeom>
                <a:blipFill>
                  <a:blip r:embed="rId4"/>
                  <a:stretch>
                    <a:fillRect l="-3254" t="-32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 Box 57">
              <a:extLst>
                <a:ext uri="{FF2B5EF4-FFF2-40B4-BE49-F238E27FC236}">
                  <a16:creationId xmlns:a16="http://schemas.microsoft.com/office/drawing/2014/main" id="{F7D2C609-6C02-4872-B5D0-7930F6269FB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47934" y="3456226"/>
              <a:ext cx="1439432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E</a:t>
              </a:r>
              <a:r>
                <a: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F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 ~ E</a:t>
              </a:r>
              <a:r>
                <a: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0,dil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 Box 57">
                <a:extLst>
                  <a:ext uri="{FF2B5EF4-FFF2-40B4-BE49-F238E27FC236}">
                    <a16:creationId xmlns:a16="http://schemas.microsoft.com/office/drawing/2014/main" id="{551E28AE-4D06-4FF1-BE45-505F187CD8C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394595" y="6113455"/>
                <a:ext cx="5089855" cy="74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</a:rPr>
                  <a:t>Extra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energy  </a:t>
                </a:r>
                <a14:m>
                  <m:oMath xmlns:m="http://schemas.openxmlformats.org/officeDocument/2006/math"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𝑩𝑭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𝒅𝒊𝒍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𝑩𝑭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altLang="ja-JP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for donor case</a:t>
                </a:r>
              </a:p>
            </p:txBody>
          </p:sp>
        </mc:Choice>
        <mc:Fallback>
          <p:sp>
            <p:nvSpPr>
              <p:cNvPr id="70" name="Text Box 57">
                <a:extLst>
                  <a:ext uri="{FF2B5EF4-FFF2-40B4-BE49-F238E27FC236}">
                    <a16:creationId xmlns:a16="http://schemas.microsoft.com/office/drawing/2014/main" id="{551E28AE-4D06-4FF1-BE45-505F187CD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595" y="6113455"/>
                <a:ext cx="5089855" cy="747512"/>
              </a:xfrm>
              <a:prstGeom prst="rect">
                <a:avLst/>
              </a:prstGeom>
              <a:blipFill>
                <a:blip r:embed="rId5"/>
                <a:stretch>
                  <a:fillRect l="-1317" t="-63115" b="-55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57">
            <a:extLst>
              <a:ext uri="{FF2B5EF4-FFF2-40B4-BE49-F238E27FC236}">
                <a16:creationId xmlns:a16="http://schemas.microsoft.com/office/drawing/2014/main" id="{43C6F97C-FBFF-4036-9AC3-BC7ED248EC3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587850" y="2163610"/>
            <a:ext cx="35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000" b="1" dirty="0">
                <a:solidFill>
                  <a:srgbClr val="0000FF"/>
                </a:solidFill>
              </a:rPr>
              <a:t>Summation is taken over the electrons having extra energy in CB / defect states</a:t>
            </a:r>
            <a:endParaRPr kumimoji="0" lang="en-US" altLang="ja-JP" sz="20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4" name="文本框 5">
            <a:extLst>
              <a:ext uri="{FF2B5EF4-FFF2-40B4-BE49-F238E27FC236}">
                <a16:creationId xmlns:a16="http://schemas.microsoft.com/office/drawing/2014/main" id="{A2E10F35-02B6-4F3B-A7D5-1B798A02CF61}"/>
              </a:ext>
            </a:extLst>
          </p:cNvPr>
          <p:cNvSpPr txBox="1"/>
          <p:nvPr/>
        </p:nvSpPr>
        <p:spPr>
          <a:xfrm>
            <a:off x="-75946" y="563827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Neugebauer, J. Appl. Phys. 9 (2004) 3851; Oba et al., Sci. Technol. Adv. Mater. 12 (2011) 034302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1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07912F-9E3F-42E7-B14C-947D6916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9" y="2957074"/>
            <a:ext cx="5914571" cy="3997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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VBM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correction: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29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vasp_correction_VBM-test.bat</a:t>
            </a:r>
            <a:endParaRPr lang="en-US" altLang="zh-CN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US" altLang="zh-CN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 python vasp_correction_VBM.py mode .\Defect\</a:t>
            </a:r>
            <a:r>
              <a:rPr lang="en-US" altLang="zh-CN" sz="2000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ZnO</a:t>
            </a:r>
            <a:r>
              <a:rPr lang="en-US" altLang="zh-CN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\SCF .\Defect\ZnO-VOp1\SCF</a:t>
            </a:r>
          </a:p>
          <a:p>
            <a:endParaRPr lang="en-US" altLang="zh-CN" sz="2000" baseline="-25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US" altLang="zh-CN" sz="16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2000" baseline="-25000" dirty="0"/>
              <a:t>Defect sites:</a:t>
            </a:r>
          </a:p>
          <a:p>
            <a:r>
              <a:rPr lang="en-US" altLang="zh-CN" sz="2000" baseline="-25000" dirty="0"/>
              <a:t>  V: O   0000 (  0.1667,   0.3333,   0.1910)</a:t>
            </a:r>
          </a:p>
          <a:p>
            <a:endParaRPr lang="en-US" altLang="zh-CN" sz="2000" baseline="-25000" dirty="0"/>
          </a:p>
          <a:p>
            <a:r>
              <a:rPr lang="en-US" altLang="zh-CN" sz="2000" baseline="-25000" dirty="0" err="1"/>
              <a:t>Vcore</a:t>
            </a:r>
            <a:r>
              <a:rPr lang="en-US" altLang="zh-CN" sz="2000" baseline="-25000" dirty="0"/>
              <a:t> difference threshold       (</a:t>
            </a:r>
            <a:r>
              <a:rPr lang="en-US" altLang="zh-CN" sz="2000" baseline="-25000" dirty="0" err="1"/>
              <a:t>dVth</a:t>
            </a:r>
            <a:r>
              <a:rPr lang="en-US" altLang="zh-CN" sz="2000" baseline="-25000" dirty="0"/>
              <a:t>):       0.1000 eV</a:t>
            </a:r>
          </a:p>
          <a:p>
            <a:r>
              <a:rPr lang="en-US" altLang="zh-CN" sz="2000" baseline="-25000" dirty="0"/>
              <a:t>  Most frequent </a:t>
            </a:r>
            <a:r>
              <a:rPr lang="en-US" altLang="zh-CN" sz="2000" baseline="-25000" dirty="0" err="1"/>
              <a:t>dVcore</a:t>
            </a:r>
            <a:r>
              <a:rPr lang="en-US" altLang="zh-CN" sz="2000" baseline="-25000" dirty="0"/>
              <a:t>           (</a:t>
            </a:r>
            <a:r>
              <a:rPr lang="en-US" altLang="zh-CN" sz="2000" baseline="-25000" dirty="0" err="1"/>
              <a:t>dVmf</a:t>
            </a:r>
            <a:r>
              <a:rPr lang="en-US" altLang="zh-CN" sz="2000" baseline="-25000" dirty="0"/>
              <a:t>):       0.3457 eV</a:t>
            </a:r>
          </a:p>
          <a:p>
            <a:r>
              <a:rPr lang="en-US" altLang="zh-CN" sz="2000" baseline="-25000" dirty="0"/>
              <a:t>  Averaged </a:t>
            </a:r>
            <a:r>
              <a:rPr lang="en-US" altLang="zh-CN" sz="2000" baseline="-25000" dirty="0" err="1"/>
              <a:t>dVcore</a:t>
            </a:r>
            <a:r>
              <a:rPr lang="en-US" altLang="zh-CN" sz="2000" baseline="-25000" dirty="0"/>
              <a:t> in </a:t>
            </a:r>
            <a:r>
              <a:rPr lang="en-US" altLang="zh-CN" sz="2000" baseline="-25000" dirty="0" err="1"/>
              <a:t>dVth</a:t>
            </a:r>
            <a:r>
              <a:rPr lang="en-US" altLang="zh-CN" sz="2000" baseline="-25000" dirty="0"/>
              <a:t>        (</a:t>
            </a:r>
            <a:r>
              <a:rPr lang="en-US" altLang="zh-CN" sz="2000" baseline="-25000" dirty="0" err="1"/>
              <a:t>dVav</a:t>
            </a:r>
            <a:r>
              <a:rPr lang="en-US" altLang="zh-CN" sz="2000" baseline="-25000" dirty="0"/>
              <a:t>):       0.3388 eV</a:t>
            </a:r>
          </a:p>
          <a:p>
            <a:r>
              <a:rPr lang="en-US" altLang="zh-CN" sz="2000" baseline="-25000" dirty="0"/>
              <a:t>(cut)</a:t>
            </a:r>
            <a:br>
              <a:rPr lang="en-US" altLang="zh-CN" sz="2000" baseline="-25000" dirty="0"/>
            </a:br>
            <a:r>
              <a:rPr lang="en-US" altLang="zh-CN" sz="2000" baseline="-25000" dirty="0"/>
              <a:t>VBM correction:</a:t>
            </a:r>
          </a:p>
          <a:p>
            <a:r>
              <a:rPr lang="en-US" altLang="zh-CN" sz="2000" baseline="-25000" dirty="0">
                <a:solidFill>
                  <a:srgbClr val="0000FF"/>
                </a:solidFill>
              </a:rPr>
              <a:t>  </a:t>
            </a:r>
            <a:r>
              <a:rPr lang="en-US" altLang="zh-CN" sz="2000" baseline="-25000" dirty="0" err="1">
                <a:solidFill>
                  <a:srgbClr val="0000FF"/>
                </a:solidFill>
              </a:rPr>
              <a:t>dEVBM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:     0.338824 eV</a:t>
            </a:r>
          </a:p>
        </p:txBody>
      </p:sp>
    </p:spTree>
    <p:extLst>
      <p:ext uri="{BB962C8B-B14F-4D97-AF65-F5344CB8AC3E}">
        <p14:creationId xmlns:p14="http://schemas.microsoft.com/office/powerpoint/2010/main" val="19735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Band filling correction: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vasp_correction_bandfilling-test.bat</a:t>
            </a:r>
            <a:br>
              <a:rPr lang="en-US" altLang="zh-CN" sz="2000" dirty="0">
                <a:solidFill>
                  <a:srgbClr val="FF0000"/>
                </a:solidFill>
              </a:rPr>
            </a:br>
            <a:r>
              <a:rPr lang="en-US" altLang="zh-CN" sz="1400" dirty="0">
                <a:solidFill>
                  <a:srgbClr val="FF0000"/>
                </a:solidFill>
              </a:rPr>
              <a:t>    python vasp_correction_bandfilling.py BF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</a:t>
            </a:r>
            <a:r>
              <a:rPr lang="en-US" altLang="zh-CN" sz="1400" dirty="0">
                <a:solidFill>
                  <a:srgbClr val="FF0000"/>
                </a:solidFill>
              </a:rPr>
              <a:t>-VO\SCF </a:t>
            </a: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Adjust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so as to find appropriate EV and EC</a:t>
            </a: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Default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is 0.1 eV, which seems to be ok</a:t>
            </a:r>
            <a:br>
              <a:rPr lang="en-US" altLang="zh-CN" sz="1400" dirty="0">
                <a:solidFill>
                  <a:srgbClr val="0000FF"/>
                </a:solidFill>
              </a:rPr>
            </a:b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 Total weight:  1.0</a:t>
            </a:r>
          </a:p>
          <a:p>
            <a:r>
              <a:rPr lang="en-US" altLang="zh-CN" sz="1400" dirty="0"/>
              <a:t>  Total Ne    :  141.0</a:t>
            </a:r>
          </a:p>
          <a:p>
            <a:r>
              <a:rPr lang="en-US" altLang="zh-CN" sz="1400" dirty="0"/>
              <a:t>  NELECT      :  282.0</a:t>
            </a:r>
          </a:p>
          <a:p>
            <a:r>
              <a:rPr lang="en-US" altLang="zh-CN" sz="1400" dirty="0"/>
              <a:t>  Count spin degeneration of 2:</a:t>
            </a:r>
          </a:p>
          <a:p>
            <a:r>
              <a:rPr lang="en-US" altLang="zh-CN" sz="1400" dirty="0"/>
              <a:t>    Total Ne    :  282.0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dEh</a:t>
            </a:r>
            <a:r>
              <a:rPr lang="en-US" altLang="zh-CN" sz="1400" dirty="0"/>
              <a:t> =            0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dEe</a:t>
            </a:r>
            <a:r>
              <a:rPr lang="en-US" altLang="zh-CN" sz="1400" dirty="0"/>
              <a:t> =            0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Count spin degeneration of 2: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dEh</a:t>
            </a:r>
            <a:r>
              <a:rPr lang="en-US" altLang="zh-CN" sz="1400" dirty="0">
                <a:solidFill>
                  <a:srgbClr val="FF0000"/>
                </a:solidFill>
              </a:rPr>
              <a:t> =            0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dEe</a:t>
            </a:r>
            <a:r>
              <a:rPr lang="en-US" altLang="zh-CN" sz="1400" dirty="0">
                <a:solidFill>
                  <a:srgbClr val="FF0000"/>
                </a:solidFill>
              </a:rPr>
              <a:t> =            0 eV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4F7987B-BAFE-4909-97CD-138560D9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2013529"/>
            <a:ext cx="5679374" cy="47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E6B3DCF-0E05-4A9B-8510-9C04E1286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2096116"/>
            <a:ext cx="5652087" cy="4761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Band filling correction: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vasp_correction_bandfilling-test.bat</a:t>
            </a:r>
            <a:br>
              <a:rPr lang="en-US" altLang="zh-CN" sz="2000" dirty="0">
                <a:solidFill>
                  <a:srgbClr val="FF0000"/>
                </a:solidFill>
              </a:rPr>
            </a:br>
            <a:r>
              <a:rPr lang="en-US" altLang="zh-CN" sz="1400" dirty="0">
                <a:solidFill>
                  <a:srgbClr val="FF0000"/>
                </a:solidFill>
              </a:rPr>
              <a:t>    python vasp_correction_bandfilling.py BF .\Defect\ZnO-VOp1\SCF </a:t>
            </a:r>
          </a:p>
          <a:p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Adjust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so as to find appropriate EV and EC</a:t>
            </a: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Default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is 0.1 eV, which seems to be ok</a:t>
            </a:r>
            <a:br>
              <a:rPr lang="en-US" altLang="zh-CN" sz="1400" dirty="0">
                <a:solidFill>
                  <a:srgbClr val="0000FF"/>
                </a:solidFill>
              </a:rPr>
            </a:b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Total weight:  1.0</a:t>
            </a:r>
          </a:p>
          <a:p>
            <a:r>
              <a:rPr lang="en-US" altLang="zh-CN" sz="1400" dirty="0"/>
              <a:t>  Total Ne    :  140.50000003125</a:t>
            </a:r>
          </a:p>
          <a:p>
            <a:r>
              <a:rPr lang="en-US" altLang="zh-CN" sz="1400" dirty="0"/>
              <a:t>  NELECT      :  281.0</a:t>
            </a:r>
          </a:p>
          <a:p>
            <a:r>
              <a:rPr lang="en-US" altLang="zh-CN" sz="1400" dirty="0"/>
              <a:t>  Count spin degeneration of 2:</a:t>
            </a:r>
          </a:p>
          <a:p>
            <a:r>
              <a:rPr lang="en-US" altLang="zh-CN" sz="1400" dirty="0"/>
              <a:t>    Total Ne    :  281.0000000625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dEh</a:t>
            </a:r>
            <a:r>
              <a:rPr lang="en-US" altLang="zh-CN" sz="1400" dirty="0"/>
              <a:t> =   0.00235026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dEe</a:t>
            </a:r>
            <a:r>
              <a:rPr lang="en-US" altLang="zh-CN" sz="1400" dirty="0"/>
              <a:t> =  0.000292896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dEtot</a:t>
            </a:r>
            <a:r>
              <a:rPr lang="en-US" altLang="zh-CN" sz="1400" dirty="0"/>
              <a:t> =   0.00264315 eV</a:t>
            </a:r>
          </a:p>
          <a:p>
            <a:r>
              <a:rPr lang="en-US" altLang="zh-CN" sz="1400" dirty="0"/>
              <a:t>  Count spin degeneration of 2: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dEh</a:t>
            </a:r>
            <a:r>
              <a:rPr lang="en-US" altLang="zh-CN" sz="1400" dirty="0">
                <a:solidFill>
                  <a:srgbClr val="FF0000"/>
                </a:solidFill>
              </a:rPr>
              <a:t>   =   0.00470051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dEe</a:t>
            </a:r>
            <a:r>
              <a:rPr lang="en-US" altLang="zh-CN" sz="1400" dirty="0">
                <a:solidFill>
                  <a:srgbClr val="FF0000"/>
                </a:solidFill>
              </a:rPr>
              <a:t>   =  0.000585792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dEtot</a:t>
            </a:r>
            <a:r>
              <a:rPr lang="en-US" altLang="zh-CN" sz="1400" dirty="0">
                <a:solidFill>
                  <a:srgbClr val="FF0000"/>
                </a:solidFill>
              </a:rPr>
              <a:t> =   0.00528631 eV</a:t>
            </a:r>
          </a:p>
        </p:txBody>
      </p:sp>
    </p:spTree>
    <p:extLst>
      <p:ext uri="{BB962C8B-B14F-4D97-AF65-F5344CB8AC3E}">
        <p14:creationId xmlns:p14="http://schemas.microsoft.com/office/powerpoint/2010/main" val="393504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Band filling correction: Note for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Occupancy in VASP is not at 0 K, and some electrons occupy excited states.</a:t>
            </a:r>
            <a:br>
              <a:rPr lang="en-US" altLang="zh-CN" sz="2000" dirty="0">
                <a:solidFill>
                  <a:srgbClr val="FF0000"/>
                </a:solidFill>
              </a:rPr>
            </a:br>
            <a:r>
              <a:rPr lang="en-US" altLang="zh-CN" sz="2000" dirty="0">
                <a:solidFill>
                  <a:srgbClr val="FF0000"/>
                </a:solidFill>
              </a:rPr>
              <a:t>In the PBE V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O</a:t>
            </a:r>
            <a:r>
              <a:rPr lang="en-US" altLang="zh-CN" sz="2000" baseline="30000" dirty="0">
                <a:solidFill>
                  <a:srgbClr val="FF0000"/>
                </a:solidFill>
              </a:rPr>
              <a:t>0</a:t>
            </a:r>
            <a:r>
              <a:rPr lang="en-US" altLang="zh-CN" sz="2000" dirty="0">
                <a:solidFill>
                  <a:srgbClr val="FF0000"/>
                </a:solidFill>
              </a:rPr>
              <a:t> case trace electrons exists in CB.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EHOMO is defined as the highest level occupied by electrons greater than 0.0.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200" dirty="0"/>
              <a:t>Band filling energy correction:</a:t>
            </a:r>
          </a:p>
          <a:p>
            <a:r>
              <a:rPr lang="en-US" altLang="zh-CN" sz="1200" dirty="0"/>
              <a:t>  Band edge from EIGENVAL:</a:t>
            </a:r>
          </a:p>
          <a:p>
            <a:r>
              <a:rPr lang="en-US" altLang="zh-CN" sz="1200" dirty="0"/>
              <a:t>    EF0   =   0.100000 eV</a:t>
            </a:r>
          </a:p>
          <a:p>
            <a:r>
              <a:rPr lang="en-US" altLang="zh-CN" sz="1200" dirty="0"/>
              <a:t>    EF    =   1.723700 =&gt; 0.0 eV</a:t>
            </a:r>
          </a:p>
          <a:p>
            <a:r>
              <a:rPr lang="en-US" altLang="zh-CN" sz="1200" dirty="0"/>
              <a:t>    EV    =  -0.200448 eV</a:t>
            </a:r>
          </a:p>
          <a:p>
            <a:r>
              <a:rPr lang="en-US" altLang="zh-CN" sz="1200" dirty="0"/>
              <a:t>    EC    =   0.146521 eV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Eg</a:t>
            </a:r>
            <a:r>
              <a:rPr lang="en-US" altLang="zh-CN" sz="1200" dirty="0"/>
              <a:t>    =   0.346969 eV</a:t>
            </a:r>
          </a:p>
          <a:p>
            <a:r>
              <a:rPr lang="en-US" altLang="zh-CN" sz="1200" dirty="0"/>
              <a:t>    EHOMO =   0.181438 eV</a:t>
            </a:r>
          </a:p>
          <a:p>
            <a:r>
              <a:rPr lang="en-US" altLang="zh-CN" sz="1200" dirty="0"/>
              <a:t>    ELUMO =   1.066398 eV</a:t>
            </a:r>
          </a:p>
          <a:p>
            <a:r>
              <a:rPr lang="en-US" altLang="zh-CN" sz="1200" dirty="0"/>
              <a:t>  k[  0</a:t>
            </a:r>
            <a:r>
              <a:rPr lang="en-US" altLang="ja-JP" sz="1200" dirty="0"/>
              <a:t>]</a:t>
            </a:r>
            <a:r>
              <a:rPr lang="en-US" altLang="zh-CN" sz="1200" dirty="0"/>
              <a:t>: (  0.0000   0.0000   0.0000)  w= 0.03125</a:t>
            </a:r>
          </a:p>
          <a:p>
            <a:r>
              <a:rPr lang="en-US" altLang="zh-CN" sz="1200" dirty="0"/>
              <a:t>  k[  1]: (  0.2500   0.0000   0.0000)  w=  0.1875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dEh</a:t>
            </a:r>
            <a:r>
              <a:rPr lang="en-US" altLang="zh-CN" sz="1200" dirty="0"/>
              <a:t>: up </a:t>
            </a:r>
            <a:r>
              <a:rPr lang="en-US" altLang="zh-CN" sz="1200" dirty="0" err="1"/>
              <a:t>iE</a:t>
            </a:r>
            <a:r>
              <a:rPr lang="en-US" altLang="zh-CN" sz="1200" dirty="0"/>
              <a:t>=140 E= -0.354216 eV </a:t>
            </a:r>
            <a:r>
              <a:rPr lang="en-US" altLang="zh-CN" sz="1200" dirty="0" err="1"/>
              <a:t>dNh</a:t>
            </a:r>
            <a:r>
              <a:rPr lang="en-US" altLang="zh-CN" sz="1200" dirty="0"/>
              <a:t>=  -0.08152 </a:t>
            </a:r>
            <a:r>
              <a:rPr lang="en-US" altLang="zh-CN" sz="1200" dirty="0" err="1"/>
              <a:t>dEh</a:t>
            </a:r>
            <a:r>
              <a:rPr lang="en-US" altLang="zh-CN" sz="1200" dirty="0"/>
              <a:t>=  0.00235026 eV</a:t>
            </a:r>
          </a:p>
          <a:p>
            <a:r>
              <a:rPr lang="en-US" altLang="zh-CN" sz="1200" dirty="0"/>
              <a:t>  k[  2]: (  0.5000   0.0000   0.0000)  w= 0.09375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>
                <a:solidFill>
                  <a:srgbClr val="FF0000"/>
                </a:solidFill>
              </a:rPr>
              <a:t>dEe</a:t>
            </a:r>
            <a:r>
              <a:rPr lang="en-US" altLang="zh-CN" sz="1200" dirty="0"/>
              <a:t>: up </a:t>
            </a:r>
            <a:r>
              <a:rPr lang="en-US" altLang="zh-CN" sz="1200" dirty="0" err="1"/>
              <a:t>iE</a:t>
            </a:r>
            <a:r>
              <a:rPr lang="en-US" altLang="zh-CN" sz="1200" dirty="0"/>
              <a:t>=140 </a:t>
            </a:r>
            <a:r>
              <a:rPr lang="en-US" altLang="zh-CN" sz="1200" dirty="0">
                <a:solidFill>
                  <a:srgbClr val="FF0000"/>
                </a:solidFill>
              </a:rPr>
              <a:t>E=  0.181438 eV </a:t>
            </a:r>
            <a:r>
              <a:rPr lang="en-US" altLang="zh-CN" sz="1200" dirty="0" err="1">
                <a:solidFill>
                  <a:srgbClr val="FF0000"/>
                </a:solidFill>
              </a:rPr>
              <a:t>dNe</a:t>
            </a:r>
            <a:r>
              <a:rPr lang="en-US" altLang="zh-CN" sz="1200" dirty="0">
                <a:solidFill>
                  <a:srgbClr val="FF0000"/>
                </a:solidFill>
              </a:rPr>
              <a:t>=   0.04228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dEe</a:t>
            </a:r>
            <a:r>
              <a:rPr lang="en-US" altLang="zh-CN" sz="1200" dirty="0"/>
              <a:t>= 0.000138396 eV</a:t>
            </a:r>
          </a:p>
          <a:p>
            <a:r>
              <a:rPr lang="en-US" altLang="zh-CN" sz="1200" dirty="0"/>
              <a:t>  k[  3]: (  0.2500   0.2500   0.0000)  w=  0.1875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>
                <a:solidFill>
                  <a:srgbClr val="FF0000"/>
                </a:solidFill>
              </a:rPr>
              <a:t>dEe</a:t>
            </a:r>
            <a:r>
              <a:rPr lang="en-US" altLang="zh-CN" sz="1200" dirty="0"/>
              <a:t>: up </a:t>
            </a:r>
            <a:r>
              <a:rPr lang="en-US" altLang="zh-CN" sz="1200" dirty="0" err="1"/>
              <a:t>iE</a:t>
            </a:r>
            <a:r>
              <a:rPr lang="en-US" altLang="zh-CN" sz="1200" dirty="0"/>
              <a:t>=140 </a:t>
            </a:r>
            <a:r>
              <a:rPr lang="en-US" altLang="zh-CN" sz="1200" dirty="0">
                <a:solidFill>
                  <a:srgbClr val="FF0000"/>
                </a:solidFill>
              </a:rPr>
              <a:t>E=  0.149776 eV </a:t>
            </a:r>
            <a:r>
              <a:rPr lang="en-US" altLang="zh-CN" sz="1200" dirty="0" err="1">
                <a:solidFill>
                  <a:srgbClr val="FF0000"/>
                </a:solidFill>
              </a:rPr>
              <a:t>dNe</a:t>
            </a:r>
            <a:r>
              <a:rPr lang="en-US" altLang="zh-CN" sz="1200" dirty="0">
                <a:solidFill>
                  <a:srgbClr val="FF0000"/>
                </a:solidFill>
              </a:rPr>
              <a:t>=    0.1239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dEe</a:t>
            </a:r>
            <a:r>
              <a:rPr lang="en-US" altLang="zh-CN" sz="1200" dirty="0"/>
              <a:t>= 0.000213995 eV</a:t>
            </a:r>
          </a:p>
          <a:p>
            <a:r>
              <a:rPr lang="en-US" altLang="zh-CN" sz="1200" dirty="0"/>
              <a:t>  k[  4]: (  0.0000   0.0000   0.5000)  w= 0.03125</a:t>
            </a:r>
          </a:p>
          <a:p>
            <a:r>
              <a:rPr lang="en-US" altLang="zh-CN" sz="1200" dirty="0"/>
              <a:t>  k[  5]: (  0.2500   0.0000   0.5000)  w=  0.1875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dEh</a:t>
            </a:r>
            <a:r>
              <a:rPr lang="en-US" altLang="zh-CN" sz="1200" dirty="0"/>
              <a:t>: up </a:t>
            </a:r>
            <a:r>
              <a:rPr lang="en-US" altLang="zh-CN" sz="1200" dirty="0" err="1"/>
              <a:t>iE</a:t>
            </a:r>
            <a:r>
              <a:rPr lang="en-US" altLang="zh-CN" sz="1200" dirty="0"/>
              <a:t>=140 E= -0.200448 eV </a:t>
            </a:r>
            <a:r>
              <a:rPr lang="en-US" altLang="zh-CN" sz="1200" dirty="0" err="1"/>
              <a:t>dNh</a:t>
            </a:r>
            <a:r>
              <a:rPr lang="en-US" altLang="zh-CN" sz="1200" dirty="0"/>
              <a:t>=   0.04648 </a:t>
            </a:r>
            <a:r>
              <a:rPr lang="en-US" altLang="zh-CN" sz="1200" dirty="0" err="1"/>
              <a:t>dEh</a:t>
            </a:r>
            <a:r>
              <a:rPr lang="en-US" altLang="zh-CN" sz="1200" dirty="0"/>
              <a:t>=  0.00235026 eV</a:t>
            </a:r>
          </a:p>
          <a:p>
            <a:r>
              <a:rPr lang="en-US" altLang="zh-CN" sz="1200" dirty="0"/>
              <a:t>  k[  6]: (  0.5000   0.0000   0.5000)  w= 0.09375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>
                <a:solidFill>
                  <a:srgbClr val="FF0000"/>
                </a:solidFill>
              </a:rPr>
              <a:t>dEe</a:t>
            </a:r>
            <a:r>
              <a:rPr lang="en-US" altLang="zh-CN" sz="1200" dirty="0"/>
              <a:t>: up </a:t>
            </a:r>
            <a:r>
              <a:rPr lang="en-US" altLang="zh-CN" sz="1200" dirty="0" err="1"/>
              <a:t>iE</a:t>
            </a:r>
            <a:r>
              <a:rPr lang="en-US" altLang="zh-CN" sz="1200" dirty="0"/>
              <a:t>=140 </a:t>
            </a:r>
            <a:r>
              <a:rPr lang="en-US" altLang="zh-CN" sz="1200" dirty="0">
                <a:solidFill>
                  <a:srgbClr val="FF0000"/>
                </a:solidFill>
              </a:rPr>
              <a:t>E=  0.160428 eV </a:t>
            </a:r>
            <a:r>
              <a:rPr lang="en-US" altLang="zh-CN" sz="1200" dirty="0" err="1">
                <a:solidFill>
                  <a:srgbClr val="FF0000"/>
                </a:solidFill>
              </a:rPr>
              <a:t>dNe</a:t>
            </a:r>
            <a:r>
              <a:rPr lang="en-US" altLang="zh-CN" sz="1200" dirty="0">
                <a:solidFill>
                  <a:srgbClr val="FF0000"/>
                </a:solidFill>
              </a:rPr>
              <a:t>=   0.06052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dEe</a:t>
            </a:r>
            <a:r>
              <a:rPr lang="en-US" altLang="zh-CN" sz="1200" dirty="0"/>
              <a:t>= 0.000292896 eV</a:t>
            </a:r>
          </a:p>
          <a:p>
            <a:r>
              <a:rPr lang="en-US" altLang="zh-CN" sz="1200" dirty="0"/>
              <a:t>  k[  7]: (  0.2500   0.2500   0.5000)  w=  0.1875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>
                <a:solidFill>
                  <a:srgbClr val="FF0000"/>
                </a:solidFill>
              </a:rPr>
              <a:t>dEe</a:t>
            </a:r>
            <a:r>
              <a:rPr lang="en-US" altLang="zh-CN" sz="1200" dirty="0"/>
              <a:t>: up </a:t>
            </a:r>
            <a:r>
              <a:rPr lang="en-US" altLang="zh-CN" sz="1200" dirty="0" err="1"/>
              <a:t>iE</a:t>
            </a:r>
            <a:r>
              <a:rPr lang="en-US" altLang="zh-CN" sz="1200" dirty="0"/>
              <a:t>=140 </a:t>
            </a:r>
            <a:r>
              <a:rPr lang="en-US" altLang="zh-CN" sz="1200" dirty="0">
                <a:solidFill>
                  <a:srgbClr val="FF0000"/>
                </a:solidFill>
              </a:rPr>
              <a:t>E=  0.146521 eV </a:t>
            </a:r>
            <a:r>
              <a:rPr lang="en-US" altLang="zh-CN" sz="1200" dirty="0" err="1">
                <a:solidFill>
                  <a:srgbClr val="FF0000"/>
                </a:solidFill>
              </a:rPr>
              <a:t>dNe</a:t>
            </a:r>
            <a:r>
              <a:rPr lang="en-US" altLang="zh-CN" sz="1200" dirty="0">
                <a:solidFill>
                  <a:srgbClr val="FF0000"/>
                </a:solidFill>
              </a:rPr>
              <a:t>=     0.123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dEe</a:t>
            </a:r>
            <a:r>
              <a:rPr lang="en-US" altLang="zh-CN" sz="1200" dirty="0"/>
              <a:t>= 0.000292896 eV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D1858C-CB9E-448A-B3C7-44ECC0834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3"/>
          <a:stretch/>
        </p:blipFill>
        <p:spPr>
          <a:xfrm>
            <a:off x="5783943" y="2096116"/>
            <a:ext cx="2858086" cy="47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2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Band filling correction: Ga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Zn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vasp_correction_bandfilling-test.bat</a:t>
            </a:r>
            <a:br>
              <a:rPr lang="en-US" altLang="zh-CN" sz="2000" dirty="0">
                <a:solidFill>
                  <a:srgbClr val="FF0000"/>
                </a:solidFill>
              </a:rPr>
            </a:br>
            <a:r>
              <a:rPr lang="en-US" altLang="zh-CN" sz="1400" dirty="0">
                <a:solidFill>
                  <a:srgbClr val="FF0000"/>
                </a:solidFill>
              </a:rPr>
              <a:t>    python vasp_correction_bandfilling.py BF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ZnO-GaZn</a:t>
            </a:r>
            <a:r>
              <a:rPr lang="en-US" altLang="zh-CN" sz="1400" dirty="0">
                <a:solidFill>
                  <a:srgbClr val="FF0000"/>
                </a:solidFill>
              </a:rPr>
              <a:t>\SCF </a:t>
            </a:r>
          </a:p>
          <a:p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Adjust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so as to find appropriate EV and EC</a:t>
            </a: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Default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is 0.1 eV, but the estimated EV seems in CB</a:t>
            </a:r>
            <a:br>
              <a:rPr lang="en-US" altLang="zh-CN" sz="1400" dirty="0">
                <a:solidFill>
                  <a:srgbClr val="0000FF"/>
                </a:solidFill>
              </a:rPr>
            </a:b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18A80FB-9663-47B0-942A-E7CE736B9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198296"/>
            <a:ext cx="5301120" cy="4466193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4BE2A66-B4F6-4321-A0FA-ED84F6B8A0B0}"/>
              </a:ext>
            </a:extLst>
          </p:cNvPr>
          <p:cNvCxnSpPr/>
          <p:nvPr/>
        </p:nvCxnSpPr>
        <p:spPr>
          <a:xfrm flipH="1" flipV="1">
            <a:off x="2838904" y="3577771"/>
            <a:ext cx="4005942" cy="111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91AE0C-B855-406A-B782-560F9EE8F83F}"/>
              </a:ext>
            </a:extLst>
          </p:cNvPr>
          <p:cNvSpPr txBox="1"/>
          <p:nvPr/>
        </p:nvSpPr>
        <p:spPr>
          <a:xfrm>
            <a:off x="2223859" y="3378862"/>
            <a:ext cx="72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</a:rPr>
              <a:t>CBM</a:t>
            </a:r>
            <a:endParaRPr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A1E1901-631D-4968-9BEF-B842C8FF96CD}"/>
              </a:ext>
            </a:extLst>
          </p:cNvPr>
          <p:cNvCxnSpPr>
            <a:cxnSpLocks/>
          </p:cNvCxnSpPr>
          <p:nvPr/>
        </p:nvCxnSpPr>
        <p:spPr>
          <a:xfrm flipH="1">
            <a:off x="2889704" y="4812544"/>
            <a:ext cx="3955142" cy="19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9A3551-8F3A-4D60-8E7E-4FEC0C418388}"/>
              </a:ext>
            </a:extLst>
          </p:cNvPr>
          <p:cNvSpPr txBox="1"/>
          <p:nvPr/>
        </p:nvSpPr>
        <p:spPr>
          <a:xfrm>
            <a:off x="2274659" y="4812544"/>
            <a:ext cx="72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</a:rPr>
              <a:t>VBM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63BE4D9-AF4B-4ED0-84A7-16E5E655EE2E}"/>
              </a:ext>
            </a:extLst>
          </p:cNvPr>
          <p:cNvSpPr txBox="1"/>
          <p:nvPr/>
        </p:nvSpPr>
        <p:spPr>
          <a:xfrm>
            <a:off x="114947" y="5139695"/>
            <a:ext cx="459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EF0</a:t>
            </a:r>
            <a:r>
              <a:rPr lang="en-US" altLang="zh-CN" sz="1800" dirty="0">
                <a:solidFill>
                  <a:srgbClr val="0000FF"/>
                </a:solidFill>
              </a:rPr>
              <a:t> should be between CBM and VBM</a:t>
            </a:r>
            <a:br>
              <a:rPr lang="en-US" altLang="zh-CN" sz="1800" dirty="0">
                <a:solidFill>
                  <a:srgbClr val="0000FF"/>
                </a:solidFill>
              </a:rPr>
            </a:br>
            <a:r>
              <a:rPr lang="en-US" altLang="zh-CN" sz="1800" dirty="0">
                <a:solidFill>
                  <a:srgbClr val="0000FF"/>
                </a:solidFill>
              </a:rPr>
              <a:t>Try </a:t>
            </a:r>
            <a:r>
              <a:rPr lang="en-US" altLang="zh-CN" sz="1800" dirty="0">
                <a:solidFill>
                  <a:srgbClr val="FF0000"/>
                </a:solidFill>
              </a:rPr>
              <a:t>EF0</a:t>
            </a:r>
            <a:r>
              <a:rPr lang="en-US" altLang="zh-CN" sz="1800" dirty="0">
                <a:solidFill>
                  <a:srgbClr val="0000FF"/>
                </a:solidFill>
              </a:rPr>
              <a:t> = -2.2 eV (next page)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689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Band filling correction: Ga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Zn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vasp_correction_bandfilling-test.bat</a:t>
            </a:r>
            <a:br>
              <a:rPr lang="en-US" altLang="zh-CN" sz="2000" dirty="0">
                <a:solidFill>
                  <a:srgbClr val="FF0000"/>
                </a:solidFill>
              </a:rPr>
            </a:br>
            <a:r>
              <a:rPr lang="en-US" altLang="zh-CN" sz="1400" dirty="0">
                <a:solidFill>
                  <a:srgbClr val="FF0000"/>
                </a:solidFill>
              </a:rPr>
              <a:t>    python vasp_correction_bandfilling.py BF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ZnO-GaZn</a:t>
            </a:r>
            <a:r>
              <a:rPr lang="en-US" altLang="zh-CN" sz="1400" dirty="0">
                <a:solidFill>
                  <a:srgbClr val="FF0000"/>
                </a:solidFill>
              </a:rPr>
              <a:t>\SCF </a:t>
            </a:r>
          </a:p>
          <a:p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Adjust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so as to find appropriate EV and EC</a:t>
            </a: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    Default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is 0.1 eV, but the estimated EV seems in CB</a:t>
            </a:r>
            <a:br>
              <a:rPr lang="en-US" altLang="zh-CN" sz="1400" dirty="0">
                <a:solidFill>
                  <a:srgbClr val="0000FF"/>
                </a:solidFill>
              </a:rPr>
            </a:b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Try </a:t>
            </a:r>
            <a:r>
              <a:rPr lang="en-US" altLang="zh-CN" sz="1400" dirty="0">
                <a:solidFill>
                  <a:srgbClr val="FF0000"/>
                </a:solidFill>
              </a:rPr>
              <a:t>EF0</a:t>
            </a:r>
            <a:r>
              <a:rPr lang="en-US" altLang="zh-CN" sz="1400" dirty="0">
                <a:solidFill>
                  <a:srgbClr val="0000FF"/>
                </a:solidFill>
              </a:rPr>
              <a:t> = -2.2 eV</a:t>
            </a: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FF0000"/>
                </a:solidFill>
              </a:rPr>
              <a:t>vasp_correction_bandfilling-test.bat -2.2</a:t>
            </a:r>
            <a:br>
              <a:rPr lang="en-US" altLang="zh-CN" sz="1400" dirty="0">
                <a:solidFill>
                  <a:srgbClr val="FF0000"/>
                </a:solidFill>
              </a:rPr>
            </a:br>
            <a:br>
              <a:rPr lang="en-US" altLang="zh-CN" sz="1400" dirty="0">
                <a:solidFill>
                  <a:srgbClr val="0000FF"/>
                </a:solidFill>
              </a:rPr>
            </a:br>
            <a:br>
              <a:rPr lang="en-US" altLang="zh-CN" sz="1400" dirty="0">
                <a:solidFill>
                  <a:srgbClr val="0000FF"/>
                </a:solidFill>
              </a:rPr>
            </a:br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Total weight:  1.0</a:t>
            </a:r>
          </a:p>
          <a:p>
            <a:r>
              <a:rPr lang="en-US" altLang="zh-CN" sz="1400" dirty="0"/>
              <a:t>  Total Ne    :  139.49999999999997</a:t>
            </a:r>
          </a:p>
          <a:p>
            <a:r>
              <a:rPr lang="en-US" altLang="zh-CN" sz="1400" dirty="0"/>
              <a:t>  NELECT      :  279.0</a:t>
            </a:r>
          </a:p>
          <a:p>
            <a:r>
              <a:rPr lang="en-US" altLang="zh-CN" sz="1400" dirty="0"/>
              <a:t>  Count spin degeneration of 2:</a:t>
            </a:r>
          </a:p>
          <a:p>
            <a:r>
              <a:rPr lang="en-US" altLang="zh-CN" sz="1400" dirty="0"/>
              <a:t>    Total Ne    :  278.99999999999994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dEh</a:t>
            </a:r>
            <a:r>
              <a:rPr lang="en-US" altLang="zh-CN" sz="1400" dirty="0"/>
              <a:t> =            0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dEe</a:t>
            </a:r>
            <a:r>
              <a:rPr lang="en-US" altLang="zh-CN" sz="1400" dirty="0"/>
              <a:t> =     0.662459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dEtot</a:t>
            </a:r>
            <a:r>
              <a:rPr lang="en-US" altLang="zh-CN" sz="1400" dirty="0"/>
              <a:t> =     0.662459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Count spin degeneration of 2: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dEh</a:t>
            </a:r>
            <a:r>
              <a:rPr lang="en-US" altLang="zh-CN" sz="1400" dirty="0">
                <a:solidFill>
                  <a:srgbClr val="FF0000"/>
                </a:solidFill>
              </a:rPr>
              <a:t>   =            0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dEe</a:t>
            </a:r>
            <a:r>
              <a:rPr lang="en-US" altLang="zh-CN" sz="1400" dirty="0">
                <a:solidFill>
                  <a:srgbClr val="FF0000"/>
                </a:solidFill>
              </a:rPr>
              <a:t>   =      1.32492 eV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1400" dirty="0" err="1">
                <a:solidFill>
                  <a:srgbClr val="FF0000"/>
                </a:solidFill>
              </a:rPr>
              <a:t>dEtot</a:t>
            </a:r>
            <a:r>
              <a:rPr lang="en-US" altLang="zh-CN" sz="1400" dirty="0">
                <a:solidFill>
                  <a:srgbClr val="FF0000"/>
                </a:solidFill>
              </a:rPr>
              <a:t> =      1.32492 eV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02E8D83-243C-4586-A9D5-9B6F0F91F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14" y="2137882"/>
            <a:ext cx="5602514" cy="47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Charge/dipole correction: Ideal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vasp_correction_charge-test.bat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python vasp_correction_charge.py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</a:t>
            </a:r>
            <a:r>
              <a:rPr lang="en-US" altLang="zh-CN" sz="1400" dirty="0">
                <a:solidFill>
                  <a:srgbClr val="FF0000"/>
                </a:solidFill>
              </a:rPr>
              <a:t>\DOS </a:t>
            </a:r>
            <a:r>
              <a:rPr lang="en-US" altLang="zh-CN" sz="1400" dirty="0">
                <a:solidFill>
                  <a:srgbClr val="FF0000"/>
                </a:solidFill>
                <a:sym typeface="Symbol" panose="05050102010706020507" pitchFamily="18" charset="2"/>
              </a:rPr>
              <a:t> 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       Provide already-known dielectric constant </a:t>
            </a:r>
            <a:r>
              <a:rPr lang="en-US" altLang="zh-CN" sz="1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endParaRPr lang="en-US" altLang="zh-CN" sz="1400" dirty="0">
              <a:solidFill>
                <a:srgbClr val="FF0000"/>
              </a:solidFill>
            </a:endParaRPr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python vasp_correction_charge.py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</a:t>
            </a:r>
            <a:r>
              <a:rPr lang="en-US" altLang="zh-CN" sz="1400" dirty="0">
                <a:solidFill>
                  <a:srgbClr val="FF0000"/>
                </a:solidFill>
              </a:rPr>
              <a:t>\DOS 12.2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*** Read dielectric constant from argument [12.2]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eps(tot):       12.2</a:t>
            </a:r>
          </a:p>
          <a:p>
            <a:endParaRPr lang="en-US" altLang="zh-CN" sz="1400" dirty="0"/>
          </a:p>
          <a:p>
            <a:r>
              <a:rPr lang="en-US" altLang="zh-CN" sz="1400" dirty="0"/>
              <a:t>*** Read IDIPOL information from [.\Defect\</a:t>
            </a:r>
            <a:r>
              <a:rPr lang="en-US" altLang="zh-CN" sz="1400" dirty="0" err="1"/>
              <a:t>ZnO</a:t>
            </a:r>
            <a:r>
              <a:rPr lang="en-US" altLang="zh-CN" sz="1400" dirty="0"/>
              <a:t>\DOS\OUTCAR]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dipolemoment</a:t>
            </a:r>
            <a:r>
              <a:rPr lang="en-US" altLang="zh-CN" sz="1400" dirty="0"/>
              <a:t>: [0.0, -0.0, -6.034717]</a:t>
            </a:r>
          </a:p>
          <a:p>
            <a:r>
              <a:rPr lang="en-US" altLang="zh-CN" sz="1400" dirty="0"/>
              <a:t>  Tr[</a:t>
            </a:r>
            <a:r>
              <a:rPr lang="en-US" altLang="zh-CN" sz="1400" dirty="0" err="1"/>
              <a:t>quadrupol</a:t>
            </a:r>
            <a:r>
              <a:rPr lang="en-US" altLang="zh-CN" sz="1400" dirty="0"/>
              <a:t>]      : -5.863427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Ecorr</a:t>
            </a:r>
            <a:r>
              <a:rPr lang="en-US" altLang="zh-CN" sz="1400" dirty="0"/>
              <a:t>(</a:t>
            </a:r>
            <a:r>
              <a:rPr lang="en-US" altLang="zh-CN" sz="1400" dirty="0" err="1"/>
              <a:t>di+quadrupol</a:t>
            </a:r>
            <a:r>
              <a:rPr lang="en-US" altLang="zh-CN" sz="1400" dirty="0"/>
              <a:t>):     -14.4355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Ecorr</a:t>
            </a:r>
            <a:r>
              <a:rPr lang="en-US" altLang="zh-CN" sz="1400" dirty="0"/>
              <a:t>(with field)  :            0 eV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 err="1"/>
              <a:t>Ecorr</a:t>
            </a:r>
            <a:r>
              <a:rPr lang="en-US" altLang="zh-CN" sz="1400" dirty="0"/>
              <a:t>(charge)=q^2 * </a:t>
            </a:r>
            <a:r>
              <a:rPr lang="en-US" altLang="zh-CN" sz="1400" dirty="0" err="1"/>
              <a:t>aM</a:t>
            </a:r>
            <a:r>
              <a:rPr lang="en-US" altLang="zh-CN" sz="1400" dirty="0"/>
              <a:t> / L          :            0 eV</a:t>
            </a:r>
          </a:p>
          <a:p>
            <a:r>
              <a:rPr lang="en-US" altLang="zh-CN" sz="1400" dirty="0"/>
              <a:t>    NELECT = 36.0</a:t>
            </a:r>
          </a:p>
          <a:p>
            <a:r>
              <a:rPr lang="en-US" altLang="zh-CN" sz="1400" dirty="0"/>
              <a:t>    </a:t>
            </a:r>
            <a:r>
              <a:rPr lang="en-US" altLang="zh-CN" sz="1400" dirty="0" err="1"/>
              <a:t>nVe</a:t>
            </a:r>
            <a:r>
              <a:rPr lang="en-US" altLang="zh-CN" sz="1400" dirty="0"/>
              <a:t>    = 36.0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q       = 0.0</a:t>
            </a:r>
          </a:p>
          <a:p>
            <a:r>
              <a:rPr lang="en-US" altLang="zh-CN" sz="1400" dirty="0"/>
              <a:t>    eps(tot)= 12.2 e0</a:t>
            </a:r>
          </a:p>
          <a:p>
            <a:r>
              <a:rPr lang="en-US" altLang="zh-CN" sz="1400" dirty="0"/>
              <a:t>    L       = 3.677614306961553  A</a:t>
            </a:r>
          </a:p>
          <a:p>
            <a:r>
              <a:rPr lang="en-US" altLang="zh-CN" sz="1400" dirty="0"/>
              <a:t>    q^2 * </a:t>
            </a:r>
            <a:r>
              <a:rPr lang="en-US" altLang="zh-CN" sz="1400" dirty="0" err="1"/>
              <a:t>aM</a:t>
            </a:r>
            <a:r>
              <a:rPr lang="en-US" altLang="zh-CN" sz="1400" dirty="0"/>
              <a:t>                          :            0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(2/3) * q^2 * </a:t>
            </a:r>
            <a:r>
              <a:rPr lang="en-US" altLang="zh-CN" sz="1400" dirty="0" err="1">
                <a:solidFill>
                  <a:srgbClr val="FF0000"/>
                </a:solidFill>
              </a:rPr>
              <a:t>aM</a:t>
            </a:r>
            <a:r>
              <a:rPr lang="en-US" altLang="zh-CN" sz="1400" dirty="0">
                <a:solidFill>
                  <a:srgbClr val="FF0000"/>
                </a:solidFill>
              </a:rPr>
              <a:t> / L / eps(</a:t>
            </a:r>
            <a:r>
              <a:rPr lang="en-US" altLang="zh-CN" sz="1400" dirty="0" err="1">
                <a:solidFill>
                  <a:srgbClr val="FF0000"/>
                </a:solidFill>
              </a:rPr>
              <a:t>tot,av</a:t>
            </a:r>
            <a:r>
              <a:rPr lang="en-US" altLang="zh-CN" sz="1400" dirty="0">
                <a:solidFill>
                  <a:srgbClr val="FF0000"/>
                </a:solidFill>
              </a:rPr>
              <a:t>):            0 eV</a:t>
            </a:r>
          </a:p>
        </p:txBody>
      </p:sp>
    </p:spTree>
    <p:extLst>
      <p:ext uri="{BB962C8B-B14F-4D97-AF65-F5344CB8AC3E}">
        <p14:creationId xmlns:p14="http://schemas.microsoft.com/office/powerpoint/2010/main" val="164926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Charge/dipole correction: Ideal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vasp_correction_charge-test.bat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python vasp_correction_charge.py </a:t>
            </a:r>
            <a:r>
              <a:rPr lang="en-US" altLang="zh-CN" sz="1400" dirty="0" err="1">
                <a:solidFill>
                  <a:srgbClr val="FF0000"/>
                </a:solidFill>
              </a:rPr>
              <a:t>CAR_dir</a:t>
            </a:r>
            <a:r>
              <a:rPr lang="en-US" altLang="zh-CN" sz="1400" dirty="0">
                <a:solidFill>
                  <a:srgbClr val="FF0000"/>
                </a:solidFill>
              </a:rPr>
              <a:t>(IDIPOL) </a:t>
            </a:r>
            <a:r>
              <a:rPr lang="en-US" altLang="zh-CN" sz="1400" dirty="0" err="1">
                <a:solidFill>
                  <a:srgbClr val="FF0000"/>
                </a:solidFill>
              </a:rPr>
              <a:t>CAR_dir</a:t>
            </a:r>
            <a:r>
              <a:rPr lang="en-US" altLang="zh-CN" sz="1400" dirty="0">
                <a:solidFill>
                  <a:srgbClr val="FF0000"/>
                </a:solidFill>
              </a:rPr>
              <a:t>(Dielectric constant)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      Provide </a:t>
            </a:r>
            <a:r>
              <a:rPr lang="en-US" altLang="zh-CN" sz="1400" dirty="0" err="1">
                <a:solidFill>
                  <a:srgbClr val="0000FF"/>
                </a:solidFill>
              </a:rPr>
              <a:t>CAR_dir</a:t>
            </a:r>
            <a:r>
              <a:rPr lang="en-US" altLang="zh-CN" sz="1400" dirty="0">
                <a:solidFill>
                  <a:srgbClr val="0000FF"/>
                </a:solidFill>
              </a:rPr>
              <a:t> for dielectric constant calculation</a:t>
            </a:r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python vasp_correction_charge.py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</a:t>
            </a:r>
            <a:r>
              <a:rPr lang="en-US" altLang="zh-CN" sz="1400" dirty="0">
                <a:solidFill>
                  <a:srgbClr val="FF0000"/>
                </a:solidFill>
              </a:rPr>
              <a:t>\DOS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</a:t>
            </a:r>
            <a:r>
              <a:rPr lang="en-US" altLang="zh-CN" sz="1400" dirty="0">
                <a:solidFill>
                  <a:srgbClr val="FF0000"/>
                </a:solidFill>
              </a:rPr>
              <a:t>\Phonon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*** Read OUTCAR from [.\Defect\</a:t>
            </a:r>
            <a:r>
              <a:rPr lang="en-US" altLang="zh-CN" sz="1400" dirty="0" err="1"/>
              <a:t>ZnO</a:t>
            </a:r>
            <a:r>
              <a:rPr lang="en-US" altLang="zh-CN" sz="1400" dirty="0"/>
              <a:t>\Phonon\OUTCAR]</a:t>
            </a:r>
          </a:p>
          <a:p>
            <a:r>
              <a:rPr lang="en-US" altLang="zh-CN" sz="1400" dirty="0"/>
              <a:t>Information in OUTCAR:</a:t>
            </a:r>
          </a:p>
          <a:p>
            <a:r>
              <a:rPr lang="en-US" altLang="zh-CN" sz="1400" dirty="0"/>
              <a:t>  ISPIN :  1</a:t>
            </a:r>
          </a:p>
          <a:p>
            <a:r>
              <a:rPr lang="en-US" altLang="zh-CN" sz="1400" dirty="0"/>
              <a:t>  LEPSILON:  T</a:t>
            </a:r>
          </a:p>
          <a:p>
            <a:r>
              <a:rPr lang="en-US" altLang="zh-CN" sz="1400" dirty="0"/>
              <a:t>e(tot): |     7.931          0          0|</a:t>
            </a:r>
          </a:p>
          <a:p>
            <a:r>
              <a:rPr lang="en-US" altLang="zh-CN" sz="1400" dirty="0"/>
              <a:t>        |         0      7.931          0|</a:t>
            </a:r>
          </a:p>
          <a:p>
            <a:r>
              <a:rPr lang="en-US" altLang="zh-CN" sz="1400" dirty="0"/>
              <a:t>        |        -0          0      7.351|</a:t>
            </a:r>
          </a:p>
          <a:p>
            <a:r>
              <a:rPr lang="en-US" altLang="zh-CN" sz="1400" dirty="0"/>
              <a:t>  trace average:    7.73768</a:t>
            </a:r>
          </a:p>
          <a:p>
            <a:r>
              <a:rPr lang="en-US" altLang="zh-CN" sz="1400" dirty="0"/>
              <a:t>e(ion): |     6.711          0   -7.6e-05|</a:t>
            </a:r>
          </a:p>
          <a:p>
            <a:r>
              <a:rPr lang="en-US" altLang="zh-CN" sz="1400" dirty="0"/>
              <a:t>        |         0      6.711  -0.000116|</a:t>
            </a:r>
          </a:p>
          <a:p>
            <a:r>
              <a:rPr lang="en-US" altLang="zh-CN" sz="1400" dirty="0"/>
              <a:t>        |  -7.6e-05  -0.000116      7.868|</a:t>
            </a:r>
          </a:p>
          <a:p>
            <a:r>
              <a:rPr lang="en-US" altLang="zh-CN" sz="1400" dirty="0"/>
              <a:t>  trace average:    7.09668</a:t>
            </a:r>
          </a:p>
          <a:p>
            <a:endParaRPr lang="en-US" altLang="zh-CN" sz="1400" dirty="0"/>
          </a:p>
          <a:p>
            <a:r>
              <a:rPr lang="en-US" altLang="zh-CN" sz="1400" dirty="0"/>
              <a:t>*** Read IDIPOL information from [.\Defect\</a:t>
            </a:r>
            <a:r>
              <a:rPr lang="en-US" altLang="zh-CN" sz="1400" dirty="0" err="1"/>
              <a:t>ZnO</a:t>
            </a:r>
            <a:r>
              <a:rPr lang="en-US" altLang="zh-CN" sz="1400" dirty="0"/>
              <a:t>\DOS\OUTCAR]</a:t>
            </a:r>
          </a:p>
          <a:p>
            <a:r>
              <a:rPr lang="en-US" altLang="zh-CN" sz="1400" dirty="0"/>
              <a:t>(cut here)</a:t>
            </a:r>
          </a:p>
          <a:p>
            <a:r>
              <a:rPr lang="en-US" altLang="zh-CN" sz="1400" dirty="0"/>
              <a:t>q       = 0.0</a:t>
            </a:r>
          </a:p>
          <a:p>
            <a:r>
              <a:rPr lang="en-US" altLang="zh-CN" sz="1400" dirty="0"/>
              <a:t>    eps(tot)= 7.737676333333333 e0</a:t>
            </a:r>
          </a:p>
          <a:p>
            <a:r>
              <a:rPr lang="en-US" altLang="zh-CN" sz="1400" dirty="0"/>
              <a:t>    L       = 3.677614306961553  A</a:t>
            </a:r>
          </a:p>
          <a:p>
            <a:r>
              <a:rPr lang="en-US" altLang="zh-CN" sz="1400" dirty="0"/>
              <a:t>    q^2 * </a:t>
            </a:r>
            <a:r>
              <a:rPr lang="en-US" altLang="zh-CN" sz="1400" dirty="0" err="1"/>
              <a:t>aM</a:t>
            </a:r>
            <a:r>
              <a:rPr lang="en-US" altLang="zh-CN" sz="1400" dirty="0"/>
              <a:t>                          :            0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(2/3) * q^2 * </a:t>
            </a:r>
            <a:r>
              <a:rPr lang="en-US" altLang="zh-CN" sz="1400" dirty="0" err="1">
                <a:solidFill>
                  <a:srgbClr val="FF0000"/>
                </a:solidFill>
              </a:rPr>
              <a:t>aM</a:t>
            </a:r>
            <a:r>
              <a:rPr lang="en-US" altLang="zh-CN" sz="1400" dirty="0">
                <a:solidFill>
                  <a:srgbClr val="FF0000"/>
                </a:solidFill>
              </a:rPr>
              <a:t> / L / eps(</a:t>
            </a:r>
            <a:r>
              <a:rPr lang="en-US" altLang="zh-CN" sz="1400" dirty="0" err="1">
                <a:solidFill>
                  <a:srgbClr val="FF0000"/>
                </a:solidFill>
              </a:rPr>
              <a:t>tot,av</a:t>
            </a:r>
            <a:r>
              <a:rPr lang="en-US" altLang="zh-CN" sz="1400" dirty="0">
                <a:solidFill>
                  <a:srgbClr val="FF0000"/>
                </a:solidFill>
              </a:rPr>
              <a:t>):            0 eV</a:t>
            </a:r>
          </a:p>
        </p:txBody>
      </p:sp>
    </p:spTree>
    <p:extLst>
      <p:ext uri="{BB962C8B-B14F-4D97-AF65-F5344CB8AC3E}">
        <p14:creationId xmlns:p14="http://schemas.microsoft.com/office/powerpoint/2010/main" val="67042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Charge/dipole correction: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vasp_correction_charge-test.bat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python vasp_correction_charge.py mode </a:t>
            </a:r>
            <a:r>
              <a:rPr lang="en-US" altLang="zh-CN" sz="1400" dirty="0" err="1">
                <a:solidFill>
                  <a:srgbClr val="FF0000"/>
                </a:solidFill>
              </a:rPr>
              <a:t>CAR_dir</a:t>
            </a:r>
            <a:r>
              <a:rPr lang="en-US" altLang="zh-CN" sz="1400" dirty="0">
                <a:solidFill>
                  <a:srgbClr val="FF0000"/>
                </a:solidFill>
              </a:rPr>
              <a:t>(IDIPOL) </a:t>
            </a:r>
            <a:r>
              <a:rPr lang="en-US" altLang="zh-CN" sz="1400" dirty="0" err="1">
                <a:solidFill>
                  <a:srgbClr val="FF0000"/>
                </a:solidFill>
              </a:rPr>
              <a:t>CAR_dir</a:t>
            </a:r>
            <a:r>
              <a:rPr lang="en-US" altLang="zh-CN" sz="1400" dirty="0">
                <a:solidFill>
                  <a:srgbClr val="FF0000"/>
                </a:solidFill>
              </a:rPr>
              <a:t>(Dielectric constant)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Provide </a:t>
            </a:r>
            <a:r>
              <a:rPr lang="en-US" altLang="zh-CN" sz="1400" dirty="0" err="1">
                <a:solidFill>
                  <a:srgbClr val="0000FF"/>
                </a:solidFill>
              </a:rPr>
              <a:t>CAR_dir</a:t>
            </a:r>
            <a:r>
              <a:rPr lang="en-US" altLang="zh-CN" sz="1400" dirty="0">
                <a:solidFill>
                  <a:srgbClr val="0000FF"/>
                </a:solidFill>
              </a:rPr>
              <a:t> for dielectric constant calculation</a:t>
            </a:r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python vasp_correction_charge.py .\Defect\ZnO-VOp1\SCF .\Defect\</a:t>
            </a:r>
            <a:r>
              <a:rPr lang="en-US" altLang="zh-CN" sz="1400" dirty="0" err="1">
                <a:solidFill>
                  <a:srgbClr val="FF0000"/>
                </a:solidFill>
              </a:rPr>
              <a:t>ZnO</a:t>
            </a:r>
            <a:r>
              <a:rPr lang="en-US" altLang="zh-CN" sz="1400" dirty="0">
                <a:solidFill>
                  <a:srgbClr val="FF0000"/>
                </a:solidFill>
              </a:rPr>
              <a:t>\Phonon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200" dirty="0"/>
              <a:t>*** Read OUTCAR from [.\Defect\</a:t>
            </a:r>
            <a:r>
              <a:rPr lang="en-US" altLang="zh-CN" sz="1200" dirty="0" err="1"/>
              <a:t>ZnO</a:t>
            </a:r>
            <a:r>
              <a:rPr lang="en-US" altLang="zh-CN" sz="1200" dirty="0"/>
              <a:t>\Phonon\OUTCAR]</a:t>
            </a:r>
          </a:p>
          <a:p>
            <a:r>
              <a:rPr lang="en-US" altLang="zh-CN" sz="1200" dirty="0"/>
              <a:t>Information in OUTCAR:</a:t>
            </a:r>
          </a:p>
          <a:p>
            <a:r>
              <a:rPr lang="en-US" altLang="zh-CN" sz="1200" dirty="0"/>
              <a:t>  ISPIN :  1</a:t>
            </a:r>
          </a:p>
          <a:p>
            <a:r>
              <a:rPr lang="en-US" altLang="zh-CN" sz="1200" dirty="0"/>
              <a:t>  LEPSILON:  T</a:t>
            </a:r>
          </a:p>
          <a:p>
            <a:r>
              <a:rPr lang="en-US" altLang="zh-CN" sz="1200" dirty="0"/>
              <a:t>e(tot): |     7.931          0          0|</a:t>
            </a:r>
          </a:p>
          <a:p>
            <a:r>
              <a:rPr lang="en-US" altLang="zh-CN" sz="1200" dirty="0"/>
              <a:t>        |         0      7.931          0|</a:t>
            </a:r>
          </a:p>
          <a:p>
            <a:r>
              <a:rPr lang="en-US" altLang="zh-CN" sz="1200" dirty="0"/>
              <a:t>        |        -0          0      7.351|</a:t>
            </a:r>
          </a:p>
          <a:p>
            <a:r>
              <a:rPr lang="en-US" altLang="zh-CN" sz="1200" dirty="0"/>
              <a:t>  trace average:    7.73768</a:t>
            </a:r>
          </a:p>
          <a:p>
            <a:r>
              <a:rPr lang="en-US" altLang="zh-CN" sz="1200" dirty="0"/>
              <a:t>(cut)</a:t>
            </a:r>
          </a:p>
          <a:p>
            <a:r>
              <a:rPr lang="en-US" altLang="zh-CN" sz="1200" dirty="0"/>
              <a:t>*** Read IDIPOL information from [.\Defect\ZnO-VOp1\SCF\OUTCAR]</a:t>
            </a:r>
          </a:p>
          <a:p>
            <a:r>
              <a:rPr lang="en-US" altLang="zh-CN" sz="1200" dirty="0"/>
              <a:t>(cut)</a:t>
            </a:r>
          </a:p>
          <a:p>
            <a:r>
              <a:rPr lang="en-US" altLang="zh-CN" sz="1200" dirty="0"/>
              <a:t>  </a:t>
            </a:r>
            <a:r>
              <a:rPr lang="en-US" altLang="zh-CN" sz="1200" dirty="0" err="1"/>
              <a:t>Ecorr</a:t>
            </a:r>
            <a:r>
              <a:rPr lang="en-US" altLang="zh-CN" sz="1200" dirty="0"/>
              <a:t>(charge)=q^2 * </a:t>
            </a:r>
            <a:r>
              <a:rPr lang="en-US" altLang="zh-CN" sz="1200" dirty="0" err="1"/>
              <a:t>aM</a:t>
            </a:r>
            <a:r>
              <a:rPr lang="en-US" altLang="zh-CN" sz="1200" dirty="0"/>
              <a:t> / L          :      2.52695 eV</a:t>
            </a:r>
          </a:p>
          <a:p>
            <a:r>
              <a:rPr lang="en-US" altLang="zh-CN" sz="1200" dirty="0"/>
              <a:t>    NELECT  = 281.0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nVe</a:t>
            </a:r>
            <a:r>
              <a:rPr lang="en-US" altLang="zh-CN" sz="1200" dirty="0"/>
              <a:t>     = 282.0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    q       = 1.0</a:t>
            </a:r>
          </a:p>
          <a:p>
            <a:r>
              <a:rPr lang="en-US" altLang="zh-CN" sz="1200" dirty="0"/>
              <a:t>    eps(tot)= 7.737676333333333 e0</a:t>
            </a:r>
          </a:p>
          <a:p>
            <a:r>
              <a:rPr lang="en-US" altLang="zh-CN" sz="1200" dirty="0"/>
              <a:t>    L       = 7.23325925567137  A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aM</a:t>
            </a:r>
            <a:r>
              <a:rPr lang="en-US" altLang="zh-CN" sz="1200" dirty="0"/>
              <a:t>                                :      18.2781 eV*A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    (2/3) * q^2 * </a:t>
            </a:r>
            <a:r>
              <a:rPr lang="en-US" altLang="zh-CN" sz="1200" dirty="0" err="1">
                <a:solidFill>
                  <a:srgbClr val="FF0000"/>
                </a:solidFill>
              </a:rPr>
              <a:t>aM</a:t>
            </a:r>
            <a:r>
              <a:rPr lang="en-US" altLang="zh-CN" sz="1200" dirty="0">
                <a:solidFill>
                  <a:srgbClr val="FF0000"/>
                </a:solidFill>
              </a:rPr>
              <a:t> / L / eps(</a:t>
            </a:r>
            <a:r>
              <a:rPr lang="en-US" altLang="zh-CN" sz="1200" dirty="0" err="1">
                <a:solidFill>
                  <a:srgbClr val="FF0000"/>
                </a:solidFill>
              </a:rPr>
              <a:t>tot,av</a:t>
            </a:r>
            <a:r>
              <a:rPr lang="en-US" altLang="zh-CN" sz="1200" dirty="0">
                <a:solidFill>
                  <a:srgbClr val="FF0000"/>
                </a:solidFill>
              </a:rPr>
              <a:t>):     0.217718 eV</a:t>
            </a:r>
          </a:p>
        </p:txBody>
      </p:sp>
    </p:spTree>
    <p:extLst>
      <p:ext uri="{BB962C8B-B14F-4D97-AF65-F5344CB8AC3E}">
        <p14:creationId xmlns:p14="http://schemas.microsoft.com/office/powerpoint/2010/main" val="45468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33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Band filling correction: Hole / acceptor case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D25265-9C3B-4E21-A7AA-92D47156B45C}"/>
              </a:ext>
            </a:extLst>
          </p:cNvPr>
          <p:cNvSpPr txBox="1"/>
          <p:nvPr/>
        </p:nvSpPr>
        <p:spPr>
          <a:xfrm>
            <a:off x="208535" y="582609"/>
            <a:ext cx="471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Small super cell (high defect dens.)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8444396-C189-4F5A-8302-7C5935312A70}"/>
              </a:ext>
            </a:extLst>
          </p:cNvPr>
          <p:cNvSpPr txBox="1"/>
          <p:nvPr/>
        </p:nvSpPr>
        <p:spPr>
          <a:xfrm>
            <a:off x="5029199" y="582609"/>
            <a:ext cx="4038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Infinite cell (dilute limit)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352046" name="Freeform 46"/>
          <p:cNvSpPr>
            <a:spLocks noChangeAspect="1"/>
          </p:cNvSpPr>
          <p:nvPr/>
        </p:nvSpPr>
        <p:spPr bwMode="auto">
          <a:xfrm>
            <a:off x="993353" y="2418977"/>
            <a:ext cx="1067333" cy="8253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288"/>
              </a:cxn>
              <a:cxn ang="0">
                <a:pos x="0" y="528"/>
              </a:cxn>
            </a:cxnLst>
            <a:rect l="0" t="0" r="r" b="b"/>
            <a:pathLst>
              <a:path w="624" h="528">
                <a:moveTo>
                  <a:pt x="0" y="0"/>
                </a:moveTo>
                <a:cubicBezTo>
                  <a:pt x="312" y="100"/>
                  <a:pt x="624" y="200"/>
                  <a:pt x="624" y="288"/>
                </a:cubicBezTo>
                <a:cubicBezTo>
                  <a:pt x="624" y="376"/>
                  <a:pt x="104" y="488"/>
                  <a:pt x="0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7174" name="Line 49"/>
          <p:cNvSpPr>
            <a:spLocks noChangeAspect="1" noChangeShapeType="1"/>
          </p:cNvSpPr>
          <p:nvPr/>
        </p:nvSpPr>
        <p:spPr bwMode="auto">
          <a:xfrm>
            <a:off x="999893" y="5506967"/>
            <a:ext cx="292077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7177" name="Freeform 52"/>
          <p:cNvSpPr>
            <a:spLocks noChangeAspect="1"/>
          </p:cNvSpPr>
          <p:nvPr/>
        </p:nvSpPr>
        <p:spPr bwMode="auto">
          <a:xfrm>
            <a:off x="993353" y="1163079"/>
            <a:ext cx="2300783" cy="897292"/>
          </a:xfrm>
          <a:custGeom>
            <a:avLst/>
            <a:gdLst>
              <a:gd name="T0" fmla="*/ 0 w 1104"/>
              <a:gd name="T1" fmla="*/ 2147483647 h 686"/>
              <a:gd name="T2" fmla="*/ 2147483647 w 1104"/>
              <a:gd name="T3" fmla="*/ 2147483647 h 686"/>
              <a:gd name="T4" fmla="*/ 2147483647 w 1104"/>
              <a:gd name="T5" fmla="*/ 2147483647 h 686"/>
              <a:gd name="T6" fmla="*/ 2147483647 w 1104"/>
              <a:gd name="T7" fmla="*/ 0 h 68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86"/>
              <a:gd name="T14" fmla="*/ 1104 w 1104"/>
              <a:gd name="T15" fmla="*/ 686 h 6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86">
                <a:moveTo>
                  <a:pt x="0" y="686"/>
                </a:moveTo>
                <a:cubicBezTo>
                  <a:pt x="114" y="661"/>
                  <a:pt x="509" y="601"/>
                  <a:pt x="679" y="535"/>
                </a:cubicBezTo>
                <a:cubicBezTo>
                  <a:pt x="849" y="469"/>
                  <a:pt x="951" y="377"/>
                  <a:pt x="1022" y="288"/>
                </a:cubicBezTo>
                <a:cubicBezTo>
                  <a:pt x="1093" y="199"/>
                  <a:pt x="1087" y="60"/>
                  <a:pt x="110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7179" name="Text Box 54"/>
          <p:cNvSpPr txBox="1">
            <a:spLocks noChangeAspect="1" noChangeArrowheads="1"/>
          </p:cNvSpPr>
          <p:nvPr/>
        </p:nvSpPr>
        <p:spPr bwMode="auto">
          <a:xfrm>
            <a:off x="1865792" y="5486039"/>
            <a:ext cx="1209593" cy="36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Log (DOS)</a:t>
            </a:r>
          </a:p>
        </p:txBody>
      </p:sp>
      <p:sp>
        <p:nvSpPr>
          <p:cNvPr id="7180" name="Text Box 56"/>
          <p:cNvSpPr txBox="1">
            <a:spLocks noChangeAspect="1" noChangeArrowheads="1"/>
          </p:cNvSpPr>
          <p:nvPr/>
        </p:nvSpPr>
        <p:spPr bwMode="auto">
          <a:xfrm>
            <a:off x="2528167" y="1178775"/>
            <a:ext cx="519028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CB</a:t>
            </a:r>
          </a:p>
        </p:txBody>
      </p:sp>
      <p:sp>
        <p:nvSpPr>
          <p:cNvPr id="7181" name="Text Box 57"/>
          <p:cNvSpPr txBox="1">
            <a:spLocks noChangeAspect="1" noChangeArrowheads="1"/>
          </p:cNvSpPr>
          <p:nvPr/>
        </p:nvSpPr>
        <p:spPr bwMode="auto">
          <a:xfrm>
            <a:off x="2263950" y="4992136"/>
            <a:ext cx="533218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VB</a:t>
            </a:r>
          </a:p>
        </p:txBody>
      </p:sp>
      <p:sp>
        <p:nvSpPr>
          <p:cNvPr id="7193" name="Line 71"/>
          <p:cNvSpPr>
            <a:spLocks noChangeAspect="1" noChangeShapeType="1"/>
          </p:cNvSpPr>
          <p:nvPr/>
        </p:nvSpPr>
        <p:spPr bwMode="auto">
          <a:xfrm>
            <a:off x="999893" y="1028354"/>
            <a:ext cx="0" cy="447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39" name="Freeform 52">
            <a:extLst>
              <a:ext uri="{FF2B5EF4-FFF2-40B4-BE49-F238E27FC236}">
                <a16:creationId xmlns:a16="http://schemas.microsoft.com/office/drawing/2014/main" id="{2C4DD24C-6214-41C5-8B9F-1F4B4C08EA56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993353" y="4487744"/>
            <a:ext cx="2300783" cy="1006437"/>
          </a:xfrm>
          <a:custGeom>
            <a:avLst/>
            <a:gdLst>
              <a:gd name="T0" fmla="*/ 0 w 1104"/>
              <a:gd name="T1" fmla="*/ 2147483647 h 686"/>
              <a:gd name="T2" fmla="*/ 2147483647 w 1104"/>
              <a:gd name="T3" fmla="*/ 2147483647 h 686"/>
              <a:gd name="T4" fmla="*/ 2147483647 w 1104"/>
              <a:gd name="T5" fmla="*/ 2147483647 h 686"/>
              <a:gd name="T6" fmla="*/ 2147483647 w 1104"/>
              <a:gd name="T7" fmla="*/ 0 h 68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86"/>
              <a:gd name="T14" fmla="*/ 1104 w 1104"/>
              <a:gd name="T15" fmla="*/ 686 h 686"/>
              <a:gd name="connsiteX0" fmla="*/ 0 w 10000"/>
              <a:gd name="connsiteY0" fmla="*/ 8057 h 8057"/>
              <a:gd name="connsiteX1" fmla="*/ 6150 w 10000"/>
              <a:gd name="connsiteY1" fmla="*/ 5856 h 8057"/>
              <a:gd name="connsiteX2" fmla="*/ 9257 w 10000"/>
              <a:gd name="connsiteY2" fmla="*/ 2255 h 8057"/>
              <a:gd name="connsiteX3" fmla="*/ 10000 w 10000"/>
              <a:gd name="connsiteY3" fmla="*/ 0 h 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8057">
                <a:moveTo>
                  <a:pt x="0" y="8057"/>
                </a:moveTo>
                <a:cubicBezTo>
                  <a:pt x="1033" y="7693"/>
                  <a:pt x="4611" y="6818"/>
                  <a:pt x="6150" y="5856"/>
                </a:cubicBezTo>
                <a:cubicBezTo>
                  <a:pt x="7690" y="4894"/>
                  <a:pt x="8614" y="3553"/>
                  <a:pt x="9257" y="2255"/>
                </a:cubicBezTo>
                <a:cubicBezTo>
                  <a:pt x="9900" y="958"/>
                  <a:pt x="9846" y="875"/>
                  <a:pt x="1000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66DDCE7-FC2C-468A-8D6F-41C4D1A128B9}"/>
              </a:ext>
            </a:extLst>
          </p:cNvPr>
          <p:cNvCxnSpPr>
            <a:cxnSpLocks/>
          </p:cNvCxnSpPr>
          <p:nvPr/>
        </p:nvCxnSpPr>
        <p:spPr>
          <a:xfrm>
            <a:off x="990058" y="4477786"/>
            <a:ext cx="1004549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7">
            <a:extLst>
              <a:ext uri="{FF2B5EF4-FFF2-40B4-BE49-F238E27FC236}">
                <a16:creationId xmlns:a16="http://schemas.microsoft.com/office/drawing/2014/main" id="{5A2E3C56-8DE4-4556-93C7-AEC0F2FDB9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78344" y="4496021"/>
            <a:ext cx="452809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</a:t>
            </a:r>
            <a:r>
              <a:rPr kumimoji="0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68CE283-F6AE-4C0E-A676-E771714E57FC}"/>
              </a:ext>
            </a:extLst>
          </p:cNvPr>
          <p:cNvCxnSpPr>
            <a:cxnSpLocks/>
          </p:cNvCxnSpPr>
          <p:nvPr/>
        </p:nvCxnSpPr>
        <p:spPr>
          <a:xfrm flipH="1">
            <a:off x="1215905" y="4067886"/>
            <a:ext cx="479913" cy="573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57">
                <a:extLst>
                  <a:ext uri="{FF2B5EF4-FFF2-40B4-BE49-F238E27FC236}">
                    <a16:creationId xmlns:a16="http://schemas.microsoft.com/office/drawing/2014/main" id="{D6828AE3-3D81-4721-A262-987D355EC70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581727" y="3307354"/>
                <a:ext cx="1888114" cy="1126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i="1" dirty="0">
                    <a:solidFill>
                      <a:srgbClr val="0000FF"/>
                    </a:solidFill>
                  </a:rPr>
                  <a:t>e</a:t>
                </a:r>
                <a:r>
                  <a:rPr kumimoji="0" lang="en-US" altLang="ja-JP" sz="2000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energy </a:t>
                </a:r>
                <a:endPara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7" name="Text Box 57">
                <a:extLst>
                  <a:ext uri="{FF2B5EF4-FFF2-40B4-BE49-F238E27FC236}">
                    <a16:creationId xmlns:a16="http://schemas.microsoft.com/office/drawing/2014/main" id="{D6828AE3-3D81-4721-A262-987D355EC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1727" y="3307354"/>
                <a:ext cx="1888114" cy="1126599"/>
              </a:xfrm>
              <a:prstGeom prst="rect">
                <a:avLst/>
              </a:prstGeom>
              <a:blipFill>
                <a:blip r:embed="rId3"/>
                <a:stretch>
                  <a:fillRect l="-3226" t="-32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57">
            <a:extLst>
              <a:ext uri="{FF2B5EF4-FFF2-40B4-BE49-F238E27FC236}">
                <a16:creationId xmlns:a16="http://schemas.microsoft.com/office/drawing/2014/main" id="{99800D03-59FB-4FD2-9BA9-6B8D890FA87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11830" y="4247977"/>
            <a:ext cx="664078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</a:t>
            </a:r>
            <a:r>
              <a:rPr kumimoji="0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0,dil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4CF9275-DA0D-431A-B3FD-331858E6EACB}"/>
              </a:ext>
            </a:extLst>
          </p:cNvPr>
          <p:cNvCxnSpPr>
            <a:cxnSpLocks/>
          </p:cNvCxnSpPr>
          <p:nvPr/>
        </p:nvCxnSpPr>
        <p:spPr>
          <a:xfrm>
            <a:off x="990058" y="4735723"/>
            <a:ext cx="180711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46">
            <a:extLst>
              <a:ext uri="{FF2B5EF4-FFF2-40B4-BE49-F238E27FC236}">
                <a16:creationId xmlns:a16="http://schemas.microsoft.com/office/drawing/2014/main" id="{38CF73F8-3EA2-4703-820B-00383F2657CA}"/>
              </a:ext>
            </a:extLst>
          </p:cNvPr>
          <p:cNvSpPr>
            <a:spLocks noChangeAspect="1"/>
          </p:cNvSpPr>
          <p:nvPr/>
        </p:nvSpPr>
        <p:spPr bwMode="auto">
          <a:xfrm>
            <a:off x="4408819" y="2418977"/>
            <a:ext cx="1067333" cy="8253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288"/>
              </a:cxn>
              <a:cxn ang="0">
                <a:pos x="0" y="528"/>
              </a:cxn>
            </a:cxnLst>
            <a:rect l="0" t="0" r="r" b="b"/>
            <a:pathLst>
              <a:path w="624" h="528">
                <a:moveTo>
                  <a:pt x="0" y="0"/>
                </a:moveTo>
                <a:cubicBezTo>
                  <a:pt x="312" y="100"/>
                  <a:pt x="624" y="200"/>
                  <a:pt x="624" y="288"/>
                </a:cubicBezTo>
                <a:cubicBezTo>
                  <a:pt x="624" y="376"/>
                  <a:pt x="104" y="488"/>
                  <a:pt x="0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2F542E0A-6A85-422C-AB16-6B7D3E44887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15359" y="5506967"/>
            <a:ext cx="292077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5147FBCC-122A-4380-BF9D-F9994B82A8A4}"/>
              </a:ext>
            </a:extLst>
          </p:cNvPr>
          <p:cNvSpPr>
            <a:spLocks noChangeAspect="1"/>
          </p:cNvSpPr>
          <p:nvPr/>
        </p:nvSpPr>
        <p:spPr bwMode="auto">
          <a:xfrm>
            <a:off x="4408819" y="1163079"/>
            <a:ext cx="2300783" cy="897292"/>
          </a:xfrm>
          <a:custGeom>
            <a:avLst/>
            <a:gdLst>
              <a:gd name="T0" fmla="*/ 0 w 1104"/>
              <a:gd name="T1" fmla="*/ 2147483647 h 686"/>
              <a:gd name="T2" fmla="*/ 2147483647 w 1104"/>
              <a:gd name="T3" fmla="*/ 2147483647 h 686"/>
              <a:gd name="T4" fmla="*/ 2147483647 w 1104"/>
              <a:gd name="T5" fmla="*/ 2147483647 h 686"/>
              <a:gd name="T6" fmla="*/ 2147483647 w 1104"/>
              <a:gd name="T7" fmla="*/ 0 h 68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86"/>
              <a:gd name="T14" fmla="*/ 1104 w 1104"/>
              <a:gd name="T15" fmla="*/ 686 h 6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86">
                <a:moveTo>
                  <a:pt x="0" y="686"/>
                </a:moveTo>
                <a:cubicBezTo>
                  <a:pt x="114" y="661"/>
                  <a:pt x="509" y="601"/>
                  <a:pt x="679" y="535"/>
                </a:cubicBezTo>
                <a:cubicBezTo>
                  <a:pt x="849" y="469"/>
                  <a:pt x="951" y="377"/>
                  <a:pt x="1022" y="288"/>
                </a:cubicBezTo>
                <a:cubicBezTo>
                  <a:pt x="1093" y="199"/>
                  <a:pt x="1087" y="60"/>
                  <a:pt x="110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56" name="Text Box 54">
            <a:extLst>
              <a:ext uri="{FF2B5EF4-FFF2-40B4-BE49-F238E27FC236}">
                <a16:creationId xmlns:a16="http://schemas.microsoft.com/office/drawing/2014/main" id="{66D9216F-B37E-4A16-BE3A-3540AD52BF1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81259" y="5486039"/>
            <a:ext cx="1209593" cy="36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Log (DOS)</a:t>
            </a:r>
          </a:p>
        </p:txBody>
      </p:sp>
      <p:sp>
        <p:nvSpPr>
          <p:cNvPr id="57" name="Text Box 56">
            <a:extLst>
              <a:ext uri="{FF2B5EF4-FFF2-40B4-BE49-F238E27FC236}">
                <a16:creationId xmlns:a16="http://schemas.microsoft.com/office/drawing/2014/main" id="{5F026421-9AB3-4871-AC73-5E80168AAD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43633" y="1178775"/>
            <a:ext cx="519028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CB</a:t>
            </a:r>
          </a:p>
        </p:txBody>
      </p:sp>
      <p:sp>
        <p:nvSpPr>
          <p:cNvPr id="58" name="Text Box 57">
            <a:extLst>
              <a:ext uri="{FF2B5EF4-FFF2-40B4-BE49-F238E27FC236}">
                <a16:creationId xmlns:a16="http://schemas.microsoft.com/office/drawing/2014/main" id="{12DF655F-7C6D-4DBF-A708-0B75B7BBC74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79416" y="4992136"/>
            <a:ext cx="533218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VB</a:t>
            </a:r>
          </a:p>
        </p:txBody>
      </p:sp>
      <p:sp>
        <p:nvSpPr>
          <p:cNvPr id="59" name="Line 71">
            <a:extLst>
              <a:ext uri="{FF2B5EF4-FFF2-40B4-BE49-F238E27FC236}">
                <a16:creationId xmlns:a16="http://schemas.microsoft.com/office/drawing/2014/main" id="{CDADAD24-B7CD-4CA6-8667-C4C34B3002D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15359" y="1028354"/>
            <a:ext cx="0" cy="447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3C3B424D-C661-4BAD-AD94-75C9091D0D03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408819" y="4487744"/>
            <a:ext cx="2300783" cy="1006437"/>
          </a:xfrm>
          <a:custGeom>
            <a:avLst/>
            <a:gdLst>
              <a:gd name="T0" fmla="*/ 0 w 1104"/>
              <a:gd name="T1" fmla="*/ 2147483647 h 686"/>
              <a:gd name="T2" fmla="*/ 2147483647 w 1104"/>
              <a:gd name="T3" fmla="*/ 2147483647 h 686"/>
              <a:gd name="T4" fmla="*/ 2147483647 w 1104"/>
              <a:gd name="T5" fmla="*/ 2147483647 h 686"/>
              <a:gd name="T6" fmla="*/ 2147483647 w 1104"/>
              <a:gd name="T7" fmla="*/ 0 h 68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86"/>
              <a:gd name="T14" fmla="*/ 1104 w 1104"/>
              <a:gd name="T15" fmla="*/ 686 h 686"/>
              <a:gd name="connsiteX0" fmla="*/ 0 w 10000"/>
              <a:gd name="connsiteY0" fmla="*/ 8057 h 8057"/>
              <a:gd name="connsiteX1" fmla="*/ 6150 w 10000"/>
              <a:gd name="connsiteY1" fmla="*/ 5856 h 8057"/>
              <a:gd name="connsiteX2" fmla="*/ 9257 w 10000"/>
              <a:gd name="connsiteY2" fmla="*/ 2255 h 8057"/>
              <a:gd name="connsiteX3" fmla="*/ 10000 w 10000"/>
              <a:gd name="connsiteY3" fmla="*/ 0 h 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8057">
                <a:moveTo>
                  <a:pt x="0" y="8057"/>
                </a:moveTo>
                <a:cubicBezTo>
                  <a:pt x="1033" y="7693"/>
                  <a:pt x="4611" y="6818"/>
                  <a:pt x="6150" y="5856"/>
                </a:cubicBezTo>
                <a:cubicBezTo>
                  <a:pt x="7690" y="4894"/>
                  <a:pt x="8614" y="3553"/>
                  <a:pt x="9257" y="2255"/>
                </a:cubicBezTo>
                <a:cubicBezTo>
                  <a:pt x="9900" y="958"/>
                  <a:pt x="9846" y="875"/>
                  <a:pt x="1000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565F393-6F81-4D96-968B-B765E1F20416}"/>
              </a:ext>
            </a:extLst>
          </p:cNvPr>
          <p:cNvCxnSpPr>
            <a:cxnSpLocks/>
          </p:cNvCxnSpPr>
          <p:nvPr/>
        </p:nvCxnSpPr>
        <p:spPr>
          <a:xfrm>
            <a:off x="4405524" y="4487946"/>
            <a:ext cx="1004549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DEBCCB9-FD94-4DDF-8F6C-F4DBE938D998}"/>
              </a:ext>
            </a:extLst>
          </p:cNvPr>
          <p:cNvCxnSpPr>
            <a:cxnSpLocks/>
          </p:cNvCxnSpPr>
          <p:nvPr/>
        </p:nvCxnSpPr>
        <p:spPr>
          <a:xfrm flipH="1">
            <a:off x="4391171" y="4119763"/>
            <a:ext cx="754178" cy="355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57">
                <a:extLst>
                  <a:ext uri="{FF2B5EF4-FFF2-40B4-BE49-F238E27FC236}">
                    <a16:creationId xmlns:a16="http://schemas.microsoft.com/office/drawing/2014/main" id="{1D0FC6B8-7354-4D3D-9813-B448706D8F0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915851" y="3407608"/>
                <a:ext cx="2063877" cy="1126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i="1" dirty="0">
                    <a:solidFill>
                      <a:srgbClr val="0000FF"/>
                    </a:solidFill>
                  </a:rPr>
                  <a:t>e</a:t>
                </a:r>
                <a:r>
                  <a:rPr kumimoji="0" lang="en-US" altLang="ja-JP" sz="2000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energy </a:t>
                </a:r>
                <a:endPara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ja-JP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ja-JP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𝒅𝒊𝒍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5" name="Text Box 57">
                <a:extLst>
                  <a:ext uri="{FF2B5EF4-FFF2-40B4-BE49-F238E27FC236}">
                    <a16:creationId xmlns:a16="http://schemas.microsoft.com/office/drawing/2014/main" id="{1D0FC6B8-7354-4D3D-9813-B448706D8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5851" y="3407608"/>
                <a:ext cx="2063877" cy="1126599"/>
              </a:xfrm>
              <a:prstGeom prst="rect">
                <a:avLst/>
              </a:prstGeom>
              <a:blipFill>
                <a:blip r:embed="rId4"/>
                <a:stretch>
                  <a:fillRect l="-2950" t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57">
            <a:extLst>
              <a:ext uri="{FF2B5EF4-FFF2-40B4-BE49-F238E27FC236}">
                <a16:creationId xmlns:a16="http://schemas.microsoft.com/office/drawing/2014/main" id="{F7D2C609-6C02-4872-B5D0-7930F6269FB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27295" y="4258138"/>
            <a:ext cx="1186007" cy="3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</a:t>
            </a:r>
            <a:r>
              <a:rPr kumimoji="0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~ E</a:t>
            </a:r>
            <a:r>
              <a:rPr kumimoji="0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0,dil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 Box 57">
                <a:extLst>
                  <a:ext uri="{FF2B5EF4-FFF2-40B4-BE49-F238E27FC236}">
                    <a16:creationId xmlns:a16="http://schemas.microsoft.com/office/drawing/2014/main" id="{551E28AE-4D06-4FF1-BE45-505F187CD8C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394595" y="5818815"/>
                <a:ext cx="4361259" cy="74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</a:rPr>
                  <a:t>Extra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energy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altLang="ja-JP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𝒅𝒊𝒍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altLang="ja-JP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𝑩𝑭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altLang="ja-JP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for acceptor case</a:t>
                </a:r>
              </a:p>
            </p:txBody>
          </p:sp>
        </mc:Choice>
        <mc:Fallback>
          <p:sp>
            <p:nvSpPr>
              <p:cNvPr id="70" name="Text Box 57">
                <a:extLst>
                  <a:ext uri="{FF2B5EF4-FFF2-40B4-BE49-F238E27FC236}">
                    <a16:creationId xmlns:a16="http://schemas.microsoft.com/office/drawing/2014/main" id="{551E28AE-4D06-4FF1-BE45-505F187CD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595" y="5818815"/>
                <a:ext cx="4361259" cy="747512"/>
              </a:xfrm>
              <a:prstGeom prst="rect">
                <a:avLst/>
              </a:prstGeom>
              <a:blipFill>
                <a:blip r:embed="rId5"/>
                <a:stretch>
                  <a:fillRect l="-1538" t="-63115" b="-55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57">
            <a:extLst>
              <a:ext uri="{FF2B5EF4-FFF2-40B4-BE49-F238E27FC236}">
                <a16:creationId xmlns:a16="http://schemas.microsoft.com/office/drawing/2014/main" id="{F288C4B1-E75E-4170-8555-4EACE2507BC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587850" y="1899450"/>
            <a:ext cx="35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000" b="1" dirty="0">
                <a:solidFill>
                  <a:srgbClr val="0000FF"/>
                </a:solidFill>
              </a:rPr>
              <a:t>Summation is taken over the electrons having extra energy in VB / defect states</a:t>
            </a:r>
            <a:endParaRPr kumimoji="0" lang="en-US" altLang="ja-JP" sz="20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735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Configuration on TSUBAME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Directories: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/bin/Databases		DB files required for python/</a:t>
            </a:r>
            <a:r>
              <a:rPr lang="en-US" altLang="ja-JP" sz="1600" dirty="0" err="1"/>
              <a:t>perl</a:t>
            </a:r>
            <a:r>
              <a:rPr lang="en-US" altLang="ja-JP" sz="1600" dirty="0"/>
              <a:t> scripts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/bin/python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/bin/python/lib		python modules, should be in PYTHONPATH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/bin/python/</a:t>
            </a:r>
            <a:r>
              <a:rPr lang="en-US" altLang="ja-JP" sz="1600" dirty="0" err="1"/>
              <a:t>vasp</a:t>
            </a:r>
            <a:r>
              <a:rPr lang="en-US" altLang="ja-JP" sz="1600" dirty="0"/>
              <a:t>		python </a:t>
            </a:r>
            <a:r>
              <a:rPr lang="en-US" altLang="ja-JP" sz="1600" dirty="0" err="1"/>
              <a:t>vasp</a:t>
            </a:r>
            <a:r>
              <a:rPr lang="en-US" altLang="ja-JP" sz="1600" dirty="0"/>
              <a:t> scripts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/bin/Perl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/bin/Perl/lib			</a:t>
            </a:r>
            <a:r>
              <a:rPr lang="en-US" altLang="ja-JP" sz="1600" dirty="0" err="1"/>
              <a:t>perl</a:t>
            </a:r>
            <a:r>
              <a:rPr lang="en-US" altLang="ja-JP" sz="1600" dirty="0"/>
              <a:t> modules, should be in PERL5PATH</a:t>
            </a:r>
          </a:p>
          <a:p>
            <a:r>
              <a:rPr lang="en-US" altLang="ja-JP" sz="1600" dirty="0"/>
              <a:t>$</a:t>
            </a:r>
            <a:r>
              <a:rPr lang="en-US" altLang="ja-JP" sz="1600" dirty="0" err="1"/>
              <a:t>DataRoot</a:t>
            </a:r>
            <a:r>
              <a:rPr lang="en-US" altLang="ja-JP" sz="1600" dirty="0"/>
              <a:t>/bin/Perl/VASP		</a:t>
            </a:r>
            <a:r>
              <a:rPr lang="en-US" altLang="ja-JP" sz="1600" dirty="0" err="1"/>
              <a:t>perl</a:t>
            </a:r>
            <a:r>
              <a:rPr lang="en-US" altLang="ja-JP" sz="1600" dirty="0"/>
              <a:t> </a:t>
            </a:r>
            <a:r>
              <a:rPr lang="en-US" altLang="ja-JP" sz="1600" dirty="0" err="1"/>
              <a:t>vasp</a:t>
            </a:r>
            <a:r>
              <a:rPr lang="en-US" altLang="ja-JP" sz="1600" dirty="0"/>
              <a:t> scripts</a:t>
            </a:r>
          </a:p>
          <a:p>
            <a:endParaRPr lang="en-US" altLang="ja-JP" sz="1600" dirty="0"/>
          </a:p>
          <a:p>
            <a:r>
              <a:rPr lang="en-US" altLang="ja-JP" sz="1600" dirty="0">
                <a:solidFill>
                  <a:srgbClr val="FF0000"/>
                </a:solidFill>
              </a:rPr>
              <a:t>Aliases: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vasp_input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/vasp_input.py"</a:t>
            </a:r>
          </a:p>
          <a:p>
            <a:endParaRPr lang="en-US" altLang="zh-CN" sz="1600" dirty="0"/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vasp_plot_band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/vasp_plot_band.py"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vasp_plot_dos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/vasp_plot_dos.py"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vasp_plot_epsilon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/vasp_plot_epsilon.py"</a:t>
            </a:r>
          </a:p>
          <a:p>
            <a:endParaRPr lang="en-US" altLang="zh-CN" sz="1600" dirty="0"/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vasp_output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/vasp_output.py"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vasp_md_history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/make_md_history.py"</a:t>
            </a:r>
          </a:p>
          <a:p>
            <a:r>
              <a:rPr lang="en-US" altLang="zh-CN" sz="1600" dirty="0"/>
              <a:t>alias vasp_outcar2axsf="python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/outcar2axsf.py"</a:t>
            </a:r>
          </a:p>
          <a:p>
            <a:endParaRPr lang="en-US" altLang="zh-CN" sz="1600" dirty="0"/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vasp_correction_bandfilling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/vasp_correction_bandfilling.py"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vasp_correction_VBM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/vasp_correction_VBM.py"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vasp_correction_charge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/vasp_correction_charge.py"</a:t>
            </a:r>
          </a:p>
          <a:p>
            <a:r>
              <a:rPr lang="en-US" altLang="zh-CN" sz="1600" dirty="0"/>
              <a:t>alias </a:t>
            </a:r>
            <a:r>
              <a:rPr lang="en-US" altLang="zh-CN" sz="1600" dirty="0" err="1"/>
              <a:t>vasp_defect</a:t>
            </a:r>
            <a:r>
              <a:rPr lang="en-US" altLang="zh-CN" sz="1600" dirty="0"/>
              <a:t>="python $</a:t>
            </a:r>
            <a:r>
              <a:rPr lang="en-US" altLang="zh-CN" sz="1600" dirty="0" err="1"/>
              <a:t>PythonVASPDir</a:t>
            </a:r>
            <a:r>
              <a:rPr lang="en-US" altLang="zh-CN" sz="1600" dirty="0"/>
              <a:t>/vasp_defect.py"</a:t>
            </a:r>
          </a:p>
          <a:p>
            <a:endParaRPr lang="en-US" altLang="zh-CN" sz="1600" dirty="0"/>
          </a:p>
          <a:p>
            <a:br>
              <a:rPr lang="en-US" altLang="zh-CN" sz="1600" dirty="0"/>
            </a:br>
            <a:endParaRPr lang="zh-CN" altLang="en-US" sz="1600" dirty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1884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 data directory</a:t>
            </a:r>
            <a:r>
              <a:rPr lang="ja-JP" alt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structure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TSUBAME:</a:t>
            </a:r>
            <a:br>
              <a:rPr lang="en-US" altLang="ja-JP" sz="1600" dirty="0">
                <a:solidFill>
                  <a:srgbClr val="FF0000"/>
                </a:solidFill>
              </a:rPr>
            </a:br>
            <a:r>
              <a:rPr lang="en-US" altLang="ja-JP" sz="1600" dirty="0">
                <a:solidFill>
                  <a:srgbClr val="FF0000"/>
                </a:solidFill>
              </a:rPr>
              <a:t>  Data root: $</a:t>
            </a:r>
            <a:r>
              <a:rPr lang="en-US" altLang="ja-JP" sz="1600" dirty="0" err="1">
                <a:solidFill>
                  <a:srgbClr val="FF0000"/>
                </a:solidFill>
              </a:rPr>
              <a:t>DataRoot</a:t>
            </a:r>
            <a:r>
              <a:rPr lang="en-US" altLang="ja-JP" sz="1600" dirty="0">
                <a:solidFill>
                  <a:srgbClr val="FF0000"/>
                </a:solidFill>
              </a:rPr>
              <a:t>/Data-kamiya/Defect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 Working </a:t>
            </a:r>
            <a:r>
              <a:rPr lang="en-US" altLang="zh-CN" sz="1600" dirty="0" err="1">
                <a:solidFill>
                  <a:srgbClr val="FF0000"/>
                </a:solidFill>
              </a:rPr>
              <a:t>dir</a:t>
            </a:r>
            <a:r>
              <a:rPr lang="en-US" altLang="zh-CN" sz="1600" dirty="0">
                <a:solidFill>
                  <a:srgbClr val="FF0000"/>
                </a:solidFill>
              </a:rPr>
              <a:t>: copy Defect to your home</a:t>
            </a:r>
            <a:br>
              <a:rPr lang="en-US" altLang="zh-CN" sz="1600" dirty="0">
                <a:solidFill>
                  <a:srgbClr val="FF0000"/>
                </a:solidFill>
              </a:rPr>
            </a:br>
            <a:r>
              <a:rPr lang="en-US" altLang="zh-CN" sz="1600" dirty="0">
                <a:solidFill>
                  <a:srgbClr val="FF0000"/>
                </a:solidFill>
              </a:rPr>
              <a:t>Windows: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 Data root: </a:t>
            </a:r>
            <a:r>
              <a:rPr lang="en-US" altLang="zh-CN" sz="1600" dirty="0" err="1">
                <a:solidFill>
                  <a:srgbClr val="FF0000"/>
                </a:solidFill>
              </a:rPr>
              <a:t>vasp</a:t>
            </a:r>
            <a:r>
              <a:rPr lang="en-US" altLang="zh-CN" sz="1600" dirty="0">
                <a:solidFill>
                  <a:srgbClr val="FF0000"/>
                </a:solidFill>
              </a:rPr>
              <a:t>/Defect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 Working </a:t>
            </a:r>
            <a:r>
              <a:rPr lang="en-US" altLang="zh-CN" sz="1600" dirty="0" err="1">
                <a:solidFill>
                  <a:srgbClr val="FF0000"/>
                </a:solidFill>
              </a:rPr>
              <a:t>dir</a:t>
            </a:r>
            <a:r>
              <a:rPr lang="en-US" altLang="zh-CN" sz="1600" dirty="0">
                <a:solidFill>
                  <a:srgbClr val="FF0000"/>
                </a:solidFill>
              </a:rPr>
              <a:t>: </a:t>
            </a:r>
            <a:r>
              <a:rPr lang="en-US" altLang="zh-CN" sz="1600" dirty="0" err="1">
                <a:solidFill>
                  <a:srgbClr val="FF0000"/>
                </a:solidFill>
              </a:rPr>
              <a:t>vasp</a:t>
            </a:r>
            <a:endParaRPr lang="en-US" altLang="zh-CN" sz="1600" dirty="0"/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Ideal model: ./Defect/</a:t>
            </a:r>
            <a:r>
              <a:rPr lang="en-US" altLang="zh-CN" sz="1600" dirty="0" err="1">
                <a:solidFill>
                  <a:srgbClr val="FF0000"/>
                </a:solidFill>
              </a:rPr>
              <a:t>ZnO</a:t>
            </a:r>
            <a:br>
              <a:rPr lang="en-US" altLang="zh-CN" sz="1600" dirty="0">
                <a:solidFill>
                  <a:srgbClr val="FF0000"/>
                </a:solidFill>
              </a:rPr>
            </a:br>
            <a:r>
              <a:rPr lang="en-US" altLang="zh-CN" sz="1600" dirty="0"/>
              <a:t>    </a:t>
            </a:r>
            <a:r>
              <a:rPr lang="en-US" altLang="zh-CN" sz="1600" dirty="0" err="1"/>
              <a:t>VCRelax</a:t>
            </a:r>
            <a:r>
              <a:rPr lang="en-US" altLang="zh-CN" sz="1600" dirty="0"/>
              <a:t>: Full relaxation with high accuracy</a:t>
            </a:r>
            <a:br>
              <a:rPr lang="en-US" altLang="zh-CN" sz="1600" dirty="0"/>
            </a:br>
            <a:r>
              <a:rPr lang="en-US" altLang="zh-CN" sz="1600" dirty="0"/>
              <a:t>    SCF        : SCF</a:t>
            </a:r>
            <a:br>
              <a:rPr lang="en-US" altLang="zh-CN" sz="1600" dirty="0"/>
            </a:br>
            <a:r>
              <a:rPr lang="en-US" altLang="zh-CN" sz="1600" dirty="0"/>
              <a:t>    DOS       : DOS</a:t>
            </a:r>
            <a:br>
              <a:rPr lang="en-US" altLang="zh-CN" sz="1600" dirty="0"/>
            </a:br>
            <a:r>
              <a:rPr lang="en-US" altLang="zh-CN" sz="1600" dirty="0"/>
              <a:t>    </a:t>
            </a:r>
            <a:r>
              <a:rPr lang="en-US" altLang="zh-CN" sz="1600" dirty="0" err="1"/>
              <a:t>BandX</a:t>
            </a:r>
            <a:r>
              <a:rPr lang="en-US" altLang="zh-CN" sz="1600" dirty="0"/>
              <a:t>   : Band structure</a:t>
            </a:r>
          </a:p>
          <a:p>
            <a:endParaRPr lang="en-US" altLang="zh-CN" sz="1600" dirty="0"/>
          </a:p>
          <a:p>
            <a:r>
              <a:rPr lang="en-US" altLang="zh-CN" sz="1600" dirty="0">
                <a:solidFill>
                  <a:srgbClr val="FF0000"/>
                </a:solidFill>
              </a:rPr>
              <a:t>VO model (neutral): ./Defect/</a:t>
            </a:r>
            <a:r>
              <a:rPr lang="en-US" altLang="zh-CN" sz="1600" dirty="0" err="1">
                <a:solidFill>
                  <a:srgbClr val="FF0000"/>
                </a:solidFill>
              </a:rPr>
              <a:t>ZnO</a:t>
            </a:r>
            <a:r>
              <a:rPr lang="en-US" altLang="zh-CN" sz="1600" dirty="0">
                <a:solidFill>
                  <a:srgbClr val="FF0000"/>
                </a:solidFill>
              </a:rPr>
              <a:t>-VO</a:t>
            </a:r>
            <a:br>
              <a:rPr lang="en-US" altLang="zh-CN" sz="1600" dirty="0">
                <a:solidFill>
                  <a:srgbClr val="FF0000"/>
                </a:solidFill>
              </a:rPr>
            </a:br>
            <a:r>
              <a:rPr lang="en-US" altLang="zh-CN" sz="1600" dirty="0">
                <a:solidFill>
                  <a:srgbClr val="FF0000"/>
                </a:solidFill>
              </a:rPr>
              <a:t>   </a:t>
            </a:r>
            <a:r>
              <a:rPr lang="en-US" altLang="zh-CN" sz="1600" dirty="0"/>
              <a:t> </a:t>
            </a:r>
            <a:r>
              <a:rPr lang="en-US" altLang="zh-CN" sz="1600" dirty="0" err="1"/>
              <a:t>VCRelax</a:t>
            </a:r>
            <a:r>
              <a:rPr lang="en-US" altLang="zh-CN" sz="1600" dirty="0"/>
              <a:t>: Fixed-cell relaxation with high accuracy</a:t>
            </a:r>
            <a:br>
              <a:rPr lang="en-US" altLang="zh-CN" sz="1600" dirty="0"/>
            </a:br>
            <a:r>
              <a:rPr lang="en-US" altLang="zh-CN" sz="1600" dirty="0"/>
              <a:t>    SCF        : SCF</a:t>
            </a:r>
            <a:br>
              <a:rPr lang="en-US" altLang="zh-CN" sz="1600" dirty="0"/>
            </a:br>
            <a:endParaRPr lang="en-US" altLang="zh-CN" sz="1600" dirty="0"/>
          </a:p>
          <a:p>
            <a:r>
              <a:rPr lang="en-US" altLang="zh-CN" sz="1600" dirty="0">
                <a:solidFill>
                  <a:srgbClr val="FF0000"/>
                </a:solidFill>
              </a:rPr>
              <a:t>VO model (+1e charged): ./Defect/ZnO-VOp1</a:t>
            </a:r>
            <a:br>
              <a:rPr lang="en-US" altLang="zh-CN" sz="1600" dirty="0">
                <a:solidFill>
                  <a:srgbClr val="FF0000"/>
                </a:solidFill>
              </a:rPr>
            </a:br>
            <a:r>
              <a:rPr lang="en-US" altLang="zh-CN" sz="1600" dirty="0">
                <a:solidFill>
                  <a:srgbClr val="FF0000"/>
                </a:solidFill>
              </a:rPr>
              <a:t>   </a:t>
            </a:r>
            <a:r>
              <a:rPr lang="en-US" altLang="zh-CN" sz="1600" dirty="0"/>
              <a:t> </a:t>
            </a:r>
            <a:r>
              <a:rPr lang="en-US" altLang="zh-CN" sz="1600" dirty="0" err="1"/>
              <a:t>VCRelax</a:t>
            </a:r>
            <a:r>
              <a:rPr lang="en-US" altLang="zh-CN" sz="1600" dirty="0"/>
              <a:t>: Fixed-cell relaxation with high accuracy</a:t>
            </a:r>
            <a:br>
              <a:rPr lang="en-US" altLang="zh-CN" sz="1600" dirty="0"/>
            </a:br>
            <a:r>
              <a:rPr lang="en-US" altLang="zh-CN" sz="1600" dirty="0"/>
              <a:t>    SCF        : SCF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567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Band structure: Ideal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vasp_plot_band-test.bat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 (left)   python vasp_plot_band.py </a:t>
            </a:r>
            <a:r>
              <a:rPr lang="en-US" altLang="zh-CN" sz="2000" dirty="0">
                <a:solidFill>
                  <a:srgbClr val="0000FF"/>
                </a:solidFill>
              </a:rPr>
              <a:t>band</a:t>
            </a:r>
            <a:r>
              <a:rPr lang="en-US" altLang="zh-CN" sz="2000" dirty="0">
                <a:solidFill>
                  <a:srgbClr val="FF0000"/>
                </a:solidFill>
              </a:rPr>
              <a:t> .\Defect\</a:t>
            </a:r>
            <a:r>
              <a:rPr lang="en-US" altLang="zh-CN" sz="2000" dirty="0" err="1">
                <a:solidFill>
                  <a:srgbClr val="FF0000"/>
                </a:solidFill>
              </a:rPr>
              <a:t>ZnO</a:t>
            </a:r>
            <a:r>
              <a:rPr lang="en-US" altLang="zh-CN" sz="2000" dirty="0">
                <a:solidFill>
                  <a:srgbClr val="FF0000"/>
                </a:solidFill>
              </a:rPr>
              <a:t>\</a:t>
            </a:r>
            <a:r>
              <a:rPr lang="en-US" altLang="zh-CN" sz="2000" dirty="0" err="1">
                <a:solidFill>
                  <a:srgbClr val="FF0000"/>
                </a:solidFill>
              </a:rPr>
              <a:t>BandX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  (right) python vasp_plot_band.py </a:t>
            </a:r>
            <a:r>
              <a:rPr lang="en-US" altLang="zh-CN" sz="2000" dirty="0" err="1">
                <a:solidFill>
                  <a:srgbClr val="0000FF"/>
                </a:solidFill>
              </a:rPr>
              <a:t>bandocc</a:t>
            </a:r>
            <a:r>
              <a:rPr lang="en-US" altLang="zh-CN" sz="2000" dirty="0">
                <a:solidFill>
                  <a:srgbClr val="FF0000"/>
                </a:solidFill>
              </a:rPr>
              <a:t> .\Defect\</a:t>
            </a:r>
            <a:r>
              <a:rPr lang="en-US" altLang="zh-CN" sz="2000" dirty="0" err="1">
                <a:solidFill>
                  <a:srgbClr val="FF0000"/>
                </a:solidFill>
              </a:rPr>
              <a:t>ZnO</a:t>
            </a:r>
            <a:r>
              <a:rPr lang="en-US" altLang="zh-CN" sz="2000" dirty="0">
                <a:solidFill>
                  <a:srgbClr val="FF0000"/>
                </a:solidFill>
              </a:rPr>
              <a:t>\</a:t>
            </a:r>
            <a:r>
              <a:rPr lang="en-US" altLang="zh-CN" sz="2000" dirty="0" err="1">
                <a:solidFill>
                  <a:srgbClr val="FF0000"/>
                </a:solidFill>
              </a:rPr>
              <a:t>BandX</a:t>
            </a:r>
            <a:endParaRPr lang="zh-CN" altLang="en-US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CAFC80-6426-43E8-8EC1-00B4874D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6" y="2445659"/>
            <a:ext cx="3264371" cy="44123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32A584-F1B8-438B-B654-526430BD5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6" y="2445657"/>
            <a:ext cx="3264372" cy="44123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A4DE6A-6E81-49CD-8F99-76FAB61BAFF5}"/>
              </a:ext>
            </a:extLst>
          </p:cNvPr>
          <p:cNvSpPr txBox="1"/>
          <p:nvPr/>
        </p:nvSpPr>
        <p:spPr>
          <a:xfrm>
            <a:off x="5038177" y="2202063"/>
            <a:ext cx="3908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Occupancy is expressed by grey level in the circles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7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Density of states: Ideal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vasp_plot_dos-test.bat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 python vasp_plot_dos.py DOS .\Defect\\</a:t>
            </a:r>
            <a:r>
              <a:rPr lang="en-US" altLang="zh-CN" sz="2000" dirty="0" err="1">
                <a:solidFill>
                  <a:srgbClr val="FF0000"/>
                </a:solidFill>
              </a:rPr>
              <a:t>ZnO</a:t>
            </a:r>
            <a:r>
              <a:rPr lang="en-US" altLang="zh-CN" sz="2000" dirty="0">
                <a:solidFill>
                  <a:srgbClr val="FF0000"/>
                </a:solidFill>
              </a:rPr>
              <a:t>\DOS </a:t>
            </a:r>
          </a:p>
          <a:p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921C25-D418-446C-8F91-EE48BAFC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05" y="1881754"/>
            <a:ext cx="5122399" cy="4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Optical dielectric function: Ideal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62572" y="949280"/>
            <a:ext cx="8784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vasp_plot_epsilon-test.bat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 python vasp_plot_epsilon.py density eps_i6_hse_LOPT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6531BA-A145-430B-B91C-A8019EB7E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06" y="2845624"/>
            <a:ext cx="5435194" cy="36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0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3514CF-FC41-478F-9B46-86209C32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4" y="797032"/>
            <a:ext cx="4564743" cy="3085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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VBM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correction: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32815" y="1164723"/>
            <a:ext cx="878457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vasp_correction_VBM-test.bat 0.05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python vasp_correction_VBM.py </a:t>
            </a:r>
            <a:r>
              <a:rPr lang="en-US" altLang="ja-JP" sz="1200" dirty="0">
                <a:solidFill>
                  <a:srgbClr val="0000FF"/>
                </a:solidFill>
              </a:rPr>
              <a:t>e</a:t>
            </a:r>
            <a:r>
              <a:rPr lang="en-US" altLang="zh-CN" sz="1200" dirty="0">
                <a:solidFill>
                  <a:srgbClr val="0000FF"/>
                </a:solidFill>
              </a:rPr>
              <a:t>xclude</a:t>
            </a:r>
            <a:r>
              <a:rPr lang="en-US" altLang="zh-CN" sz="1200" dirty="0">
                <a:solidFill>
                  <a:srgbClr val="FF0000"/>
                </a:solidFill>
              </a:rPr>
              <a:t> .\Defect\</a:t>
            </a:r>
            <a:r>
              <a:rPr lang="en-US" altLang="zh-CN" sz="1200" dirty="0" err="1">
                <a:solidFill>
                  <a:srgbClr val="FF0000"/>
                </a:solidFill>
              </a:rPr>
              <a:t>ZnO</a:t>
            </a:r>
            <a:r>
              <a:rPr lang="en-US" altLang="zh-CN" sz="1200" dirty="0">
                <a:solidFill>
                  <a:srgbClr val="FF0000"/>
                </a:solidFill>
              </a:rPr>
              <a:t>\SCF .\Defect\</a:t>
            </a:r>
            <a:r>
              <a:rPr lang="en-US" altLang="zh-CN" sz="1200" dirty="0" err="1">
                <a:solidFill>
                  <a:srgbClr val="FF0000"/>
                </a:solidFill>
              </a:rPr>
              <a:t>ZnO</a:t>
            </a:r>
            <a:r>
              <a:rPr lang="en-US" altLang="zh-CN" sz="1200" dirty="0">
                <a:solidFill>
                  <a:srgbClr val="FF0000"/>
                </a:solidFill>
              </a:rPr>
              <a:t>-VO\SCF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0000FF"/>
                </a:solidFill>
              </a:rPr>
              <a:t>    Use mode = Exclude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Average core potentials:</a:t>
            </a:r>
          </a:p>
          <a:p>
            <a:r>
              <a:rPr lang="en-US" altLang="zh-CN" sz="1400" dirty="0"/>
              <a:t>  .\Defect\</a:t>
            </a:r>
            <a:r>
              <a:rPr lang="en-US" altLang="zh-CN" sz="1400" dirty="0" err="1"/>
              <a:t>ZnO</a:t>
            </a:r>
            <a:r>
              <a:rPr lang="en-US" altLang="zh-CN" sz="1400" dirty="0"/>
              <a:t>\SCF</a:t>
            </a:r>
          </a:p>
          <a:p>
            <a:r>
              <a:rPr lang="en-US" altLang="zh-CN" sz="1400" dirty="0"/>
              <a:t>    0000 Zn   (  0.3333,   0.6667,   0.0005)  -36.137 eV</a:t>
            </a:r>
          </a:p>
          <a:p>
            <a:r>
              <a:rPr lang="en-US" altLang="zh-CN" sz="1400" dirty="0"/>
              <a:t>    0001 Zn   (  0.6667,   0.3333,   0.5005)  -36.137 eV</a:t>
            </a:r>
          </a:p>
          <a:p>
            <a:r>
              <a:rPr lang="en-US" altLang="zh-CN" sz="1400" dirty="0"/>
              <a:t>    0002 O    (  0.3333,   0.6667,   0.3821)  -73.3886 eV</a:t>
            </a:r>
          </a:p>
          <a:p>
            <a:r>
              <a:rPr lang="en-US" altLang="zh-CN" sz="1400" dirty="0"/>
              <a:t>    0003 O    (  0.6667,   0.3333,   0.8821)  -73.3886 eV</a:t>
            </a:r>
          </a:p>
          <a:p>
            <a:r>
              <a:rPr lang="en-US" altLang="zh-CN" sz="1400" dirty="0"/>
              <a:t>  .\Defect\</a:t>
            </a:r>
            <a:r>
              <a:rPr lang="en-US" altLang="zh-CN" sz="1400" dirty="0" err="1"/>
              <a:t>ZnO</a:t>
            </a:r>
            <a:r>
              <a:rPr lang="en-US" altLang="zh-CN" sz="1400" dirty="0"/>
              <a:t>-VO\SCF</a:t>
            </a:r>
          </a:p>
          <a:p>
            <a:r>
              <a:rPr lang="en-US" altLang="zh-CN" sz="1400" dirty="0"/>
              <a:t>  Origin: (  0.1667,   0.3333,   0.1910)</a:t>
            </a:r>
          </a:p>
          <a:p>
            <a:r>
              <a:rPr lang="en-US" altLang="zh-CN" sz="1400" dirty="0"/>
              <a:t>    Zn  0000 (Zn  0000) (  0.1667,   0.3333,   0.0316)    -36.5935 eV -   -36.1370 eV =    -0.4565 eV  (0)      1.656 A</a:t>
            </a:r>
          </a:p>
          <a:p>
            <a:r>
              <a:rPr lang="en-US" altLang="zh-CN" sz="1400" dirty="0"/>
              <a:t>    Zn  0001 (Zn  0000) (  0.1658,   0.8329,   0.0008)    -35.8960 eV -   -36.1370 eV =     0.2410 eV  (1)      3.798 A</a:t>
            </a:r>
          </a:p>
          <a:p>
            <a:r>
              <a:rPr lang="en-US" altLang="zh-CN" sz="1400" dirty="0"/>
              <a:t>    Zn  0002 (Zn  0000) (  0.6671,   0.3342,   0.0008)    -35.8960 eV -   -36.1370 eV =     0.2410 eV  (1)      3.798 A</a:t>
            </a:r>
          </a:p>
          <a:p>
            <a:r>
              <a:rPr lang="en-US" altLang="zh-CN" sz="1400" dirty="0"/>
              <a:t>    Zn  0003 (Zn  0000) (  0.6671,   0.8329,   0.0008)    -35.8960 eV -   -36.1370 eV =     0.2410 eV  (1)       5.95 A</a:t>
            </a:r>
          </a:p>
          <a:p>
            <a:r>
              <a:rPr lang="en-US" altLang="zh-CN" sz="1400" dirty="0"/>
              <a:t>    Zn  0004 (Zn  0001) (  0.3197,   0.1803,   0.2418)    -36.5342 eV -   -36.1370 eV =    -0.3972 eV  (0)      1.798 A</a:t>
            </a:r>
          </a:p>
          <a:p>
            <a:r>
              <a:rPr lang="en-US" altLang="zh-CN" sz="1400" dirty="0"/>
              <a:t>    Zn  0005 (Zn  0001) (  0.3197,   0.6394,   0.2418)    -36.5344 eV -   -36.1370 eV =    -0.3974 eV  (0)      1.798 A</a:t>
            </a:r>
          </a:p>
          <a:p>
            <a:r>
              <a:rPr lang="en-US" altLang="zh-CN" sz="1400" dirty="0"/>
              <a:t>    Zn  0006 (Zn  0001) (  0.8606,   0.1803,   0.2418)    -36.5344 eV -   -36.1370 eV =    -0.3974 eV  (0)      1.798 A</a:t>
            </a:r>
          </a:p>
          <a:p>
            <a:r>
              <a:rPr lang="en-US" altLang="zh-CN" sz="1400" dirty="0"/>
              <a:t>    Zn  0007 (Zn  0001) (  0.8333,   0.6667,   0.2509)    -35.8794 eV -   -36.1370 eV =     0.2576 eV  (1)      3.796 A</a:t>
            </a:r>
          </a:p>
          <a:p>
            <a:r>
              <a:rPr lang="en-US" altLang="zh-CN" sz="1400" dirty="0"/>
              <a:t>    Zn  0008 (Zn  0000) (  0.1667,   0.3333,   0.5011)    -35.8566 eV -   -36.1370 eV =     0.2804 eV  (0)      3.222 A</a:t>
            </a:r>
          </a:p>
          <a:p>
            <a:r>
              <a:rPr lang="en-US" altLang="zh-CN" sz="1400" dirty="0"/>
              <a:t>(cut here)</a:t>
            </a:r>
          </a:p>
          <a:p>
            <a:endParaRPr lang="en-US" altLang="zh-CN" sz="1400" dirty="0"/>
          </a:p>
          <a:p>
            <a:r>
              <a:rPr lang="en-US" altLang="zh-CN" sz="1400" dirty="0"/>
              <a:t>VBM correction: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</a:t>
            </a:r>
            <a:r>
              <a:rPr lang="en-US" altLang="zh-CN" sz="1400" dirty="0" err="1">
                <a:solidFill>
                  <a:srgbClr val="FF0000"/>
                </a:solidFill>
              </a:rPr>
              <a:t>dEVBM</a:t>
            </a:r>
            <a:r>
              <a:rPr lang="en-US" altLang="zh-CN" sz="1400" dirty="0">
                <a:solidFill>
                  <a:srgbClr val="FF0000"/>
                </a:solidFill>
              </a:rPr>
              <a:t>:     0.220619 eV</a:t>
            </a:r>
          </a:p>
        </p:txBody>
      </p:sp>
    </p:spTree>
    <p:extLst>
      <p:ext uri="{BB962C8B-B14F-4D97-AF65-F5344CB8AC3E}">
        <p14:creationId xmlns:p14="http://schemas.microsoft.com/office/powerpoint/2010/main" val="93969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C9130AD-C6D1-42F9-822E-6A73F0998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46" y="665662"/>
            <a:ext cx="4996153" cy="3376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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VBM</a:t>
            </a:r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correction: V</a:t>
            </a:r>
            <a:r>
              <a:rPr lang="en-US" altLang="ja-JP" sz="40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altLang="ja-JP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40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132815" y="1128438"/>
            <a:ext cx="878457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vasp_correction_VBM-test.bat 0.05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python vasp_correction_VBM.py </a:t>
            </a:r>
            <a:r>
              <a:rPr lang="en-US" altLang="zh-CN" sz="1200" dirty="0">
                <a:solidFill>
                  <a:srgbClr val="0000FF"/>
                </a:solidFill>
              </a:rPr>
              <a:t>mode</a:t>
            </a:r>
            <a:r>
              <a:rPr lang="en-US" altLang="zh-CN" sz="1200" dirty="0">
                <a:solidFill>
                  <a:srgbClr val="FF0000"/>
                </a:solidFill>
              </a:rPr>
              <a:t> .\Defect\</a:t>
            </a:r>
            <a:r>
              <a:rPr lang="en-US" altLang="zh-CN" sz="1200" dirty="0" err="1">
                <a:solidFill>
                  <a:srgbClr val="FF0000"/>
                </a:solidFill>
              </a:rPr>
              <a:t>ZnO</a:t>
            </a:r>
            <a:r>
              <a:rPr lang="en-US" altLang="zh-CN" sz="1200" dirty="0">
                <a:solidFill>
                  <a:srgbClr val="FF0000"/>
                </a:solidFill>
              </a:rPr>
              <a:t>\SCF .\Defect\</a:t>
            </a:r>
            <a:r>
              <a:rPr lang="en-US" altLang="zh-CN" sz="1200" dirty="0" err="1">
                <a:solidFill>
                  <a:srgbClr val="FF0000"/>
                </a:solidFill>
              </a:rPr>
              <a:t>ZnO</a:t>
            </a:r>
            <a:r>
              <a:rPr lang="en-US" altLang="zh-CN" sz="1200" dirty="0">
                <a:solidFill>
                  <a:srgbClr val="FF0000"/>
                </a:solidFill>
              </a:rPr>
              <a:t>-VO\SCF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0000FF"/>
                </a:solidFill>
              </a:rPr>
              <a:t>    Use mode = mode (mode value, most frequent </a:t>
            </a:r>
            <a:r>
              <a:rPr lang="en-US" altLang="ja-JP" sz="1600" dirty="0">
                <a:solidFill>
                  <a:srgbClr val="0000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</a:t>
            </a:r>
            <a:r>
              <a:rPr lang="en-US" altLang="zh-CN" sz="1600" dirty="0">
                <a:solidFill>
                  <a:srgbClr val="0000FF"/>
                </a:solidFill>
              </a:rPr>
              <a:t>E</a:t>
            </a:r>
            <a:r>
              <a:rPr lang="en-US" altLang="ja-JP" sz="1600" dirty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  <a:r>
              <a:rPr lang="en-US" altLang="zh-CN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zh-CN" sz="1400" dirty="0"/>
              <a:t>Defect sites:</a:t>
            </a:r>
          </a:p>
          <a:p>
            <a:r>
              <a:rPr lang="en-US" altLang="zh-CN" sz="1400" dirty="0"/>
              <a:t>  V: O   0000 (  0.1667,   0.3333,   0.1910)</a:t>
            </a:r>
          </a:p>
          <a:p>
            <a:endParaRPr lang="en-US" altLang="zh-CN" sz="1400" dirty="0"/>
          </a:p>
          <a:p>
            <a:r>
              <a:rPr lang="en-US" altLang="zh-CN" sz="1400" dirty="0"/>
              <a:t>range: 0.6000000000000001 30</a:t>
            </a:r>
          </a:p>
          <a:p>
            <a:r>
              <a:rPr lang="en-US" altLang="zh-CN" sz="1400" dirty="0" err="1"/>
              <a:t>Vcore</a:t>
            </a:r>
            <a:r>
              <a:rPr lang="en-US" altLang="zh-CN" sz="1400" dirty="0"/>
              <a:t> difference threshold       (</a:t>
            </a:r>
            <a:r>
              <a:rPr lang="en-US" altLang="zh-CN" sz="1400" dirty="0" err="1"/>
              <a:t>dVth</a:t>
            </a:r>
            <a:r>
              <a:rPr lang="en-US" altLang="zh-CN" sz="1400" dirty="0"/>
              <a:t>):       0.1000 eV</a:t>
            </a:r>
          </a:p>
          <a:p>
            <a:r>
              <a:rPr lang="en-US" altLang="zh-CN" sz="1400" dirty="0"/>
              <a:t>  Most frequent </a:t>
            </a:r>
            <a:r>
              <a:rPr lang="en-US" altLang="zh-CN" sz="1400" dirty="0" err="1"/>
              <a:t>dVcore</a:t>
            </a:r>
            <a:r>
              <a:rPr lang="en-US" altLang="zh-CN" sz="1400" dirty="0"/>
              <a:t>           (</a:t>
            </a:r>
            <a:r>
              <a:rPr lang="en-US" altLang="zh-CN" sz="1400" dirty="0" err="1"/>
              <a:t>dVmf</a:t>
            </a:r>
            <a:r>
              <a:rPr lang="en-US" altLang="zh-CN" sz="1400" dirty="0"/>
              <a:t>):       0.2235 eV</a:t>
            </a:r>
          </a:p>
          <a:p>
            <a:r>
              <a:rPr lang="en-US" altLang="zh-CN" sz="1400" dirty="0"/>
              <a:t>  Averaged </a:t>
            </a:r>
            <a:r>
              <a:rPr lang="en-US" altLang="zh-CN" sz="1400" dirty="0" err="1"/>
              <a:t>dVcore</a:t>
            </a:r>
            <a:r>
              <a:rPr lang="en-US" altLang="zh-CN" sz="1400" dirty="0"/>
              <a:t> in </a:t>
            </a:r>
            <a:r>
              <a:rPr lang="en-US" altLang="zh-CN" sz="1400" dirty="0" err="1"/>
              <a:t>dVth</a:t>
            </a:r>
            <a:r>
              <a:rPr lang="en-US" altLang="zh-CN" sz="1400" dirty="0"/>
              <a:t>        (</a:t>
            </a:r>
            <a:r>
              <a:rPr lang="en-US" altLang="zh-CN" sz="1400" dirty="0" err="1"/>
              <a:t>dVav</a:t>
            </a:r>
            <a:r>
              <a:rPr lang="en-US" altLang="zh-CN" sz="1400" dirty="0"/>
              <a:t>):       0.2206 eV</a:t>
            </a:r>
          </a:p>
          <a:p>
            <a:r>
              <a:rPr lang="en-US" altLang="zh-CN" sz="1400" dirty="0"/>
              <a:t>(cut)</a:t>
            </a:r>
          </a:p>
          <a:p>
            <a:r>
              <a:rPr lang="en-US" altLang="zh-CN" sz="1400" dirty="0"/>
              <a:t>  Origin: (  0.1667,   0.3333,   0.1910)</a:t>
            </a:r>
          </a:p>
          <a:p>
            <a:r>
              <a:rPr lang="en-US" altLang="zh-CN" sz="1400" dirty="0"/>
              <a:t>    Zn  0000 (Zn  0000) (  0.1667,   0.3333,   0.0316)    -36.5935 eV -   -36.1370 eV =    -0.4565 eV  (0)      1.656 A</a:t>
            </a:r>
          </a:p>
          <a:p>
            <a:r>
              <a:rPr lang="en-US" altLang="zh-CN" sz="1400" dirty="0"/>
              <a:t>    Zn  0001 (Zn  0000) (  0.1658,   0.8329,   0.0008)    -35.8960 eV -   -36.1370 eV =     0.2410 eV  (1)      3.798 A</a:t>
            </a:r>
          </a:p>
          <a:p>
            <a:r>
              <a:rPr lang="en-US" altLang="zh-CN" sz="1400" dirty="0"/>
              <a:t>    Zn  0002 (Zn  0000) (  0.6671,   0.3342,   0.0008)    -35.8960 eV -   -36.1370 eV =     0.2410 eV  (1)      3.798 A</a:t>
            </a:r>
          </a:p>
          <a:p>
            <a:r>
              <a:rPr lang="en-US" altLang="zh-CN" sz="1400" dirty="0"/>
              <a:t>    Zn  0003 (Zn  0000) (  0.6671,   0.8329,   0.0008)    -35.8960 eV -   -36.1370 eV =     0.2410 eV  (1)       5.95 A</a:t>
            </a:r>
          </a:p>
          <a:p>
            <a:r>
              <a:rPr lang="en-US" altLang="zh-CN" sz="1400" dirty="0"/>
              <a:t>    Zn  0004 (Zn  0001) (  0.3197,   0.1803,   0.2418)    -36.5342 eV -   -36.1370 eV =    -0.3972 eV  (0)      1.798 A</a:t>
            </a:r>
          </a:p>
          <a:p>
            <a:r>
              <a:rPr lang="en-US" altLang="zh-CN" sz="1400" dirty="0"/>
              <a:t>    Zn  0005 (Zn  0001) (  0.3197,   0.6394,   0.2418)    -36.5344 eV -   -36.1370 eV =    -0.3974 eV  (0)      1.798 A</a:t>
            </a:r>
          </a:p>
          <a:p>
            <a:r>
              <a:rPr lang="en-US" altLang="zh-CN" sz="1400" dirty="0"/>
              <a:t>    Zn  0006 (Zn  0001) (  0.8606,   0.1803,   0.2418)    -36.5344 eV -   -36.1370 eV =    -0.3974 eV  (0)      1.798 A</a:t>
            </a:r>
          </a:p>
          <a:p>
            <a:r>
              <a:rPr lang="en-US" altLang="zh-CN" sz="1400" dirty="0"/>
              <a:t>    Zn  0007 (Zn  0001) (  0.8333,   0.6667,   0.2509)    -35.8794 eV -   -36.1370 eV =     0.2576 eV  (1)      3.796 A</a:t>
            </a:r>
          </a:p>
          <a:p>
            <a:r>
              <a:rPr lang="en-US" altLang="zh-CN" sz="1400" dirty="0"/>
              <a:t>    Zn  0008 (Zn  0000) (  0.1667,   0.3333,   0.5011)    -35.8566 eV -   -36.1370 eV =     0.2804 eV  (0)      3.222 A</a:t>
            </a:r>
          </a:p>
          <a:p>
            <a:r>
              <a:rPr lang="en-US" altLang="zh-CN" sz="1400" dirty="0"/>
              <a:t>(cut here)</a:t>
            </a:r>
          </a:p>
          <a:p>
            <a:endParaRPr lang="en-US" altLang="zh-CN" sz="1400" dirty="0"/>
          </a:p>
          <a:p>
            <a:r>
              <a:rPr lang="en-US" altLang="zh-CN" sz="1400" dirty="0"/>
              <a:t>VBM correction: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</a:t>
            </a:r>
            <a:r>
              <a:rPr lang="en-US" altLang="zh-CN" sz="1400" dirty="0" err="1">
                <a:solidFill>
                  <a:srgbClr val="FF0000"/>
                </a:solidFill>
              </a:rPr>
              <a:t>dEVBM</a:t>
            </a:r>
            <a:r>
              <a:rPr lang="en-US" altLang="zh-CN" sz="1400" dirty="0">
                <a:solidFill>
                  <a:srgbClr val="FF0000"/>
                </a:solidFill>
              </a:rPr>
              <a:t>:     0.220619 eV</a:t>
            </a:r>
          </a:p>
        </p:txBody>
      </p:sp>
    </p:spTree>
    <p:extLst>
      <p:ext uri="{BB962C8B-B14F-4D97-AF65-F5344CB8AC3E}">
        <p14:creationId xmlns:p14="http://schemas.microsoft.com/office/powerpoint/2010/main" val="118937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38564</TotalTime>
  <Words>2955</Words>
  <Application>Microsoft Office PowerPoint</Application>
  <PresentationFormat>画面に合わせる (4:3)</PresentationFormat>
  <Paragraphs>308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 Math</vt:lpstr>
      <vt:lpstr>Century Gothic</vt:lpstr>
      <vt:lpstr>Times New Roman</vt:lpstr>
      <vt:lpstr>Office 主题​​</vt:lpstr>
      <vt:lpstr>Band filling correction: Correction to dilution limit</vt:lpstr>
      <vt:lpstr>Band filling correction: Hole / acceptor case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XINYI</dc:creator>
  <cp:lastModifiedBy>神谷 利夫</cp:lastModifiedBy>
  <cp:revision>1762</cp:revision>
  <cp:lastPrinted>2019-01-16T07:11:21Z</cp:lastPrinted>
  <dcterms:created xsi:type="dcterms:W3CDTF">2018-09-23T14:38:03Z</dcterms:created>
  <dcterms:modified xsi:type="dcterms:W3CDTF">2021-01-26T03:46:40Z</dcterms:modified>
</cp:coreProperties>
</file>