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2"/>
  </p:notesMasterIdLst>
  <p:sldIdLst>
    <p:sldId id="570" r:id="rId2"/>
    <p:sldId id="598" r:id="rId3"/>
    <p:sldId id="601" r:id="rId4"/>
    <p:sldId id="596" r:id="rId5"/>
    <p:sldId id="603" r:id="rId6"/>
    <p:sldId id="604" r:id="rId7"/>
    <p:sldId id="605" r:id="rId8"/>
    <p:sldId id="606" r:id="rId9"/>
    <p:sldId id="607" r:id="rId10"/>
    <p:sldId id="608" r:id="rId11"/>
    <p:sldId id="609" r:id="rId12"/>
    <p:sldId id="591" r:id="rId13"/>
    <p:sldId id="610" r:id="rId14"/>
    <p:sldId id="611" r:id="rId15"/>
    <p:sldId id="612" r:id="rId16"/>
    <p:sldId id="581" r:id="rId17"/>
    <p:sldId id="585" r:id="rId18"/>
    <p:sldId id="588" r:id="rId19"/>
    <p:sldId id="586" r:id="rId20"/>
    <p:sldId id="587" r:id="rId21"/>
    <p:sldId id="589" r:id="rId22"/>
    <p:sldId id="613" r:id="rId23"/>
    <p:sldId id="614" r:id="rId24"/>
    <p:sldId id="593" r:id="rId25"/>
    <p:sldId id="615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23" r:id="rId34"/>
    <p:sldId id="419" r:id="rId35"/>
    <p:sldId id="565" r:id="rId36"/>
    <p:sldId id="564" r:id="rId37"/>
    <p:sldId id="567" r:id="rId38"/>
    <p:sldId id="566" r:id="rId39"/>
    <p:sldId id="523" r:id="rId40"/>
    <p:sldId id="528" r:id="rId41"/>
    <p:sldId id="563" r:id="rId42"/>
    <p:sldId id="370" r:id="rId43"/>
    <p:sldId id="518" r:id="rId44"/>
    <p:sldId id="568" r:id="rId45"/>
    <p:sldId id="530" r:id="rId46"/>
    <p:sldId id="554" r:id="rId47"/>
    <p:sldId id="555" r:id="rId48"/>
    <p:sldId id="556" r:id="rId49"/>
    <p:sldId id="557" r:id="rId50"/>
    <p:sldId id="558" r:id="rId51"/>
    <p:sldId id="529" r:id="rId52"/>
    <p:sldId id="525" r:id="rId53"/>
    <p:sldId id="543" r:id="rId54"/>
    <p:sldId id="521" r:id="rId55"/>
    <p:sldId id="548" r:id="rId56"/>
    <p:sldId id="544" r:id="rId57"/>
    <p:sldId id="545" r:id="rId58"/>
    <p:sldId id="546" r:id="rId59"/>
    <p:sldId id="547" r:id="rId60"/>
    <p:sldId id="532" r:id="rId61"/>
    <p:sldId id="542" r:id="rId62"/>
    <p:sldId id="533" r:id="rId63"/>
    <p:sldId id="534" r:id="rId64"/>
    <p:sldId id="535" r:id="rId65"/>
    <p:sldId id="536" r:id="rId66"/>
    <p:sldId id="537" r:id="rId67"/>
    <p:sldId id="538" r:id="rId68"/>
    <p:sldId id="540" r:id="rId69"/>
    <p:sldId id="522" r:id="rId70"/>
    <p:sldId id="517" r:id="rId71"/>
    <p:sldId id="552" r:id="rId72"/>
    <p:sldId id="550" r:id="rId73"/>
    <p:sldId id="551" r:id="rId74"/>
    <p:sldId id="561" r:id="rId75"/>
    <p:sldId id="562" r:id="rId76"/>
    <p:sldId id="559" r:id="rId77"/>
    <p:sldId id="560" r:id="rId78"/>
    <p:sldId id="553" r:id="rId79"/>
    <p:sldId id="569" r:id="rId80"/>
    <p:sldId id="516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F97"/>
    <a:srgbClr val="0000FF"/>
    <a:srgbClr val="0E920E"/>
    <a:srgbClr val="FFFF00"/>
    <a:srgbClr val="FF0066"/>
    <a:srgbClr val="002060"/>
    <a:srgbClr val="FF7D00"/>
    <a:srgbClr val="FF3EFF"/>
    <a:srgbClr val="E8BC49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5" autoAdjust="0"/>
    <p:restoredTop sz="95127" autoAdjust="0"/>
  </p:normalViewPr>
  <p:slideViewPr>
    <p:cSldViewPr snapToGrid="0">
      <p:cViewPr varScale="1">
        <p:scale>
          <a:sx n="150" d="100"/>
          <a:sy n="150" d="100"/>
        </p:scale>
        <p:origin x="288" y="12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5.xml"/><Relationship Id="rId18" Type="http://schemas.openxmlformats.org/officeDocument/2006/relationships/slide" Target="slides/slide22.xml"/><Relationship Id="rId26" Type="http://schemas.openxmlformats.org/officeDocument/2006/relationships/slide" Target="slides/slide31.xml"/><Relationship Id="rId39" Type="http://schemas.openxmlformats.org/officeDocument/2006/relationships/slide" Target="slides/slide51.xml"/><Relationship Id="rId21" Type="http://schemas.openxmlformats.org/officeDocument/2006/relationships/slide" Target="slides/slide25.xml"/><Relationship Id="rId34" Type="http://schemas.openxmlformats.org/officeDocument/2006/relationships/slide" Target="slides/slide46.xml"/><Relationship Id="rId42" Type="http://schemas.openxmlformats.org/officeDocument/2006/relationships/slide" Target="slides/slide56.xml"/><Relationship Id="rId47" Type="http://schemas.openxmlformats.org/officeDocument/2006/relationships/slide" Target="slides/slide70.xml"/><Relationship Id="rId50" Type="http://schemas.openxmlformats.org/officeDocument/2006/relationships/slide" Target="slides/slide73.xml"/><Relationship Id="rId7" Type="http://schemas.openxmlformats.org/officeDocument/2006/relationships/slide" Target="slides/slide9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29" Type="http://schemas.openxmlformats.org/officeDocument/2006/relationships/slide" Target="slides/slide34.xml"/><Relationship Id="rId11" Type="http://schemas.openxmlformats.org/officeDocument/2006/relationships/slide" Target="slides/slide13.xml"/><Relationship Id="rId24" Type="http://schemas.openxmlformats.org/officeDocument/2006/relationships/slide" Target="slides/slide29.xml"/><Relationship Id="rId32" Type="http://schemas.openxmlformats.org/officeDocument/2006/relationships/slide" Target="slides/slide44.xml"/><Relationship Id="rId37" Type="http://schemas.openxmlformats.org/officeDocument/2006/relationships/slide" Target="slides/slide49.xml"/><Relationship Id="rId40" Type="http://schemas.openxmlformats.org/officeDocument/2006/relationships/slide" Target="slides/slide54.xml"/><Relationship Id="rId45" Type="http://schemas.openxmlformats.org/officeDocument/2006/relationships/slide" Target="slides/slide59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8.xml"/><Relationship Id="rId49" Type="http://schemas.openxmlformats.org/officeDocument/2006/relationships/slide" Target="slides/slide72.xml"/><Relationship Id="rId10" Type="http://schemas.openxmlformats.org/officeDocument/2006/relationships/slide" Target="slides/slide12.xml"/><Relationship Id="rId19" Type="http://schemas.openxmlformats.org/officeDocument/2006/relationships/slide" Target="slides/slide23.xml"/><Relationship Id="rId31" Type="http://schemas.openxmlformats.org/officeDocument/2006/relationships/slide" Target="slides/slide43.xml"/><Relationship Id="rId44" Type="http://schemas.openxmlformats.org/officeDocument/2006/relationships/slide" Target="slides/slide58.xml"/><Relationship Id="rId52" Type="http://schemas.openxmlformats.org/officeDocument/2006/relationships/slide" Target="slides/slide80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6.xml"/><Relationship Id="rId27" Type="http://schemas.openxmlformats.org/officeDocument/2006/relationships/slide" Target="slides/slide32.xml"/><Relationship Id="rId30" Type="http://schemas.openxmlformats.org/officeDocument/2006/relationships/slide" Target="slides/slide42.xml"/><Relationship Id="rId35" Type="http://schemas.openxmlformats.org/officeDocument/2006/relationships/slide" Target="slides/slide47.xml"/><Relationship Id="rId43" Type="http://schemas.openxmlformats.org/officeDocument/2006/relationships/slide" Target="slides/slide57.xml"/><Relationship Id="rId48" Type="http://schemas.openxmlformats.org/officeDocument/2006/relationships/slide" Target="slides/slide71.xml"/><Relationship Id="rId8" Type="http://schemas.openxmlformats.org/officeDocument/2006/relationships/slide" Target="slides/slide10.xml"/><Relationship Id="rId51" Type="http://schemas.openxmlformats.org/officeDocument/2006/relationships/slide" Target="slides/slide74.xml"/><Relationship Id="rId3" Type="http://schemas.openxmlformats.org/officeDocument/2006/relationships/slide" Target="slides/slide5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30.xml"/><Relationship Id="rId33" Type="http://schemas.openxmlformats.org/officeDocument/2006/relationships/slide" Target="slides/slide45.xml"/><Relationship Id="rId38" Type="http://schemas.openxmlformats.org/officeDocument/2006/relationships/slide" Target="slides/slide50.xml"/><Relationship Id="rId46" Type="http://schemas.openxmlformats.org/officeDocument/2006/relationships/slide" Target="slides/slide69.xml"/><Relationship Id="rId20" Type="http://schemas.openxmlformats.org/officeDocument/2006/relationships/slide" Target="slides/slide24.xml"/><Relationship Id="rId41" Type="http://schemas.openxmlformats.org/officeDocument/2006/relationships/slide" Target="slides/slide55.xml"/><Relationship Id="rId1" Type="http://schemas.openxmlformats.org/officeDocument/2006/relationships/slide" Target="slides/slide1.xml"/><Relationship Id="rId6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E8F7B-28ED-438E-8C80-84CFFDA28EB9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8C0C3-4464-4D55-94B5-DAC4AAED0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21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992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37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37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66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433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356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23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050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276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557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09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15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26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963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27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52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13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93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17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21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703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181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89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95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69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376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453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169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3371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34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4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7031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0303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86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745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8410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1948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726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7186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208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0138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07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8912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7630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4407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8C0C3-4464-4D55-94B5-DAC4AAED035D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51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83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08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5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8C0C3-4464-4D55-94B5-DAC4AAED03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99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35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18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21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868F8B93-C61A-44FA-8CE0-4572518F6161}"/>
              </a:ext>
            </a:extLst>
          </p:cNvPr>
          <p:cNvSpPr/>
          <p:nvPr userDrawn="1"/>
        </p:nvSpPr>
        <p:spPr>
          <a:xfrm>
            <a:off x="0" y="1"/>
            <a:ext cx="1904214" cy="6858004"/>
          </a:xfrm>
          <a:custGeom>
            <a:avLst/>
            <a:gdLst>
              <a:gd name="connsiteX0" fmla="*/ 0 w 9144000"/>
              <a:gd name="connsiteY0" fmla="*/ 0 h 1412747"/>
              <a:gd name="connsiteX1" fmla="*/ 9143999 w 9144000"/>
              <a:gd name="connsiteY1" fmla="*/ 0 h 1412747"/>
              <a:gd name="connsiteX2" fmla="*/ 9143999 w 9144000"/>
              <a:gd name="connsiteY2" fmla="*/ 1412747 h 1412747"/>
              <a:gd name="connsiteX3" fmla="*/ 0 w 9144000"/>
              <a:gd name="connsiteY3" fmla="*/ 1412747 h 1412747"/>
              <a:gd name="connsiteX4" fmla="*/ 0 w 9144000"/>
              <a:gd name="connsiteY4" fmla="*/ 0 h 1412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412747">
                <a:moveTo>
                  <a:pt x="0" y="0"/>
                </a:moveTo>
                <a:lnTo>
                  <a:pt x="9143999" y="0"/>
                </a:lnTo>
                <a:lnTo>
                  <a:pt x="9143999" y="1412747"/>
                </a:lnTo>
                <a:lnTo>
                  <a:pt x="0" y="1412747"/>
                </a:lnTo>
                <a:lnTo>
                  <a:pt x="0" y="0"/>
                </a:lnTo>
              </a:path>
            </a:pathLst>
          </a:custGeom>
          <a:solidFill>
            <a:srgbClr val="014F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95B4A37-798A-4730-A379-686B165FD2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390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530CE9F-935A-401A-95D7-9F9D03261374}"/>
              </a:ext>
            </a:extLst>
          </p:cNvPr>
          <p:cNvSpPr/>
          <p:nvPr userDrawn="1"/>
        </p:nvSpPr>
        <p:spPr>
          <a:xfrm>
            <a:off x="-219655" y="0"/>
            <a:ext cx="23246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Outline</a:t>
            </a:r>
            <a:endParaRPr lang="zh-CN" alt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62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5F9650-EA5F-46C3-AD59-173254A5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217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7E3C207-6981-4A81-96EB-9CB9155B8EBB}"/>
              </a:ext>
            </a:extLst>
          </p:cNvPr>
          <p:cNvSpPr/>
          <p:nvPr userDrawn="1"/>
        </p:nvSpPr>
        <p:spPr>
          <a:xfrm flipV="1">
            <a:off x="260350" y="725492"/>
            <a:ext cx="8875713" cy="46037"/>
          </a:xfrm>
          <a:custGeom>
            <a:avLst/>
            <a:gdLst>
              <a:gd name="connsiteX0" fmla="*/ 0 w 8857488"/>
              <a:gd name="connsiteY0" fmla="*/ 12953 h 25907"/>
              <a:gd name="connsiteX1" fmla="*/ 8857488 w 8857488"/>
              <a:gd name="connsiteY1" fmla="*/ 12953 h 259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57488" h="25907">
                <a:moveTo>
                  <a:pt x="0" y="12953"/>
                </a:moveTo>
                <a:lnTo>
                  <a:pt x="8857488" y="12953"/>
                </a:lnTo>
              </a:path>
            </a:pathLst>
          </a:custGeom>
          <a:ln w="38100">
            <a:solidFill>
              <a:srgbClr val="006AA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83AC6BA-8995-453C-A885-7BCDDE0945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-9525"/>
            <a:ext cx="355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47997" y="0"/>
            <a:ext cx="7183164" cy="979764"/>
          </a:xfrm>
        </p:spPr>
        <p:txBody>
          <a:bodyPr/>
          <a:lstStyle>
            <a:lvl1pPr algn="l">
              <a:defRPr b="1">
                <a:solidFill>
                  <a:srgbClr val="016AAC"/>
                </a:solidFill>
                <a:latin typeface="+mn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4087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2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99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67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98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1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71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30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35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DE89-F15A-4F33-B1EB-4849A193DB78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C6B7-D6A8-4FBD-A734-63B84AB4D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9" r:id="rId12"/>
    <p:sldLayoutId id="2147483680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vasp.at/wiki/index.php/The_VASP_Manual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p.at/wiki/index.php/The_VASP_Manua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sproject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sproject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sproject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sproject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sproject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sproject.org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ryst.ehu.es/cgi-bin/cryst/programs/nph-kv-list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ryst.ehu.es/cgi-bin/cryst/programs/nph-kv-list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ryst.ehu.es/cgi-bin/cryst/programs/nph-kv-li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50B30-7D52-4618-B5ED-75668D7499AD}"/>
              </a:ext>
            </a:extLst>
          </p:cNvPr>
          <p:cNvSpPr txBox="1">
            <a:spLocks/>
          </p:cNvSpPr>
          <p:nvPr/>
        </p:nvSpPr>
        <p:spPr bwMode="auto">
          <a:xfrm>
            <a:off x="145217" y="1690409"/>
            <a:ext cx="8998783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Defect calculation by VASP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72450B30-7D52-4618-B5ED-75668D7499AD}"/>
              </a:ext>
            </a:extLst>
          </p:cNvPr>
          <p:cNvSpPr txBox="1">
            <a:spLocks/>
          </p:cNvSpPr>
          <p:nvPr/>
        </p:nvSpPr>
        <p:spPr bwMode="auto">
          <a:xfrm>
            <a:off x="426973" y="3302622"/>
            <a:ext cx="8144835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Xinyi HE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2020.12.04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02" y="494575"/>
            <a:ext cx="988596" cy="10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1.How to get total energy of defect models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69DA9C-D38B-4794-B33E-45E1486FE3C7}"/>
              </a:ext>
            </a:extLst>
          </p:cNvPr>
          <p:cNvSpPr txBox="1"/>
          <p:nvPr/>
        </p:nvSpPr>
        <p:spPr>
          <a:xfrm>
            <a:off x="32670" y="857082"/>
            <a:ext cx="483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a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3A506B-83EA-4EB8-BD28-E3E8C709E3BD}"/>
              </a:ext>
            </a:extLst>
          </p:cNvPr>
          <p:cNvSpPr txBox="1"/>
          <p:nvPr/>
        </p:nvSpPr>
        <p:spPr>
          <a:xfrm>
            <a:off x="32671" y="1426096"/>
            <a:ext cx="3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69B81EDF-C761-4A35-83F8-F7C7C51B6A2A}"/>
              </a:ext>
            </a:extLst>
          </p:cNvPr>
          <p:cNvSpPr/>
          <p:nvPr/>
        </p:nvSpPr>
        <p:spPr>
          <a:xfrm rot="5400000">
            <a:off x="1119705" y="1196586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42A1BF-8F9C-456A-9A77-1C35EE97E1AB}"/>
              </a:ext>
            </a:extLst>
          </p:cNvPr>
          <p:cNvSpPr txBox="1"/>
          <p:nvPr/>
        </p:nvSpPr>
        <p:spPr>
          <a:xfrm>
            <a:off x="32670" y="2822889"/>
            <a:ext cx="2920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174E1F77-4594-4413-8721-20B3342BFE45}"/>
              </a:ext>
            </a:extLst>
          </p:cNvPr>
          <p:cNvSpPr/>
          <p:nvPr/>
        </p:nvSpPr>
        <p:spPr>
          <a:xfrm>
            <a:off x="2732567" y="2280707"/>
            <a:ext cx="327047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F4D3F19E-229F-4799-BD23-79123D1150CB}"/>
              </a:ext>
            </a:extLst>
          </p:cNvPr>
          <p:cNvSpPr/>
          <p:nvPr/>
        </p:nvSpPr>
        <p:spPr>
          <a:xfrm rot="5400000">
            <a:off x="1105122" y="203650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5598FF-2AA4-4A29-9F8F-47F14A1642DA}"/>
              </a:ext>
            </a:extLst>
          </p:cNvPr>
          <p:cNvSpPr txBox="1"/>
          <p:nvPr/>
        </p:nvSpPr>
        <p:spPr>
          <a:xfrm>
            <a:off x="32670" y="2255917"/>
            <a:ext cx="26998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5A7B37-DCAB-464D-956F-1C3FE4D5E3CE}"/>
              </a:ext>
            </a:extLst>
          </p:cNvPr>
          <p:cNvSpPr txBox="1"/>
          <p:nvPr/>
        </p:nvSpPr>
        <p:spPr>
          <a:xfrm>
            <a:off x="3059614" y="2231917"/>
            <a:ext cx="3436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the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ABFD77-98B8-4521-8DB0-830F0C1559B0}"/>
              </a:ext>
            </a:extLst>
          </p:cNvPr>
          <p:cNvSpPr txBox="1"/>
          <p:nvPr/>
        </p:nvSpPr>
        <p:spPr>
          <a:xfrm>
            <a:off x="3096010" y="2744494"/>
            <a:ext cx="3544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9DA7383-3734-45F3-AD4B-2FD116C84266}"/>
              </a:ext>
            </a:extLst>
          </p:cNvPr>
          <p:cNvSpPr txBox="1"/>
          <p:nvPr/>
        </p:nvSpPr>
        <p:spPr>
          <a:xfrm>
            <a:off x="3153859" y="4233933"/>
            <a:ext cx="294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DD9A21C5-42F9-4E42-844F-1BA6ABA9C719}"/>
              </a:ext>
            </a:extLst>
          </p:cNvPr>
          <p:cNvSpPr/>
          <p:nvPr/>
        </p:nvSpPr>
        <p:spPr>
          <a:xfrm rot="5400000">
            <a:off x="3940760" y="2569218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621F040C-77F4-4CF5-882F-8BA2D0927E42}"/>
              </a:ext>
            </a:extLst>
          </p:cNvPr>
          <p:cNvSpPr/>
          <p:nvPr/>
        </p:nvSpPr>
        <p:spPr>
          <a:xfrm rot="5400000">
            <a:off x="3916681" y="335183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413427EC-F3FE-45AC-9F2F-ACC9510125E1}"/>
              </a:ext>
            </a:extLst>
          </p:cNvPr>
          <p:cNvSpPr/>
          <p:nvPr/>
        </p:nvSpPr>
        <p:spPr>
          <a:xfrm rot="5400000">
            <a:off x="1119703" y="3379542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2CB348-F9F8-47E1-9D87-4B8C28FE4478}"/>
              </a:ext>
            </a:extLst>
          </p:cNvPr>
          <p:cNvSpPr txBox="1"/>
          <p:nvPr/>
        </p:nvSpPr>
        <p:spPr>
          <a:xfrm>
            <a:off x="261220" y="3751394"/>
            <a:ext cx="2678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endParaRPr kumimoji="0" lang="ja-JP" alt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0ABFAF-D5DB-4EF2-BF7D-C3A5AF95812E}"/>
              </a:ext>
            </a:extLst>
          </p:cNvPr>
          <p:cNvSpPr txBox="1"/>
          <p:nvPr/>
        </p:nvSpPr>
        <p:spPr>
          <a:xfrm>
            <a:off x="3153859" y="5093350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DA5F5261-DE7A-4D2C-BB59-18614C3C3DF9}"/>
              </a:ext>
            </a:extLst>
          </p:cNvPr>
          <p:cNvSpPr/>
          <p:nvPr/>
        </p:nvSpPr>
        <p:spPr>
          <a:xfrm rot="5400000">
            <a:off x="3911664" y="484434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BCF2476C-E330-4D70-B610-4FFC992E66CE}"/>
              </a:ext>
            </a:extLst>
          </p:cNvPr>
          <p:cNvSpPr/>
          <p:nvPr/>
        </p:nvSpPr>
        <p:spPr>
          <a:xfrm>
            <a:off x="5543088" y="3682077"/>
            <a:ext cx="39476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3C334BC-EFEB-4791-92D4-6394CB980072}"/>
              </a:ext>
            </a:extLst>
          </p:cNvPr>
          <p:cNvSpPr txBox="1"/>
          <p:nvPr/>
        </p:nvSpPr>
        <p:spPr>
          <a:xfrm>
            <a:off x="5937853" y="3340710"/>
            <a:ext cx="3792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Charged defect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(changing NELECT in INCAR)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337376-80B7-454C-9E63-103850BA70F3}"/>
              </a:ext>
            </a:extLst>
          </p:cNvPr>
          <p:cNvSpPr txBox="1"/>
          <p:nvPr/>
        </p:nvSpPr>
        <p:spPr>
          <a:xfrm>
            <a:off x="3099322" y="3619822"/>
            <a:ext cx="2538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E40A8283-8EE5-4CFD-968E-C30D387A2827}"/>
              </a:ext>
            </a:extLst>
          </p:cNvPr>
          <p:cNvSpPr/>
          <p:nvPr/>
        </p:nvSpPr>
        <p:spPr>
          <a:xfrm rot="5400000">
            <a:off x="3911664" y="3982040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4571A9-C442-43ED-9EE3-760173119E44}"/>
              </a:ext>
            </a:extLst>
          </p:cNvPr>
          <p:cNvSpPr txBox="1"/>
          <p:nvPr/>
        </p:nvSpPr>
        <p:spPr>
          <a:xfrm>
            <a:off x="6009502" y="5651889"/>
            <a:ext cx="3474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hybrid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5E651D9B-8F35-4DBA-8AA8-785D193301A0}"/>
              </a:ext>
            </a:extLst>
          </p:cNvPr>
          <p:cNvSpPr/>
          <p:nvPr/>
        </p:nvSpPr>
        <p:spPr>
          <a:xfrm rot="5400000">
            <a:off x="7249559" y="477732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A78CAD-A70F-4A83-86AA-425753A6D860}"/>
              </a:ext>
            </a:extLst>
          </p:cNvPr>
          <p:cNvSpPr txBox="1"/>
          <p:nvPr/>
        </p:nvSpPr>
        <p:spPr>
          <a:xfrm>
            <a:off x="6548969" y="6465251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54E46D25-E60A-42C7-816B-B1BBD01F3F41}"/>
              </a:ext>
            </a:extLst>
          </p:cNvPr>
          <p:cNvSpPr/>
          <p:nvPr/>
        </p:nvSpPr>
        <p:spPr>
          <a:xfrm rot="5400000">
            <a:off x="7307056" y="624751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203E591-AB43-405B-937A-91BA610182C8}"/>
              </a:ext>
            </a:extLst>
          </p:cNvPr>
          <p:cNvSpPr txBox="1"/>
          <p:nvPr/>
        </p:nvSpPr>
        <p:spPr>
          <a:xfrm>
            <a:off x="5937853" y="5026091"/>
            <a:ext cx="4027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Charged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AF9A578A-2671-40FC-B6D4-F36B8E2B40AC}"/>
              </a:ext>
            </a:extLst>
          </p:cNvPr>
          <p:cNvSpPr/>
          <p:nvPr/>
        </p:nvSpPr>
        <p:spPr>
          <a:xfrm rot="5400000">
            <a:off x="7293194" y="541247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AA5A3F98-5F2A-4EA5-AE05-58207E3DD3CB}"/>
              </a:ext>
            </a:extLst>
          </p:cNvPr>
          <p:cNvSpPr/>
          <p:nvPr/>
        </p:nvSpPr>
        <p:spPr>
          <a:xfrm rot="5400000">
            <a:off x="7249559" y="395692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5FC252BE-9540-4C8E-9520-67FFA033F287}"/>
              </a:ext>
            </a:extLst>
          </p:cNvPr>
          <p:cNvSpPr/>
          <p:nvPr/>
        </p:nvSpPr>
        <p:spPr>
          <a:xfrm rot="5400000">
            <a:off x="1116369" y="261031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884E3C-529D-461B-BA49-021277DEC556}"/>
              </a:ext>
            </a:extLst>
          </p:cNvPr>
          <p:cNvSpPr txBox="1"/>
          <p:nvPr/>
        </p:nvSpPr>
        <p:spPr>
          <a:xfrm>
            <a:off x="5937854" y="4166913"/>
            <a:ext cx="3336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A4690F32-432D-4DD9-A2B0-C403F253F123}"/>
              </a:ext>
            </a:extLst>
          </p:cNvPr>
          <p:cNvSpPr/>
          <p:nvPr/>
        </p:nvSpPr>
        <p:spPr>
          <a:xfrm>
            <a:off x="32670" y="1178323"/>
            <a:ext cx="3332535" cy="10651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9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(2) How to set input files for defect calculation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 POSCAR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62E3C5D6-FA15-44B0-AC7D-5B0F1FA40FB6}"/>
              </a:ext>
            </a:extLst>
          </p:cNvPr>
          <p:cNvSpPr txBox="1"/>
          <p:nvPr/>
        </p:nvSpPr>
        <p:spPr>
          <a:xfrm>
            <a:off x="192505" y="1320515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2. POTCAR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CEAD05DA-9344-4A63-B931-545CCFD7391A}"/>
              </a:ext>
            </a:extLst>
          </p:cNvPr>
          <p:cNvSpPr txBox="1"/>
          <p:nvPr/>
        </p:nvSpPr>
        <p:spPr>
          <a:xfrm>
            <a:off x="181756" y="1746404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3. KPOINTS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C55B69-05CC-4C34-8A49-CCB464406C4B}"/>
              </a:ext>
            </a:extLst>
          </p:cNvPr>
          <p:cNvSpPr txBox="1"/>
          <p:nvPr/>
        </p:nvSpPr>
        <p:spPr>
          <a:xfrm>
            <a:off x="610299" y="2269624"/>
            <a:ext cx="2007066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K-Points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Gamma-centered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1 1 1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0 0 0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F4AFDC07-1CCB-48BA-93FE-13336CC5DC22}"/>
              </a:ext>
            </a:extLst>
          </p:cNvPr>
          <p:cNvSpPr txBox="1"/>
          <p:nvPr/>
        </p:nvSpPr>
        <p:spPr>
          <a:xfrm>
            <a:off x="181756" y="3706530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4. INCAR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B69A53A-1CA3-4E9E-94F0-E9D0EFCA895C}"/>
              </a:ext>
            </a:extLst>
          </p:cNvPr>
          <p:cNvSpPr txBox="1"/>
          <p:nvPr/>
        </p:nvSpPr>
        <p:spPr>
          <a:xfrm>
            <a:off x="480585" y="4209048"/>
            <a:ext cx="61062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Relaxation calculation by GGA-PBE functional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Scf</a:t>
            </a: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-consistent calculation by HSE06 functional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5508E802-09FB-4FB9-BB46-3336868BB599}"/>
              </a:ext>
            </a:extLst>
          </p:cNvPr>
          <p:cNvSpPr txBox="1"/>
          <p:nvPr/>
        </p:nvSpPr>
        <p:spPr>
          <a:xfrm>
            <a:off x="192505" y="4821176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vasp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-info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52223E-EDA0-48E9-B0B9-830D01F15B35}"/>
              </a:ext>
            </a:extLst>
          </p:cNvPr>
          <p:cNvSpPr txBox="1"/>
          <p:nvPr/>
        </p:nvSpPr>
        <p:spPr>
          <a:xfrm>
            <a:off x="533748" y="610180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Get </a:t>
            </a:r>
            <a:r>
              <a:rPr kumimoji="1" lang="en-IE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</a:t>
            </a:r>
            <a:r>
              <a:rPr kumimoji="1" lang="en-IE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 </a:t>
            </a: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 </a:t>
            </a:r>
            <a:r>
              <a:rPr kumimoji="1" lang="en-IE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</a:t>
            </a:r>
            <a:r>
              <a:rPr kumimoji="1" lang="en-IE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 </a:t>
            </a: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 </a:t>
            </a:r>
            <a:r>
              <a:rPr kumimoji="1" lang="en-IE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</a:t>
            </a:r>
            <a:r>
              <a:rPr kumimoji="1" lang="en-IE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 </a:t>
            </a:r>
            <a:endParaRPr kumimoji="1" lang="ja-JP" altLang="en-US" sz="2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3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 Light" panose="020B0300000000000000" pitchFamily="50" charset="-128"/>
                <a:cs typeface="+mj-cs"/>
              </a:rPr>
              <a:t>(2) How to set input files for defect calculation</a:t>
            </a:r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F4AFDC07-1CCB-48BA-93FE-13336CC5DC22}"/>
              </a:ext>
            </a:extLst>
          </p:cNvPr>
          <p:cNvSpPr txBox="1"/>
          <p:nvPr/>
        </p:nvSpPr>
        <p:spPr>
          <a:xfrm>
            <a:off x="196270" y="936600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4. INCAR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F1D69D-1944-494B-8F7A-51C54B87E650}"/>
              </a:ext>
            </a:extLst>
          </p:cNvPr>
          <p:cNvSpPr txBox="1"/>
          <p:nvPr/>
        </p:nvSpPr>
        <p:spPr>
          <a:xfrm>
            <a:off x="667277" y="2169050"/>
            <a:ext cx="2627086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general: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System = </a:t>
            </a: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xxx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ISTART = 0 ; ICHARG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ENCUT  =   500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ISMEAR = 0; SIGMA = 0.2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ISIF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NSW = 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IBRION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EDIFF = 1E-4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EDIFFG = -0.03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LREAL= Auto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LCHARG =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LWAVE = F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26D62E-F5D5-451A-853B-6F7690D30EF9}"/>
              </a:ext>
            </a:extLst>
          </p:cNvPr>
          <p:cNvSpPr txBox="1"/>
          <p:nvPr/>
        </p:nvSpPr>
        <p:spPr>
          <a:xfrm>
            <a:off x="4904310" y="2169050"/>
            <a:ext cx="2627086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general: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System = xxx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ISTART = 0;  ICHARG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ENCUT  =   400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ISMEAR = 0; SIGMA = 0.2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ISIF = 2</a:t>
            </a:r>
            <a:endParaRPr kumimoji="0" lang="en-IE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#NSW = 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IBRION = 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EDIFF = 1E-3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LREAL= Auto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LCHARG =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LWAVE =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ALGO =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LHFCALC = .TRUE.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HFSCREEN = 0.2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PREC = Normal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EC036A-9653-4F3F-A010-5EEDDFFD4CFF}"/>
              </a:ext>
            </a:extLst>
          </p:cNvPr>
          <p:cNvSpPr txBox="1"/>
          <p:nvPr/>
        </p:nvSpPr>
        <p:spPr>
          <a:xfrm>
            <a:off x="319707" y="1492976"/>
            <a:ext cx="3141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Relaxation calculation by GGA-PBE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D666A7-35CA-495E-A40A-FBF18EA62BE3}"/>
              </a:ext>
            </a:extLst>
          </p:cNvPr>
          <p:cNvSpPr txBox="1"/>
          <p:nvPr/>
        </p:nvSpPr>
        <p:spPr>
          <a:xfrm>
            <a:off x="4496243" y="1492976"/>
            <a:ext cx="3648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HSE06 hybrid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C476894-5540-4EB9-BA7C-EC7FD9F60D42}"/>
              </a:ext>
            </a:extLst>
          </p:cNvPr>
          <p:cNvSpPr/>
          <p:nvPr/>
        </p:nvSpPr>
        <p:spPr>
          <a:xfrm>
            <a:off x="728330" y="3567222"/>
            <a:ext cx="813392" cy="303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1ACF070-5DBC-4ED7-BD13-440384948647}"/>
              </a:ext>
            </a:extLst>
          </p:cNvPr>
          <p:cNvSpPr/>
          <p:nvPr/>
        </p:nvSpPr>
        <p:spPr>
          <a:xfrm>
            <a:off x="728329" y="4411766"/>
            <a:ext cx="1509823" cy="8566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6CD25CB-D4AD-4F51-96BD-E045BF5E3502}"/>
              </a:ext>
            </a:extLst>
          </p:cNvPr>
          <p:cNvSpPr/>
          <p:nvPr/>
        </p:nvSpPr>
        <p:spPr>
          <a:xfrm>
            <a:off x="4990213" y="5518297"/>
            <a:ext cx="1798675" cy="10845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 Light" panose="020B0300000000000000" pitchFamily="50" charset="-128"/>
                <a:cs typeface="+mj-cs"/>
              </a:rPr>
              <a:t>(2) How to set input files for defect calculation</a:t>
            </a:r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F4AFDC07-1CCB-48BA-93FE-13336CC5DC22}"/>
              </a:ext>
            </a:extLst>
          </p:cNvPr>
          <p:cNvSpPr txBox="1"/>
          <p:nvPr/>
        </p:nvSpPr>
        <p:spPr>
          <a:xfrm>
            <a:off x="196270" y="936600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vasp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-info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DA0116-BAB7-434C-8171-D85BA2F3E884}"/>
              </a:ext>
            </a:extLst>
          </p:cNvPr>
          <p:cNvSpPr txBox="1"/>
          <p:nvPr/>
        </p:nvSpPr>
        <p:spPr>
          <a:xfrm>
            <a:off x="2970470" y="1058875"/>
            <a:ext cx="4057651" cy="563231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#!/bin/bash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JOB_NAME=VC-S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NUM_NODE=2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NUM_CPU=14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TIME=23:30:00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#NODE_TYPE=s_core   #MAX_CPU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#NODE_TYPE=q_core   #MAX_CPU 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#NODE_TYPE=f_node   #MAX_CPU 28 MAX_NODE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NODE_TYPE=h_node   #MAX_CPU 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#NODE_TYPE=q_node   #MAX_CPU  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#BIN=vasp_ncl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#BIN=vasp_gpu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MAIL_TYPE=abe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MAIL_ADDR=h-xinyi@mces.titech.ac.jp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BIN=vasp_gam   #vasp_std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LOG=vasp.log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GROUP=tgd-mts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BIN_DIR=/gs/hs0/tgd-mts/bin/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~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DE9E22C-0F22-4221-B2AA-EA3C4F770F2D}"/>
              </a:ext>
            </a:extLst>
          </p:cNvPr>
          <p:cNvSpPr/>
          <p:nvPr/>
        </p:nvSpPr>
        <p:spPr>
          <a:xfrm>
            <a:off x="2922623" y="5224129"/>
            <a:ext cx="1649377" cy="308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84F81B8-5488-4FAF-9C15-0AED188E133B}"/>
              </a:ext>
            </a:extLst>
          </p:cNvPr>
          <p:cNvSpPr txBox="1"/>
          <p:nvPr/>
        </p:nvSpPr>
        <p:spPr>
          <a:xfrm>
            <a:off x="1196885" y="5178247"/>
            <a:ext cx="1886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Gamma-only </a:t>
            </a:r>
            <a:endParaRPr kumimoji="0" lang="ja-JP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(2) How to set input files for defect calculation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52223E-EDA0-48E9-B0B9-830D01F15B35}"/>
              </a:ext>
            </a:extLst>
          </p:cNvPr>
          <p:cNvSpPr txBox="1"/>
          <p:nvPr/>
        </p:nvSpPr>
        <p:spPr>
          <a:xfrm>
            <a:off x="406157" y="1019445"/>
            <a:ext cx="640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Get </a:t>
            </a:r>
            <a:r>
              <a:rPr kumimoji="1" lang="en-IE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</a:t>
            </a:r>
            <a:r>
              <a:rPr kumimoji="1" lang="en-IE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</a:t>
            </a: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 </a:t>
            </a:r>
            <a:r>
              <a:rPr kumimoji="1" lang="en-IE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</a:t>
            </a:r>
            <a:r>
              <a:rPr kumimoji="1" lang="en-IE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  </a:t>
            </a: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the perfect supercell</a:t>
            </a:r>
            <a:r>
              <a:rPr kumimoji="1" lang="en-IE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endParaRPr kumimoji="1" lang="ja-JP" altLang="en-US" sz="2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62D518FF-6FAB-481E-996C-C0F0013D253E}"/>
              </a:ext>
            </a:extLst>
          </p:cNvPr>
          <p:cNvSpPr txBox="1"/>
          <p:nvPr/>
        </p:nvSpPr>
        <p:spPr>
          <a:xfrm>
            <a:off x="923689" y="2392326"/>
            <a:ext cx="6677534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grep '  without' OUTCAR |tail -n 1 | awk '{print $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7}'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96865EC-13F6-49F4-B91F-006023D2683C}"/>
              </a:ext>
            </a:extLst>
          </p:cNvPr>
          <p:cNvSpPr txBox="1"/>
          <p:nvPr/>
        </p:nvSpPr>
        <p:spPr>
          <a:xfrm>
            <a:off x="461173" y="1765078"/>
            <a:ext cx="640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Get </a:t>
            </a:r>
            <a:r>
              <a:rPr kumimoji="1" lang="en-IE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</a:t>
            </a:r>
            <a:r>
              <a:rPr kumimoji="1" lang="en-IE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  </a:t>
            </a:r>
            <a:endParaRPr kumimoji="1" lang="ja-JP" altLang="en-US" sz="2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D26960D8-7C30-4A0C-9281-697AD1EE71FE}"/>
              </a:ext>
            </a:extLst>
          </p:cNvPr>
          <p:cNvSpPr txBox="1"/>
          <p:nvPr/>
        </p:nvSpPr>
        <p:spPr>
          <a:xfrm>
            <a:off x="991028" y="3585267"/>
            <a:ext cx="277159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python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gbandedges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9962CC5-162E-4FE4-95B4-0862BCF905C1}"/>
              </a:ext>
            </a:extLst>
          </p:cNvPr>
          <p:cNvSpPr txBox="1"/>
          <p:nvPr/>
        </p:nvSpPr>
        <p:spPr>
          <a:xfrm>
            <a:off x="528512" y="2958019"/>
            <a:ext cx="640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Get </a:t>
            </a:r>
            <a:r>
              <a:rPr kumimoji="1" lang="en-IE" altLang="ja-JP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</a:t>
            </a:r>
            <a:r>
              <a:rPr kumimoji="1" lang="en-IE" altLang="ja-JP" sz="2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</a:t>
            </a:r>
            <a:r>
              <a:rPr kumimoji="1" lang="en-IE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endParaRPr kumimoji="1" lang="ja-JP" altLang="en-US" sz="2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80D1DCE-2750-45D1-8344-A54B3D475F86}"/>
              </a:ext>
            </a:extLst>
          </p:cNvPr>
          <p:cNvSpPr txBox="1"/>
          <p:nvPr/>
        </p:nvSpPr>
        <p:spPr>
          <a:xfrm>
            <a:off x="991028" y="4150960"/>
            <a:ext cx="4590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gbandedges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in  /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gs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/hs0/tgd-mts/Data 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0413B5B-660F-49C1-9B20-4637023BD9AA}"/>
              </a:ext>
            </a:extLst>
          </p:cNvPr>
          <p:cNvSpPr txBox="1"/>
          <p:nvPr/>
        </p:nvSpPr>
        <p:spPr>
          <a:xfrm>
            <a:off x="4850955" y="3837146"/>
            <a:ext cx="4163106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Efermi  : 0.624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N band  : 1036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N kpoint: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N spin  :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Band gap: 2.403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Bottom of conduction band: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 Energy : 1.993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 K point: 1 ['0.1262379E-14', '0.1262379E-14', '0.1262379E-14']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 Band   : 865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 Spin   :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Top of valence band: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 Energy : -0.410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 K point: 1 ['0.1262379E-14', '0.1262379E-14', '0.1262379E-14']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 Band   : 864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 Spin   : 1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A063FDC-94A6-492E-BBEF-00DD09410F55}"/>
              </a:ext>
            </a:extLst>
          </p:cNvPr>
          <p:cNvSpPr/>
          <p:nvPr/>
        </p:nvSpPr>
        <p:spPr>
          <a:xfrm>
            <a:off x="4572000" y="5684382"/>
            <a:ext cx="1791586" cy="4559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E23DF6E-CEA7-4DDB-BAEE-71E93A77F364}"/>
              </a:ext>
            </a:extLst>
          </p:cNvPr>
          <p:cNvSpPr txBox="1"/>
          <p:nvPr/>
        </p:nvSpPr>
        <p:spPr>
          <a:xfrm>
            <a:off x="3835202" y="5576945"/>
            <a:ext cx="87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IE" altLang="ja-JP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</a:t>
            </a:r>
            <a:r>
              <a:rPr kumimoji="1" lang="en-IE" altLang="ja-JP" sz="2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</a:t>
            </a:r>
            <a:r>
              <a:rPr kumimoji="1" lang="en-IE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endParaRPr kumimoji="1" lang="ja-JP" altLang="en-US" sz="2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1.How to get total energy of defect models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69DA9C-D38B-4794-B33E-45E1486FE3C7}"/>
              </a:ext>
            </a:extLst>
          </p:cNvPr>
          <p:cNvSpPr txBox="1"/>
          <p:nvPr/>
        </p:nvSpPr>
        <p:spPr>
          <a:xfrm>
            <a:off x="32670" y="857082"/>
            <a:ext cx="483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a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3A506B-83EA-4EB8-BD28-E3E8C709E3BD}"/>
              </a:ext>
            </a:extLst>
          </p:cNvPr>
          <p:cNvSpPr txBox="1"/>
          <p:nvPr/>
        </p:nvSpPr>
        <p:spPr>
          <a:xfrm>
            <a:off x="32671" y="1426096"/>
            <a:ext cx="3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69B81EDF-C761-4A35-83F8-F7C7C51B6A2A}"/>
              </a:ext>
            </a:extLst>
          </p:cNvPr>
          <p:cNvSpPr/>
          <p:nvPr/>
        </p:nvSpPr>
        <p:spPr>
          <a:xfrm rot="5400000">
            <a:off x="1119705" y="1196586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42A1BF-8F9C-456A-9A77-1C35EE97E1AB}"/>
              </a:ext>
            </a:extLst>
          </p:cNvPr>
          <p:cNvSpPr txBox="1"/>
          <p:nvPr/>
        </p:nvSpPr>
        <p:spPr>
          <a:xfrm>
            <a:off x="32670" y="2822889"/>
            <a:ext cx="2920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174E1F77-4594-4413-8721-20B3342BFE45}"/>
              </a:ext>
            </a:extLst>
          </p:cNvPr>
          <p:cNvSpPr/>
          <p:nvPr/>
        </p:nvSpPr>
        <p:spPr>
          <a:xfrm>
            <a:off x="2732567" y="2280707"/>
            <a:ext cx="327047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F4D3F19E-229F-4799-BD23-79123D1150CB}"/>
              </a:ext>
            </a:extLst>
          </p:cNvPr>
          <p:cNvSpPr/>
          <p:nvPr/>
        </p:nvSpPr>
        <p:spPr>
          <a:xfrm rot="5400000">
            <a:off x="1105122" y="203650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5598FF-2AA4-4A29-9F8F-47F14A1642DA}"/>
              </a:ext>
            </a:extLst>
          </p:cNvPr>
          <p:cNvSpPr txBox="1"/>
          <p:nvPr/>
        </p:nvSpPr>
        <p:spPr>
          <a:xfrm>
            <a:off x="32670" y="2255917"/>
            <a:ext cx="26998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5A7B37-DCAB-464D-956F-1C3FE4D5E3CE}"/>
              </a:ext>
            </a:extLst>
          </p:cNvPr>
          <p:cNvSpPr txBox="1"/>
          <p:nvPr/>
        </p:nvSpPr>
        <p:spPr>
          <a:xfrm>
            <a:off x="3059614" y="2231917"/>
            <a:ext cx="3436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the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ABFD77-98B8-4521-8DB0-830F0C1559B0}"/>
              </a:ext>
            </a:extLst>
          </p:cNvPr>
          <p:cNvSpPr txBox="1"/>
          <p:nvPr/>
        </p:nvSpPr>
        <p:spPr>
          <a:xfrm>
            <a:off x="3096010" y="2744494"/>
            <a:ext cx="3544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9DA7383-3734-45F3-AD4B-2FD116C84266}"/>
              </a:ext>
            </a:extLst>
          </p:cNvPr>
          <p:cNvSpPr txBox="1"/>
          <p:nvPr/>
        </p:nvSpPr>
        <p:spPr>
          <a:xfrm>
            <a:off x="3153859" y="4233933"/>
            <a:ext cx="294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DD9A21C5-42F9-4E42-844F-1BA6ABA9C719}"/>
              </a:ext>
            </a:extLst>
          </p:cNvPr>
          <p:cNvSpPr/>
          <p:nvPr/>
        </p:nvSpPr>
        <p:spPr>
          <a:xfrm rot="5400000">
            <a:off x="3940760" y="2569218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621F040C-77F4-4CF5-882F-8BA2D0927E42}"/>
              </a:ext>
            </a:extLst>
          </p:cNvPr>
          <p:cNvSpPr/>
          <p:nvPr/>
        </p:nvSpPr>
        <p:spPr>
          <a:xfrm rot="5400000">
            <a:off x="3916681" y="335183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413427EC-F3FE-45AC-9F2F-ACC9510125E1}"/>
              </a:ext>
            </a:extLst>
          </p:cNvPr>
          <p:cNvSpPr/>
          <p:nvPr/>
        </p:nvSpPr>
        <p:spPr>
          <a:xfrm rot="5400000">
            <a:off x="1119703" y="3379542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2CB348-F9F8-47E1-9D87-4B8C28FE4478}"/>
              </a:ext>
            </a:extLst>
          </p:cNvPr>
          <p:cNvSpPr txBox="1"/>
          <p:nvPr/>
        </p:nvSpPr>
        <p:spPr>
          <a:xfrm>
            <a:off x="261220" y="3751394"/>
            <a:ext cx="2678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endParaRPr kumimoji="0" lang="ja-JP" alt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0ABFAF-D5DB-4EF2-BF7D-C3A5AF95812E}"/>
              </a:ext>
            </a:extLst>
          </p:cNvPr>
          <p:cNvSpPr txBox="1"/>
          <p:nvPr/>
        </p:nvSpPr>
        <p:spPr>
          <a:xfrm>
            <a:off x="3153859" y="5093350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DA5F5261-DE7A-4D2C-BB59-18614C3C3DF9}"/>
              </a:ext>
            </a:extLst>
          </p:cNvPr>
          <p:cNvSpPr/>
          <p:nvPr/>
        </p:nvSpPr>
        <p:spPr>
          <a:xfrm rot="5400000">
            <a:off x="3911664" y="484434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BCF2476C-E330-4D70-B610-4FFC992E66CE}"/>
              </a:ext>
            </a:extLst>
          </p:cNvPr>
          <p:cNvSpPr/>
          <p:nvPr/>
        </p:nvSpPr>
        <p:spPr>
          <a:xfrm>
            <a:off x="5543088" y="3682077"/>
            <a:ext cx="39476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3C334BC-EFEB-4791-92D4-6394CB980072}"/>
              </a:ext>
            </a:extLst>
          </p:cNvPr>
          <p:cNvSpPr txBox="1"/>
          <p:nvPr/>
        </p:nvSpPr>
        <p:spPr>
          <a:xfrm>
            <a:off x="5937853" y="3340710"/>
            <a:ext cx="3792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Charged defect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(changing NELECT in INCAR)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337376-80B7-454C-9E63-103850BA70F3}"/>
              </a:ext>
            </a:extLst>
          </p:cNvPr>
          <p:cNvSpPr txBox="1"/>
          <p:nvPr/>
        </p:nvSpPr>
        <p:spPr>
          <a:xfrm>
            <a:off x="3099322" y="3619822"/>
            <a:ext cx="2538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E40A8283-8EE5-4CFD-968E-C30D387A2827}"/>
              </a:ext>
            </a:extLst>
          </p:cNvPr>
          <p:cNvSpPr/>
          <p:nvPr/>
        </p:nvSpPr>
        <p:spPr>
          <a:xfrm rot="5400000">
            <a:off x="3911664" y="3982040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4571A9-C442-43ED-9EE3-760173119E44}"/>
              </a:ext>
            </a:extLst>
          </p:cNvPr>
          <p:cNvSpPr txBox="1"/>
          <p:nvPr/>
        </p:nvSpPr>
        <p:spPr>
          <a:xfrm>
            <a:off x="6009502" y="5651889"/>
            <a:ext cx="3474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hybrid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5E651D9B-8F35-4DBA-8AA8-785D193301A0}"/>
              </a:ext>
            </a:extLst>
          </p:cNvPr>
          <p:cNvSpPr/>
          <p:nvPr/>
        </p:nvSpPr>
        <p:spPr>
          <a:xfrm rot="5400000">
            <a:off x="7249559" y="477732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A78CAD-A70F-4A83-86AA-425753A6D860}"/>
              </a:ext>
            </a:extLst>
          </p:cNvPr>
          <p:cNvSpPr txBox="1"/>
          <p:nvPr/>
        </p:nvSpPr>
        <p:spPr>
          <a:xfrm>
            <a:off x="6548969" y="6465251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54E46D25-E60A-42C7-816B-B1BBD01F3F41}"/>
              </a:ext>
            </a:extLst>
          </p:cNvPr>
          <p:cNvSpPr/>
          <p:nvPr/>
        </p:nvSpPr>
        <p:spPr>
          <a:xfrm rot="5400000">
            <a:off x="7307056" y="624751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203E591-AB43-405B-937A-91BA610182C8}"/>
              </a:ext>
            </a:extLst>
          </p:cNvPr>
          <p:cNvSpPr txBox="1"/>
          <p:nvPr/>
        </p:nvSpPr>
        <p:spPr>
          <a:xfrm>
            <a:off x="5937853" y="5026091"/>
            <a:ext cx="4027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Charged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AF9A578A-2671-40FC-B6D4-F36B8E2B40AC}"/>
              </a:ext>
            </a:extLst>
          </p:cNvPr>
          <p:cNvSpPr/>
          <p:nvPr/>
        </p:nvSpPr>
        <p:spPr>
          <a:xfrm rot="5400000">
            <a:off x="7293194" y="541247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AA5A3F98-5F2A-4EA5-AE05-58207E3DD3CB}"/>
              </a:ext>
            </a:extLst>
          </p:cNvPr>
          <p:cNvSpPr/>
          <p:nvPr/>
        </p:nvSpPr>
        <p:spPr>
          <a:xfrm rot="5400000">
            <a:off x="7249559" y="395692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5FC252BE-9540-4C8E-9520-67FFA033F287}"/>
              </a:ext>
            </a:extLst>
          </p:cNvPr>
          <p:cNvSpPr/>
          <p:nvPr/>
        </p:nvSpPr>
        <p:spPr>
          <a:xfrm rot="5400000">
            <a:off x="1116369" y="261031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884E3C-529D-461B-BA49-021277DEC556}"/>
              </a:ext>
            </a:extLst>
          </p:cNvPr>
          <p:cNvSpPr txBox="1"/>
          <p:nvPr/>
        </p:nvSpPr>
        <p:spPr>
          <a:xfrm>
            <a:off x="5937854" y="4166913"/>
            <a:ext cx="3336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D90752D-B93B-465D-84DE-A891F307CB4F}"/>
              </a:ext>
            </a:extLst>
          </p:cNvPr>
          <p:cNvSpPr/>
          <p:nvPr/>
        </p:nvSpPr>
        <p:spPr>
          <a:xfrm>
            <a:off x="2953651" y="2073126"/>
            <a:ext cx="2589437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0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(3) How to build defect models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5795DCB-EAD4-4EFA-BBD9-734459EDE1C6}"/>
              </a:ext>
            </a:extLst>
          </p:cNvPr>
          <p:cNvSpPr txBox="1"/>
          <p:nvPr/>
        </p:nvSpPr>
        <p:spPr>
          <a:xfrm>
            <a:off x="482062" y="881974"/>
            <a:ext cx="3454792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Intrinsic point defects in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ZnO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acancy: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V</a:t>
            </a:r>
            <a:r>
              <a:rPr kumimoji="1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Substitution: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Interstitial: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O</a:t>
            </a:r>
            <a:r>
              <a:rPr kumimoji="1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F7228BA-C45D-46A5-848F-9712E0612F4B}"/>
              </a:ext>
            </a:extLst>
          </p:cNvPr>
          <p:cNvSpPr txBox="1"/>
          <p:nvPr/>
        </p:nvSpPr>
        <p:spPr>
          <a:xfrm>
            <a:off x="659380" y="5468800"/>
            <a:ext cx="494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So, we need to </a:t>
            </a:r>
            <a:r>
              <a:rPr kumimoji="1" lang="en-I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build 6 defect models.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5EED46-F8A6-4D3F-9B1B-05220F8E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62" y="2669946"/>
            <a:ext cx="7266169" cy="2607843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C0A74B9-35C7-49F8-A47C-13C7B1D6AFEE}"/>
              </a:ext>
            </a:extLst>
          </p:cNvPr>
          <p:cNvSpPr txBox="1"/>
          <p:nvPr/>
        </p:nvSpPr>
        <p:spPr>
          <a:xfrm>
            <a:off x="773214" y="6032172"/>
            <a:ext cx="602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Open the relaxed </a:t>
            </a:r>
            <a:r>
              <a:rPr kumimoji="1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ZnO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perfect cell by vesta.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F97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F3A2259-5836-45B1-9C65-24E4953B6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110" y="2180519"/>
            <a:ext cx="4806969" cy="396664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50" charset="-128"/>
                <a:cs typeface="Arial" panose="020B0604020202020204" pitchFamily="34" charset="0"/>
              </a:rPr>
              <a:t>(3) How to build defect models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FEB07B-E77B-4AB2-A4E0-DA4C9058BEE5}"/>
              </a:ext>
            </a:extLst>
          </p:cNvPr>
          <p:cNvSpPr txBox="1"/>
          <p:nvPr/>
        </p:nvSpPr>
        <p:spPr>
          <a:xfrm>
            <a:off x="576117" y="1278067"/>
            <a:ext cx="3454792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Intrinsic point defects in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ZnO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acancy: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zh-CN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V</a:t>
            </a:r>
            <a:r>
              <a:rPr kumimoji="1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Substitution: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Interstitial: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O</a:t>
            </a:r>
            <a:r>
              <a:rPr kumimoji="1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14632A3-F2C5-4CB4-8953-AFDC1EB034DB}"/>
              </a:ext>
            </a:extLst>
          </p:cNvPr>
          <p:cNvSpPr/>
          <p:nvPr/>
        </p:nvSpPr>
        <p:spPr>
          <a:xfrm>
            <a:off x="3648154" y="2185030"/>
            <a:ext cx="4798930" cy="4108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F69BBC-3C4A-4192-B0F7-673D54981C38}"/>
              </a:ext>
            </a:extLst>
          </p:cNvPr>
          <p:cNvSpPr/>
          <p:nvPr/>
        </p:nvSpPr>
        <p:spPr>
          <a:xfrm>
            <a:off x="3918890" y="4214686"/>
            <a:ext cx="3227002" cy="19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FA9922-39A7-4252-B3CB-D7194EC9E583}"/>
              </a:ext>
            </a:extLst>
          </p:cNvPr>
          <p:cNvSpPr/>
          <p:nvPr/>
        </p:nvSpPr>
        <p:spPr>
          <a:xfrm>
            <a:off x="3748779" y="3963418"/>
            <a:ext cx="4654289" cy="2183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B5CD74-BD42-45D2-A327-237597F23B6C}"/>
              </a:ext>
            </a:extLst>
          </p:cNvPr>
          <p:cNvSpPr/>
          <p:nvPr/>
        </p:nvSpPr>
        <p:spPr>
          <a:xfrm>
            <a:off x="7837287" y="4239268"/>
            <a:ext cx="553826" cy="19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FDD817D-116A-4581-8763-FA290D181DDB}"/>
              </a:ext>
            </a:extLst>
          </p:cNvPr>
          <p:cNvSpPr/>
          <p:nvPr/>
        </p:nvSpPr>
        <p:spPr>
          <a:xfrm>
            <a:off x="5255478" y="5898116"/>
            <a:ext cx="553826" cy="19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ECE3D3F3-CFFE-43C2-88A8-B759799A7F8C}"/>
              </a:ext>
            </a:extLst>
          </p:cNvPr>
          <p:cNvSpPr/>
          <p:nvPr/>
        </p:nvSpPr>
        <p:spPr>
          <a:xfrm rot="4040098" flipV="1">
            <a:off x="4644153" y="4416098"/>
            <a:ext cx="232422" cy="36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E9F68001-5197-4C62-B97D-AE57AD6228BB}"/>
              </a:ext>
            </a:extLst>
          </p:cNvPr>
          <p:cNvSpPr/>
          <p:nvPr/>
        </p:nvSpPr>
        <p:spPr>
          <a:xfrm rot="4040098" flipV="1">
            <a:off x="7521673" y="4239221"/>
            <a:ext cx="232422" cy="36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72D52FA7-D41F-4542-8642-E351AA73DD81}"/>
              </a:ext>
            </a:extLst>
          </p:cNvPr>
          <p:cNvSpPr/>
          <p:nvPr/>
        </p:nvSpPr>
        <p:spPr>
          <a:xfrm rot="4040098" flipV="1">
            <a:off x="4939755" y="5810016"/>
            <a:ext cx="232422" cy="36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D387F4-D6B4-4575-BA0D-9DD39A120B4A}"/>
              </a:ext>
            </a:extLst>
          </p:cNvPr>
          <p:cNvSpPr txBox="1"/>
          <p:nvPr/>
        </p:nvSpPr>
        <p:spPr>
          <a:xfrm>
            <a:off x="4332048" y="45066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FDCB484-A53F-433B-9A53-1EB61DBB4D02}"/>
              </a:ext>
            </a:extLst>
          </p:cNvPr>
          <p:cNvSpPr txBox="1"/>
          <p:nvPr/>
        </p:nvSpPr>
        <p:spPr>
          <a:xfrm>
            <a:off x="7233601" y="43987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9AB3521-D0E2-43D9-B14D-285785B38542}"/>
              </a:ext>
            </a:extLst>
          </p:cNvPr>
          <p:cNvSpPr txBox="1"/>
          <p:nvPr/>
        </p:nvSpPr>
        <p:spPr>
          <a:xfrm>
            <a:off x="4627094" y="58510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20E905D-A1F3-425C-8D68-C12616F42102}"/>
              </a:ext>
            </a:extLst>
          </p:cNvPr>
          <p:cNvSpPr txBox="1"/>
          <p:nvPr/>
        </p:nvSpPr>
        <p:spPr>
          <a:xfrm>
            <a:off x="3748780" y="3172214"/>
            <a:ext cx="4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zh-CN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4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29E4F38B-DECE-4D5F-B619-DF9BE6C7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110" y="2180519"/>
            <a:ext cx="4806969" cy="396664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50" charset="-128"/>
                <a:cs typeface="Arial" panose="020B0604020202020204" pitchFamily="34" charset="0"/>
              </a:rPr>
              <a:t>(3) How to build defect models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FEB07B-E77B-4AB2-A4E0-DA4C9058BEE5}"/>
              </a:ext>
            </a:extLst>
          </p:cNvPr>
          <p:cNvSpPr txBox="1"/>
          <p:nvPr/>
        </p:nvSpPr>
        <p:spPr>
          <a:xfrm>
            <a:off x="576117" y="1278067"/>
            <a:ext cx="3454792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Intrinsic point defects in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ZnO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acancy: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V</a:t>
            </a:r>
            <a:r>
              <a:rPr kumimoji="1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Substitution: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Interstitial: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O</a:t>
            </a:r>
            <a:r>
              <a:rPr kumimoji="1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14632A3-F2C5-4CB4-8953-AFDC1EB034DB}"/>
              </a:ext>
            </a:extLst>
          </p:cNvPr>
          <p:cNvSpPr/>
          <p:nvPr/>
        </p:nvSpPr>
        <p:spPr>
          <a:xfrm>
            <a:off x="3648154" y="2185030"/>
            <a:ext cx="4798930" cy="4108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F69BBC-3C4A-4192-B0F7-673D54981C38}"/>
              </a:ext>
            </a:extLst>
          </p:cNvPr>
          <p:cNvSpPr/>
          <p:nvPr/>
        </p:nvSpPr>
        <p:spPr>
          <a:xfrm>
            <a:off x="3816377" y="4213142"/>
            <a:ext cx="3227002" cy="19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FA9922-39A7-4252-B3CB-D7194EC9E583}"/>
              </a:ext>
            </a:extLst>
          </p:cNvPr>
          <p:cNvSpPr/>
          <p:nvPr/>
        </p:nvSpPr>
        <p:spPr>
          <a:xfrm>
            <a:off x="3748780" y="3963418"/>
            <a:ext cx="4573728" cy="2274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B5CD74-BD42-45D2-A327-237597F23B6C}"/>
              </a:ext>
            </a:extLst>
          </p:cNvPr>
          <p:cNvSpPr/>
          <p:nvPr/>
        </p:nvSpPr>
        <p:spPr>
          <a:xfrm>
            <a:off x="5340198" y="3130655"/>
            <a:ext cx="842488" cy="216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FDD817D-116A-4581-8763-FA290D181DDB}"/>
              </a:ext>
            </a:extLst>
          </p:cNvPr>
          <p:cNvSpPr/>
          <p:nvPr/>
        </p:nvSpPr>
        <p:spPr>
          <a:xfrm>
            <a:off x="5214844" y="5905590"/>
            <a:ext cx="553826" cy="19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ECE3D3F3-CFFE-43C2-88A8-B759799A7F8C}"/>
              </a:ext>
            </a:extLst>
          </p:cNvPr>
          <p:cNvSpPr/>
          <p:nvPr/>
        </p:nvSpPr>
        <p:spPr>
          <a:xfrm rot="4040098" flipV="1">
            <a:off x="4655574" y="4399344"/>
            <a:ext cx="232422" cy="36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E9F68001-5197-4C62-B97D-AE57AD6228BB}"/>
              </a:ext>
            </a:extLst>
          </p:cNvPr>
          <p:cNvSpPr/>
          <p:nvPr/>
        </p:nvSpPr>
        <p:spPr>
          <a:xfrm rot="9127168" flipV="1">
            <a:off x="5645230" y="2735845"/>
            <a:ext cx="232422" cy="36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72D52FA7-D41F-4542-8642-E351AA73DD81}"/>
              </a:ext>
            </a:extLst>
          </p:cNvPr>
          <p:cNvSpPr/>
          <p:nvPr/>
        </p:nvSpPr>
        <p:spPr>
          <a:xfrm rot="4040098" flipV="1">
            <a:off x="4867093" y="5892034"/>
            <a:ext cx="232422" cy="36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D387F4-D6B4-4575-BA0D-9DD39A120B4A}"/>
              </a:ext>
            </a:extLst>
          </p:cNvPr>
          <p:cNvSpPr txBox="1"/>
          <p:nvPr/>
        </p:nvSpPr>
        <p:spPr>
          <a:xfrm>
            <a:off x="4320286" y="455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9AB3521-D0E2-43D9-B14D-285785B38542}"/>
              </a:ext>
            </a:extLst>
          </p:cNvPr>
          <p:cNvSpPr txBox="1"/>
          <p:nvPr/>
        </p:nvSpPr>
        <p:spPr>
          <a:xfrm>
            <a:off x="4512250" y="58575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15F9E4-8E26-4C9D-8461-2D50D37F04C2}"/>
              </a:ext>
            </a:extLst>
          </p:cNvPr>
          <p:cNvSpPr txBox="1"/>
          <p:nvPr/>
        </p:nvSpPr>
        <p:spPr>
          <a:xfrm>
            <a:off x="3721148" y="3225679"/>
            <a:ext cx="4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17D8D5E-E190-4F78-A2D1-74D1F39312DC}"/>
              </a:ext>
            </a:extLst>
          </p:cNvPr>
          <p:cNvSpPr txBox="1"/>
          <p:nvPr/>
        </p:nvSpPr>
        <p:spPr>
          <a:xfrm>
            <a:off x="4829952" y="239797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2. Change to O</a:t>
            </a:r>
            <a:r>
              <a:rPr kumimoji="1" lang="en-IE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99FCBFE6-D77D-4F33-8EC0-DCB1629F6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110" y="2180519"/>
            <a:ext cx="4806969" cy="396664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50" charset="-128"/>
                <a:cs typeface="Arial" panose="020B0604020202020204" pitchFamily="34" charset="0"/>
              </a:rPr>
              <a:t>(3) How to build defect models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FEB07B-E77B-4AB2-A4E0-DA4C9058BEE5}"/>
              </a:ext>
            </a:extLst>
          </p:cNvPr>
          <p:cNvSpPr txBox="1"/>
          <p:nvPr/>
        </p:nvSpPr>
        <p:spPr>
          <a:xfrm>
            <a:off x="576117" y="1278067"/>
            <a:ext cx="3454792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Intrinsic point defects in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ZnO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acancy: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V</a:t>
            </a:r>
            <a:r>
              <a:rPr kumimoji="1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Substitution: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Interstitial: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O</a:t>
            </a:r>
            <a:r>
              <a:rPr kumimoji="1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14632A3-F2C5-4CB4-8953-AFDC1EB034DB}"/>
              </a:ext>
            </a:extLst>
          </p:cNvPr>
          <p:cNvSpPr/>
          <p:nvPr/>
        </p:nvSpPr>
        <p:spPr>
          <a:xfrm>
            <a:off x="3648154" y="2185030"/>
            <a:ext cx="4798930" cy="4108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FA9922-39A7-4252-B3CB-D7194EC9E583}"/>
              </a:ext>
            </a:extLst>
          </p:cNvPr>
          <p:cNvSpPr/>
          <p:nvPr/>
        </p:nvSpPr>
        <p:spPr>
          <a:xfrm>
            <a:off x="7801762" y="4001549"/>
            <a:ext cx="570452" cy="226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5D4146B5-8271-46AD-95D6-AB2C1C1B6348}"/>
              </a:ext>
            </a:extLst>
          </p:cNvPr>
          <p:cNvSpPr/>
          <p:nvPr/>
        </p:nvSpPr>
        <p:spPr>
          <a:xfrm rot="4040098" flipV="1">
            <a:off x="7399134" y="4047329"/>
            <a:ext cx="232422" cy="36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7D3393-ADBA-4433-8DEA-056A3BA9E241}"/>
              </a:ext>
            </a:extLst>
          </p:cNvPr>
          <p:cNvSpPr txBox="1"/>
          <p:nvPr/>
        </p:nvSpPr>
        <p:spPr>
          <a:xfrm>
            <a:off x="7063846" y="42039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3369B9-56A6-439E-9A7B-B2FB3342D03C}"/>
              </a:ext>
            </a:extLst>
          </p:cNvPr>
          <p:cNvSpPr txBox="1"/>
          <p:nvPr/>
        </p:nvSpPr>
        <p:spPr>
          <a:xfrm>
            <a:off x="3721148" y="3225679"/>
            <a:ext cx="4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2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id="{9DFB09B6-34C0-4AE1-B8FB-253553162505}"/>
              </a:ext>
            </a:extLst>
          </p:cNvPr>
          <p:cNvSpPr txBox="1"/>
          <p:nvPr/>
        </p:nvSpPr>
        <p:spPr>
          <a:xfrm>
            <a:off x="601807" y="1756166"/>
            <a:ext cx="8675100" cy="2761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How to get defect  formation energy</a:t>
            </a:r>
          </a:p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1.How to get total energy of defect models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2.How to get chemical potential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B31C1F-91E0-45EF-84C0-6ECBFA43743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oday’s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contents</a:t>
            </a:r>
          </a:p>
        </p:txBody>
      </p:sp>
    </p:spTree>
    <p:extLst>
      <p:ext uri="{BB962C8B-B14F-4D97-AF65-F5344CB8AC3E}">
        <p14:creationId xmlns:p14="http://schemas.microsoft.com/office/powerpoint/2010/main" val="24728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9AEC60B-6EAC-4F26-970A-5405CC374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54" y="2224362"/>
            <a:ext cx="4621830" cy="37808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AFD96F-67C0-45E7-BD3D-D3CEE9C7D4E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50" charset="-128"/>
                <a:cs typeface="Arial" panose="020B0604020202020204" pitchFamily="34" charset="0"/>
              </a:rPr>
              <a:t>(3) How to build defect models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D4345B-1E6D-4C3B-B9EB-DD3010A433FD}"/>
              </a:ext>
            </a:extLst>
          </p:cNvPr>
          <p:cNvSpPr txBox="1"/>
          <p:nvPr/>
        </p:nvSpPr>
        <p:spPr>
          <a:xfrm>
            <a:off x="576117" y="1278067"/>
            <a:ext cx="3454792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Intrinsic point defects in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ZnO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acancy: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V</a:t>
            </a:r>
            <a:r>
              <a:rPr kumimoji="1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Substitution: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Interstitial: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O</a:t>
            </a:r>
            <a:r>
              <a:rPr kumimoji="1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49755FE-31F2-43A3-9410-8F5A65AF4D4E}"/>
              </a:ext>
            </a:extLst>
          </p:cNvPr>
          <p:cNvSpPr/>
          <p:nvPr/>
        </p:nvSpPr>
        <p:spPr>
          <a:xfrm>
            <a:off x="3648154" y="2185030"/>
            <a:ext cx="4798930" cy="4108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915942B-C590-477D-A9DE-B28DFF8BC9BC}"/>
              </a:ext>
            </a:extLst>
          </p:cNvPr>
          <p:cNvSpPr/>
          <p:nvPr/>
        </p:nvSpPr>
        <p:spPr>
          <a:xfrm>
            <a:off x="3825254" y="4857225"/>
            <a:ext cx="3901638" cy="251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62891A70-AD76-4792-BF4D-D6FDD9432F13}"/>
              </a:ext>
            </a:extLst>
          </p:cNvPr>
          <p:cNvSpPr/>
          <p:nvPr/>
        </p:nvSpPr>
        <p:spPr>
          <a:xfrm rot="4040098" flipV="1">
            <a:off x="3920589" y="5144381"/>
            <a:ext cx="232422" cy="36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CC8EF6-6845-47A0-A28E-ECBF0E497182}"/>
              </a:ext>
            </a:extLst>
          </p:cNvPr>
          <p:cNvSpPr txBox="1"/>
          <p:nvPr/>
        </p:nvSpPr>
        <p:spPr>
          <a:xfrm>
            <a:off x="3935442" y="5384276"/>
            <a:ext cx="235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2.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Add interstitial O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A6DB77-85C7-4190-BD16-832CE5D0A23B}"/>
              </a:ext>
            </a:extLst>
          </p:cNvPr>
          <p:cNvSpPr txBox="1"/>
          <p:nvPr/>
        </p:nvSpPr>
        <p:spPr>
          <a:xfrm>
            <a:off x="3721148" y="3225679"/>
            <a:ext cx="4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59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D01F63-CE61-4F2F-92D7-3CB531C5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992" y="2290194"/>
            <a:ext cx="4708414" cy="38688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AFD96F-67C0-45E7-BD3D-D3CEE9C7D4E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50" charset="-128"/>
                <a:cs typeface="Arial" panose="020B0604020202020204" pitchFamily="34" charset="0"/>
              </a:rPr>
              <a:t>(3) How to build defect models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D4345B-1E6D-4C3B-B9EB-DD3010A433FD}"/>
              </a:ext>
            </a:extLst>
          </p:cNvPr>
          <p:cNvSpPr txBox="1"/>
          <p:nvPr/>
        </p:nvSpPr>
        <p:spPr>
          <a:xfrm>
            <a:off x="576117" y="1278067"/>
            <a:ext cx="3454792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Intrinsic point defects in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ZnO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acancy: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V</a:t>
            </a:r>
            <a:r>
              <a:rPr kumimoji="1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Substitution: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Interstitial: </a:t>
            </a:r>
            <a:r>
              <a:rPr kumimoji="1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</a:t>
            </a:r>
            <a:r>
              <a:rPr kumimoji="1" lang="en-US" altLang="zh-CN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O</a:t>
            </a:r>
            <a:r>
              <a:rPr kumimoji="1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49755FE-31F2-43A3-9410-8F5A65AF4D4E}"/>
              </a:ext>
            </a:extLst>
          </p:cNvPr>
          <p:cNvSpPr/>
          <p:nvPr/>
        </p:nvSpPr>
        <p:spPr>
          <a:xfrm>
            <a:off x="3648154" y="2185030"/>
            <a:ext cx="4798930" cy="41084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915942B-C590-477D-A9DE-B28DFF8BC9BC}"/>
              </a:ext>
            </a:extLst>
          </p:cNvPr>
          <p:cNvSpPr/>
          <p:nvPr/>
        </p:nvSpPr>
        <p:spPr>
          <a:xfrm>
            <a:off x="4248347" y="3086878"/>
            <a:ext cx="387219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62891A70-AD76-4792-BF4D-D6FDD9432F13}"/>
              </a:ext>
            </a:extLst>
          </p:cNvPr>
          <p:cNvSpPr/>
          <p:nvPr/>
        </p:nvSpPr>
        <p:spPr>
          <a:xfrm rot="4040098" flipV="1">
            <a:off x="4455788" y="3611787"/>
            <a:ext cx="232422" cy="36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CC8EF6-6845-47A0-A28E-ECBF0E497182}"/>
              </a:ext>
            </a:extLst>
          </p:cNvPr>
          <p:cNvSpPr txBox="1"/>
          <p:nvPr/>
        </p:nvSpPr>
        <p:spPr>
          <a:xfrm>
            <a:off x="4783546" y="3607842"/>
            <a:ext cx="235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2.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Add interstitial O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A6DB77-85C7-4190-BD16-832CE5D0A23B}"/>
              </a:ext>
            </a:extLst>
          </p:cNvPr>
          <p:cNvSpPr txBox="1"/>
          <p:nvPr/>
        </p:nvSpPr>
        <p:spPr>
          <a:xfrm>
            <a:off x="3721148" y="3225679"/>
            <a:ext cx="4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1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9C3436E-FFAE-472D-A66D-5208EAB98C74}"/>
              </a:ext>
            </a:extLst>
          </p:cNvPr>
          <p:cNvSpPr/>
          <p:nvPr/>
        </p:nvSpPr>
        <p:spPr>
          <a:xfrm>
            <a:off x="5185659" y="5904850"/>
            <a:ext cx="570452" cy="226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853E5353-10A8-495A-B622-4F4F97144675}"/>
              </a:ext>
            </a:extLst>
          </p:cNvPr>
          <p:cNvSpPr/>
          <p:nvPr/>
        </p:nvSpPr>
        <p:spPr>
          <a:xfrm rot="4040098" flipV="1">
            <a:off x="4816684" y="5860196"/>
            <a:ext cx="232422" cy="3614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18D52D-7CDC-4D4F-8525-928D5FDBBD60}"/>
              </a:ext>
            </a:extLst>
          </p:cNvPr>
          <p:cNvSpPr txBox="1"/>
          <p:nvPr/>
        </p:nvSpPr>
        <p:spPr>
          <a:xfrm>
            <a:off x="4468889" y="58067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90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1.How to get total energy of defect models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69DA9C-D38B-4794-B33E-45E1486FE3C7}"/>
              </a:ext>
            </a:extLst>
          </p:cNvPr>
          <p:cNvSpPr txBox="1"/>
          <p:nvPr/>
        </p:nvSpPr>
        <p:spPr>
          <a:xfrm>
            <a:off x="32670" y="857082"/>
            <a:ext cx="483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a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3A506B-83EA-4EB8-BD28-E3E8C709E3BD}"/>
              </a:ext>
            </a:extLst>
          </p:cNvPr>
          <p:cNvSpPr txBox="1"/>
          <p:nvPr/>
        </p:nvSpPr>
        <p:spPr>
          <a:xfrm>
            <a:off x="32671" y="1426096"/>
            <a:ext cx="3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69B81EDF-C761-4A35-83F8-F7C7C51B6A2A}"/>
              </a:ext>
            </a:extLst>
          </p:cNvPr>
          <p:cNvSpPr/>
          <p:nvPr/>
        </p:nvSpPr>
        <p:spPr>
          <a:xfrm rot="5400000">
            <a:off x="1119705" y="1196586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42A1BF-8F9C-456A-9A77-1C35EE97E1AB}"/>
              </a:ext>
            </a:extLst>
          </p:cNvPr>
          <p:cNvSpPr txBox="1"/>
          <p:nvPr/>
        </p:nvSpPr>
        <p:spPr>
          <a:xfrm>
            <a:off x="32670" y="2822889"/>
            <a:ext cx="2920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174E1F77-4594-4413-8721-20B3342BFE45}"/>
              </a:ext>
            </a:extLst>
          </p:cNvPr>
          <p:cNvSpPr/>
          <p:nvPr/>
        </p:nvSpPr>
        <p:spPr>
          <a:xfrm>
            <a:off x="2732567" y="2280707"/>
            <a:ext cx="327047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F4D3F19E-229F-4799-BD23-79123D1150CB}"/>
              </a:ext>
            </a:extLst>
          </p:cNvPr>
          <p:cNvSpPr/>
          <p:nvPr/>
        </p:nvSpPr>
        <p:spPr>
          <a:xfrm rot="5400000">
            <a:off x="1105122" y="203650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5598FF-2AA4-4A29-9F8F-47F14A1642DA}"/>
              </a:ext>
            </a:extLst>
          </p:cNvPr>
          <p:cNvSpPr txBox="1"/>
          <p:nvPr/>
        </p:nvSpPr>
        <p:spPr>
          <a:xfrm>
            <a:off x="32670" y="2255917"/>
            <a:ext cx="26998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5A7B37-DCAB-464D-956F-1C3FE4D5E3CE}"/>
              </a:ext>
            </a:extLst>
          </p:cNvPr>
          <p:cNvSpPr txBox="1"/>
          <p:nvPr/>
        </p:nvSpPr>
        <p:spPr>
          <a:xfrm>
            <a:off x="3059614" y="2231917"/>
            <a:ext cx="3436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the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ABFD77-98B8-4521-8DB0-830F0C1559B0}"/>
              </a:ext>
            </a:extLst>
          </p:cNvPr>
          <p:cNvSpPr txBox="1"/>
          <p:nvPr/>
        </p:nvSpPr>
        <p:spPr>
          <a:xfrm>
            <a:off x="3096010" y="2744494"/>
            <a:ext cx="3544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9DA7383-3734-45F3-AD4B-2FD116C84266}"/>
              </a:ext>
            </a:extLst>
          </p:cNvPr>
          <p:cNvSpPr txBox="1"/>
          <p:nvPr/>
        </p:nvSpPr>
        <p:spPr>
          <a:xfrm>
            <a:off x="3153859" y="4233933"/>
            <a:ext cx="294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DD9A21C5-42F9-4E42-844F-1BA6ABA9C719}"/>
              </a:ext>
            </a:extLst>
          </p:cNvPr>
          <p:cNvSpPr/>
          <p:nvPr/>
        </p:nvSpPr>
        <p:spPr>
          <a:xfrm rot="5400000">
            <a:off x="3940760" y="2569218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621F040C-77F4-4CF5-882F-8BA2D0927E42}"/>
              </a:ext>
            </a:extLst>
          </p:cNvPr>
          <p:cNvSpPr/>
          <p:nvPr/>
        </p:nvSpPr>
        <p:spPr>
          <a:xfrm rot="5400000">
            <a:off x="3916681" y="335183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413427EC-F3FE-45AC-9F2F-ACC9510125E1}"/>
              </a:ext>
            </a:extLst>
          </p:cNvPr>
          <p:cNvSpPr/>
          <p:nvPr/>
        </p:nvSpPr>
        <p:spPr>
          <a:xfrm rot="5400000">
            <a:off x="1119703" y="3379542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2CB348-F9F8-47E1-9D87-4B8C28FE4478}"/>
              </a:ext>
            </a:extLst>
          </p:cNvPr>
          <p:cNvSpPr txBox="1"/>
          <p:nvPr/>
        </p:nvSpPr>
        <p:spPr>
          <a:xfrm>
            <a:off x="261220" y="3751394"/>
            <a:ext cx="2678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endParaRPr kumimoji="0" lang="ja-JP" alt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0ABFAF-D5DB-4EF2-BF7D-C3A5AF95812E}"/>
              </a:ext>
            </a:extLst>
          </p:cNvPr>
          <p:cNvSpPr txBox="1"/>
          <p:nvPr/>
        </p:nvSpPr>
        <p:spPr>
          <a:xfrm>
            <a:off x="3153859" y="5093350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DA5F5261-DE7A-4D2C-BB59-18614C3C3DF9}"/>
              </a:ext>
            </a:extLst>
          </p:cNvPr>
          <p:cNvSpPr/>
          <p:nvPr/>
        </p:nvSpPr>
        <p:spPr>
          <a:xfrm rot="5400000">
            <a:off x="3911664" y="484434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BCF2476C-E330-4D70-B610-4FFC992E66CE}"/>
              </a:ext>
            </a:extLst>
          </p:cNvPr>
          <p:cNvSpPr/>
          <p:nvPr/>
        </p:nvSpPr>
        <p:spPr>
          <a:xfrm>
            <a:off x="5543088" y="3682077"/>
            <a:ext cx="39476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3C334BC-EFEB-4791-92D4-6394CB980072}"/>
              </a:ext>
            </a:extLst>
          </p:cNvPr>
          <p:cNvSpPr txBox="1"/>
          <p:nvPr/>
        </p:nvSpPr>
        <p:spPr>
          <a:xfrm>
            <a:off x="5937853" y="3340710"/>
            <a:ext cx="3792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Charged defect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(changing NELECT in INCAR)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337376-80B7-454C-9E63-103850BA70F3}"/>
              </a:ext>
            </a:extLst>
          </p:cNvPr>
          <p:cNvSpPr txBox="1"/>
          <p:nvPr/>
        </p:nvSpPr>
        <p:spPr>
          <a:xfrm>
            <a:off x="3099322" y="3619822"/>
            <a:ext cx="2538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E40A8283-8EE5-4CFD-968E-C30D387A2827}"/>
              </a:ext>
            </a:extLst>
          </p:cNvPr>
          <p:cNvSpPr/>
          <p:nvPr/>
        </p:nvSpPr>
        <p:spPr>
          <a:xfrm rot="5400000">
            <a:off x="3911664" y="3982040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4571A9-C442-43ED-9EE3-760173119E44}"/>
              </a:ext>
            </a:extLst>
          </p:cNvPr>
          <p:cNvSpPr txBox="1"/>
          <p:nvPr/>
        </p:nvSpPr>
        <p:spPr>
          <a:xfrm>
            <a:off x="6009502" y="5651889"/>
            <a:ext cx="3474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hybrid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5E651D9B-8F35-4DBA-8AA8-785D193301A0}"/>
              </a:ext>
            </a:extLst>
          </p:cNvPr>
          <p:cNvSpPr/>
          <p:nvPr/>
        </p:nvSpPr>
        <p:spPr>
          <a:xfrm rot="5400000">
            <a:off x="7249559" y="477732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A78CAD-A70F-4A83-86AA-425753A6D860}"/>
              </a:ext>
            </a:extLst>
          </p:cNvPr>
          <p:cNvSpPr txBox="1"/>
          <p:nvPr/>
        </p:nvSpPr>
        <p:spPr>
          <a:xfrm>
            <a:off x="6548969" y="6465251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54E46D25-E60A-42C7-816B-B1BBD01F3F41}"/>
              </a:ext>
            </a:extLst>
          </p:cNvPr>
          <p:cNvSpPr/>
          <p:nvPr/>
        </p:nvSpPr>
        <p:spPr>
          <a:xfrm rot="5400000">
            <a:off x="7307056" y="624751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203E591-AB43-405B-937A-91BA610182C8}"/>
              </a:ext>
            </a:extLst>
          </p:cNvPr>
          <p:cNvSpPr txBox="1"/>
          <p:nvPr/>
        </p:nvSpPr>
        <p:spPr>
          <a:xfrm>
            <a:off x="5937853" y="5026091"/>
            <a:ext cx="4027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Charged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AF9A578A-2671-40FC-B6D4-F36B8E2B40AC}"/>
              </a:ext>
            </a:extLst>
          </p:cNvPr>
          <p:cNvSpPr/>
          <p:nvPr/>
        </p:nvSpPr>
        <p:spPr>
          <a:xfrm rot="5400000">
            <a:off x="7293194" y="541247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AA5A3F98-5F2A-4EA5-AE05-58207E3DD3CB}"/>
              </a:ext>
            </a:extLst>
          </p:cNvPr>
          <p:cNvSpPr/>
          <p:nvPr/>
        </p:nvSpPr>
        <p:spPr>
          <a:xfrm rot="5400000">
            <a:off x="7249559" y="395692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5FC252BE-9540-4C8E-9520-67FFA033F287}"/>
              </a:ext>
            </a:extLst>
          </p:cNvPr>
          <p:cNvSpPr/>
          <p:nvPr/>
        </p:nvSpPr>
        <p:spPr>
          <a:xfrm rot="5400000">
            <a:off x="1116369" y="261031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884E3C-529D-461B-BA49-021277DEC556}"/>
              </a:ext>
            </a:extLst>
          </p:cNvPr>
          <p:cNvSpPr txBox="1"/>
          <p:nvPr/>
        </p:nvSpPr>
        <p:spPr>
          <a:xfrm>
            <a:off x="5937854" y="4166913"/>
            <a:ext cx="3336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D90752D-B93B-465D-84DE-A891F307CB4F}"/>
              </a:ext>
            </a:extLst>
          </p:cNvPr>
          <p:cNvSpPr/>
          <p:nvPr/>
        </p:nvSpPr>
        <p:spPr>
          <a:xfrm>
            <a:off x="2953651" y="2073126"/>
            <a:ext cx="2589437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1.How to get total energy of defect models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69DA9C-D38B-4794-B33E-45E1486FE3C7}"/>
              </a:ext>
            </a:extLst>
          </p:cNvPr>
          <p:cNvSpPr txBox="1"/>
          <p:nvPr/>
        </p:nvSpPr>
        <p:spPr>
          <a:xfrm>
            <a:off x="32670" y="857082"/>
            <a:ext cx="483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a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3A506B-83EA-4EB8-BD28-E3E8C709E3BD}"/>
              </a:ext>
            </a:extLst>
          </p:cNvPr>
          <p:cNvSpPr txBox="1"/>
          <p:nvPr/>
        </p:nvSpPr>
        <p:spPr>
          <a:xfrm>
            <a:off x="32671" y="1426096"/>
            <a:ext cx="3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69B81EDF-C761-4A35-83F8-F7C7C51B6A2A}"/>
              </a:ext>
            </a:extLst>
          </p:cNvPr>
          <p:cNvSpPr/>
          <p:nvPr/>
        </p:nvSpPr>
        <p:spPr>
          <a:xfrm rot="5400000">
            <a:off x="1119705" y="1196586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42A1BF-8F9C-456A-9A77-1C35EE97E1AB}"/>
              </a:ext>
            </a:extLst>
          </p:cNvPr>
          <p:cNvSpPr txBox="1"/>
          <p:nvPr/>
        </p:nvSpPr>
        <p:spPr>
          <a:xfrm>
            <a:off x="32670" y="2822889"/>
            <a:ext cx="2920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174E1F77-4594-4413-8721-20B3342BFE45}"/>
              </a:ext>
            </a:extLst>
          </p:cNvPr>
          <p:cNvSpPr/>
          <p:nvPr/>
        </p:nvSpPr>
        <p:spPr>
          <a:xfrm>
            <a:off x="2732567" y="2280707"/>
            <a:ext cx="327047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F4D3F19E-229F-4799-BD23-79123D1150CB}"/>
              </a:ext>
            </a:extLst>
          </p:cNvPr>
          <p:cNvSpPr/>
          <p:nvPr/>
        </p:nvSpPr>
        <p:spPr>
          <a:xfrm rot="5400000">
            <a:off x="1105122" y="203650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5598FF-2AA4-4A29-9F8F-47F14A1642DA}"/>
              </a:ext>
            </a:extLst>
          </p:cNvPr>
          <p:cNvSpPr txBox="1"/>
          <p:nvPr/>
        </p:nvSpPr>
        <p:spPr>
          <a:xfrm>
            <a:off x="32670" y="2255917"/>
            <a:ext cx="26998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5A7B37-DCAB-464D-956F-1C3FE4D5E3CE}"/>
              </a:ext>
            </a:extLst>
          </p:cNvPr>
          <p:cNvSpPr txBox="1"/>
          <p:nvPr/>
        </p:nvSpPr>
        <p:spPr>
          <a:xfrm>
            <a:off x="3059614" y="2231917"/>
            <a:ext cx="3436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the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ABFD77-98B8-4521-8DB0-830F0C1559B0}"/>
              </a:ext>
            </a:extLst>
          </p:cNvPr>
          <p:cNvSpPr txBox="1"/>
          <p:nvPr/>
        </p:nvSpPr>
        <p:spPr>
          <a:xfrm>
            <a:off x="3096010" y="2744494"/>
            <a:ext cx="3544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9DA7383-3734-45F3-AD4B-2FD116C84266}"/>
              </a:ext>
            </a:extLst>
          </p:cNvPr>
          <p:cNvSpPr txBox="1"/>
          <p:nvPr/>
        </p:nvSpPr>
        <p:spPr>
          <a:xfrm>
            <a:off x="3153859" y="4233933"/>
            <a:ext cx="294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DD9A21C5-42F9-4E42-844F-1BA6ABA9C719}"/>
              </a:ext>
            </a:extLst>
          </p:cNvPr>
          <p:cNvSpPr/>
          <p:nvPr/>
        </p:nvSpPr>
        <p:spPr>
          <a:xfrm rot="5400000">
            <a:off x="3940760" y="2569218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621F040C-77F4-4CF5-882F-8BA2D0927E42}"/>
              </a:ext>
            </a:extLst>
          </p:cNvPr>
          <p:cNvSpPr/>
          <p:nvPr/>
        </p:nvSpPr>
        <p:spPr>
          <a:xfrm rot="5400000">
            <a:off x="3916681" y="335183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413427EC-F3FE-45AC-9F2F-ACC9510125E1}"/>
              </a:ext>
            </a:extLst>
          </p:cNvPr>
          <p:cNvSpPr/>
          <p:nvPr/>
        </p:nvSpPr>
        <p:spPr>
          <a:xfrm rot="5400000">
            <a:off x="1119703" y="3379542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2CB348-F9F8-47E1-9D87-4B8C28FE4478}"/>
              </a:ext>
            </a:extLst>
          </p:cNvPr>
          <p:cNvSpPr txBox="1"/>
          <p:nvPr/>
        </p:nvSpPr>
        <p:spPr>
          <a:xfrm>
            <a:off x="261220" y="3751394"/>
            <a:ext cx="2678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endParaRPr kumimoji="0" lang="ja-JP" alt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0ABFAF-D5DB-4EF2-BF7D-C3A5AF95812E}"/>
              </a:ext>
            </a:extLst>
          </p:cNvPr>
          <p:cNvSpPr txBox="1"/>
          <p:nvPr/>
        </p:nvSpPr>
        <p:spPr>
          <a:xfrm>
            <a:off x="3153859" y="5093350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DA5F5261-DE7A-4D2C-BB59-18614C3C3DF9}"/>
              </a:ext>
            </a:extLst>
          </p:cNvPr>
          <p:cNvSpPr/>
          <p:nvPr/>
        </p:nvSpPr>
        <p:spPr>
          <a:xfrm rot="5400000">
            <a:off x="3911664" y="484434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BCF2476C-E330-4D70-B610-4FFC992E66CE}"/>
              </a:ext>
            </a:extLst>
          </p:cNvPr>
          <p:cNvSpPr/>
          <p:nvPr/>
        </p:nvSpPr>
        <p:spPr>
          <a:xfrm>
            <a:off x="5543088" y="3682077"/>
            <a:ext cx="39476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3C334BC-EFEB-4791-92D4-6394CB980072}"/>
              </a:ext>
            </a:extLst>
          </p:cNvPr>
          <p:cNvSpPr txBox="1"/>
          <p:nvPr/>
        </p:nvSpPr>
        <p:spPr>
          <a:xfrm>
            <a:off x="5937853" y="3340710"/>
            <a:ext cx="3792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Charged defect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(changing NELECT in INCAR)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337376-80B7-454C-9E63-103850BA70F3}"/>
              </a:ext>
            </a:extLst>
          </p:cNvPr>
          <p:cNvSpPr txBox="1"/>
          <p:nvPr/>
        </p:nvSpPr>
        <p:spPr>
          <a:xfrm>
            <a:off x="3099322" y="3619822"/>
            <a:ext cx="2538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E40A8283-8EE5-4CFD-968E-C30D387A2827}"/>
              </a:ext>
            </a:extLst>
          </p:cNvPr>
          <p:cNvSpPr/>
          <p:nvPr/>
        </p:nvSpPr>
        <p:spPr>
          <a:xfrm rot="5400000">
            <a:off x="3911664" y="3982040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4571A9-C442-43ED-9EE3-760173119E44}"/>
              </a:ext>
            </a:extLst>
          </p:cNvPr>
          <p:cNvSpPr txBox="1"/>
          <p:nvPr/>
        </p:nvSpPr>
        <p:spPr>
          <a:xfrm>
            <a:off x="6009502" y="5651889"/>
            <a:ext cx="3474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hybrid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5E651D9B-8F35-4DBA-8AA8-785D193301A0}"/>
              </a:ext>
            </a:extLst>
          </p:cNvPr>
          <p:cNvSpPr/>
          <p:nvPr/>
        </p:nvSpPr>
        <p:spPr>
          <a:xfrm rot="5400000">
            <a:off x="7249559" y="477732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A78CAD-A70F-4A83-86AA-425753A6D860}"/>
              </a:ext>
            </a:extLst>
          </p:cNvPr>
          <p:cNvSpPr txBox="1"/>
          <p:nvPr/>
        </p:nvSpPr>
        <p:spPr>
          <a:xfrm>
            <a:off x="6548969" y="6465251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54E46D25-E60A-42C7-816B-B1BBD01F3F41}"/>
              </a:ext>
            </a:extLst>
          </p:cNvPr>
          <p:cNvSpPr/>
          <p:nvPr/>
        </p:nvSpPr>
        <p:spPr>
          <a:xfrm rot="5400000">
            <a:off x="7307056" y="624751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203E591-AB43-405B-937A-91BA610182C8}"/>
              </a:ext>
            </a:extLst>
          </p:cNvPr>
          <p:cNvSpPr txBox="1"/>
          <p:nvPr/>
        </p:nvSpPr>
        <p:spPr>
          <a:xfrm>
            <a:off x="5937853" y="5026091"/>
            <a:ext cx="4027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Charged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AF9A578A-2671-40FC-B6D4-F36B8E2B40AC}"/>
              </a:ext>
            </a:extLst>
          </p:cNvPr>
          <p:cNvSpPr/>
          <p:nvPr/>
        </p:nvSpPr>
        <p:spPr>
          <a:xfrm rot="5400000">
            <a:off x="7293194" y="541247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AA5A3F98-5F2A-4EA5-AE05-58207E3DD3CB}"/>
              </a:ext>
            </a:extLst>
          </p:cNvPr>
          <p:cNvSpPr/>
          <p:nvPr/>
        </p:nvSpPr>
        <p:spPr>
          <a:xfrm rot="5400000">
            <a:off x="7249559" y="395692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5FC252BE-9540-4C8E-9520-67FFA033F287}"/>
              </a:ext>
            </a:extLst>
          </p:cNvPr>
          <p:cNvSpPr/>
          <p:nvPr/>
        </p:nvSpPr>
        <p:spPr>
          <a:xfrm rot="5400000">
            <a:off x="1116369" y="261031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884E3C-529D-461B-BA49-021277DEC556}"/>
              </a:ext>
            </a:extLst>
          </p:cNvPr>
          <p:cNvSpPr txBox="1"/>
          <p:nvPr/>
        </p:nvSpPr>
        <p:spPr>
          <a:xfrm>
            <a:off x="5937854" y="4166913"/>
            <a:ext cx="3336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D90752D-B93B-465D-84DE-A891F307CB4F}"/>
              </a:ext>
            </a:extLst>
          </p:cNvPr>
          <p:cNvSpPr/>
          <p:nvPr/>
        </p:nvSpPr>
        <p:spPr>
          <a:xfrm>
            <a:off x="5740470" y="3216916"/>
            <a:ext cx="3254673" cy="797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9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 Light" panose="020B0300000000000000" pitchFamily="50" charset="-128"/>
                <a:cs typeface="+mj-cs"/>
              </a:rPr>
              <a:t>(4) How to set input files for charged defect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 POSCAR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62E3C5D6-FA15-44B0-AC7D-5B0F1FA40FB6}"/>
              </a:ext>
            </a:extLst>
          </p:cNvPr>
          <p:cNvSpPr txBox="1"/>
          <p:nvPr/>
        </p:nvSpPr>
        <p:spPr>
          <a:xfrm>
            <a:off x="192505" y="1320515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2. POTCAR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CEAD05DA-9344-4A63-B931-545CCFD7391A}"/>
              </a:ext>
            </a:extLst>
          </p:cNvPr>
          <p:cNvSpPr txBox="1"/>
          <p:nvPr/>
        </p:nvSpPr>
        <p:spPr>
          <a:xfrm>
            <a:off x="181756" y="1746404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3. KPOINTS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C55B69-05CC-4C34-8A49-CCB464406C4B}"/>
              </a:ext>
            </a:extLst>
          </p:cNvPr>
          <p:cNvSpPr txBox="1"/>
          <p:nvPr/>
        </p:nvSpPr>
        <p:spPr>
          <a:xfrm>
            <a:off x="610299" y="2269624"/>
            <a:ext cx="2007066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K-Points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Gamma-centered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1 1 1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0 0 0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F4AFDC07-1CCB-48BA-93FE-13336CC5DC22}"/>
              </a:ext>
            </a:extLst>
          </p:cNvPr>
          <p:cNvSpPr txBox="1"/>
          <p:nvPr/>
        </p:nvSpPr>
        <p:spPr>
          <a:xfrm>
            <a:off x="181756" y="3706530"/>
            <a:ext cx="4590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4. INCAR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3956C4-7A4D-4498-A4AA-70971511F54E}"/>
              </a:ext>
            </a:extLst>
          </p:cNvPr>
          <p:cNvSpPr txBox="1"/>
          <p:nvPr/>
        </p:nvSpPr>
        <p:spPr>
          <a:xfrm>
            <a:off x="533748" y="4178022"/>
            <a:ext cx="4167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Relaxation calculation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Scf</a:t>
            </a: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-consistent calculation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B262B7-4447-4AE3-90D4-03E5F90CBE84}"/>
              </a:ext>
            </a:extLst>
          </p:cNvPr>
          <p:cNvSpPr txBox="1"/>
          <p:nvPr/>
        </p:nvSpPr>
        <p:spPr>
          <a:xfrm>
            <a:off x="533748" y="610180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Get </a:t>
            </a:r>
            <a:r>
              <a:rPr kumimoji="1" lang="en-IE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</a:t>
            </a:r>
            <a:r>
              <a:rPr kumimoji="1" lang="en-IE" altLang="ja-JP" sz="2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 </a:t>
            </a:r>
            <a:endParaRPr kumimoji="1" lang="ja-JP" altLang="en-US" sz="2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E53632-3DD7-4B80-A36C-7E66EB037C65}"/>
              </a:ext>
            </a:extLst>
          </p:cNvPr>
          <p:cNvSpPr txBox="1"/>
          <p:nvPr/>
        </p:nvSpPr>
        <p:spPr>
          <a:xfrm>
            <a:off x="4465266" y="381540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Change NELECT tag</a:t>
            </a:r>
            <a:endParaRPr kumimoji="1" lang="ja-JP" altLang="en-US" sz="2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6350905B-98C3-4F7C-9256-F354B91F88D0}"/>
              </a:ext>
            </a:extLst>
          </p:cNvPr>
          <p:cNvSpPr/>
          <p:nvPr/>
        </p:nvSpPr>
        <p:spPr>
          <a:xfrm rot="10800000">
            <a:off x="3666148" y="3774072"/>
            <a:ext cx="623122" cy="6103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550F03FD-72BB-4FD5-9EFA-92599AC268A4}"/>
              </a:ext>
            </a:extLst>
          </p:cNvPr>
          <p:cNvSpPr/>
          <p:nvPr/>
        </p:nvSpPr>
        <p:spPr>
          <a:xfrm rot="10800000">
            <a:off x="3556626" y="1427896"/>
            <a:ext cx="623122" cy="6103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F26B6A-AA98-442B-AE11-6E014B9128AA}"/>
              </a:ext>
            </a:extLst>
          </p:cNvPr>
          <p:cNvSpPr txBox="1"/>
          <p:nvPr/>
        </p:nvSpPr>
        <p:spPr>
          <a:xfrm>
            <a:off x="4465266" y="1427896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Keep</a:t>
            </a:r>
            <a:endParaRPr kumimoji="1" lang="ja-JP" altLang="en-US" sz="2800" b="1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9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 Light" panose="020B0300000000000000" pitchFamily="50" charset="-128"/>
                <a:cs typeface="+mj-cs"/>
              </a:rPr>
              <a:t>(4) How to set input files for charged defect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F1D69D-1944-494B-8F7A-51C54B87E650}"/>
              </a:ext>
            </a:extLst>
          </p:cNvPr>
          <p:cNvSpPr txBox="1"/>
          <p:nvPr/>
        </p:nvSpPr>
        <p:spPr>
          <a:xfrm>
            <a:off x="741703" y="2946974"/>
            <a:ext cx="2627086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general: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System = </a:t>
            </a: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xxx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NELECT </a:t>
            </a: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= 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ISTART = 0 ; ICHARG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ENCUT  =   500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ISMEAR = 0; SIGMA = 0.2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ISIF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NSW = 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IBRION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EDIFF = 1E-4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EDIFFG = -0.03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LREAL= Auto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LCHARG =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LWAVE = F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26D62E-F5D5-451A-853B-6F7690D30EF9}"/>
              </a:ext>
            </a:extLst>
          </p:cNvPr>
          <p:cNvSpPr txBox="1"/>
          <p:nvPr/>
        </p:nvSpPr>
        <p:spPr>
          <a:xfrm>
            <a:off x="4978736" y="2946974"/>
            <a:ext cx="2627086" cy="37548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general: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System = xxx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NELECT </a:t>
            </a: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=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ISTART = 0;  ICHARG =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ENCUT  =   400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ISMEAR = 0; SIGMA = 0.2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ISIF = 2</a:t>
            </a:r>
            <a:endParaRPr kumimoji="0" lang="en-IE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#NSW = 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IBRION = 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EDIFF = 1E-3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LREAL= Auto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LCHARG =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LWAVE =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ALGO = 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LHFCALC = .TRUE.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HFSCREEN = 0.2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PREC = Normal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EC036A-9653-4F3F-A010-5EEDDFFD4CFF}"/>
              </a:ext>
            </a:extLst>
          </p:cNvPr>
          <p:cNvSpPr txBox="1"/>
          <p:nvPr/>
        </p:nvSpPr>
        <p:spPr>
          <a:xfrm>
            <a:off x="441980" y="2409123"/>
            <a:ext cx="3141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Relaxation calculation by GGA-PBE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D666A7-35CA-495E-A40A-FBF18EA62BE3}"/>
              </a:ext>
            </a:extLst>
          </p:cNvPr>
          <p:cNvSpPr txBox="1"/>
          <p:nvPr/>
        </p:nvSpPr>
        <p:spPr>
          <a:xfrm>
            <a:off x="4618516" y="2409123"/>
            <a:ext cx="3648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HSE06 hybrid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C476894-5540-4EB9-BA7C-EC7FD9F60D42}"/>
              </a:ext>
            </a:extLst>
          </p:cNvPr>
          <p:cNvSpPr/>
          <p:nvPr/>
        </p:nvSpPr>
        <p:spPr>
          <a:xfrm>
            <a:off x="786808" y="3393533"/>
            <a:ext cx="1270592" cy="2699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文本框 4">
            <a:extLst>
              <a:ext uri="{FF2B5EF4-FFF2-40B4-BE49-F238E27FC236}">
                <a16:creationId xmlns:a16="http://schemas.microsoft.com/office/drawing/2014/main" id="{D91A29EA-890A-4E2B-821D-B6530DBEDC37}"/>
              </a:ext>
            </a:extLst>
          </p:cNvPr>
          <p:cNvSpPr txBox="1"/>
          <p:nvPr/>
        </p:nvSpPr>
        <p:spPr>
          <a:xfrm>
            <a:off x="196270" y="936600"/>
            <a:ext cx="5558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4. INCAR for charged defect cells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1E3AC9-030E-41DE-B6B6-7263BC0D2E3D}"/>
              </a:ext>
            </a:extLst>
          </p:cNvPr>
          <p:cNvSpPr txBox="1"/>
          <p:nvPr/>
        </p:nvSpPr>
        <p:spPr>
          <a:xfrm>
            <a:off x="404766" y="1459820"/>
            <a:ext cx="914399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Check NELECT from defect model calculation: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Eg</a:t>
            </a: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NELECT = 70; 1+ states: NELECT = 69; 1- states: NELECT = 71. 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A71F650-A0E1-4586-9303-BF0E19DF68FF}"/>
              </a:ext>
            </a:extLst>
          </p:cNvPr>
          <p:cNvSpPr txBox="1"/>
          <p:nvPr/>
        </p:nvSpPr>
        <p:spPr>
          <a:xfrm>
            <a:off x="5290667" y="1537089"/>
            <a:ext cx="1950105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grep NELECT OUTCAR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59A5E58-08AC-4718-BE39-33DD11DC9E7F}"/>
              </a:ext>
            </a:extLst>
          </p:cNvPr>
          <p:cNvSpPr/>
          <p:nvPr/>
        </p:nvSpPr>
        <p:spPr>
          <a:xfrm>
            <a:off x="5064641" y="3397369"/>
            <a:ext cx="1270592" cy="2699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1.How to get total energy of defect models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69DA9C-D38B-4794-B33E-45E1486FE3C7}"/>
              </a:ext>
            </a:extLst>
          </p:cNvPr>
          <p:cNvSpPr txBox="1"/>
          <p:nvPr/>
        </p:nvSpPr>
        <p:spPr>
          <a:xfrm>
            <a:off x="32670" y="857082"/>
            <a:ext cx="483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a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3A506B-83EA-4EB8-BD28-E3E8C709E3BD}"/>
              </a:ext>
            </a:extLst>
          </p:cNvPr>
          <p:cNvSpPr txBox="1"/>
          <p:nvPr/>
        </p:nvSpPr>
        <p:spPr>
          <a:xfrm>
            <a:off x="32671" y="1426096"/>
            <a:ext cx="3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69B81EDF-C761-4A35-83F8-F7C7C51B6A2A}"/>
              </a:ext>
            </a:extLst>
          </p:cNvPr>
          <p:cNvSpPr/>
          <p:nvPr/>
        </p:nvSpPr>
        <p:spPr>
          <a:xfrm rot="5400000">
            <a:off x="1119705" y="1196586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42A1BF-8F9C-456A-9A77-1C35EE97E1AB}"/>
              </a:ext>
            </a:extLst>
          </p:cNvPr>
          <p:cNvSpPr txBox="1"/>
          <p:nvPr/>
        </p:nvSpPr>
        <p:spPr>
          <a:xfrm>
            <a:off x="32670" y="2822889"/>
            <a:ext cx="2920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174E1F77-4594-4413-8721-20B3342BFE45}"/>
              </a:ext>
            </a:extLst>
          </p:cNvPr>
          <p:cNvSpPr/>
          <p:nvPr/>
        </p:nvSpPr>
        <p:spPr>
          <a:xfrm>
            <a:off x="2732567" y="2280707"/>
            <a:ext cx="327047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F4D3F19E-229F-4799-BD23-79123D1150CB}"/>
              </a:ext>
            </a:extLst>
          </p:cNvPr>
          <p:cNvSpPr/>
          <p:nvPr/>
        </p:nvSpPr>
        <p:spPr>
          <a:xfrm rot="5400000">
            <a:off x="1105122" y="203650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5598FF-2AA4-4A29-9F8F-47F14A1642DA}"/>
              </a:ext>
            </a:extLst>
          </p:cNvPr>
          <p:cNvSpPr txBox="1"/>
          <p:nvPr/>
        </p:nvSpPr>
        <p:spPr>
          <a:xfrm>
            <a:off x="32670" y="2255917"/>
            <a:ext cx="26998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5A7B37-DCAB-464D-956F-1C3FE4D5E3CE}"/>
              </a:ext>
            </a:extLst>
          </p:cNvPr>
          <p:cNvSpPr txBox="1"/>
          <p:nvPr/>
        </p:nvSpPr>
        <p:spPr>
          <a:xfrm>
            <a:off x="3059614" y="2231917"/>
            <a:ext cx="3436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the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ABFD77-98B8-4521-8DB0-830F0C1559B0}"/>
              </a:ext>
            </a:extLst>
          </p:cNvPr>
          <p:cNvSpPr txBox="1"/>
          <p:nvPr/>
        </p:nvSpPr>
        <p:spPr>
          <a:xfrm>
            <a:off x="3096010" y="2744494"/>
            <a:ext cx="3544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9DA7383-3734-45F3-AD4B-2FD116C84266}"/>
              </a:ext>
            </a:extLst>
          </p:cNvPr>
          <p:cNvSpPr txBox="1"/>
          <p:nvPr/>
        </p:nvSpPr>
        <p:spPr>
          <a:xfrm>
            <a:off x="3153859" y="4233933"/>
            <a:ext cx="294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DD9A21C5-42F9-4E42-844F-1BA6ABA9C719}"/>
              </a:ext>
            </a:extLst>
          </p:cNvPr>
          <p:cNvSpPr/>
          <p:nvPr/>
        </p:nvSpPr>
        <p:spPr>
          <a:xfrm rot="5400000">
            <a:off x="3940760" y="2569218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621F040C-77F4-4CF5-882F-8BA2D0927E42}"/>
              </a:ext>
            </a:extLst>
          </p:cNvPr>
          <p:cNvSpPr/>
          <p:nvPr/>
        </p:nvSpPr>
        <p:spPr>
          <a:xfrm rot="5400000">
            <a:off x="3916681" y="335183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413427EC-F3FE-45AC-9F2F-ACC9510125E1}"/>
              </a:ext>
            </a:extLst>
          </p:cNvPr>
          <p:cNvSpPr/>
          <p:nvPr/>
        </p:nvSpPr>
        <p:spPr>
          <a:xfrm rot="5400000">
            <a:off x="1119703" y="3379542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2CB348-F9F8-47E1-9D87-4B8C28FE4478}"/>
              </a:ext>
            </a:extLst>
          </p:cNvPr>
          <p:cNvSpPr txBox="1"/>
          <p:nvPr/>
        </p:nvSpPr>
        <p:spPr>
          <a:xfrm>
            <a:off x="261220" y="3751394"/>
            <a:ext cx="2678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</a:t>
            </a:r>
            <a:endParaRPr kumimoji="0" lang="ja-JP" alt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0ABFAF-D5DB-4EF2-BF7D-C3A5AF95812E}"/>
              </a:ext>
            </a:extLst>
          </p:cNvPr>
          <p:cNvSpPr txBox="1"/>
          <p:nvPr/>
        </p:nvSpPr>
        <p:spPr>
          <a:xfrm>
            <a:off x="3153859" y="5093350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DA5F5261-DE7A-4D2C-BB59-18614C3C3DF9}"/>
              </a:ext>
            </a:extLst>
          </p:cNvPr>
          <p:cNvSpPr/>
          <p:nvPr/>
        </p:nvSpPr>
        <p:spPr>
          <a:xfrm rot="5400000">
            <a:off x="3911664" y="484434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BCF2476C-E330-4D70-B610-4FFC992E66CE}"/>
              </a:ext>
            </a:extLst>
          </p:cNvPr>
          <p:cNvSpPr/>
          <p:nvPr/>
        </p:nvSpPr>
        <p:spPr>
          <a:xfrm>
            <a:off x="5543088" y="3682077"/>
            <a:ext cx="39476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3C334BC-EFEB-4791-92D4-6394CB980072}"/>
              </a:ext>
            </a:extLst>
          </p:cNvPr>
          <p:cNvSpPr txBox="1"/>
          <p:nvPr/>
        </p:nvSpPr>
        <p:spPr>
          <a:xfrm>
            <a:off x="5937853" y="3340710"/>
            <a:ext cx="3792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Charged defect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(changing NELECT in INCAR)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337376-80B7-454C-9E63-103850BA70F3}"/>
              </a:ext>
            </a:extLst>
          </p:cNvPr>
          <p:cNvSpPr txBox="1"/>
          <p:nvPr/>
        </p:nvSpPr>
        <p:spPr>
          <a:xfrm>
            <a:off x="3099322" y="3619822"/>
            <a:ext cx="2538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E40A8283-8EE5-4CFD-968E-C30D387A2827}"/>
              </a:ext>
            </a:extLst>
          </p:cNvPr>
          <p:cNvSpPr/>
          <p:nvPr/>
        </p:nvSpPr>
        <p:spPr>
          <a:xfrm rot="5400000">
            <a:off x="3911664" y="3982040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4571A9-C442-43ED-9EE3-760173119E44}"/>
              </a:ext>
            </a:extLst>
          </p:cNvPr>
          <p:cNvSpPr txBox="1"/>
          <p:nvPr/>
        </p:nvSpPr>
        <p:spPr>
          <a:xfrm>
            <a:off x="6009502" y="5651889"/>
            <a:ext cx="3474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hybrid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5E651D9B-8F35-4DBA-8AA8-785D193301A0}"/>
              </a:ext>
            </a:extLst>
          </p:cNvPr>
          <p:cNvSpPr/>
          <p:nvPr/>
        </p:nvSpPr>
        <p:spPr>
          <a:xfrm rot="5400000">
            <a:off x="7249559" y="477732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A78CAD-A70F-4A83-86AA-425753A6D860}"/>
              </a:ext>
            </a:extLst>
          </p:cNvPr>
          <p:cNvSpPr txBox="1"/>
          <p:nvPr/>
        </p:nvSpPr>
        <p:spPr>
          <a:xfrm>
            <a:off x="6548969" y="6465251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54E46D25-E60A-42C7-816B-B1BBD01F3F41}"/>
              </a:ext>
            </a:extLst>
          </p:cNvPr>
          <p:cNvSpPr/>
          <p:nvPr/>
        </p:nvSpPr>
        <p:spPr>
          <a:xfrm rot="5400000">
            <a:off x="7307056" y="624751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203E591-AB43-405B-937A-91BA610182C8}"/>
              </a:ext>
            </a:extLst>
          </p:cNvPr>
          <p:cNvSpPr txBox="1"/>
          <p:nvPr/>
        </p:nvSpPr>
        <p:spPr>
          <a:xfrm>
            <a:off x="5937853" y="5026091"/>
            <a:ext cx="4027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Charged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AF9A578A-2671-40FC-B6D4-F36B8E2B40AC}"/>
              </a:ext>
            </a:extLst>
          </p:cNvPr>
          <p:cNvSpPr/>
          <p:nvPr/>
        </p:nvSpPr>
        <p:spPr>
          <a:xfrm rot="5400000">
            <a:off x="7293194" y="541247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AA5A3F98-5F2A-4EA5-AE05-58207E3DD3CB}"/>
              </a:ext>
            </a:extLst>
          </p:cNvPr>
          <p:cNvSpPr/>
          <p:nvPr/>
        </p:nvSpPr>
        <p:spPr>
          <a:xfrm rot="5400000">
            <a:off x="7249559" y="395692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5FC252BE-9540-4C8E-9520-67FFA033F287}"/>
              </a:ext>
            </a:extLst>
          </p:cNvPr>
          <p:cNvSpPr/>
          <p:nvPr/>
        </p:nvSpPr>
        <p:spPr>
          <a:xfrm rot="5400000">
            <a:off x="1116369" y="261031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884E3C-529D-461B-BA49-021277DEC556}"/>
              </a:ext>
            </a:extLst>
          </p:cNvPr>
          <p:cNvSpPr txBox="1"/>
          <p:nvPr/>
        </p:nvSpPr>
        <p:spPr>
          <a:xfrm>
            <a:off x="5937854" y="4166913"/>
            <a:ext cx="3336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019E-6420-47F3-8A8D-F152AD49E57A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 Light" panose="020B0300000000000000" pitchFamily="50" charset="-128"/>
                <a:cs typeface="+mj-cs"/>
              </a:rPr>
              <a:t>(4) How to set input files for charged defect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3E920DCB-29CB-4BDE-AD2C-1211D2599BDD}"/>
              </a:ext>
            </a:extLst>
          </p:cNvPr>
          <p:cNvSpPr txBox="1"/>
          <p:nvPr/>
        </p:nvSpPr>
        <p:spPr>
          <a:xfrm>
            <a:off x="196270" y="936600"/>
            <a:ext cx="8368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Some errors may occur in the VASP calculation process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51FEF3-7EE6-4860-8FC4-3A486E3C9D4A}"/>
              </a:ext>
            </a:extLst>
          </p:cNvPr>
          <p:cNvSpPr txBox="1"/>
          <p:nvPr/>
        </p:nvSpPr>
        <p:spPr>
          <a:xfrm>
            <a:off x="312331" y="1704442"/>
            <a:ext cx="6731739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VERY BAD NEWS! internal error in subroutine INVGRP: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游ゴシック" panose="020B0400000000000000" pitchFamily="50" charset="-128"/>
                <a:cs typeface="+mn-cs"/>
              </a:rPr>
              <a:t> inverse of rotation matrix was not found (increase SYMPREC)       3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D1D391-09E6-4C77-843C-CAA57534D386}"/>
              </a:ext>
            </a:extLst>
          </p:cNvPr>
          <p:cNvSpPr txBox="1"/>
          <p:nvPr/>
        </p:nvSpPr>
        <p:spPr>
          <a:xfrm>
            <a:off x="269801" y="2539926"/>
            <a:ext cx="4590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Set  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SYMPREC=1E-3 </a:t>
            </a:r>
            <a:r>
              <a:rPr kumimoji="0" lang="en-I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 INCAR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56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How to get defect  formation energy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B17067-F7C2-4E62-87E1-081732091765}"/>
              </a:ext>
            </a:extLst>
          </p:cNvPr>
          <p:cNvSpPr/>
          <p:nvPr/>
        </p:nvSpPr>
        <p:spPr>
          <a:xfrm>
            <a:off x="179512" y="940078"/>
            <a:ext cx="3990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Defect (D) formation energy: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C465E84-F89D-4AB4-9458-99D7604DE63E}"/>
                  </a:ext>
                </a:extLst>
              </p:cNvPr>
              <p:cNvSpPr/>
              <p:nvPr/>
            </p:nvSpPr>
            <p:spPr>
              <a:xfrm>
                <a:off x="1603627" y="2399340"/>
                <a:ext cx="5742384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𝑯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nary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E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IE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𝒄𝒐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C465E84-F89D-4AB4-9458-99D7604DE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627" y="2399340"/>
                <a:ext cx="5742384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3">
            <a:extLst>
              <a:ext uri="{FF2B5EF4-FFF2-40B4-BE49-F238E27FC236}">
                <a16:creationId xmlns:a16="http://schemas.microsoft.com/office/drawing/2014/main" id="{021166DB-3848-4CAC-86A7-3A10CBE689A9}"/>
              </a:ext>
            </a:extLst>
          </p:cNvPr>
          <p:cNvCxnSpPr>
            <a:cxnSpLocks/>
          </p:cNvCxnSpPr>
          <p:nvPr/>
        </p:nvCxnSpPr>
        <p:spPr>
          <a:xfrm flipV="1">
            <a:off x="3821708" y="3079291"/>
            <a:ext cx="0" cy="395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8">
            <a:extLst>
              <a:ext uri="{FF2B5EF4-FFF2-40B4-BE49-F238E27FC236}">
                <a16:creationId xmlns:a16="http://schemas.microsoft.com/office/drawing/2014/main" id="{68BEAEA4-8214-4A26-87AD-33B2B2625203}"/>
              </a:ext>
            </a:extLst>
          </p:cNvPr>
          <p:cNvSpPr/>
          <p:nvPr/>
        </p:nvSpPr>
        <p:spPr>
          <a:xfrm>
            <a:off x="3423223" y="2411951"/>
            <a:ext cx="720080" cy="654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78338C84-DD17-4100-A73B-F00B42C7F0BC}"/>
              </a:ext>
            </a:extLst>
          </p:cNvPr>
          <p:cNvSpPr/>
          <p:nvPr/>
        </p:nvSpPr>
        <p:spPr>
          <a:xfrm>
            <a:off x="2628752" y="3495512"/>
            <a:ext cx="238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potential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44B4CCCC-0F9E-4A4D-AE4D-DD487B3EC953}"/>
              </a:ext>
            </a:extLst>
          </p:cNvPr>
          <p:cNvSpPr/>
          <p:nvPr/>
        </p:nvSpPr>
        <p:spPr>
          <a:xfrm>
            <a:off x="1504612" y="5203146"/>
            <a:ext cx="4881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Calculate chemical   potential window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827E295E-35A9-45D6-AB89-7C32736B76A0}"/>
              </a:ext>
            </a:extLst>
          </p:cNvPr>
          <p:cNvSpPr/>
          <p:nvPr/>
        </p:nvSpPr>
        <p:spPr>
          <a:xfrm>
            <a:off x="3380119" y="4114800"/>
            <a:ext cx="909587" cy="9625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5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2.How to get chemical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2">
                <a:extLst>
                  <a:ext uri="{FF2B5EF4-FFF2-40B4-BE49-F238E27FC236}">
                    <a16:creationId xmlns:a16="http://schemas.microsoft.com/office/drawing/2014/main" id="{1CE955E8-D862-4789-9450-B436F803BDB9}"/>
                  </a:ext>
                </a:extLst>
              </p:cNvPr>
              <p:cNvSpPr/>
              <p:nvPr/>
            </p:nvSpPr>
            <p:spPr>
              <a:xfrm>
                <a:off x="389452" y="3161667"/>
                <a:ext cx="4805081" cy="1345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(1) Condition for stable growth of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ZnO</a:t>
                </a:r>
                <a:endPara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IE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𝑍𝑛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 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IE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𝑍𝑛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                             where 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IE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𝑍𝑛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&lt; 0 and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&lt; 0</a:t>
                </a:r>
              </a:p>
            </p:txBody>
          </p:sp>
        </mc:Choice>
        <mc:Fallback xmlns="">
          <p:sp>
            <p:nvSpPr>
              <p:cNvPr id="37" name="矩形 32">
                <a:extLst>
                  <a:ext uri="{FF2B5EF4-FFF2-40B4-BE49-F238E27FC236}">
                    <a16:creationId xmlns:a16="http://schemas.microsoft.com/office/drawing/2014/main" id="{1CE955E8-D862-4789-9450-B436F803B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" y="3161667"/>
                <a:ext cx="4805081" cy="1345176"/>
              </a:xfrm>
              <a:prstGeom prst="rect">
                <a:avLst/>
              </a:prstGeom>
              <a:blipFill>
                <a:blip r:embed="rId3"/>
                <a:stretch>
                  <a:fillRect l="-1142" b="-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800FC9C0-82F8-4AFC-A1FB-3CFC97765D74}"/>
                  </a:ext>
                </a:extLst>
              </p:cNvPr>
              <p:cNvSpPr/>
              <p:nvPr/>
            </p:nvSpPr>
            <p:spPr>
              <a:xfrm>
                <a:off x="313247" y="1421588"/>
                <a:ext cx="2311467" cy="539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𝝁</m:t>
                      </m:r>
                      <m: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altLang="zh-C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CN" alt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sup>
                          <m: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𝒆𝒍</m:t>
                          </m:r>
                        </m:sup>
                      </m:sSup>
                      <m: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zh-CN" alt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𝝁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800FC9C0-82F8-4AFC-A1FB-3CFC97765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7" y="1421588"/>
                <a:ext cx="2311467" cy="539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19">
            <a:extLst>
              <a:ext uri="{FF2B5EF4-FFF2-40B4-BE49-F238E27FC236}">
                <a16:creationId xmlns:a16="http://schemas.microsoft.com/office/drawing/2014/main" id="{425D37C8-B262-43C7-BE87-79255ADD4A3A}"/>
              </a:ext>
            </a:extLst>
          </p:cNvPr>
          <p:cNvSpPr/>
          <p:nvPr/>
        </p:nvSpPr>
        <p:spPr>
          <a:xfrm>
            <a:off x="313247" y="931980"/>
            <a:ext cx="3762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potential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52E81298-44BF-4679-9F4F-046685B5FCD9}"/>
              </a:ext>
            </a:extLst>
          </p:cNvPr>
          <p:cNvSpPr/>
          <p:nvPr/>
        </p:nvSpPr>
        <p:spPr>
          <a:xfrm>
            <a:off x="441727" y="1997668"/>
            <a:ext cx="8128115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Standard chemical potential of elements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 total energy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m</a:t>
            </a:r>
            <a:r>
              <a:rPr kumimoji="0" lang="en-US" altLang="ja-JP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Zn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=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(Zn)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383B612C-096B-4BED-90AB-3D05F9C2912F}"/>
              </a:ext>
            </a:extLst>
          </p:cNvPr>
          <p:cNvSpPr/>
          <p:nvPr/>
        </p:nvSpPr>
        <p:spPr>
          <a:xfrm>
            <a:off x="389452" y="2403637"/>
            <a:ext cx="8488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Chemical potential depend on growth condition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chemical potential window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6B4557A6-4ED9-4A94-BC4E-6C16EE42E1BB}"/>
              </a:ext>
            </a:extLst>
          </p:cNvPr>
          <p:cNvSpPr/>
          <p:nvPr/>
        </p:nvSpPr>
        <p:spPr>
          <a:xfrm>
            <a:off x="389452" y="2910573"/>
            <a:ext cx="3762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potential window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How to get defect  formation energy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B17067-F7C2-4E62-87E1-081732091765}"/>
              </a:ext>
            </a:extLst>
          </p:cNvPr>
          <p:cNvSpPr/>
          <p:nvPr/>
        </p:nvSpPr>
        <p:spPr>
          <a:xfrm>
            <a:off x="179512" y="940078"/>
            <a:ext cx="3990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Defect (D) formation energy:</a:t>
            </a:r>
          </a:p>
        </p:txBody>
      </p:sp>
      <p:cxnSp>
        <p:nvCxnSpPr>
          <p:cNvPr id="11" name="Straight Arrow Connector 16">
            <a:extLst>
              <a:ext uri="{FF2B5EF4-FFF2-40B4-BE49-F238E27FC236}">
                <a16:creationId xmlns:a16="http://schemas.microsoft.com/office/drawing/2014/main" id="{A1C11E0C-80DE-45CF-A33E-21480270B59E}"/>
              </a:ext>
            </a:extLst>
          </p:cNvPr>
          <p:cNvCxnSpPr/>
          <p:nvPr/>
        </p:nvCxnSpPr>
        <p:spPr>
          <a:xfrm flipV="1">
            <a:off x="2395715" y="2910053"/>
            <a:ext cx="0" cy="52364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8">
            <a:extLst>
              <a:ext uri="{FF2B5EF4-FFF2-40B4-BE49-F238E27FC236}">
                <a16:creationId xmlns:a16="http://schemas.microsoft.com/office/drawing/2014/main" id="{AE11716C-5876-4BD0-B334-FAF720FDAC7D}"/>
              </a:ext>
            </a:extLst>
          </p:cNvPr>
          <p:cNvSpPr/>
          <p:nvPr/>
        </p:nvSpPr>
        <p:spPr>
          <a:xfrm>
            <a:off x="507150" y="3429000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of defects cell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C465E84-F89D-4AB4-9458-99D7604DE63E}"/>
                  </a:ext>
                </a:extLst>
              </p:cNvPr>
              <p:cNvSpPr/>
              <p:nvPr/>
            </p:nvSpPr>
            <p:spPr>
              <a:xfrm>
                <a:off x="1603627" y="2399340"/>
                <a:ext cx="5742384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𝑯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nary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E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IE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𝒄𝒐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C465E84-F89D-4AB4-9458-99D7604DE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627" y="2399340"/>
                <a:ext cx="5742384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">
            <a:extLst>
              <a:ext uri="{FF2B5EF4-FFF2-40B4-BE49-F238E27FC236}">
                <a16:creationId xmlns:a16="http://schemas.microsoft.com/office/drawing/2014/main" id="{3E8F6DBF-ECC5-4B1E-B075-BD46796EDC4A}"/>
              </a:ext>
            </a:extLst>
          </p:cNvPr>
          <p:cNvSpPr/>
          <p:nvPr/>
        </p:nvSpPr>
        <p:spPr>
          <a:xfrm>
            <a:off x="991560" y="1622932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of perfect cell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74508686-AC70-44D1-8CF5-09D559D762DB}"/>
              </a:ext>
            </a:extLst>
          </p:cNvPr>
          <p:cNvCxnSpPr>
            <a:cxnSpLocks/>
          </p:cNvCxnSpPr>
          <p:nvPr/>
        </p:nvCxnSpPr>
        <p:spPr>
          <a:xfrm>
            <a:off x="2991174" y="2046854"/>
            <a:ext cx="0" cy="53609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">
            <a:extLst>
              <a:ext uri="{FF2B5EF4-FFF2-40B4-BE49-F238E27FC236}">
                <a16:creationId xmlns:a16="http://schemas.microsoft.com/office/drawing/2014/main" id="{98B93AB6-8A89-4C04-B7DD-66573356A7E7}"/>
              </a:ext>
            </a:extLst>
          </p:cNvPr>
          <p:cNvSpPr/>
          <p:nvPr/>
        </p:nvSpPr>
        <p:spPr>
          <a:xfrm>
            <a:off x="4944327" y="1634057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Correction Energy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7">
            <a:extLst>
              <a:ext uri="{FF2B5EF4-FFF2-40B4-BE49-F238E27FC236}">
                <a16:creationId xmlns:a16="http://schemas.microsoft.com/office/drawing/2014/main" id="{33582270-520A-419C-A8D3-4ABAA08299A4}"/>
              </a:ext>
            </a:extLst>
          </p:cNvPr>
          <p:cNvCxnSpPr>
            <a:cxnSpLocks/>
          </p:cNvCxnSpPr>
          <p:nvPr/>
        </p:nvCxnSpPr>
        <p:spPr>
          <a:xfrm>
            <a:off x="5939592" y="2069104"/>
            <a:ext cx="0" cy="536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EE4B340C-1445-409E-A9A3-92E591D04354}"/>
                  </a:ext>
                </a:extLst>
              </p:cNvPr>
              <p:cNvSpPr/>
              <p:nvPr/>
            </p:nvSpPr>
            <p:spPr>
              <a:xfrm>
                <a:off x="2808431" y="4095676"/>
                <a:ext cx="2311467" cy="539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𝝁</m:t>
                      </m:r>
                      <m: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altLang="zh-C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CN" alt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sup>
                          <m: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𝒆𝒍</m:t>
                          </m:r>
                        </m:sup>
                      </m:sSup>
                      <m: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zh-CN" alt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𝝁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EE4B340C-1445-409E-A9A3-92E591D04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431" y="4095676"/>
                <a:ext cx="2311467" cy="539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3">
            <a:extLst>
              <a:ext uri="{FF2B5EF4-FFF2-40B4-BE49-F238E27FC236}">
                <a16:creationId xmlns:a16="http://schemas.microsoft.com/office/drawing/2014/main" id="{021166DB-3848-4CAC-86A7-3A10CBE689A9}"/>
              </a:ext>
            </a:extLst>
          </p:cNvPr>
          <p:cNvCxnSpPr>
            <a:cxnSpLocks/>
          </p:cNvCxnSpPr>
          <p:nvPr/>
        </p:nvCxnSpPr>
        <p:spPr>
          <a:xfrm flipV="1">
            <a:off x="3821708" y="3079291"/>
            <a:ext cx="0" cy="712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8">
            <a:extLst>
              <a:ext uri="{FF2B5EF4-FFF2-40B4-BE49-F238E27FC236}">
                <a16:creationId xmlns:a16="http://schemas.microsoft.com/office/drawing/2014/main" id="{68BEAEA4-8214-4A26-87AD-33B2B2625203}"/>
              </a:ext>
            </a:extLst>
          </p:cNvPr>
          <p:cNvSpPr/>
          <p:nvPr/>
        </p:nvSpPr>
        <p:spPr>
          <a:xfrm>
            <a:off x="3423223" y="2411951"/>
            <a:ext cx="720080" cy="654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78338C84-DD17-4100-A73B-F00B42C7F0BC}"/>
              </a:ext>
            </a:extLst>
          </p:cNvPr>
          <p:cNvSpPr/>
          <p:nvPr/>
        </p:nvSpPr>
        <p:spPr>
          <a:xfrm>
            <a:off x="2905901" y="3722869"/>
            <a:ext cx="238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potential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DFDFAAC8-FA66-464A-9E5F-A627752FE62F}"/>
              </a:ext>
            </a:extLst>
          </p:cNvPr>
          <p:cNvSpPr/>
          <p:nvPr/>
        </p:nvSpPr>
        <p:spPr>
          <a:xfrm>
            <a:off x="2936912" y="4671756"/>
            <a:ext cx="4722985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Standard chemical potential</a:t>
            </a:r>
          </a:p>
        </p:txBody>
      </p:sp>
      <p:sp>
        <p:nvSpPr>
          <p:cNvPr id="21" name="Rectangle 29">
            <a:extLst>
              <a:ext uri="{FF2B5EF4-FFF2-40B4-BE49-F238E27FC236}">
                <a16:creationId xmlns:a16="http://schemas.microsoft.com/office/drawing/2014/main" id="{96B30DE6-6C8B-4232-BAB1-F51583198284}"/>
              </a:ext>
            </a:extLst>
          </p:cNvPr>
          <p:cNvSpPr/>
          <p:nvPr/>
        </p:nvSpPr>
        <p:spPr>
          <a:xfrm>
            <a:off x="2905900" y="5037537"/>
            <a:ext cx="607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Chemical potential depend on growth condition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B22ADD3B-63CD-4B9D-BD19-174FCF12A5E9}"/>
              </a:ext>
            </a:extLst>
          </p:cNvPr>
          <p:cNvSpPr/>
          <p:nvPr/>
        </p:nvSpPr>
        <p:spPr>
          <a:xfrm>
            <a:off x="4386452" y="3197311"/>
            <a:ext cx="3554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Valence band maximum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16">
            <a:extLst>
              <a:ext uri="{FF2B5EF4-FFF2-40B4-BE49-F238E27FC236}">
                <a16:creationId xmlns:a16="http://schemas.microsoft.com/office/drawing/2014/main" id="{483028F0-6F3E-42AB-BE95-0BF806C95A57}"/>
              </a:ext>
            </a:extLst>
          </p:cNvPr>
          <p:cNvCxnSpPr>
            <a:cxnSpLocks/>
          </p:cNvCxnSpPr>
          <p:nvPr/>
        </p:nvCxnSpPr>
        <p:spPr>
          <a:xfrm flipV="1">
            <a:off x="4718612" y="2910054"/>
            <a:ext cx="0" cy="28725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2.How to get chemical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2">
                <a:extLst>
                  <a:ext uri="{FF2B5EF4-FFF2-40B4-BE49-F238E27FC236}">
                    <a16:creationId xmlns:a16="http://schemas.microsoft.com/office/drawing/2014/main" id="{1CE955E8-D862-4789-9450-B436F803BDB9}"/>
                  </a:ext>
                </a:extLst>
              </p:cNvPr>
              <p:cNvSpPr/>
              <p:nvPr/>
            </p:nvSpPr>
            <p:spPr>
              <a:xfrm>
                <a:off x="389452" y="3161667"/>
                <a:ext cx="4805081" cy="3370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(1) Condition for stable growth of </a:t>
                </a:r>
                <a:r>
                  <a:rPr kumimoji="0" lang="en-IE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SrTiO</a:t>
                </a:r>
                <a:r>
                  <a:rPr kumimoji="0" lang="en-IE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3</a:t>
                </a:r>
                <a:endPara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IE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𝑆𝑟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IE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𝑇𝑖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IE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 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IE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𝑆𝑟𝑇𝐼𝑂</m:t>
                        </m:r>
                        <m:r>
                          <a:rPr kumimoji="0" lang="en-IE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                             where 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IE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𝑆𝑟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&lt; 0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IE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𝑇𝑖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&lt; 0 and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𝑂</m:t>
                        </m:r>
                      </m:sub>
                    </m:sSub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&lt; 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(2)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Condition to avoid competing phases: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kumimoji="0" lang="en-US" altLang="zh-C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IE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Sr</m:t>
                        </m:r>
                      </m:sub>
                    </m:sSub>
                    <m:r>
                      <a:rPr kumimoji="0" lang="en-US" altLang="zh-C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O</m:t>
                        </m:r>
                      </m:sub>
                    </m:sSub>
                    <m:r>
                      <a:rPr kumimoji="0" lang="en-US" altLang="zh-C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zh-C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zh-CN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IE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Sr</m:t>
                        </m:r>
                        <m:r>
                          <m:rPr>
                            <m:sty m:val="p"/>
                          </m:rPr>
                          <a:rPr kumimoji="0" lang="en-US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O</m:t>
                        </m:r>
                      </m:sub>
                    </m:sSub>
                  </m:oMath>
                </a14:m>
                <a:endParaRPr kumimoji="0" lang="en-IE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>
                        <m:sSubPr>
                          <m:ctrlPr>
                            <a:rPr kumimoji="0" lang="zh-CN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IE" altLang="zh-CN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Ti</m:t>
                          </m:r>
                        </m:sub>
                      </m:sSub>
                      <m:r>
                        <a:rPr kumimoji="0" lang="en-US" altLang="zh-CN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IE" altLang="zh-CN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altLang="zh-CN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>
                        <m:sSubPr>
                          <m:ctrlPr>
                            <a:rPr kumimoji="0" lang="zh-CN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zh-CN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O</m:t>
                          </m:r>
                        </m:sub>
                      </m:sSub>
                      <m:r>
                        <a:rPr kumimoji="0" lang="en-US" altLang="zh-CN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altLang="zh-C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altLang="zh-CN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>
                        <m:sSubPr>
                          <m:ctrlPr>
                            <a:rPr kumimoji="0" lang="zh-CN" altLang="zh-CN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CN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IE" altLang="zh-CN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Ti</m:t>
                          </m:r>
                          <m:r>
                            <m:rPr>
                              <m:sty m:val="p"/>
                            </m:rPr>
                            <a:rPr kumimoji="0" lang="en-US" altLang="zh-CN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O</m:t>
                          </m:r>
                          <m:r>
                            <a:rPr kumimoji="0" lang="en-IE" altLang="zh-CN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2  </m:t>
                          </m:r>
                        </m:sub>
                      </m:sSub>
                    </m:oMath>
                  </m:oMathPara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+mn-cs"/>
                  </a:rPr>
                  <a:t>                            ……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	</a:t>
                </a:r>
                <a:endParaRPr kumimoji="0" lang="zh-CN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矩形 32">
                <a:extLst>
                  <a:ext uri="{FF2B5EF4-FFF2-40B4-BE49-F238E27FC236}">
                    <a16:creationId xmlns:a16="http://schemas.microsoft.com/office/drawing/2014/main" id="{1CE955E8-D862-4789-9450-B436F803B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" y="3161667"/>
                <a:ext cx="4805081" cy="3370666"/>
              </a:xfrm>
              <a:prstGeom prst="rect">
                <a:avLst/>
              </a:prstGeom>
              <a:blipFill>
                <a:blip r:embed="rId3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800FC9C0-82F8-4AFC-A1FB-3CFC97765D74}"/>
                  </a:ext>
                </a:extLst>
              </p:cNvPr>
              <p:cNvSpPr/>
              <p:nvPr/>
            </p:nvSpPr>
            <p:spPr>
              <a:xfrm>
                <a:off x="313247" y="1421588"/>
                <a:ext cx="2311467" cy="539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𝝁</m:t>
                      </m:r>
                      <m: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altLang="zh-C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CN" alt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sup>
                          <m:r>
                            <a:rPr kumimoji="0" lang="en-US" altLang="zh-CN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𝒆𝒍</m:t>
                          </m:r>
                        </m:sup>
                      </m:sSup>
                      <m: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zh-CN" alt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𝝁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800FC9C0-82F8-4AFC-A1FB-3CFC97765D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47" y="1421588"/>
                <a:ext cx="2311467" cy="539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19">
            <a:extLst>
              <a:ext uri="{FF2B5EF4-FFF2-40B4-BE49-F238E27FC236}">
                <a16:creationId xmlns:a16="http://schemas.microsoft.com/office/drawing/2014/main" id="{425D37C8-B262-43C7-BE87-79255ADD4A3A}"/>
              </a:ext>
            </a:extLst>
          </p:cNvPr>
          <p:cNvSpPr/>
          <p:nvPr/>
        </p:nvSpPr>
        <p:spPr>
          <a:xfrm>
            <a:off x="313247" y="931980"/>
            <a:ext cx="3762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potential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52E81298-44BF-4679-9F4F-046685B5FCD9}"/>
              </a:ext>
            </a:extLst>
          </p:cNvPr>
          <p:cNvSpPr/>
          <p:nvPr/>
        </p:nvSpPr>
        <p:spPr>
          <a:xfrm>
            <a:off x="441727" y="1997668"/>
            <a:ext cx="8128115" cy="36933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Standard chemical potential of elements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 total energy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m</a:t>
            </a:r>
            <a:r>
              <a:rPr kumimoji="0" lang="en-US" altLang="ja-JP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Zn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=</a:t>
            </a: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(Zn)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383B612C-096B-4BED-90AB-3D05F9C2912F}"/>
              </a:ext>
            </a:extLst>
          </p:cNvPr>
          <p:cNvSpPr/>
          <p:nvPr/>
        </p:nvSpPr>
        <p:spPr>
          <a:xfrm>
            <a:off x="389452" y="2403637"/>
            <a:ext cx="8488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Chemical potential depend on growth condition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chemical potential window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6B4557A6-4ED9-4A94-BC4E-6C16EE42E1BB}"/>
              </a:ext>
            </a:extLst>
          </p:cNvPr>
          <p:cNvSpPr/>
          <p:nvPr/>
        </p:nvSpPr>
        <p:spPr>
          <a:xfrm>
            <a:off x="389452" y="2910573"/>
            <a:ext cx="3762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potential window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C6857E-23CB-4D13-861D-5A06F8D202BE}"/>
              </a:ext>
            </a:extLst>
          </p:cNvPr>
          <p:cNvSpPr txBox="1"/>
          <p:nvPr/>
        </p:nvSpPr>
        <p:spPr>
          <a:xfrm>
            <a:off x="1236035" y="6229429"/>
            <a:ext cx="4906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Check in Materials Projects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1B457B-EC60-470B-8FBF-68DEF77AC5DB}"/>
              </a:ext>
            </a:extLst>
          </p:cNvPr>
          <p:cNvSpPr txBox="1"/>
          <p:nvPr/>
        </p:nvSpPr>
        <p:spPr>
          <a:xfrm>
            <a:off x="4572001" y="5045384"/>
            <a:ext cx="441251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Calculate the total energy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elemental phases and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competing phases</a:t>
            </a:r>
            <a:r>
              <a:rPr kumimoji="0" lang="en-IE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5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2.How to get chemical potential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1B457B-EC60-470B-8FBF-68DEF77AC5DB}"/>
              </a:ext>
            </a:extLst>
          </p:cNvPr>
          <p:cNvSpPr txBox="1"/>
          <p:nvPr/>
        </p:nvSpPr>
        <p:spPr>
          <a:xfrm>
            <a:off x="324294" y="1116654"/>
            <a:ext cx="44125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Calculate the total energy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elemental phases and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competing phases</a:t>
            </a:r>
            <a:r>
              <a:rPr kumimoji="0" lang="en-I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496F04E3-325D-4692-AAFB-5FC2AFAE5736}"/>
              </a:ext>
            </a:extLst>
          </p:cNvPr>
          <p:cNvSpPr/>
          <p:nvPr/>
        </p:nvSpPr>
        <p:spPr>
          <a:xfrm>
            <a:off x="1886245" y="1924494"/>
            <a:ext cx="367858" cy="4731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F6D2DE57-0B7C-4E54-9273-B1D9AE984F1E}"/>
              </a:ext>
            </a:extLst>
          </p:cNvPr>
          <p:cNvSpPr/>
          <p:nvPr/>
        </p:nvSpPr>
        <p:spPr>
          <a:xfrm>
            <a:off x="372822" y="2437424"/>
            <a:ext cx="637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chemical potential window by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Chesta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5D40F7-F836-4992-8BDB-F430704CEA23}"/>
              </a:ext>
            </a:extLst>
          </p:cNvPr>
          <p:cNvSpPr txBox="1"/>
          <p:nvPr/>
        </p:nvSpPr>
        <p:spPr>
          <a:xfrm>
            <a:off x="372822" y="2817011"/>
            <a:ext cx="4590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Download </a:t>
            </a:r>
            <a:r>
              <a:rPr kumimoji="0" lang="en-IE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Chesta</a:t>
            </a:r>
            <a:r>
              <a:rPr kumimoji="0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in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/gs/hs0/tgd-mts/Data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5697C767-61CE-43AC-A719-6C73246FF040}"/>
              </a:ext>
            </a:extLst>
          </p:cNvPr>
          <p:cNvSpPr/>
          <p:nvPr/>
        </p:nvSpPr>
        <p:spPr>
          <a:xfrm>
            <a:off x="1937636" y="3275399"/>
            <a:ext cx="367858" cy="4731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7874084-A557-45F4-A57A-CCB72F8E5ADF}"/>
              </a:ext>
            </a:extLst>
          </p:cNvPr>
          <p:cNvSpPr/>
          <p:nvPr/>
        </p:nvSpPr>
        <p:spPr>
          <a:xfrm>
            <a:off x="372822" y="3766901"/>
            <a:ext cx="7438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chemicalwindow-2e.xlsx in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Chesta3.2.6.9 folder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A5A951D-772F-4D3E-88A0-729624FF6E69}"/>
              </a:ext>
            </a:extLst>
          </p:cNvPr>
          <p:cNvSpPr txBox="1"/>
          <p:nvPr/>
        </p:nvSpPr>
        <p:spPr>
          <a:xfrm>
            <a:off x="456111" y="4722717"/>
            <a:ext cx="4590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データファイル作成ウィザード3.xls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DD3E62-7E42-4475-9904-681CC99FED9A}"/>
              </a:ext>
            </a:extLst>
          </p:cNvPr>
          <p:cNvSpPr txBox="1"/>
          <p:nvPr/>
        </p:nvSpPr>
        <p:spPr>
          <a:xfrm>
            <a:off x="1418117" y="5756102"/>
            <a:ext cx="4590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Chesta3.exe</a:t>
            </a: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D69EEB6B-0256-4558-A3E7-F82DCFDC6E05}"/>
              </a:ext>
            </a:extLst>
          </p:cNvPr>
          <p:cNvSpPr/>
          <p:nvPr/>
        </p:nvSpPr>
        <p:spPr>
          <a:xfrm>
            <a:off x="1937636" y="5203626"/>
            <a:ext cx="367858" cy="4731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D8B1D560-71AE-4D1D-A1A4-A9290B614434}"/>
              </a:ext>
            </a:extLst>
          </p:cNvPr>
          <p:cNvSpPr/>
          <p:nvPr/>
        </p:nvSpPr>
        <p:spPr>
          <a:xfrm>
            <a:off x="1937636" y="4242912"/>
            <a:ext cx="367858" cy="4731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How to get defect  formation energy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B17067-F7C2-4E62-87E1-081732091765}"/>
              </a:ext>
            </a:extLst>
          </p:cNvPr>
          <p:cNvSpPr/>
          <p:nvPr/>
        </p:nvSpPr>
        <p:spPr>
          <a:xfrm>
            <a:off x="179512" y="940078"/>
            <a:ext cx="3990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Defect (D) formation energy:</a:t>
            </a:r>
          </a:p>
        </p:txBody>
      </p:sp>
      <p:cxnSp>
        <p:nvCxnSpPr>
          <p:cNvPr id="11" name="Straight Arrow Connector 16">
            <a:extLst>
              <a:ext uri="{FF2B5EF4-FFF2-40B4-BE49-F238E27FC236}">
                <a16:creationId xmlns:a16="http://schemas.microsoft.com/office/drawing/2014/main" id="{A1C11E0C-80DE-45CF-A33E-21480270B59E}"/>
              </a:ext>
            </a:extLst>
          </p:cNvPr>
          <p:cNvCxnSpPr/>
          <p:nvPr/>
        </p:nvCxnSpPr>
        <p:spPr>
          <a:xfrm flipV="1">
            <a:off x="2395715" y="2910053"/>
            <a:ext cx="0" cy="52364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8">
            <a:extLst>
              <a:ext uri="{FF2B5EF4-FFF2-40B4-BE49-F238E27FC236}">
                <a16:creationId xmlns:a16="http://schemas.microsoft.com/office/drawing/2014/main" id="{AE11716C-5876-4BD0-B334-FAF720FDAC7D}"/>
              </a:ext>
            </a:extLst>
          </p:cNvPr>
          <p:cNvSpPr/>
          <p:nvPr/>
        </p:nvSpPr>
        <p:spPr>
          <a:xfrm>
            <a:off x="507150" y="3429000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of defects cell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C465E84-F89D-4AB4-9458-99D7604DE63E}"/>
                  </a:ext>
                </a:extLst>
              </p:cNvPr>
              <p:cNvSpPr/>
              <p:nvPr/>
            </p:nvSpPr>
            <p:spPr>
              <a:xfrm>
                <a:off x="1603627" y="2399340"/>
                <a:ext cx="5742384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𝑯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nary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E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IE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𝒄𝒐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C465E84-F89D-4AB4-9458-99D7604DE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627" y="2399340"/>
                <a:ext cx="5742384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">
            <a:extLst>
              <a:ext uri="{FF2B5EF4-FFF2-40B4-BE49-F238E27FC236}">
                <a16:creationId xmlns:a16="http://schemas.microsoft.com/office/drawing/2014/main" id="{3E8F6DBF-ECC5-4B1E-B075-BD46796EDC4A}"/>
              </a:ext>
            </a:extLst>
          </p:cNvPr>
          <p:cNvSpPr/>
          <p:nvPr/>
        </p:nvSpPr>
        <p:spPr>
          <a:xfrm>
            <a:off x="991560" y="1622932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of perfect cell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74508686-AC70-44D1-8CF5-09D559D762DB}"/>
              </a:ext>
            </a:extLst>
          </p:cNvPr>
          <p:cNvCxnSpPr>
            <a:cxnSpLocks/>
          </p:cNvCxnSpPr>
          <p:nvPr/>
        </p:nvCxnSpPr>
        <p:spPr>
          <a:xfrm>
            <a:off x="2991174" y="2046854"/>
            <a:ext cx="0" cy="53609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">
            <a:extLst>
              <a:ext uri="{FF2B5EF4-FFF2-40B4-BE49-F238E27FC236}">
                <a16:creationId xmlns:a16="http://schemas.microsoft.com/office/drawing/2014/main" id="{98B93AB6-8A89-4C04-B7DD-66573356A7E7}"/>
              </a:ext>
            </a:extLst>
          </p:cNvPr>
          <p:cNvSpPr/>
          <p:nvPr/>
        </p:nvSpPr>
        <p:spPr>
          <a:xfrm>
            <a:off x="4944327" y="1634057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Correction Energy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7">
            <a:extLst>
              <a:ext uri="{FF2B5EF4-FFF2-40B4-BE49-F238E27FC236}">
                <a16:creationId xmlns:a16="http://schemas.microsoft.com/office/drawing/2014/main" id="{33582270-520A-419C-A8D3-4ABAA08299A4}"/>
              </a:ext>
            </a:extLst>
          </p:cNvPr>
          <p:cNvCxnSpPr>
            <a:cxnSpLocks/>
          </p:cNvCxnSpPr>
          <p:nvPr/>
        </p:nvCxnSpPr>
        <p:spPr>
          <a:xfrm>
            <a:off x="5939592" y="2069104"/>
            <a:ext cx="0" cy="536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">
            <a:extLst>
              <a:ext uri="{FF2B5EF4-FFF2-40B4-BE49-F238E27FC236}">
                <a16:creationId xmlns:a16="http://schemas.microsoft.com/office/drawing/2014/main" id="{021166DB-3848-4CAC-86A7-3A10CBE689A9}"/>
              </a:ext>
            </a:extLst>
          </p:cNvPr>
          <p:cNvCxnSpPr>
            <a:cxnSpLocks/>
          </p:cNvCxnSpPr>
          <p:nvPr/>
        </p:nvCxnSpPr>
        <p:spPr>
          <a:xfrm flipV="1">
            <a:off x="3821708" y="3079291"/>
            <a:ext cx="0" cy="712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8">
            <a:extLst>
              <a:ext uri="{FF2B5EF4-FFF2-40B4-BE49-F238E27FC236}">
                <a16:creationId xmlns:a16="http://schemas.microsoft.com/office/drawing/2014/main" id="{68BEAEA4-8214-4A26-87AD-33B2B2625203}"/>
              </a:ext>
            </a:extLst>
          </p:cNvPr>
          <p:cNvSpPr/>
          <p:nvPr/>
        </p:nvSpPr>
        <p:spPr>
          <a:xfrm>
            <a:off x="3423223" y="2411951"/>
            <a:ext cx="720080" cy="654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78338C84-DD17-4100-A73B-F00B42C7F0BC}"/>
              </a:ext>
            </a:extLst>
          </p:cNvPr>
          <p:cNvSpPr/>
          <p:nvPr/>
        </p:nvSpPr>
        <p:spPr>
          <a:xfrm>
            <a:off x="2905901" y="3722869"/>
            <a:ext cx="238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potential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B22ADD3B-63CD-4B9D-BD19-174FCF12A5E9}"/>
              </a:ext>
            </a:extLst>
          </p:cNvPr>
          <p:cNvSpPr/>
          <p:nvPr/>
        </p:nvSpPr>
        <p:spPr>
          <a:xfrm>
            <a:off x="4386452" y="3197311"/>
            <a:ext cx="3554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Valence band maximum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16">
            <a:extLst>
              <a:ext uri="{FF2B5EF4-FFF2-40B4-BE49-F238E27FC236}">
                <a16:creationId xmlns:a16="http://schemas.microsoft.com/office/drawing/2014/main" id="{483028F0-6F3E-42AB-BE95-0BF806C95A57}"/>
              </a:ext>
            </a:extLst>
          </p:cNvPr>
          <p:cNvCxnSpPr>
            <a:cxnSpLocks/>
          </p:cNvCxnSpPr>
          <p:nvPr/>
        </p:nvCxnSpPr>
        <p:spPr>
          <a:xfrm flipV="1">
            <a:off x="4718612" y="2910054"/>
            <a:ext cx="0" cy="28725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A4A3559-9187-44F7-BB8F-37E9C913957D}"/>
              </a:ext>
            </a:extLst>
          </p:cNvPr>
          <p:cNvSpPr txBox="1"/>
          <p:nvPr/>
        </p:nvSpPr>
        <p:spPr>
          <a:xfrm>
            <a:off x="1521764" y="5362658"/>
            <a:ext cx="777109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Use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defect_anlysis.xlsx </a:t>
            </a:r>
            <a:r>
              <a:rPr kumimoji="0" lang="en-I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 in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/gs/hs0/tgd-mts/Data</a:t>
            </a:r>
            <a:r>
              <a:rPr kumimoji="0" lang="en-IE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97" y="0"/>
            <a:ext cx="9622546" cy="97976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 H, O, F doping-</a:t>
            </a:r>
            <a:r>
              <a:rPr lang="en-US" altLang="ja-JP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Interstitial sites 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6AAC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-3161826" y="7789852"/>
            <a:ext cx="9041046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CC3AC4-17CA-4835-AB30-CD216E82BA6E}"/>
              </a:ext>
            </a:extLst>
          </p:cNvPr>
          <p:cNvSpPr txBox="1"/>
          <p:nvPr/>
        </p:nvSpPr>
        <p:spPr>
          <a:xfrm>
            <a:off x="245616" y="1108515"/>
            <a:ext cx="7501384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How to get defect  formation energy</a:t>
            </a:r>
          </a:p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1.How to get total energy of defect models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2.How to get chemical potential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7" name="Straight Arrow Connector 16">
            <a:extLst>
              <a:ext uri="{FF2B5EF4-FFF2-40B4-BE49-F238E27FC236}">
                <a16:creationId xmlns:a16="http://schemas.microsoft.com/office/drawing/2014/main" id="{CFA011BB-D4FD-4AFD-AEA6-A390AB77848A}"/>
              </a:ext>
            </a:extLst>
          </p:cNvPr>
          <p:cNvCxnSpPr/>
          <p:nvPr/>
        </p:nvCxnSpPr>
        <p:spPr>
          <a:xfrm flipV="1">
            <a:off x="2711037" y="4405532"/>
            <a:ext cx="0" cy="52364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>
            <a:extLst>
              <a:ext uri="{FF2B5EF4-FFF2-40B4-BE49-F238E27FC236}">
                <a16:creationId xmlns:a16="http://schemas.microsoft.com/office/drawing/2014/main" id="{FDDD18C0-A613-4A24-9F25-1FC48BFADD75}"/>
              </a:ext>
            </a:extLst>
          </p:cNvPr>
          <p:cNvSpPr/>
          <p:nvPr/>
        </p:nvSpPr>
        <p:spPr>
          <a:xfrm>
            <a:off x="822472" y="4924479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of defects cell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0B7999-271F-4752-BB3A-39142AFEE10B}"/>
                  </a:ext>
                </a:extLst>
              </p:cNvPr>
              <p:cNvSpPr/>
              <p:nvPr/>
            </p:nvSpPr>
            <p:spPr>
              <a:xfrm>
                <a:off x="1918949" y="3894819"/>
                <a:ext cx="5742384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𝑯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nary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E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IE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𝒄𝒐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40B7999-271F-4752-BB3A-39142AFEE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949" y="3894819"/>
                <a:ext cx="5742384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>
            <a:extLst>
              <a:ext uri="{FF2B5EF4-FFF2-40B4-BE49-F238E27FC236}">
                <a16:creationId xmlns:a16="http://schemas.microsoft.com/office/drawing/2014/main" id="{8F42B22A-C3B8-4517-9174-0C7CBEEF35C2}"/>
              </a:ext>
            </a:extLst>
          </p:cNvPr>
          <p:cNvSpPr/>
          <p:nvPr/>
        </p:nvSpPr>
        <p:spPr>
          <a:xfrm>
            <a:off x="1306882" y="3118411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of perfect cell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D81DE6E4-4E52-4251-A79B-3775DD4693A1}"/>
              </a:ext>
            </a:extLst>
          </p:cNvPr>
          <p:cNvCxnSpPr>
            <a:cxnSpLocks/>
          </p:cNvCxnSpPr>
          <p:nvPr/>
        </p:nvCxnSpPr>
        <p:spPr>
          <a:xfrm>
            <a:off x="3306496" y="3542333"/>
            <a:ext cx="0" cy="53609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B21CBEEB-8D7C-4DCF-BD7D-F6BC3C2DE7F4}"/>
              </a:ext>
            </a:extLst>
          </p:cNvPr>
          <p:cNvSpPr/>
          <p:nvPr/>
        </p:nvSpPr>
        <p:spPr>
          <a:xfrm>
            <a:off x="5259649" y="3129536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Correction Energy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A4D13DDC-B3C7-47CE-B023-E301A4AC464B}"/>
              </a:ext>
            </a:extLst>
          </p:cNvPr>
          <p:cNvCxnSpPr>
            <a:cxnSpLocks/>
          </p:cNvCxnSpPr>
          <p:nvPr/>
        </p:nvCxnSpPr>
        <p:spPr>
          <a:xfrm>
            <a:off x="6254914" y="3564583"/>
            <a:ext cx="0" cy="536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">
            <a:extLst>
              <a:ext uri="{FF2B5EF4-FFF2-40B4-BE49-F238E27FC236}">
                <a16:creationId xmlns:a16="http://schemas.microsoft.com/office/drawing/2014/main" id="{5F28FDE2-D93F-4CEB-8D73-1A6657C6A19A}"/>
              </a:ext>
            </a:extLst>
          </p:cNvPr>
          <p:cNvCxnSpPr>
            <a:cxnSpLocks/>
          </p:cNvCxnSpPr>
          <p:nvPr/>
        </p:nvCxnSpPr>
        <p:spPr>
          <a:xfrm flipV="1">
            <a:off x="4137030" y="4574770"/>
            <a:ext cx="0" cy="712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8">
            <a:extLst>
              <a:ext uri="{FF2B5EF4-FFF2-40B4-BE49-F238E27FC236}">
                <a16:creationId xmlns:a16="http://schemas.microsoft.com/office/drawing/2014/main" id="{E0FAC770-D259-4BE4-8025-E9825758F33C}"/>
              </a:ext>
            </a:extLst>
          </p:cNvPr>
          <p:cNvSpPr/>
          <p:nvPr/>
        </p:nvSpPr>
        <p:spPr>
          <a:xfrm>
            <a:off x="3738545" y="3907430"/>
            <a:ext cx="720080" cy="654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D30A84BE-911F-4DD0-B210-4938BF873508}"/>
              </a:ext>
            </a:extLst>
          </p:cNvPr>
          <p:cNvSpPr/>
          <p:nvPr/>
        </p:nvSpPr>
        <p:spPr>
          <a:xfrm>
            <a:off x="3221223" y="5218348"/>
            <a:ext cx="238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potential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1DB3384-40A8-46B3-A40E-C188DC2D55B7}"/>
              </a:ext>
            </a:extLst>
          </p:cNvPr>
          <p:cNvSpPr/>
          <p:nvPr/>
        </p:nvSpPr>
        <p:spPr>
          <a:xfrm>
            <a:off x="4701774" y="4692790"/>
            <a:ext cx="3554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Valence band maximum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6">
            <a:extLst>
              <a:ext uri="{FF2B5EF4-FFF2-40B4-BE49-F238E27FC236}">
                <a16:creationId xmlns:a16="http://schemas.microsoft.com/office/drawing/2014/main" id="{0BB6CE4B-93CD-41C9-A4A5-3DDAEBA984FF}"/>
              </a:ext>
            </a:extLst>
          </p:cNvPr>
          <p:cNvCxnSpPr>
            <a:cxnSpLocks/>
          </p:cNvCxnSpPr>
          <p:nvPr/>
        </p:nvCxnSpPr>
        <p:spPr>
          <a:xfrm flipV="1">
            <a:off x="5033934" y="4405533"/>
            <a:ext cx="0" cy="28725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507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50B30-7D52-4618-B5ED-75668D7499AD}"/>
              </a:ext>
            </a:extLst>
          </p:cNvPr>
          <p:cNvSpPr txBox="1">
            <a:spLocks/>
          </p:cNvSpPr>
          <p:nvPr/>
        </p:nvSpPr>
        <p:spPr bwMode="auto">
          <a:xfrm>
            <a:off x="145217" y="1690409"/>
            <a:ext cx="8998783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3600" b="1" dirty="0"/>
              <a:t>DFT calculation by VASP</a:t>
            </a:r>
            <a:endParaRPr lang="zh-CN" altLang="en-US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72450B30-7D52-4618-B5ED-75668D7499AD}"/>
              </a:ext>
            </a:extLst>
          </p:cNvPr>
          <p:cNvSpPr txBox="1">
            <a:spLocks/>
          </p:cNvSpPr>
          <p:nvPr/>
        </p:nvSpPr>
        <p:spPr bwMode="auto">
          <a:xfrm>
            <a:off x="426973" y="3302622"/>
            <a:ext cx="8144835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8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Xinyi HE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28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2020.11.27 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02" y="494575"/>
            <a:ext cx="988596" cy="10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altLang="zh-CN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linux</a:t>
            </a:r>
            <a:r>
              <a: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command 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448322" y="1139780"/>
            <a:ext cx="6547282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Change folders: cd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Rename folder/file names: mv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Copy files: cp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Copy folders recursively with tree: cp -r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Create folders: </a:t>
            </a:r>
            <a:r>
              <a:rPr lang="en-US" altLang="zh-CN" sz="2000" dirty="0" err="1"/>
              <a:t>mkdir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Remove</a:t>
            </a:r>
            <a:r>
              <a:rPr lang="zh-CN" altLang="en-US" sz="2000" dirty="0"/>
              <a:t> </a:t>
            </a:r>
            <a:r>
              <a:rPr lang="en-US" altLang="zh-CN" sz="2000" dirty="0"/>
              <a:t>files: rm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Remove</a:t>
            </a:r>
            <a:r>
              <a:rPr lang="zh-CN" altLang="en-US" sz="2000" dirty="0"/>
              <a:t> </a:t>
            </a:r>
            <a:r>
              <a:rPr lang="en-US" altLang="zh-CN" sz="2000" dirty="0"/>
              <a:t>folders: rm -r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Show</a:t>
            </a:r>
            <a:r>
              <a:rPr lang="zh-CN" altLang="en-US" sz="2000" dirty="0"/>
              <a:t> </a:t>
            </a:r>
            <a:r>
              <a:rPr lang="en-US" altLang="zh-CN" sz="2000" dirty="0"/>
              <a:t>files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current folder:  ls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Edit a txt file: vi </a:t>
            </a:r>
            <a:r>
              <a:rPr lang="en-US" altLang="zh-CN" sz="2000" dirty="0">
                <a:sym typeface="Wingdings" panose="05000000000000000000" pitchFamily="2" charset="2"/>
              </a:rPr>
              <a:t> a (append)  :</a:t>
            </a:r>
            <a:r>
              <a:rPr lang="en-US" altLang="zh-CN" sz="2000" dirty="0" err="1">
                <a:sym typeface="Wingdings" panose="05000000000000000000" pitchFamily="2" charset="2"/>
              </a:rPr>
              <a:t>wq</a:t>
            </a:r>
            <a:r>
              <a:rPr lang="en-US" altLang="zh-CN" sz="2000" dirty="0">
                <a:sym typeface="Wingdings" panose="05000000000000000000" pitchFamily="2" charset="2"/>
              </a:rPr>
              <a:t>(save the file) / :q!(not save and quit)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30778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needed </a:t>
            </a:r>
            <a:r>
              <a:rPr lang="en-US" altLang="zh-CN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softwares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448322" y="1139780"/>
            <a:ext cx="7035554" cy="410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P4vasp: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000" dirty="0"/>
              <a:t>Edit/show the crystal structures (POSCAR/CONTCAR)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000" dirty="0"/>
              <a:t>Show DOS or band structures (vasprun.xml)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Use for example [p4v POSCAR; p4v vasprun.xml]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Vesta: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000" dirty="0"/>
              <a:t>Edit/show the crystal structures (POSCAR/CONTCAR)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000" dirty="0"/>
              <a:t>Change format .</a:t>
            </a:r>
            <a:r>
              <a:rPr lang="en-US" altLang="zh-CN" sz="2000" dirty="0" err="1"/>
              <a:t>cif</a:t>
            </a:r>
            <a:r>
              <a:rPr lang="en-US" altLang="zh-CN" sz="2000" dirty="0"/>
              <a:t> </a:t>
            </a:r>
            <a:r>
              <a:rPr lang="en-US" altLang="zh-CN" sz="2000" dirty="0">
                <a:sym typeface="Wingdings" panose="05000000000000000000" pitchFamily="2" charset="2"/>
              </a:rPr>
              <a:t></a:t>
            </a:r>
            <a:r>
              <a:rPr lang="en-US" altLang="zh-CN" sz="2000" dirty="0"/>
              <a:t> .</a:t>
            </a:r>
            <a:r>
              <a:rPr lang="en-US" altLang="zh-CN" sz="2000" dirty="0" err="1"/>
              <a:t>vasp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Use as [vesta POSCAR]</a:t>
            </a:r>
          </a:p>
        </p:txBody>
      </p:sp>
    </p:spTree>
    <p:extLst>
      <p:ext uri="{BB962C8B-B14F-4D97-AF65-F5344CB8AC3E}">
        <p14:creationId xmlns:p14="http://schemas.microsoft.com/office/powerpoint/2010/main" val="3863150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needed software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403933" y="802428"/>
            <a:ext cx="7035554" cy="2075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P4vasp: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000" dirty="0"/>
              <a:t>Edit/show the crystal structures (POSCAR/CONTCAR)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000" dirty="0"/>
              <a:t>Show DOS or band structures (vasprun.xml)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Use as [p4v POSCAR; p4v vasprun.xml]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901C9D-C180-4380-912D-BE26E1A02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41" y="2974606"/>
            <a:ext cx="3276462" cy="38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8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6F26-4912-437A-A494-0D35F5091A4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needed software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D381B-A5EE-48F9-9A04-0261E9F32A72}"/>
              </a:ext>
            </a:extLst>
          </p:cNvPr>
          <p:cNvSpPr txBox="1"/>
          <p:nvPr/>
        </p:nvSpPr>
        <p:spPr>
          <a:xfrm>
            <a:off x="492710" y="1558783"/>
            <a:ext cx="70355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14F97"/>
                </a:solidFill>
              </a:rPr>
              <a:t>In </a:t>
            </a:r>
            <a:r>
              <a:rPr lang="en-US" altLang="zh-CN" sz="2000" b="1" dirty="0" err="1">
                <a:solidFill>
                  <a:srgbClr val="014F97"/>
                </a:solidFill>
              </a:rPr>
              <a:t>linux</a:t>
            </a:r>
            <a:r>
              <a:rPr lang="en-US" altLang="zh-CN" sz="2000" b="1" dirty="0">
                <a:solidFill>
                  <a:srgbClr val="014F97"/>
                </a:solidFill>
              </a:rPr>
              <a:t> system:</a:t>
            </a:r>
          </a:p>
          <a:p>
            <a:r>
              <a:rPr lang="en-US" altLang="zh-CN" dirty="0"/>
              <a:t>Use as [vesta POSCAR]</a:t>
            </a:r>
            <a:endParaRPr lang="en-US" altLang="zh-CN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D1D5906-9E78-4388-AD18-293DBD59E63C}"/>
              </a:ext>
            </a:extLst>
          </p:cNvPr>
          <p:cNvSpPr txBox="1"/>
          <p:nvPr/>
        </p:nvSpPr>
        <p:spPr>
          <a:xfrm>
            <a:off x="519343" y="2330646"/>
            <a:ext cx="5082466" cy="2585323"/>
          </a:xfrm>
          <a:prstGeom prst="rect">
            <a:avLst/>
          </a:prstGeom>
          <a:noFill/>
          <a:ln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vi ~/.</a:t>
            </a:r>
            <a:r>
              <a:rPr lang="en-US" altLang="zh-CN" dirty="0" err="1"/>
              <a:t>bashrc</a:t>
            </a:r>
            <a:endParaRPr lang="en-US" altLang="zh-CN" dirty="0"/>
          </a:p>
          <a:p>
            <a:r>
              <a:rPr lang="en-US" altLang="zh-CN" dirty="0"/>
              <a:t>a</a:t>
            </a:r>
          </a:p>
          <a:p>
            <a:r>
              <a:rPr lang="en-US" altLang="zh-CN" dirty="0"/>
              <a:t>export VESTA=/</a:t>
            </a:r>
            <a:r>
              <a:rPr lang="en-US" altLang="zh-CN" dirty="0" err="1"/>
              <a:t>gs</a:t>
            </a:r>
            <a:r>
              <a:rPr lang="en-US" altLang="zh-CN" dirty="0"/>
              <a:t>/hs0/tgd-mts/VESTA-x86_64</a:t>
            </a:r>
          </a:p>
          <a:p>
            <a:r>
              <a:rPr lang="en-US" altLang="zh-CN" dirty="0"/>
              <a:t>export PATH="$PATH:$VESTA"</a:t>
            </a:r>
          </a:p>
          <a:p>
            <a:r>
              <a:rPr lang="en-US" altLang="zh-CN" dirty="0"/>
              <a:t>alias vesta='/</a:t>
            </a:r>
            <a:r>
              <a:rPr lang="en-US" altLang="zh-CN" dirty="0" err="1"/>
              <a:t>gs</a:t>
            </a:r>
            <a:r>
              <a:rPr lang="en-US" altLang="zh-CN" dirty="0"/>
              <a:t>/hs0/tgd-mts/VESTA-x86_64/VESTA’</a:t>
            </a:r>
          </a:p>
          <a:p>
            <a:r>
              <a:rPr lang="en-US" altLang="zh-CN" dirty="0"/>
              <a:t>(cat /</a:t>
            </a:r>
            <a:r>
              <a:rPr lang="en-US" altLang="zh-CN" dirty="0" err="1"/>
              <a:t>gs</a:t>
            </a:r>
            <a:r>
              <a:rPr lang="en-US" altLang="zh-CN" dirty="0"/>
              <a:t>/hs0/tgd-mts/Data/vesta-info)</a:t>
            </a:r>
          </a:p>
          <a:p>
            <a:r>
              <a:rPr lang="en-US" altLang="zh-CN" dirty="0"/>
              <a:t>:</a:t>
            </a:r>
            <a:r>
              <a:rPr lang="en-US" altLang="zh-CN" dirty="0" err="1"/>
              <a:t>wq</a:t>
            </a:r>
            <a:endParaRPr lang="en-US" altLang="zh-CN" dirty="0"/>
          </a:p>
          <a:p>
            <a:r>
              <a:rPr lang="zh-CN" altLang="en-US" dirty="0"/>
              <a:t>chmod 777 -R /gs/hs0/tgd-mts/VESTA-x86_64/</a:t>
            </a:r>
            <a:endParaRPr lang="en-US" altLang="zh-CN" dirty="0"/>
          </a:p>
          <a:p>
            <a:r>
              <a:rPr lang="en-US" altLang="zh-CN" dirty="0"/>
              <a:t>vesta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53F96E-EAF7-4417-A425-C828630E320D}"/>
              </a:ext>
            </a:extLst>
          </p:cNvPr>
          <p:cNvSpPr txBox="1"/>
          <p:nvPr/>
        </p:nvSpPr>
        <p:spPr>
          <a:xfrm>
            <a:off x="457200" y="5054911"/>
            <a:ext cx="4589754" cy="110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14F97"/>
                </a:solidFill>
              </a:rPr>
              <a:t>In Windows system: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Download /</a:t>
            </a:r>
            <a:r>
              <a:rPr lang="en-US" altLang="zh-CN" dirty="0" err="1"/>
              <a:t>gs</a:t>
            </a:r>
            <a:r>
              <a:rPr lang="en-US" altLang="zh-CN" dirty="0"/>
              <a:t>/hs0/tgd-mts/Data/VESTA-win64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Enter VESTA-win64 and click VESTA.exe </a:t>
            </a:r>
            <a:endParaRPr lang="en-US" altLang="zh-CN" sz="1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F9C68E9-24F4-47C1-BE84-A3C292D1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73" y="6130510"/>
            <a:ext cx="1349406" cy="3963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C738D8-F77D-42ED-814F-515713774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3" y="6152775"/>
            <a:ext cx="1628775" cy="3619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4FB8DCC-2473-4178-92EC-2413F45B6573}"/>
              </a:ext>
            </a:extLst>
          </p:cNvPr>
          <p:cNvSpPr txBox="1"/>
          <p:nvPr/>
        </p:nvSpPr>
        <p:spPr>
          <a:xfrm>
            <a:off x="494190" y="1036479"/>
            <a:ext cx="7035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/>
              <a:t>Vesta:</a:t>
            </a:r>
            <a:endParaRPr lang="en-US" altLang="zh-CN" sz="2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7567CE7-726D-4D53-8DEA-F195EF6A7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477" y="2290439"/>
            <a:ext cx="3109969" cy="27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2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89CE5E-9784-467F-A6DD-A1EB0593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30" y="870808"/>
            <a:ext cx="2378856" cy="61555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INCAR in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</a:t>
            </a:r>
            <a:b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POTCAR in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</a:t>
            </a:r>
            <a:b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KPOINTS in 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POSCAR in </a:t>
            </a:r>
            <a:endParaRPr lang="en-US" altLang="zh-CN" sz="2400" dirty="0">
              <a:latin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Consolas" panose="020B0609020204030204" pitchFamily="49" charset="0"/>
              </a:rPr>
              <a:t>CHGCAR in/out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lang="zh-CN" altLang="zh-CN" sz="2400" dirty="0">
                <a:latin typeface="Consolas" panose="020B0609020204030204" pitchFamily="49" charset="0"/>
              </a:rPr>
              <a:t>WAVECAR in/out</a:t>
            </a:r>
            <a:endParaRPr lang="en-US" altLang="zh-CN" sz="2400" dirty="0">
              <a:latin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IBZKPT out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CONTCAR out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OUTCAR out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CHG out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EIGENVAL out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DOSCAR out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PROCAR out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OSZICAR out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PCDAT out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XDATCAR out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zh-CN" altLang="zh-CN" sz="5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A8165D-1CCD-4BB6-8257-545955D49CD4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Input/output files</a:t>
            </a:r>
          </a:p>
        </p:txBody>
      </p:sp>
    </p:spTree>
    <p:extLst>
      <p:ext uri="{BB962C8B-B14F-4D97-AF65-F5344CB8AC3E}">
        <p14:creationId xmlns:p14="http://schemas.microsoft.com/office/powerpoint/2010/main" val="87343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F34F387-C5BF-45B6-AE23-1A71E339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1686866"/>
            <a:ext cx="3027210" cy="4844391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F4B75777-D623-47BA-9CBD-89523889D9F4}"/>
              </a:ext>
            </a:extLst>
          </p:cNvPr>
          <p:cNvSpPr/>
          <p:nvPr/>
        </p:nvSpPr>
        <p:spPr>
          <a:xfrm>
            <a:off x="179512" y="940078"/>
            <a:ext cx="3990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Defect (D) formation energy:</a:t>
            </a:r>
          </a:p>
        </p:txBody>
      </p:sp>
      <p:cxnSp>
        <p:nvCxnSpPr>
          <p:cNvPr id="5" name="Straight Arrow Connector 19">
            <a:extLst>
              <a:ext uri="{FF2B5EF4-FFF2-40B4-BE49-F238E27FC236}">
                <a16:creationId xmlns:a16="http://schemas.microsoft.com/office/drawing/2014/main" id="{9E72D8CD-7F5B-448E-AFCE-14E493A67A1A}"/>
              </a:ext>
            </a:extLst>
          </p:cNvPr>
          <p:cNvCxnSpPr>
            <a:cxnSpLocks/>
          </p:cNvCxnSpPr>
          <p:nvPr/>
        </p:nvCxnSpPr>
        <p:spPr>
          <a:xfrm>
            <a:off x="1817948" y="1919679"/>
            <a:ext cx="0" cy="172534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>
            <a:extLst>
              <a:ext uri="{FF2B5EF4-FFF2-40B4-BE49-F238E27FC236}">
                <a16:creationId xmlns:a16="http://schemas.microsoft.com/office/drawing/2014/main" id="{AD64A055-E792-4E94-9A7D-DCB67DB3A44A}"/>
              </a:ext>
            </a:extLst>
          </p:cNvPr>
          <p:cNvSpPr/>
          <p:nvPr/>
        </p:nvSpPr>
        <p:spPr>
          <a:xfrm>
            <a:off x="1565920" y="1377425"/>
            <a:ext cx="504056" cy="54225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255373C2-22BC-413C-9295-9DCC6319DE86}"/>
              </a:ext>
            </a:extLst>
          </p:cNvPr>
          <p:cNvSpPr/>
          <p:nvPr/>
        </p:nvSpPr>
        <p:spPr>
          <a:xfrm>
            <a:off x="4920061" y="1415739"/>
            <a:ext cx="552028" cy="54225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BCDD6FC7-7CA8-4306-818B-F54939EB2C95}"/>
              </a:ext>
            </a:extLst>
          </p:cNvPr>
          <p:cNvCxnSpPr>
            <a:cxnSpLocks/>
          </p:cNvCxnSpPr>
          <p:nvPr/>
        </p:nvCxnSpPr>
        <p:spPr>
          <a:xfrm>
            <a:off x="5196075" y="1957993"/>
            <a:ext cx="0" cy="47729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8">
            <a:extLst>
              <a:ext uri="{FF2B5EF4-FFF2-40B4-BE49-F238E27FC236}">
                <a16:creationId xmlns:a16="http://schemas.microsoft.com/office/drawing/2014/main" id="{5C8EFD0F-C1C9-4A73-B83E-16E0ED6F5008}"/>
              </a:ext>
            </a:extLst>
          </p:cNvPr>
          <p:cNvCxnSpPr>
            <a:cxnSpLocks/>
          </p:cNvCxnSpPr>
          <p:nvPr/>
        </p:nvCxnSpPr>
        <p:spPr>
          <a:xfrm flipH="1">
            <a:off x="3223541" y="6741368"/>
            <a:ext cx="197253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2">
            <a:extLst>
              <a:ext uri="{FF2B5EF4-FFF2-40B4-BE49-F238E27FC236}">
                <a16:creationId xmlns:a16="http://schemas.microsoft.com/office/drawing/2014/main" id="{2CCFA51C-BFC4-439A-9080-22A1863AC6AC}"/>
              </a:ext>
            </a:extLst>
          </p:cNvPr>
          <p:cNvCxnSpPr>
            <a:cxnSpLocks/>
          </p:cNvCxnSpPr>
          <p:nvPr/>
        </p:nvCxnSpPr>
        <p:spPr>
          <a:xfrm flipV="1">
            <a:off x="3223541" y="6364540"/>
            <a:ext cx="0" cy="37682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0">
            <a:extLst>
              <a:ext uri="{FF2B5EF4-FFF2-40B4-BE49-F238E27FC236}">
                <a16:creationId xmlns:a16="http://schemas.microsoft.com/office/drawing/2014/main" id="{B493A067-4A7F-4CA7-B0BF-4D694D716BAD}"/>
              </a:ext>
            </a:extLst>
          </p:cNvPr>
          <p:cNvCxnSpPr>
            <a:cxnSpLocks/>
          </p:cNvCxnSpPr>
          <p:nvPr/>
        </p:nvCxnSpPr>
        <p:spPr>
          <a:xfrm flipV="1">
            <a:off x="2215924" y="3384567"/>
            <a:ext cx="2438654" cy="1254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7">
            <a:extLst>
              <a:ext uri="{FF2B5EF4-FFF2-40B4-BE49-F238E27FC236}">
                <a16:creationId xmlns:a16="http://schemas.microsoft.com/office/drawing/2014/main" id="{519B52FC-2ADC-4541-AD53-1F9F35C8E6F0}"/>
              </a:ext>
            </a:extLst>
          </p:cNvPr>
          <p:cNvCxnSpPr>
            <a:cxnSpLocks/>
          </p:cNvCxnSpPr>
          <p:nvPr/>
        </p:nvCxnSpPr>
        <p:spPr>
          <a:xfrm>
            <a:off x="2226026" y="4111726"/>
            <a:ext cx="2436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9">
            <a:extLst>
              <a:ext uri="{FF2B5EF4-FFF2-40B4-BE49-F238E27FC236}">
                <a16:creationId xmlns:a16="http://schemas.microsoft.com/office/drawing/2014/main" id="{DD14A5E3-A3A6-426F-984C-3B89B7EFC678}"/>
              </a:ext>
            </a:extLst>
          </p:cNvPr>
          <p:cNvCxnSpPr>
            <a:cxnSpLocks/>
          </p:cNvCxnSpPr>
          <p:nvPr/>
        </p:nvCxnSpPr>
        <p:spPr>
          <a:xfrm flipV="1">
            <a:off x="2207744" y="2414889"/>
            <a:ext cx="2440586" cy="2494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2">
            <a:extLst>
              <a:ext uri="{FF2B5EF4-FFF2-40B4-BE49-F238E27FC236}">
                <a16:creationId xmlns:a16="http://schemas.microsoft.com/office/drawing/2014/main" id="{978C1987-51CC-4F31-9BAD-13476CC0433D}"/>
              </a:ext>
            </a:extLst>
          </p:cNvPr>
          <p:cNvCxnSpPr>
            <a:cxnSpLocks/>
          </p:cNvCxnSpPr>
          <p:nvPr/>
        </p:nvCxnSpPr>
        <p:spPr>
          <a:xfrm flipH="1" flipV="1">
            <a:off x="2226026" y="2348745"/>
            <a:ext cx="2428552" cy="26309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3">
            <a:extLst>
              <a:ext uri="{FF2B5EF4-FFF2-40B4-BE49-F238E27FC236}">
                <a16:creationId xmlns:a16="http://schemas.microsoft.com/office/drawing/2014/main" id="{12B0DE57-208A-4741-8CDA-584D1B306E42}"/>
              </a:ext>
            </a:extLst>
          </p:cNvPr>
          <p:cNvCxnSpPr>
            <a:cxnSpLocks/>
          </p:cNvCxnSpPr>
          <p:nvPr/>
        </p:nvCxnSpPr>
        <p:spPr>
          <a:xfrm flipH="1" flipV="1">
            <a:off x="2207744" y="3368185"/>
            <a:ext cx="2446834" cy="1269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8">
            <a:extLst>
              <a:ext uri="{FF2B5EF4-FFF2-40B4-BE49-F238E27FC236}">
                <a16:creationId xmlns:a16="http://schemas.microsoft.com/office/drawing/2014/main" id="{4388EDB6-8E46-4FD4-B535-7B58CCC66448}"/>
              </a:ext>
            </a:extLst>
          </p:cNvPr>
          <p:cNvCxnSpPr>
            <a:cxnSpLocks/>
          </p:cNvCxnSpPr>
          <p:nvPr/>
        </p:nvCxnSpPr>
        <p:spPr>
          <a:xfrm flipV="1">
            <a:off x="2229370" y="4344455"/>
            <a:ext cx="553374" cy="5656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1">
            <a:extLst>
              <a:ext uri="{FF2B5EF4-FFF2-40B4-BE49-F238E27FC236}">
                <a16:creationId xmlns:a16="http://schemas.microsoft.com/office/drawing/2014/main" id="{DB91D68E-5F14-4A28-B404-67213177ABE0}"/>
              </a:ext>
            </a:extLst>
          </p:cNvPr>
          <p:cNvCxnSpPr>
            <a:cxnSpLocks/>
          </p:cNvCxnSpPr>
          <p:nvPr/>
        </p:nvCxnSpPr>
        <p:spPr>
          <a:xfrm flipV="1">
            <a:off x="2760022" y="4120874"/>
            <a:ext cx="463519" cy="2383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2">
            <a:extLst>
              <a:ext uri="{FF2B5EF4-FFF2-40B4-BE49-F238E27FC236}">
                <a16:creationId xmlns:a16="http://schemas.microsoft.com/office/drawing/2014/main" id="{9941F739-62E8-4897-89B5-F2EF75BAB597}"/>
              </a:ext>
            </a:extLst>
          </p:cNvPr>
          <p:cNvCxnSpPr>
            <a:cxnSpLocks/>
          </p:cNvCxnSpPr>
          <p:nvPr/>
        </p:nvCxnSpPr>
        <p:spPr>
          <a:xfrm flipH="1" flipV="1">
            <a:off x="3633396" y="4111726"/>
            <a:ext cx="447254" cy="2320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3">
            <a:extLst>
              <a:ext uri="{FF2B5EF4-FFF2-40B4-BE49-F238E27FC236}">
                <a16:creationId xmlns:a16="http://schemas.microsoft.com/office/drawing/2014/main" id="{ED6ED900-2E93-4278-A637-48CF9510CF94}"/>
              </a:ext>
            </a:extLst>
          </p:cNvPr>
          <p:cNvCxnSpPr>
            <a:cxnSpLocks/>
          </p:cNvCxnSpPr>
          <p:nvPr/>
        </p:nvCxnSpPr>
        <p:spPr>
          <a:xfrm flipH="1" flipV="1">
            <a:off x="4079330" y="4343792"/>
            <a:ext cx="564718" cy="6117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4">
            <a:extLst>
              <a:ext uri="{FF2B5EF4-FFF2-40B4-BE49-F238E27FC236}">
                <a16:creationId xmlns:a16="http://schemas.microsoft.com/office/drawing/2014/main" id="{6E3B11F1-D764-41F4-A4BE-A2FA3C8B24BF}"/>
              </a:ext>
            </a:extLst>
          </p:cNvPr>
          <p:cNvCxnSpPr>
            <a:cxnSpLocks/>
          </p:cNvCxnSpPr>
          <p:nvPr/>
        </p:nvCxnSpPr>
        <p:spPr>
          <a:xfrm flipV="1">
            <a:off x="3198134" y="4107641"/>
            <a:ext cx="456018" cy="109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93">
            <a:extLst>
              <a:ext uri="{FF2B5EF4-FFF2-40B4-BE49-F238E27FC236}">
                <a16:creationId xmlns:a16="http://schemas.microsoft.com/office/drawing/2014/main" id="{98ED240E-412A-4C73-A49D-AA5F2DC7C01A}"/>
              </a:ext>
            </a:extLst>
          </p:cNvPr>
          <p:cNvSpPr/>
          <p:nvPr/>
        </p:nvSpPr>
        <p:spPr>
          <a:xfrm>
            <a:off x="2696881" y="4302304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94">
            <a:extLst>
              <a:ext uri="{FF2B5EF4-FFF2-40B4-BE49-F238E27FC236}">
                <a16:creationId xmlns:a16="http://schemas.microsoft.com/office/drawing/2014/main" id="{E9ABF3F0-DB36-4114-8DEB-8860F45A9784}"/>
              </a:ext>
            </a:extLst>
          </p:cNvPr>
          <p:cNvSpPr/>
          <p:nvPr/>
        </p:nvSpPr>
        <p:spPr>
          <a:xfrm>
            <a:off x="3144134" y="4074952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95">
            <a:extLst>
              <a:ext uri="{FF2B5EF4-FFF2-40B4-BE49-F238E27FC236}">
                <a16:creationId xmlns:a16="http://schemas.microsoft.com/office/drawing/2014/main" id="{46B9B875-1DDF-4552-8688-3C2228578FB7}"/>
              </a:ext>
            </a:extLst>
          </p:cNvPr>
          <p:cNvSpPr/>
          <p:nvPr/>
        </p:nvSpPr>
        <p:spPr>
          <a:xfrm>
            <a:off x="3587436" y="4053641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96">
            <a:extLst>
              <a:ext uri="{FF2B5EF4-FFF2-40B4-BE49-F238E27FC236}">
                <a16:creationId xmlns:a16="http://schemas.microsoft.com/office/drawing/2014/main" id="{4602E83B-A798-40F2-BE45-3CDFE821B20D}"/>
              </a:ext>
            </a:extLst>
          </p:cNvPr>
          <p:cNvSpPr/>
          <p:nvPr/>
        </p:nvSpPr>
        <p:spPr>
          <a:xfrm>
            <a:off x="4030601" y="4307196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98">
            <a:extLst>
              <a:ext uri="{FF2B5EF4-FFF2-40B4-BE49-F238E27FC236}">
                <a16:creationId xmlns:a16="http://schemas.microsoft.com/office/drawing/2014/main" id="{2E8E81BC-2C62-4660-98E6-3FE22C921E51}"/>
              </a:ext>
            </a:extLst>
          </p:cNvPr>
          <p:cNvCxnSpPr/>
          <p:nvPr/>
        </p:nvCxnSpPr>
        <p:spPr>
          <a:xfrm flipV="1">
            <a:off x="2804881" y="4410304"/>
            <a:ext cx="0" cy="545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99">
            <a:extLst>
              <a:ext uri="{FF2B5EF4-FFF2-40B4-BE49-F238E27FC236}">
                <a16:creationId xmlns:a16="http://schemas.microsoft.com/office/drawing/2014/main" id="{78E8BE3D-8548-4C5F-B8D8-3FBC136F9AA7}"/>
              </a:ext>
            </a:extLst>
          </p:cNvPr>
          <p:cNvCxnSpPr/>
          <p:nvPr/>
        </p:nvCxnSpPr>
        <p:spPr>
          <a:xfrm flipV="1">
            <a:off x="3198134" y="4245246"/>
            <a:ext cx="0" cy="545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00">
            <a:extLst>
              <a:ext uri="{FF2B5EF4-FFF2-40B4-BE49-F238E27FC236}">
                <a16:creationId xmlns:a16="http://schemas.microsoft.com/office/drawing/2014/main" id="{8CB4A605-0D6C-4195-8E03-EB4DBDC33F44}"/>
              </a:ext>
            </a:extLst>
          </p:cNvPr>
          <p:cNvCxnSpPr/>
          <p:nvPr/>
        </p:nvCxnSpPr>
        <p:spPr>
          <a:xfrm flipV="1">
            <a:off x="3633396" y="4245246"/>
            <a:ext cx="0" cy="545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01">
            <a:extLst>
              <a:ext uri="{FF2B5EF4-FFF2-40B4-BE49-F238E27FC236}">
                <a16:creationId xmlns:a16="http://schemas.microsoft.com/office/drawing/2014/main" id="{2B3B745F-6D9C-432D-9A3C-485ECA409FC2}"/>
              </a:ext>
            </a:extLst>
          </p:cNvPr>
          <p:cNvCxnSpPr/>
          <p:nvPr/>
        </p:nvCxnSpPr>
        <p:spPr>
          <a:xfrm flipV="1">
            <a:off x="4079330" y="4434409"/>
            <a:ext cx="0" cy="545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03">
            <a:extLst>
              <a:ext uri="{FF2B5EF4-FFF2-40B4-BE49-F238E27FC236}">
                <a16:creationId xmlns:a16="http://schemas.microsoft.com/office/drawing/2014/main" id="{3B2AF107-8728-418E-9D73-42F83339991E}"/>
              </a:ext>
            </a:extLst>
          </p:cNvPr>
          <p:cNvSpPr/>
          <p:nvPr/>
        </p:nvSpPr>
        <p:spPr>
          <a:xfrm>
            <a:off x="2296038" y="4963650"/>
            <a:ext cx="239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Transition levels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Up-Down 104">
            <a:extLst>
              <a:ext uri="{FF2B5EF4-FFF2-40B4-BE49-F238E27FC236}">
                <a16:creationId xmlns:a16="http://schemas.microsoft.com/office/drawing/2014/main" id="{B8AA896B-4C0A-4004-B756-CCDBF272E9E9}"/>
              </a:ext>
            </a:extLst>
          </p:cNvPr>
          <p:cNvSpPr/>
          <p:nvPr/>
        </p:nvSpPr>
        <p:spPr>
          <a:xfrm>
            <a:off x="562390" y="2523496"/>
            <a:ext cx="795497" cy="2958964"/>
          </a:xfrm>
          <a:prstGeom prst="upDownArrow">
            <a:avLst>
              <a:gd name="adj1" fmla="val 28447"/>
              <a:gd name="adj2" fmla="val 50000"/>
            </a:avLst>
          </a:prstGeom>
          <a:solidFill>
            <a:srgbClr val="004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05">
            <a:extLst>
              <a:ext uri="{FF2B5EF4-FFF2-40B4-BE49-F238E27FC236}">
                <a16:creationId xmlns:a16="http://schemas.microsoft.com/office/drawing/2014/main" id="{5226E60B-17FA-43E6-BD27-79DF138902FD}"/>
              </a:ext>
            </a:extLst>
          </p:cNvPr>
          <p:cNvSpPr/>
          <p:nvPr/>
        </p:nvSpPr>
        <p:spPr>
          <a:xfrm>
            <a:off x="422977" y="5566264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4EA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Stable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4EA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E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06">
            <a:extLst>
              <a:ext uri="{FF2B5EF4-FFF2-40B4-BE49-F238E27FC236}">
                <a16:creationId xmlns:a16="http://schemas.microsoft.com/office/drawing/2014/main" id="{27AEEA96-670A-4F55-B973-54F424086188}"/>
              </a:ext>
            </a:extLst>
          </p:cNvPr>
          <p:cNvSpPr/>
          <p:nvPr/>
        </p:nvSpPr>
        <p:spPr>
          <a:xfrm>
            <a:off x="266036" y="208091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4EA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Unstable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4EA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E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07">
            <a:extLst>
              <a:ext uri="{FF2B5EF4-FFF2-40B4-BE49-F238E27FC236}">
                <a16:creationId xmlns:a16="http://schemas.microsoft.com/office/drawing/2014/main" id="{13CFA356-0A5E-45B5-904B-72B15304DCA0}"/>
              </a:ext>
            </a:extLst>
          </p:cNvPr>
          <p:cNvSpPr/>
          <p:nvPr/>
        </p:nvSpPr>
        <p:spPr>
          <a:xfrm>
            <a:off x="5305524" y="1920788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Fermi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08">
            <a:extLst>
              <a:ext uri="{FF2B5EF4-FFF2-40B4-BE49-F238E27FC236}">
                <a16:creationId xmlns:a16="http://schemas.microsoft.com/office/drawing/2014/main" id="{326AA679-A8E9-4F56-886B-BBF2AE73D97F}"/>
              </a:ext>
            </a:extLst>
          </p:cNvPr>
          <p:cNvSpPr txBox="1"/>
          <p:nvPr/>
        </p:nvSpPr>
        <p:spPr>
          <a:xfrm>
            <a:off x="3867745" y="31700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q=1+</a:t>
            </a:r>
          </a:p>
        </p:txBody>
      </p:sp>
      <p:sp>
        <p:nvSpPr>
          <p:cNvPr id="35" name="TextBox 109">
            <a:extLst>
              <a:ext uri="{FF2B5EF4-FFF2-40B4-BE49-F238E27FC236}">
                <a16:creationId xmlns:a16="http://schemas.microsoft.com/office/drawing/2014/main" id="{9C2417E7-4342-4CD1-996C-1698455E0E89}"/>
              </a:ext>
            </a:extLst>
          </p:cNvPr>
          <p:cNvSpPr txBox="1"/>
          <p:nvPr/>
        </p:nvSpPr>
        <p:spPr>
          <a:xfrm>
            <a:off x="3524653" y="25791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q=2+</a:t>
            </a:r>
          </a:p>
        </p:txBody>
      </p:sp>
      <p:sp>
        <p:nvSpPr>
          <p:cNvPr id="36" name="TextBox 110">
            <a:extLst>
              <a:ext uri="{FF2B5EF4-FFF2-40B4-BE49-F238E27FC236}">
                <a16:creationId xmlns:a16="http://schemas.microsoft.com/office/drawing/2014/main" id="{682EBF10-DB1E-4022-8F20-CFF57B03F18B}"/>
              </a:ext>
            </a:extLst>
          </p:cNvPr>
          <p:cNvSpPr txBox="1"/>
          <p:nvPr/>
        </p:nvSpPr>
        <p:spPr>
          <a:xfrm>
            <a:off x="2599391" y="25788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q=2-</a:t>
            </a:r>
          </a:p>
        </p:txBody>
      </p:sp>
      <p:sp>
        <p:nvSpPr>
          <p:cNvPr id="37" name="TextBox 111">
            <a:extLst>
              <a:ext uri="{FF2B5EF4-FFF2-40B4-BE49-F238E27FC236}">
                <a16:creationId xmlns:a16="http://schemas.microsoft.com/office/drawing/2014/main" id="{CC8BE665-C29A-4534-8389-3298EAD8A2AD}"/>
              </a:ext>
            </a:extLst>
          </p:cNvPr>
          <p:cNvSpPr txBox="1"/>
          <p:nvPr/>
        </p:nvSpPr>
        <p:spPr>
          <a:xfrm>
            <a:off x="2343129" y="31994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q=1-</a:t>
            </a:r>
          </a:p>
        </p:txBody>
      </p:sp>
      <p:sp>
        <p:nvSpPr>
          <p:cNvPr id="38" name="TextBox 112">
            <a:extLst>
              <a:ext uri="{FF2B5EF4-FFF2-40B4-BE49-F238E27FC236}">
                <a16:creationId xmlns:a16="http://schemas.microsoft.com/office/drawing/2014/main" id="{EBF9AB9C-9B7B-4EEC-9A88-D5B70B022436}"/>
              </a:ext>
            </a:extLst>
          </p:cNvPr>
          <p:cNvSpPr txBox="1"/>
          <p:nvPr/>
        </p:nvSpPr>
        <p:spPr>
          <a:xfrm>
            <a:off x="3961719" y="375143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q=0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ECDD1BA-5DB0-40C9-91C8-7280F81244B0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How to get defect  formation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21C7D09D-73DD-42EE-AB2D-6BDE1E91EE18}"/>
                  </a:ext>
                </a:extLst>
              </p:cNvPr>
              <p:cNvSpPr/>
              <p:nvPr/>
            </p:nvSpPr>
            <p:spPr>
              <a:xfrm>
                <a:off x="1565920" y="1339148"/>
                <a:ext cx="5742384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𝑯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nary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E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IE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𝒄𝒐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21C7D09D-73DD-42EE-AB2D-6BDE1E91E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20" y="1339148"/>
                <a:ext cx="5742384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75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D3B060C-7771-486E-9C78-FF7F9F88BEA3}"/>
              </a:ext>
            </a:extLst>
          </p:cNvPr>
          <p:cNvSpPr txBox="1"/>
          <p:nvPr/>
        </p:nvSpPr>
        <p:spPr>
          <a:xfrm>
            <a:off x="404688" y="1116051"/>
            <a:ext cx="9445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hlinkClick r:id="rId2"/>
              </a:rPr>
              <a:t>https://www.vasp.at/wiki/index.php/The_VASP_Manual</a:t>
            </a:r>
            <a:endParaRPr lang="zh-CN" altLang="en-US" sz="2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C31043-CFDA-49A1-BE91-84C8C708F1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Input/output files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8CF4EC-6A75-4583-ABF5-E20F9F40F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3" y="1803501"/>
            <a:ext cx="7190913" cy="4780117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49854AA8-58B6-4CA3-AD69-728B54260E83}"/>
              </a:ext>
            </a:extLst>
          </p:cNvPr>
          <p:cNvCxnSpPr>
            <a:cxnSpLocks/>
          </p:cNvCxnSpPr>
          <p:nvPr/>
        </p:nvCxnSpPr>
        <p:spPr>
          <a:xfrm flipH="1" flipV="1">
            <a:off x="1783009" y="4603775"/>
            <a:ext cx="427531" cy="6518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E732799A-502A-499E-B9A1-F6B4264FF47D}"/>
              </a:ext>
            </a:extLst>
          </p:cNvPr>
          <p:cNvSpPr/>
          <p:nvPr/>
        </p:nvSpPr>
        <p:spPr>
          <a:xfrm>
            <a:off x="692458" y="3879542"/>
            <a:ext cx="1597981" cy="6835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869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BF32AB2-8CC1-43E0-A31E-F71EE148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1" y="1890148"/>
            <a:ext cx="7987824" cy="30777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D3B060C-7771-486E-9C78-FF7F9F88BEA3}"/>
              </a:ext>
            </a:extLst>
          </p:cNvPr>
          <p:cNvSpPr txBox="1"/>
          <p:nvPr/>
        </p:nvSpPr>
        <p:spPr>
          <a:xfrm>
            <a:off x="404688" y="1116051"/>
            <a:ext cx="9445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hlinkClick r:id="rId3"/>
              </a:rPr>
              <a:t>https://www.vasp.at/wiki/index.php/The_VASP_Manual</a:t>
            </a:r>
            <a:endParaRPr lang="zh-CN" altLang="en-US" sz="2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C31043-CFDA-49A1-BE91-84C8C708F13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Input/output files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49854AA8-58B6-4CA3-AD69-728B54260E83}"/>
              </a:ext>
            </a:extLst>
          </p:cNvPr>
          <p:cNvCxnSpPr>
            <a:cxnSpLocks/>
          </p:cNvCxnSpPr>
          <p:nvPr/>
        </p:nvCxnSpPr>
        <p:spPr>
          <a:xfrm flipH="1">
            <a:off x="2377814" y="2228296"/>
            <a:ext cx="480796" cy="3158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48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3FAE66-9DD0-4401-8F72-005B7BF4A326}"/>
              </a:ext>
            </a:extLst>
          </p:cNvPr>
          <p:cNvSpPr txBox="1"/>
          <p:nvPr/>
        </p:nvSpPr>
        <p:spPr>
          <a:xfrm>
            <a:off x="622091" y="1184223"/>
            <a:ext cx="8558048" cy="416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1. POSCAR: Crystal structure</a:t>
            </a:r>
          </a:p>
          <a:p>
            <a:pPr>
              <a:lnSpc>
                <a:spcPct val="150000"/>
              </a:lnSpc>
            </a:pPr>
            <a:r>
              <a:rPr lang="en-US" altLang="zh-CN" sz="3600" dirty="0"/>
              <a:t>2. POTCAR: Pseudopotential</a:t>
            </a:r>
          </a:p>
          <a:p>
            <a:pPr>
              <a:lnSpc>
                <a:spcPct val="150000"/>
              </a:lnSpc>
            </a:pPr>
            <a:r>
              <a:rPr lang="en-US" altLang="zh-CN" sz="3600" dirty="0"/>
              <a:t>3. KPOINTS: K-points</a:t>
            </a:r>
          </a:p>
          <a:p>
            <a:pPr>
              <a:lnSpc>
                <a:spcPct val="150000"/>
              </a:lnSpc>
            </a:pPr>
            <a:r>
              <a:rPr lang="en-US" altLang="zh-CN" sz="3600" dirty="0"/>
              <a:t>4. INCAR: Calculation setting</a:t>
            </a:r>
          </a:p>
          <a:p>
            <a:pPr>
              <a:lnSpc>
                <a:spcPct val="150000"/>
              </a:lnSpc>
            </a:pPr>
            <a:r>
              <a:rPr lang="en-US" altLang="zh-CN" sz="3600" dirty="0"/>
              <a:t>5. </a:t>
            </a:r>
            <a:r>
              <a:rPr lang="en-US" altLang="zh-CN" sz="3600" dirty="0" err="1"/>
              <a:t>vasp</a:t>
            </a:r>
            <a:r>
              <a:rPr lang="en-US" altLang="zh-CN" sz="3600" dirty="0"/>
              <a:t>-info: Submit script, called from </a:t>
            </a:r>
            <a:r>
              <a:rPr lang="en-US" altLang="zh-CN" sz="3600" dirty="0" err="1"/>
              <a:t>qvasp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020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POSCAR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9923B-2D96-4099-8C61-5936B0E2827D}"/>
              </a:ext>
            </a:extLst>
          </p:cNvPr>
          <p:cNvSpPr txBox="1"/>
          <p:nvPr/>
        </p:nvSpPr>
        <p:spPr>
          <a:xfrm>
            <a:off x="212724" y="1517134"/>
            <a:ext cx="708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lattice constant and the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atomic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positions</a:t>
            </a:r>
            <a:endParaRPr lang="zh-CN" altLang="en-US" sz="20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61A962-DF07-4A41-8ABC-5C1750DB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33" y="843750"/>
            <a:ext cx="2282189" cy="21641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FDF1070-F909-46EA-8EAC-9E8AA12ADE0B}"/>
              </a:ext>
            </a:extLst>
          </p:cNvPr>
          <p:cNvSpPr txBox="1"/>
          <p:nvPr/>
        </p:nvSpPr>
        <p:spPr>
          <a:xfrm>
            <a:off x="137160" y="2592224"/>
            <a:ext cx="52409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14F97"/>
                </a:solidFill>
              </a:rPr>
              <a:t>POSCAR of </a:t>
            </a:r>
            <a:r>
              <a:rPr lang="en-US" altLang="zh-CN" sz="2000" b="1" dirty="0" err="1">
                <a:solidFill>
                  <a:srgbClr val="014F97"/>
                </a:solidFill>
              </a:rPr>
              <a:t>ZnO</a:t>
            </a:r>
            <a:r>
              <a:rPr lang="en-US" altLang="zh-CN" sz="2000" b="1" dirty="0">
                <a:solidFill>
                  <a:srgbClr val="014F97"/>
                </a:solidFill>
              </a:rPr>
              <a:t>:</a:t>
            </a:r>
            <a:endParaRPr lang="zh-CN" altLang="en-US" sz="2000" b="1" dirty="0">
              <a:solidFill>
                <a:srgbClr val="014F97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AA5E251-4726-4CD9-9CB1-9D9C95A75469}"/>
              </a:ext>
            </a:extLst>
          </p:cNvPr>
          <p:cNvGrpSpPr/>
          <p:nvPr/>
        </p:nvGrpSpPr>
        <p:grpSpPr>
          <a:xfrm>
            <a:off x="192505" y="3137835"/>
            <a:ext cx="8951495" cy="3450659"/>
            <a:chOff x="279133" y="2723949"/>
            <a:chExt cx="8951495" cy="345065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2E64484-0858-4501-93DE-6E81431EE20B}"/>
                </a:ext>
              </a:extLst>
            </p:cNvPr>
            <p:cNvSpPr txBox="1"/>
            <p:nvPr/>
          </p:nvSpPr>
          <p:spPr>
            <a:xfrm>
              <a:off x="317634" y="2758288"/>
              <a:ext cx="8912994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Z</a:t>
              </a:r>
              <a:r>
                <a:rPr lang="zh-CN" altLang="en-US" dirty="0"/>
                <a:t>n2 </a:t>
              </a:r>
              <a:r>
                <a:rPr lang="en-US" altLang="zh-CN" dirty="0"/>
                <a:t>O</a:t>
              </a:r>
              <a:r>
                <a:rPr lang="zh-CN" altLang="en-US" dirty="0"/>
                <a:t>2  </a:t>
              </a:r>
              <a:r>
                <a:rPr lang="en-US" altLang="zh-CN" dirty="0">
                  <a:solidFill>
                    <a:srgbClr val="FF0000"/>
                  </a:solidFill>
                </a:rPr>
                <a:t># system information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1.0  </a:t>
              </a:r>
              <a:r>
                <a:rPr lang="en-US" altLang="zh-CN" dirty="0">
                  <a:solidFill>
                    <a:srgbClr val="FF0000"/>
                  </a:solidFill>
                </a:rPr>
                <a:t># universal scaling parameters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   3.2891025543         0.0000000000         0.0000000000   </a:t>
              </a:r>
              <a:r>
                <a:rPr lang="en-US" altLang="zh-CN" dirty="0">
                  <a:solidFill>
                    <a:srgbClr val="FF0000"/>
                  </a:solidFill>
                </a:rPr>
                <a:t># lattice vector 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  -1.6445512772         2.8484463677         0.0000000000</a:t>
              </a:r>
            </a:p>
            <a:p>
              <a:r>
                <a:rPr lang="zh-CN" altLang="en-US" dirty="0"/>
                <a:t>        0.0000000000         0.0000000000         5.3068208694</a:t>
              </a:r>
            </a:p>
            <a:p>
              <a:r>
                <a:rPr lang="zh-CN" altLang="en-US" dirty="0"/>
                <a:t>   Zn    O   </a:t>
              </a:r>
              <a:r>
                <a:rPr lang="en-US" altLang="zh-CN" dirty="0">
                  <a:solidFill>
                    <a:srgbClr val="FF0000"/>
                  </a:solidFill>
                </a:rPr>
                <a:t># elements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2    2  </a:t>
              </a:r>
              <a:r>
                <a:rPr lang="en-US" altLang="zh-CN" dirty="0">
                  <a:solidFill>
                    <a:srgbClr val="FF0000"/>
                  </a:solidFill>
                </a:rPr>
                <a:t># number of atoms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Direct </a:t>
              </a:r>
              <a:r>
                <a:rPr lang="en-US" altLang="zh-CN" dirty="0">
                  <a:solidFill>
                    <a:srgbClr val="FF0000"/>
                  </a:solidFill>
                </a:rPr>
                <a:t># positions in Fractional coordinates /  if it’s Cartesian, it means Cartesian coordinates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0.333333340         0.666666681         0.000548000   </a:t>
              </a:r>
              <a:r>
                <a:rPr lang="en-US" altLang="zh-CN" dirty="0">
                  <a:solidFill>
                    <a:srgbClr val="FF0000"/>
                  </a:solidFill>
                </a:rPr>
                <a:t># atomic position  #Zn1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0.666666706         0.333333340         0.500548017   </a:t>
              </a:r>
              <a:r>
                <a:rPr lang="en-US" altLang="zh-CN" dirty="0">
                  <a:solidFill>
                    <a:srgbClr val="FF0000"/>
                  </a:solidFill>
                </a:rPr>
                <a:t>#Zn2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0.333333340         0.666666681         0.379761996  </a:t>
              </a:r>
              <a:r>
                <a:rPr lang="en-US" altLang="zh-CN" dirty="0">
                  <a:solidFill>
                    <a:srgbClr val="FF0000"/>
                  </a:solidFill>
                </a:rPr>
                <a:t>#O1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0.666666706         0.333333340         0.879761996  </a:t>
              </a:r>
              <a:r>
                <a:rPr lang="en-US" altLang="zh-CN" dirty="0">
                  <a:solidFill>
                    <a:srgbClr val="FF0000"/>
                  </a:solidFill>
                </a:rPr>
                <a:t>#O2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608676-0BA6-483F-91B3-9D2F4BF386A3}"/>
                </a:ext>
              </a:extLst>
            </p:cNvPr>
            <p:cNvSpPr/>
            <p:nvPr/>
          </p:nvSpPr>
          <p:spPr>
            <a:xfrm>
              <a:off x="279133" y="2723949"/>
              <a:ext cx="8739739" cy="3426594"/>
            </a:xfrm>
            <a:prstGeom prst="rect">
              <a:avLst/>
            </a:prstGeom>
            <a:noFill/>
            <a:ln w="57150">
              <a:solidFill>
                <a:srgbClr val="014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97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POSCAR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9923B-2D96-4099-8C61-5936B0E2827D}"/>
              </a:ext>
            </a:extLst>
          </p:cNvPr>
          <p:cNvSpPr txBox="1"/>
          <p:nvPr/>
        </p:nvSpPr>
        <p:spPr>
          <a:xfrm>
            <a:off x="212724" y="1517134"/>
            <a:ext cx="708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lattice constant and the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atomic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positions</a:t>
            </a:r>
            <a:endParaRPr lang="zh-CN" altLang="en-US" sz="20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61A962-DF07-4A41-8ABC-5C1750DB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33" y="843750"/>
            <a:ext cx="2282189" cy="21641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FDF1070-F909-46EA-8EAC-9E8AA12ADE0B}"/>
              </a:ext>
            </a:extLst>
          </p:cNvPr>
          <p:cNvSpPr txBox="1"/>
          <p:nvPr/>
        </p:nvSpPr>
        <p:spPr>
          <a:xfrm>
            <a:off x="137160" y="2592224"/>
            <a:ext cx="52409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14F97"/>
                </a:solidFill>
              </a:rPr>
              <a:t>POSCAR of </a:t>
            </a:r>
            <a:r>
              <a:rPr lang="en-US" altLang="zh-CN" sz="2000" b="1" dirty="0" err="1">
                <a:solidFill>
                  <a:srgbClr val="014F97"/>
                </a:solidFill>
              </a:rPr>
              <a:t>ZnO</a:t>
            </a:r>
            <a:r>
              <a:rPr lang="en-US" altLang="zh-CN" sz="2000" b="1" dirty="0">
                <a:solidFill>
                  <a:srgbClr val="014F97"/>
                </a:solidFill>
              </a:rPr>
              <a:t>:</a:t>
            </a:r>
            <a:endParaRPr lang="zh-CN" altLang="en-US" sz="2000" b="1" dirty="0">
              <a:solidFill>
                <a:srgbClr val="014F97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AA5E251-4726-4CD9-9CB1-9D9C95A75469}"/>
              </a:ext>
            </a:extLst>
          </p:cNvPr>
          <p:cNvGrpSpPr/>
          <p:nvPr/>
        </p:nvGrpSpPr>
        <p:grpSpPr>
          <a:xfrm>
            <a:off x="192505" y="3137835"/>
            <a:ext cx="8951495" cy="3450659"/>
            <a:chOff x="279133" y="2723949"/>
            <a:chExt cx="8951495" cy="345065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2E64484-0858-4501-93DE-6E81431EE20B}"/>
                </a:ext>
              </a:extLst>
            </p:cNvPr>
            <p:cNvSpPr txBox="1"/>
            <p:nvPr/>
          </p:nvSpPr>
          <p:spPr>
            <a:xfrm>
              <a:off x="317634" y="2758288"/>
              <a:ext cx="8912994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Z</a:t>
              </a:r>
              <a:r>
                <a:rPr lang="zh-CN" altLang="en-US" dirty="0"/>
                <a:t>n2 </a:t>
              </a:r>
              <a:r>
                <a:rPr lang="en-US" altLang="zh-CN" dirty="0"/>
                <a:t>O</a:t>
              </a:r>
              <a:r>
                <a:rPr lang="zh-CN" altLang="en-US" dirty="0"/>
                <a:t>2  </a:t>
              </a:r>
              <a:r>
                <a:rPr lang="en-US" altLang="zh-CN" dirty="0">
                  <a:solidFill>
                    <a:srgbClr val="FF0000"/>
                  </a:solidFill>
                </a:rPr>
                <a:t># system information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1.0  </a:t>
              </a:r>
              <a:r>
                <a:rPr lang="en-US" altLang="zh-CN" dirty="0">
                  <a:solidFill>
                    <a:srgbClr val="FF0000"/>
                  </a:solidFill>
                </a:rPr>
                <a:t># universal scaling parameters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   3.2891025543         0.0000000000         0.0000000000   </a:t>
              </a:r>
              <a:r>
                <a:rPr lang="en-US" altLang="zh-CN" dirty="0">
                  <a:solidFill>
                    <a:srgbClr val="FF0000"/>
                  </a:solidFill>
                </a:rPr>
                <a:t># lattice vector 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  -1.6445512772         2.8484463677         0.0000000000</a:t>
              </a:r>
            </a:p>
            <a:p>
              <a:r>
                <a:rPr lang="zh-CN" altLang="en-US" dirty="0"/>
                <a:t>        0.0000000000         0.0000000000         5.3068208694</a:t>
              </a:r>
            </a:p>
            <a:p>
              <a:r>
                <a:rPr lang="zh-CN" altLang="en-US" dirty="0"/>
                <a:t>   Zn    O   </a:t>
              </a:r>
              <a:r>
                <a:rPr lang="en-US" altLang="zh-CN" dirty="0">
                  <a:solidFill>
                    <a:srgbClr val="FF0000"/>
                  </a:solidFill>
                </a:rPr>
                <a:t># elements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2    2  </a:t>
              </a:r>
              <a:r>
                <a:rPr lang="en-US" altLang="zh-CN" dirty="0">
                  <a:solidFill>
                    <a:srgbClr val="FF0000"/>
                  </a:solidFill>
                </a:rPr>
                <a:t># number of atoms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en-US" altLang="zh-CN" dirty="0"/>
                <a:t>Cartesian</a:t>
              </a:r>
              <a:r>
                <a:rPr lang="zh-CN" altLang="en-US" dirty="0"/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# positions in Cartesian coordinates </a:t>
              </a:r>
            </a:p>
            <a:p>
              <a:r>
                <a:rPr lang="en-US" altLang="zh-CN" dirty="0"/>
                <a:t>     0.000000000         1.898964286         0.002908138 </a:t>
              </a:r>
              <a:r>
                <a:rPr lang="en-US" altLang="zh-CN" dirty="0">
                  <a:solidFill>
                    <a:srgbClr val="FF0000"/>
                  </a:solidFill>
                </a:rPr>
                <a:t># atomic position  #Zn1</a:t>
              </a:r>
              <a:endParaRPr lang="en-US" altLang="zh-CN" dirty="0"/>
            </a:p>
            <a:p>
              <a:r>
                <a:rPr lang="en-US" altLang="zh-CN" dirty="0"/>
                <a:t>     1.644551396         0.949482143         2.656318665 </a:t>
              </a:r>
              <a:r>
                <a:rPr lang="en-US" altLang="zh-CN" dirty="0">
                  <a:solidFill>
                    <a:srgbClr val="FF0000"/>
                  </a:solidFill>
                </a:rPr>
                <a:t>#Zn2</a:t>
              </a:r>
              <a:endParaRPr lang="en-US" altLang="zh-CN" dirty="0"/>
            </a:p>
            <a:p>
              <a:r>
                <a:rPr lang="en-US" altLang="zh-CN" dirty="0"/>
                <a:t>     0.000000000         1.898964286         2.015328884 </a:t>
              </a:r>
              <a:r>
                <a:rPr lang="en-US" altLang="zh-CN" dirty="0">
                  <a:solidFill>
                    <a:srgbClr val="FF0000"/>
                  </a:solidFill>
                </a:rPr>
                <a:t>#O1</a:t>
              </a:r>
              <a:endParaRPr lang="en-US" altLang="zh-CN" dirty="0"/>
            </a:p>
            <a:p>
              <a:r>
                <a:rPr lang="en-US" altLang="zh-CN" dirty="0"/>
                <a:t>     1.644551396         0.949482143         4.668739319</a:t>
              </a:r>
              <a:r>
                <a:rPr lang="en-US" altLang="zh-CN" dirty="0">
                  <a:solidFill>
                    <a:srgbClr val="FF0000"/>
                  </a:solidFill>
                </a:rPr>
                <a:t> #O2</a:t>
              </a:r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608676-0BA6-483F-91B3-9D2F4BF386A3}"/>
                </a:ext>
              </a:extLst>
            </p:cNvPr>
            <p:cNvSpPr/>
            <p:nvPr/>
          </p:nvSpPr>
          <p:spPr>
            <a:xfrm>
              <a:off x="279133" y="2723949"/>
              <a:ext cx="8739739" cy="3426594"/>
            </a:xfrm>
            <a:prstGeom prst="rect">
              <a:avLst/>
            </a:prstGeom>
            <a:noFill/>
            <a:ln w="57150">
              <a:solidFill>
                <a:srgbClr val="014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75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POSCAR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9923B-2D96-4099-8C61-5936B0E2827D}"/>
              </a:ext>
            </a:extLst>
          </p:cNvPr>
          <p:cNvSpPr txBox="1"/>
          <p:nvPr/>
        </p:nvSpPr>
        <p:spPr>
          <a:xfrm>
            <a:off x="212724" y="1517134"/>
            <a:ext cx="708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lattice constant and the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atomic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positions</a:t>
            </a:r>
            <a:endParaRPr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E64484-0858-4501-93DE-6E81431EE20B}"/>
              </a:ext>
            </a:extLst>
          </p:cNvPr>
          <p:cNvSpPr txBox="1"/>
          <p:nvPr/>
        </p:nvSpPr>
        <p:spPr>
          <a:xfrm>
            <a:off x="259882" y="1997890"/>
            <a:ext cx="6468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How to get POSCAR: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15E477-91DC-4BB1-AFCC-93CDA8A8E43F}"/>
              </a:ext>
            </a:extLst>
          </p:cNvPr>
          <p:cNvSpPr txBox="1"/>
          <p:nvPr/>
        </p:nvSpPr>
        <p:spPr>
          <a:xfrm>
            <a:off x="375386" y="2444817"/>
            <a:ext cx="6145657" cy="2814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dirty="0"/>
              <a:t>Get the experimental data and edit by self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 (need the lattice constant and the atomic positions )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2.   From database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(1) Materials Project </a:t>
            </a:r>
            <a:r>
              <a:rPr lang="en-US" altLang="zh-CN" sz="2000" dirty="0">
                <a:hlinkClick r:id="rId3"/>
              </a:rPr>
              <a:t>https://materialsproject.org/</a:t>
            </a:r>
            <a:r>
              <a:rPr lang="en-US" altLang="zh-CN" sz="2000" dirty="0"/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	format transfer: </a:t>
            </a:r>
            <a:r>
              <a:rPr lang="en-US" altLang="zh-CN" sz="2000" dirty="0" err="1"/>
              <a:t>cif</a:t>
            </a:r>
            <a:r>
              <a:rPr lang="en-US" altLang="zh-CN" sz="2000" dirty="0" err="1">
                <a:sym typeface="Wingdings" panose="05000000000000000000" pitchFamily="2" charset="2"/>
              </a:rPr>
              <a:t>vasp</a:t>
            </a:r>
            <a:r>
              <a:rPr lang="en-US" altLang="zh-CN" sz="2000" dirty="0">
                <a:sym typeface="Wingdings" panose="05000000000000000000" pitchFamily="2" charset="2"/>
              </a:rPr>
              <a:t> (by vesta)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	(2) ICSD</a:t>
            </a:r>
          </a:p>
        </p:txBody>
      </p:sp>
    </p:spTree>
    <p:extLst>
      <p:ext uri="{BB962C8B-B14F-4D97-AF65-F5344CB8AC3E}">
        <p14:creationId xmlns:p14="http://schemas.microsoft.com/office/powerpoint/2010/main" val="22666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POSCAR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9923B-2D96-4099-8C61-5936B0E2827D}"/>
              </a:ext>
            </a:extLst>
          </p:cNvPr>
          <p:cNvSpPr txBox="1"/>
          <p:nvPr/>
        </p:nvSpPr>
        <p:spPr>
          <a:xfrm>
            <a:off x="212724" y="1517134"/>
            <a:ext cx="708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lattice constant and the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atomic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positions</a:t>
            </a:r>
            <a:endParaRPr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E64484-0858-4501-93DE-6E81431EE20B}"/>
              </a:ext>
            </a:extLst>
          </p:cNvPr>
          <p:cNvSpPr txBox="1"/>
          <p:nvPr/>
        </p:nvSpPr>
        <p:spPr>
          <a:xfrm>
            <a:off x="259882" y="1997890"/>
            <a:ext cx="6468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How to get POSCAR: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15E477-91DC-4BB1-AFCC-93CDA8A8E43F}"/>
              </a:ext>
            </a:extLst>
          </p:cNvPr>
          <p:cNvSpPr txBox="1"/>
          <p:nvPr/>
        </p:nvSpPr>
        <p:spPr>
          <a:xfrm>
            <a:off x="375386" y="2444817"/>
            <a:ext cx="5973815" cy="14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2.   From database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(1) Materials Project </a:t>
            </a:r>
            <a:r>
              <a:rPr lang="en-US" altLang="zh-CN" sz="2000" dirty="0">
                <a:hlinkClick r:id="rId3"/>
              </a:rPr>
              <a:t>https://materialsproject.org/</a:t>
            </a:r>
            <a:r>
              <a:rPr lang="en-US" altLang="zh-CN" sz="2000" dirty="0"/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	</a:t>
            </a:r>
            <a:endParaRPr lang="en-US" altLang="zh-CN" sz="2000" dirty="0">
              <a:sym typeface="Wingdings" panose="05000000000000000000" pitchFamily="2" charset="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B9A7BD-ED1A-42B7-98FD-70822CE66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10" y="3643894"/>
            <a:ext cx="5007007" cy="2912535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309C1AE-7041-43DE-82C0-7D7C0B86A193}"/>
              </a:ext>
            </a:extLst>
          </p:cNvPr>
          <p:cNvCxnSpPr>
            <a:cxnSpLocks/>
          </p:cNvCxnSpPr>
          <p:nvPr/>
        </p:nvCxnSpPr>
        <p:spPr>
          <a:xfrm>
            <a:off x="3630967" y="4225771"/>
            <a:ext cx="451359" cy="4490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A534D9C-257A-4615-845C-19BB03A36F4E}"/>
              </a:ext>
            </a:extLst>
          </p:cNvPr>
          <p:cNvCxnSpPr>
            <a:cxnSpLocks/>
          </p:cNvCxnSpPr>
          <p:nvPr/>
        </p:nvCxnSpPr>
        <p:spPr>
          <a:xfrm flipH="1" flipV="1">
            <a:off x="5308925" y="4356680"/>
            <a:ext cx="292885" cy="4017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799FD14-30CF-47A7-8070-181CBC081039}"/>
              </a:ext>
            </a:extLst>
          </p:cNvPr>
          <p:cNvCxnSpPr>
            <a:cxnSpLocks/>
          </p:cNvCxnSpPr>
          <p:nvPr/>
        </p:nvCxnSpPr>
        <p:spPr>
          <a:xfrm flipH="1" flipV="1">
            <a:off x="5363671" y="3914276"/>
            <a:ext cx="292885" cy="4017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E7A50B6-7109-4A95-AF2E-8436CD0F3082}"/>
              </a:ext>
            </a:extLst>
          </p:cNvPr>
          <p:cNvSpPr txBox="1"/>
          <p:nvPr/>
        </p:nvSpPr>
        <p:spPr>
          <a:xfrm>
            <a:off x="3311371" y="41014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3F0AC9D-E725-4100-A442-DD0D66F0EF2D}"/>
              </a:ext>
            </a:extLst>
          </p:cNvPr>
          <p:cNvSpPr txBox="1"/>
          <p:nvPr/>
        </p:nvSpPr>
        <p:spPr>
          <a:xfrm>
            <a:off x="5629922" y="46356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74A4C97-D76A-4BE1-9A29-BFC97301AE90}"/>
              </a:ext>
            </a:extLst>
          </p:cNvPr>
          <p:cNvSpPr txBox="1"/>
          <p:nvPr/>
        </p:nvSpPr>
        <p:spPr>
          <a:xfrm>
            <a:off x="5746812" y="41221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POSCAR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9923B-2D96-4099-8C61-5936B0E2827D}"/>
              </a:ext>
            </a:extLst>
          </p:cNvPr>
          <p:cNvSpPr txBox="1"/>
          <p:nvPr/>
        </p:nvSpPr>
        <p:spPr>
          <a:xfrm>
            <a:off x="212724" y="1517134"/>
            <a:ext cx="708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lattice constant and the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atomic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positions</a:t>
            </a:r>
            <a:endParaRPr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E64484-0858-4501-93DE-6E81431EE20B}"/>
              </a:ext>
            </a:extLst>
          </p:cNvPr>
          <p:cNvSpPr txBox="1"/>
          <p:nvPr/>
        </p:nvSpPr>
        <p:spPr>
          <a:xfrm>
            <a:off x="259882" y="1997890"/>
            <a:ext cx="6468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How to get POSCAR: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15E477-91DC-4BB1-AFCC-93CDA8A8E43F}"/>
              </a:ext>
            </a:extLst>
          </p:cNvPr>
          <p:cNvSpPr txBox="1"/>
          <p:nvPr/>
        </p:nvSpPr>
        <p:spPr>
          <a:xfrm>
            <a:off x="375386" y="2444817"/>
            <a:ext cx="5973815" cy="1427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2.   From database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(1) Materials Project </a:t>
            </a:r>
            <a:r>
              <a:rPr lang="en-US" altLang="zh-CN" sz="2000" dirty="0">
                <a:hlinkClick r:id="rId3"/>
              </a:rPr>
              <a:t>https://materialsproject.org/</a:t>
            </a:r>
            <a:r>
              <a:rPr lang="en-US" altLang="zh-CN" sz="2000" dirty="0"/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	</a:t>
            </a:r>
            <a:endParaRPr lang="en-US" altLang="zh-CN" sz="2000" dirty="0">
              <a:sym typeface="Wingdings" panose="05000000000000000000" pitchFamily="2" charset="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1288842-A75E-4297-AEC0-AAC9E7BE5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23" y="3594310"/>
            <a:ext cx="7457531" cy="2655570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E05263C-F890-4369-8ECB-A06C32DF3B31}"/>
              </a:ext>
            </a:extLst>
          </p:cNvPr>
          <p:cNvCxnSpPr>
            <a:cxnSpLocks/>
          </p:cNvCxnSpPr>
          <p:nvPr/>
        </p:nvCxnSpPr>
        <p:spPr>
          <a:xfrm flipH="1" flipV="1">
            <a:off x="2192863" y="5022506"/>
            <a:ext cx="292885" cy="4017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0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POSCAR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9923B-2D96-4099-8C61-5936B0E2827D}"/>
              </a:ext>
            </a:extLst>
          </p:cNvPr>
          <p:cNvSpPr txBox="1"/>
          <p:nvPr/>
        </p:nvSpPr>
        <p:spPr>
          <a:xfrm>
            <a:off x="212724" y="1517134"/>
            <a:ext cx="708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lattice constant and the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atomic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positions</a:t>
            </a:r>
            <a:endParaRPr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E64484-0858-4501-93DE-6E81431EE20B}"/>
              </a:ext>
            </a:extLst>
          </p:cNvPr>
          <p:cNvSpPr txBox="1"/>
          <p:nvPr/>
        </p:nvSpPr>
        <p:spPr>
          <a:xfrm>
            <a:off x="259882" y="1997890"/>
            <a:ext cx="6468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How to get POSCAR: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15E477-91DC-4BB1-AFCC-93CDA8A8E43F}"/>
              </a:ext>
            </a:extLst>
          </p:cNvPr>
          <p:cNvSpPr txBox="1"/>
          <p:nvPr/>
        </p:nvSpPr>
        <p:spPr>
          <a:xfrm>
            <a:off x="375386" y="2444817"/>
            <a:ext cx="5973815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2.   From database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(1) Materials Project </a:t>
            </a:r>
            <a:r>
              <a:rPr lang="en-US" altLang="zh-CN" sz="2000" dirty="0">
                <a:hlinkClick r:id="rId3"/>
              </a:rPr>
              <a:t>https://materialsproject.org/</a:t>
            </a:r>
            <a:r>
              <a:rPr lang="en-US" altLang="zh-CN" sz="2000" dirty="0"/>
              <a:t> 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64C0F44-C797-48CE-8886-9BA147670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86" y="3429000"/>
            <a:ext cx="4747247" cy="3282518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BA9DA16-F98E-4841-A0C6-D9E804EBF7A7}"/>
              </a:ext>
            </a:extLst>
          </p:cNvPr>
          <p:cNvCxnSpPr>
            <a:cxnSpLocks/>
          </p:cNvCxnSpPr>
          <p:nvPr/>
        </p:nvCxnSpPr>
        <p:spPr>
          <a:xfrm>
            <a:off x="2876365" y="5956916"/>
            <a:ext cx="284165" cy="5037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POSCAR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9923B-2D96-4099-8C61-5936B0E2827D}"/>
              </a:ext>
            </a:extLst>
          </p:cNvPr>
          <p:cNvSpPr txBox="1"/>
          <p:nvPr/>
        </p:nvSpPr>
        <p:spPr>
          <a:xfrm>
            <a:off x="212724" y="1517134"/>
            <a:ext cx="708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lattice constant and the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atomic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positions</a:t>
            </a:r>
            <a:endParaRPr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E64484-0858-4501-93DE-6E81431EE20B}"/>
              </a:ext>
            </a:extLst>
          </p:cNvPr>
          <p:cNvSpPr txBox="1"/>
          <p:nvPr/>
        </p:nvSpPr>
        <p:spPr>
          <a:xfrm>
            <a:off x="259882" y="1997890"/>
            <a:ext cx="6468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How to get POSCAR: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15E477-91DC-4BB1-AFCC-93CDA8A8E43F}"/>
              </a:ext>
            </a:extLst>
          </p:cNvPr>
          <p:cNvSpPr txBox="1"/>
          <p:nvPr/>
        </p:nvSpPr>
        <p:spPr>
          <a:xfrm>
            <a:off x="375386" y="2444817"/>
            <a:ext cx="5973815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2.   From database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(1) Materials Project </a:t>
            </a:r>
            <a:r>
              <a:rPr lang="en-US" altLang="zh-CN" sz="2000" dirty="0">
                <a:hlinkClick r:id="rId3"/>
              </a:rPr>
              <a:t>https://materialsproject.org/</a:t>
            </a:r>
            <a:r>
              <a:rPr lang="en-US" altLang="zh-CN" sz="2000" dirty="0"/>
              <a:t> 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873EF4-36C8-448D-B46C-6FC921282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97" y="3429000"/>
            <a:ext cx="5273337" cy="3322631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035AAF9-8DDD-4628-B44D-97BAF6ED18F1}"/>
              </a:ext>
            </a:extLst>
          </p:cNvPr>
          <p:cNvCxnSpPr>
            <a:cxnSpLocks/>
          </p:cNvCxnSpPr>
          <p:nvPr/>
        </p:nvCxnSpPr>
        <p:spPr>
          <a:xfrm flipH="1">
            <a:off x="3267062" y="6505077"/>
            <a:ext cx="53258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BDF5065-8303-4D96-82C1-54C890317A1E}"/>
              </a:ext>
            </a:extLst>
          </p:cNvPr>
          <p:cNvSpPr txBox="1"/>
          <p:nvPr/>
        </p:nvSpPr>
        <p:spPr>
          <a:xfrm>
            <a:off x="3781887" y="6329779"/>
            <a:ext cx="114044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Get </a:t>
            </a:r>
            <a:r>
              <a:rPr lang="en-US" altLang="zh-CN" dirty="0" err="1">
                <a:solidFill>
                  <a:srgbClr val="FF0000"/>
                </a:solidFill>
              </a:rPr>
              <a:t>cif</a:t>
            </a:r>
            <a:r>
              <a:rPr lang="en-US" altLang="zh-CN" dirty="0">
                <a:solidFill>
                  <a:srgbClr val="FF0000"/>
                </a:solidFill>
              </a:rPr>
              <a:t> file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How to get defect  formation energy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B17067-F7C2-4E62-87E1-081732091765}"/>
              </a:ext>
            </a:extLst>
          </p:cNvPr>
          <p:cNvSpPr/>
          <p:nvPr/>
        </p:nvSpPr>
        <p:spPr>
          <a:xfrm>
            <a:off x="179512" y="940078"/>
            <a:ext cx="3990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Defect (D) formation energy:</a:t>
            </a:r>
          </a:p>
        </p:txBody>
      </p:sp>
      <p:cxnSp>
        <p:nvCxnSpPr>
          <p:cNvPr id="11" name="Straight Arrow Connector 16">
            <a:extLst>
              <a:ext uri="{FF2B5EF4-FFF2-40B4-BE49-F238E27FC236}">
                <a16:creationId xmlns:a16="http://schemas.microsoft.com/office/drawing/2014/main" id="{A1C11E0C-80DE-45CF-A33E-21480270B59E}"/>
              </a:ext>
            </a:extLst>
          </p:cNvPr>
          <p:cNvCxnSpPr/>
          <p:nvPr/>
        </p:nvCxnSpPr>
        <p:spPr>
          <a:xfrm flipV="1">
            <a:off x="2395715" y="2910053"/>
            <a:ext cx="0" cy="52364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8">
            <a:extLst>
              <a:ext uri="{FF2B5EF4-FFF2-40B4-BE49-F238E27FC236}">
                <a16:creationId xmlns:a16="http://schemas.microsoft.com/office/drawing/2014/main" id="{AE11716C-5876-4BD0-B334-FAF720FDAC7D}"/>
              </a:ext>
            </a:extLst>
          </p:cNvPr>
          <p:cNvSpPr/>
          <p:nvPr/>
        </p:nvSpPr>
        <p:spPr>
          <a:xfrm>
            <a:off x="507150" y="3429000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of defects cell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C465E84-F89D-4AB4-9458-99D7604DE63E}"/>
                  </a:ext>
                </a:extLst>
              </p:cNvPr>
              <p:cNvSpPr/>
              <p:nvPr/>
            </p:nvSpPr>
            <p:spPr>
              <a:xfrm>
                <a:off x="1603627" y="2399340"/>
                <a:ext cx="5742384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𝑯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nary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E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IE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𝒄𝒐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C465E84-F89D-4AB4-9458-99D7604DE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627" y="2399340"/>
                <a:ext cx="5742384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">
            <a:extLst>
              <a:ext uri="{FF2B5EF4-FFF2-40B4-BE49-F238E27FC236}">
                <a16:creationId xmlns:a16="http://schemas.microsoft.com/office/drawing/2014/main" id="{3E8F6DBF-ECC5-4B1E-B075-BD46796EDC4A}"/>
              </a:ext>
            </a:extLst>
          </p:cNvPr>
          <p:cNvSpPr/>
          <p:nvPr/>
        </p:nvSpPr>
        <p:spPr>
          <a:xfrm>
            <a:off x="991560" y="1622932"/>
            <a:ext cx="2808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of perfect cell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74508686-AC70-44D1-8CF5-09D559D762DB}"/>
              </a:ext>
            </a:extLst>
          </p:cNvPr>
          <p:cNvCxnSpPr>
            <a:cxnSpLocks/>
          </p:cNvCxnSpPr>
          <p:nvPr/>
        </p:nvCxnSpPr>
        <p:spPr>
          <a:xfrm>
            <a:off x="2991174" y="2046854"/>
            <a:ext cx="0" cy="53609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6">
            <a:extLst>
              <a:ext uri="{FF2B5EF4-FFF2-40B4-BE49-F238E27FC236}">
                <a16:creationId xmlns:a16="http://schemas.microsoft.com/office/drawing/2014/main" id="{B22ADD3B-63CD-4B9D-BD19-174FCF12A5E9}"/>
              </a:ext>
            </a:extLst>
          </p:cNvPr>
          <p:cNvSpPr/>
          <p:nvPr/>
        </p:nvSpPr>
        <p:spPr>
          <a:xfrm>
            <a:off x="4386452" y="3197311"/>
            <a:ext cx="3554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Valence band maximum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16">
            <a:extLst>
              <a:ext uri="{FF2B5EF4-FFF2-40B4-BE49-F238E27FC236}">
                <a16:creationId xmlns:a16="http://schemas.microsoft.com/office/drawing/2014/main" id="{483028F0-6F3E-42AB-BE95-0BF806C95A57}"/>
              </a:ext>
            </a:extLst>
          </p:cNvPr>
          <p:cNvCxnSpPr>
            <a:cxnSpLocks/>
          </p:cNvCxnSpPr>
          <p:nvPr/>
        </p:nvCxnSpPr>
        <p:spPr>
          <a:xfrm flipV="1">
            <a:off x="4718612" y="2910054"/>
            <a:ext cx="0" cy="28725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8">
            <a:extLst>
              <a:ext uri="{FF2B5EF4-FFF2-40B4-BE49-F238E27FC236}">
                <a16:creationId xmlns:a16="http://schemas.microsoft.com/office/drawing/2014/main" id="{D7CA8783-6D2F-42F9-B723-C78DD56D4B72}"/>
              </a:ext>
            </a:extLst>
          </p:cNvPr>
          <p:cNvSpPr/>
          <p:nvPr/>
        </p:nvSpPr>
        <p:spPr>
          <a:xfrm>
            <a:off x="1371017" y="5235068"/>
            <a:ext cx="6156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Calculate defect models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A2BE607B-DCC3-485B-9D0E-461F1312E94E}"/>
              </a:ext>
            </a:extLst>
          </p:cNvPr>
          <p:cNvSpPr/>
          <p:nvPr/>
        </p:nvSpPr>
        <p:spPr>
          <a:xfrm>
            <a:off x="3354404" y="4175599"/>
            <a:ext cx="909587" cy="9625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POSCAR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9923B-2D96-4099-8C61-5936B0E2827D}"/>
              </a:ext>
            </a:extLst>
          </p:cNvPr>
          <p:cNvSpPr txBox="1"/>
          <p:nvPr/>
        </p:nvSpPr>
        <p:spPr>
          <a:xfrm>
            <a:off x="212724" y="1517134"/>
            <a:ext cx="708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lattice constant and the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atomic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positions</a:t>
            </a:r>
            <a:endParaRPr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E64484-0858-4501-93DE-6E81431EE20B}"/>
              </a:ext>
            </a:extLst>
          </p:cNvPr>
          <p:cNvSpPr txBox="1"/>
          <p:nvPr/>
        </p:nvSpPr>
        <p:spPr>
          <a:xfrm>
            <a:off x="259882" y="1997890"/>
            <a:ext cx="6468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How to get POSCAR: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15E477-91DC-4BB1-AFCC-93CDA8A8E43F}"/>
              </a:ext>
            </a:extLst>
          </p:cNvPr>
          <p:cNvSpPr txBox="1"/>
          <p:nvPr/>
        </p:nvSpPr>
        <p:spPr>
          <a:xfrm>
            <a:off x="375386" y="2444817"/>
            <a:ext cx="5973815" cy="2352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2.   From database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(1) Materials Project </a:t>
            </a:r>
            <a:r>
              <a:rPr lang="en-US" altLang="zh-CN" sz="2000" dirty="0">
                <a:hlinkClick r:id="rId3"/>
              </a:rPr>
              <a:t>https://materialsproject.org/</a:t>
            </a:r>
            <a:r>
              <a:rPr lang="en-US" altLang="zh-CN" sz="2000" dirty="0"/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		format transfer: </a:t>
            </a:r>
            <a:r>
              <a:rPr lang="en-US" altLang="zh-CN" sz="2000" dirty="0" err="1"/>
              <a:t>cif</a:t>
            </a:r>
            <a:r>
              <a:rPr lang="en-US" altLang="zh-CN" sz="2000" dirty="0" err="1">
                <a:sym typeface="Wingdings" panose="05000000000000000000" pitchFamily="2" charset="2"/>
              </a:rPr>
              <a:t>vasp</a:t>
            </a:r>
            <a:r>
              <a:rPr lang="en-US" altLang="zh-CN" sz="2000" dirty="0">
                <a:sym typeface="Wingdings" panose="05000000000000000000" pitchFamily="2" charset="2"/>
              </a:rPr>
              <a:t> (by vesta)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ym typeface="Wingdings" panose="05000000000000000000" pitchFamily="2" charset="2"/>
              </a:rPr>
              <a:t>                 vesta </a:t>
            </a:r>
            <a:r>
              <a:rPr lang="en-US" altLang="zh-CN" sz="2000" dirty="0" err="1">
                <a:sym typeface="Wingdings" panose="05000000000000000000" pitchFamily="2" charset="2"/>
              </a:rPr>
              <a:t>xx.cif</a:t>
            </a:r>
            <a:r>
              <a:rPr lang="en-US" altLang="zh-CN" sz="2000" dirty="0">
                <a:sym typeface="Wingdings" panose="05000000000000000000" pitchFamily="2" charset="2"/>
              </a:rPr>
              <a:t>  or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ym typeface="Wingdings" panose="05000000000000000000" pitchFamily="2" charset="2"/>
              </a:rPr>
              <a:t>                </a:t>
            </a:r>
            <a:endParaRPr lang="en-US" altLang="zh-CN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D1D00A-3693-4710-9536-3238F49BB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407" y="3921434"/>
            <a:ext cx="1429305" cy="41979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5B869AD-E085-4D52-B89C-845BCC6125E4}"/>
              </a:ext>
            </a:extLst>
          </p:cNvPr>
          <p:cNvSpPr txBox="1"/>
          <p:nvPr/>
        </p:nvSpPr>
        <p:spPr>
          <a:xfrm>
            <a:off x="896782" y="4509856"/>
            <a:ext cx="20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File</a:t>
            </a:r>
            <a:r>
              <a:rPr lang="en-US" altLang="zh-CN" dirty="0" err="1">
                <a:sym typeface="Wingdings" panose="05000000000000000000" pitchFamily="2" charset="2"/>
              </a:rPr>
              <a:t>export</a:t>
            </a:r>
            <a:r>
              <a:rPr lang="en-US" altLang="zh-CN" dirty="0">
                <a:sym typeface="Wingdings" panose="05000000000000000000" pitchFamily="2" charset="2"/>
              </a:rPr>
              <a:t>.</a:t>
            </a:r>
            <a:r>
              <a:rPr lang="en-US" altLang="zh-CN" dirty="0" err="1">
                <a:sym typeface="Wingdings" panose="05000000000000000000" pitchFamily="2" charset="2"/>
              </a:rPr>
              <a:t>vasp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E79E14-3D8B-4310-B86F-A92575C13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538" y="4969014"/>
            <a:ext cx="3509823" cy="84058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CF0210D-1130-48F7-97DA-C2DB7926EC8A}"/>
              </a:ext>
            </a:extLst>
          </p:cNvPr>
          <p:cNvSpPr/>
          <p:nvPr/>
        </p:nvSpPr>
        <p:spPr>
          <a:xfrm>
            <a:off x="879027" y="5175681"/>
            <a:ext cx="470517" cy="275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802A7B1-CB42-4F51-B057-6E7A4DB0E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243527"/>
            <a:ext cx="2164144" cy="252898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00F2A45-059F-4474-ACC9-D5079494D134}"/>
              </a:ext>
            </a:extLst>
          </p:cNvPr>
          <p:cNvSpPr/>
          <p:nvPr/>
        </p:nvSpPr>
        <p:spPr>
          <a:xfrm>
            <a:off x="4760049" y="5656555"/>
            <a:ext cx="797511" cy="202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3B83C97-956C-404B-A302-41AF0142F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230" y="4505833"/>
            <a:ext cx="1809750" cy="214312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382C4779-A06F-4E26-8A82-C1777DC58BE5}"/>
              </a:ext>
            </a:extLst>
          </p:cNvPr>
          <p:cNvSpPr/>
          <p:nvPr/>
        </p:nvSpPr>
        <p:spPr>
          <a:xfrm>
            <a:off x="6803392" y="6137428"/>
            <a:ext cx="1603761" cy="218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7801985-9217-48AB-896C-C4B89FE960B6}"/>
              </a:ext>
            </a:extLst>
          </p:cNvPr>
          <p:cNvSpPr txBox="1"/>
          <p:nvPr/>
        </p:nvSpPr>
        <p:spPr>
          <a:xfrm>
            <a:off x="541538" y="51224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8FF0BD8-29C2-4ECF-9342-44585E97AF55}"/>
              </a:ext>
            </a:extLst>
          </p:cNvPr>
          <p:cNvSpPr txBox="1"/>
          <p:nvPr/>
        </p:nvSpPr>
        <p:spPr>
          <a:xfrm>
            <a:off x="4502459" y="5558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772F03A-EF1C-435A-BB43-E89CDC0D263A}"/>
              </a:ext>
            </a:extLst>
          </p:cNvPr>
          <p:cNvSpPr txBox="1"/>
          <p:nvPr/>
        </p:nvSpPr>
        <p:spPr>
          <a:xfrm>
            <a:off x="6634579" y="5808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2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POTCAR</a:t>
            </a:r>
            <a:endParaRPr lang="zh-CN" altLang="en-US" sz="36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41E286-5D05-4F5A-B4C6-5AACCB15B70E}"/>
              </a:ext>
            </a:extLst>
          </p:cNvPr>
          <p:cNvSpPr txBox="1"/>
          <p:nvPr/>
        </p:nvSpPr>
        <p:spPr>
          <a:xfrm>
            <a:off x="281804" y="2189213"/>
            <a:ext cx="506021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PAW_PBE Fe 06Sep2000</a:t>
            </a:r>
          </a:p>
          <a:p>
            <a:r>
              <a:rPr lang="en-US" altLang="zh-CN" sz="1400" dirty="0"/>
              <a:t>8.00000000000000000</a:t>
            </a:r>
          </a:p>
          <a:p>
            <a:r>
              <a:rPr lang="en-US" altLang="zh-CN" sz="1400" dirty="0"/>
              <a:t>parameters from PSCTR are: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>
                <a:solidFill>
                  <a:srgbClr val="FF0000"/>
                </a:solidFill>
              </a:rPr>
              <a:t>VRHFIN</a:t>
            </a:r>
            <a:r>
              <a:rPr lang="en-US" altLang="zh-CN" sz="1400" dirty="0"/>
              <a:t> =Fe:  d7 s1</a:t>
            </a:r>
          </a:p>
          <a:p>
            <a:r>
              <a:rPr lang="en-US" altLang="zh-CN" sz="1400" dirty="0"/>
              <a:t>  LEXCH  = PE</a:t>
            </a:r>
          </a:p>
          <a:p>
            <a:r>
              <a:rPr lang="en-US" altLang="zh-CN" sz="1400" dirty="0"/>
              <a:t>  EATOM  =   594.4687 eV,   43.6922 Ry</a:t>
            </a:r>
          </a:p>
          <a:p>
            <a:endParaRPr lang="en-US" altLang="zh-CN" sz="1400" dirty="0"/>
          </a:p>
          <a:p>
            <a:r>
              <a:rPr lang="en-US" altLang="zh-CN" sz="1400" dirty="0"/>
              <a:t>  </a:t>
            </a:r>
            <a:r>
              <a:rPr lang="en-US" altLang="zh-CN" sz="1400" dirty="0">
                <a:solidFill>
                  <a:srgbClr val="FF0000"/>
                </a:solidFill>
              </a:rPr>
              <a:t>TITLE</a:t>
            </a:r>
            <a:r>
              <a:rPr lang="en-US" altLang="zh-CN" sz="1400" dirty="0"/>
              <a:t>  = PAW_PBE Fe 06Sep2000</a:t>
            </a:r>
          </a:p>
          <a:p>
            <a:r>
              <a:rPr lang="en-US" altLang="zh-CN" sz="1400" dirty="0"/>
              <a:t>  LULTRA =        F    use ultrasoft PP </a:t>
            </a:r>
          </a:p>
          <a:p>
            <a:r>
              <a:rPr lang="en-US" altLang="zh-CN" sz="1400" dirty="0"/>
              <a:t>  IUNSCR =        1    </a:t>
            </a:r>
            <a:r>
              <a:rPr lang="en-US" altLang="zh-CN" sz="1400" dirty="0" err="1"/>
              <a:t>unscreen</a:t>
            </a:r>
            <a:r>
              <a:rPr lang="en-US" altLang="zh-CN" sz="1400" dirty="0"/>
              <a:t>: 0-lin 1-nonlin 2-no</a:t>
            </a:r>
          </a:p>
          <a:p>
            <a:r>
              <a:rPr lang="en-US" altLang="zh-CN" sz="1400" dirty="0"/>
              <a:t>  RPACOR =    2.000    partial core radius</a:t>
            </a:r>
          </a:p>
          <a:p>
            <a:r>
              <a:rPr lang="en-US" altLang="zh-CN" sz="1400" dirty="0"/>
              <a:t>  POMASS =   55.847; </a:t>
            </a:r>
            <a:r>
              <a:rPr lang="en-US" altLang="zh-CN" sz="1400" dirty="0">
                <a:solidFill>
                  <a:srgbClr val="FF0000"/>
                </a:solidFill>
              </a:rPr>
              <a:t>ZVAL</a:t>
            </a:r>
            <a:r>
              <a:rPr lang="en-US" altLang="zh-CN" sz="1400" dirty="0"/>
              <a:t>   =    8.000    mass and </a:t>
            </a:r>
            <a:r>
              <a:rPr lang="en-US" altLang="zh-CN" sz="1400" dirty="0" err="1"/>
              <a:t>valenz</a:t>
            </a:r>
            <a:endParaRPr lang="en-US" altLang="zh-CN" sz="1400" dirty="0"/>
          </a:p>
          <a:p>
            <a:r>
              <a:rPr lang="en-US" altLang="zh-CN" sz="1400" dirty="0"/>
              <a:t>  RCORE  =    2.300    outmost cutoff radius</a:t>
            </a:r>
          </a:p>
          <a:p>
            <a:r>
              <a:rPr lang="en-US" altLang="zh-CN" sz="1400" dirty="0"/>
              <a:t>  RWIGS  =    2.460; RWIGS  =    1.302    </a:t>
            </a:r>
            <a:r>
              <a:rPr lang="en-US" altLang="zh-CN" sz="1400" dirty="0" err="1"/>
              <a:t>wigner-seitz</a:t>
            </a:r>
            <a:r>
              <a:rPr lang="en-US" altLang="zh-CN" sz="1400" dirty="0"/>
              <a:t> radius (au A)</a:t>
            </a:r>
          </a:p>
          <a:p>
            <a:r>
              <a:rPr lang="en-US" altLang="zh-CN" sz="1400" dirty="0"/>
              <a:t>  </a:t>
            </a:r>
            <a:r>
              <a:rPr lang="en-US" altLang="zh-CN" sz="1400" dirty="0">
                <a:solidFill>
                  <a:srgbClr val="FF0000"/>
                </a:solidFill>
              </a:rPr>
              <a:t>ENMAX</a:t>
            </a:r>
            <a:r>
              <a:rPr lang="en-US" altLang="zh-CN" sz="1400" dirty="0"/>
              <a:t>  =  267.883; ENMIN  =  200.912 eV</a:t>
            </a:r>
          </a:p>
          <a:p>
            <a:r>
              <a:rPr lang="en-US" altLang="zh-CN" sz="1400" dirty="0"/>
              <a:t>  RCLOC  =    1.701    cutoff for local pot</a:t>
            </a:r>
          </a:p>
          <a:p>
            <a:r>
              <a:rPr lang="en-US" altLang="zh-CN" sz="1400" dirty="0"/>
              <a:t>  LCOR   =        T    correct </a:t>
            </a:r>
            <a:r>
              <a:rPr lang="en-US" altLang="zh-CN" sz="1400" dirty="0" err="1"/>
              <a:t>aug</a:t>
            </a:r>
            <a:r>
              <a:rPr lang="en-US" altLang="zh-CN" sz="1400" dirty="0"/>
              <a:t> charges</a:t>
            </a:r>
          </a:p>
          <a:p>
            <a:r>
              <a:rPr lang="en-US" altLang="zh-CN" sz="1400" dirty="0"/>
              <a:t>  LPAW   =        T    paw PP</a:t>
            </a:r>
          </a:p>
          <a:p>
            <a:r>
              <a:rPr lang="en-US" altLang="zh-CN" sz="1400" dirty="0"/>
              <a:t>  EAUG   =  511.368</a:t>
            </a:r>
          </a:p>
          <a:p>
            <a:r>
              <a:rPr lang="en-US" altLang="zh-CN" sz="1400" dirty="0"/>
              <a:t>…</a:t>
            </a:r>
            <a:endParaRPr lang="zh-CN" altLang="en-US" sz="1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5952B1-129B-48A2-B23D-E20ED6C5127A}"/>
              </a:ext>
            </a:extLst>
          </p:cNvPr>
          <p:cNvSpPr txBox="1"/>
          <p:nvPr/>
        </p:nvSpPr>
        <p:spPr>
          <a:xfrm>
            <a:off x="5159142" y="2525267"/>
            <a:ext cx="4129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VRHFIN: valence electron configuration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TITEL: which element</a:t>
            </a:r>
            <a:endParaRPr lang="zh-CN" altLang="en-US" b="0" i="0" dirty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ZVAL: valence electron number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ENMAX: cutoff energy</a:t>
            </a:r>
            <a:endParaRPr lang="zh-CN" altLang="en-US" b="0" i="0" dirty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BEE0E5-C045-4CCA-8771-951129574810}"/>
              </a:ext>
            </a:extLst>
          </p:cNvPr>
          <p:cNvSpPr txBox="1"/>
          <p:nvPr/>
        </p:nvSpPr>
        <p:spPr>
          <a:xfrm>
            <a:off x="200024" y="1556435"/>
            <a:ext cx="6975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mass, valence, pseudopotential for each element.</a:t>
            </a:r>
            <a:endParaRPr lang="zh-CN" altLang="en-US" sz="2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8FE49B-0AA3-4EE1-BB1C-FDBA86693411}"/>
              </a:ext>
            </a:extLst>
          </p:cNvPr>
          <p:cNvSpPr/>
          <p:nvPr/>
        </p:nvSpPr>
        <p:spPr>
          <a:xfrm>
            <a:off x="269507" y="2146434"/>
            <a:ext cx="4793381" cy="4427621"/>
          </a:xfrm>
          <a:prstGeom prst="rect">
            <a:avLst/>
          </a:prstGeom>
          <a:noFill/>
          <a:ln w="57150">
            <a:solidFill>
              <a:srgbClr val="014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7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2FA5-6D32-4FCB-A85A-3CAA9B25080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7E51DF-2C25-41F8-91CC-40030A7A565A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POTCAR</a:t>
            </a:r>
            <a:endParaRPr lang="zh-CN" altLang="en-US" sz="36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6F15668-836A-43F0-BC5C-4CCC12BC1DC4}"/>
              </a:ext>
            </a:extLst>
          </p:cNvPr>
          <p:cNvSpPr txBox="1"/>
          <p:nvPr/>
        </p:nvSpPr>
        <p:spPr>
          <a:xfrm>
            <a:off x="200024" y="1556435"/>
            <a:ext cx="6975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mass, valence, pseudopotential for each element.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1AFAC1-1E13-4B74-9336-717690AC1EB6}"/>
              </a:ext>
            </a:extLst>
          </p:cNvPr>
          <p:cNvSpPr txBox="1"/>
          <p:nvPr/>
        </p:nvSpPr>
        <p:spPr>
          <a:xfrm>
            <a:off x="259882" y="1997890"/>
            <a:ext cx="6468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How to get POTCAR: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B1DA91-CCFD-4AB2-8F0E-8AD39F979013}"/>
              </a:ext>
            </a:extLst>
          </p:cNvPr>
          <p:cNvSpPr txBox="1"/>
          <p:nvPr/>
        </p:nvSpPr>
        <p:spPr>
          <a:xfrm>
            <a:off x="375386" y="2444817"/>
            <a:ext cx="8851782" cy="2814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From POT folder: /</a:t>
            </a:r>
            <a:r>
              <a:rPr lang="en-US" altLang="zh-CN" sz="2000" dirty="0" err="1"/>
              <a:t>pwd</a:t>
            </a:r>
            <a:r>
              <a:rPr lang="en-US" altLang="zh-CN" sz="2000" dirty="0"/>
              <a:t>/= /</a:t>
            </a:r>
            <a:r>
              <a:rPr lang="en-US" altLang="zh-CN" sz="2000" dirty="0" err="1"/>
              <a:t>gs</a:t>
            </a:r>
            <a:r>
              <a:rPr lang="en-US" altLang="zh-CN" sz="2000" dirty="0"/>
              <a:t>/hs0/tgd-mts/POT/potpaw_PBE54/elements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cat /</a:t>
            </a:r>
            <a:r>
              <a:rPr lang="en-US" altLang="zh-CN" sz="2000" dirty="0" err="1">
                <a:solidFill>
                  <a:srgbClr val="FF0000"/>
                </a:solidFill>
              </a:rPr>
              <a:t>pwd</a:t>
            </a:r>
            <a:r>
              <a:rPr lang="en-US" altLang="zh-CN" sz="2000" dirty="0">
                <a:solidFill>
                  <a:srgbClr val="FF0000"/>
                </a:solidFill>
              </a:rPr>
              <a:t>/Zn/POTCAR /</a:t>
            </a:r>
            <a:r>
              <a:rPr lang="en-US" altLang="zh-CN" sz="2000" dirty="0" err="1">
                <a:solidFill>
                  <a:srgbClr val="FF0000"/>
                </a:solidFill>
              </a:rPr>
              <a:t>pwd</a:t>
            </a:r>
            <a:r>
              <a:rPr lang="en-US" altLang="zh-CN" sz="2000" dirty="0">
                <a:solidFill>
                  <a:srgbClr val="FF0000"/>
                </a:solidFill>
              </a:rPr>
              <a:t>/O/POTCAR &gt; POTCAR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potcar.sh  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(</a:t>
            </a:r>
            <a:r>
              <a:rPr lang="en-US" altLang="zh-CN" sz="2000" dirty="0" err="1"/>
              <a:t>mkdir</a:t>
            </a:r>
            <a:r>
              <a:rPr lang="en-US" altLang="zh-CN" sz="2000" dirty="0"/>
              <a:t> ~/bin; cp /gs/hs0/tgd-mts/Data/potcar.sh ~/bin; </a:t>
            </a:r>
            <a:r>
              <a:rPr lang="en-US" altLang="zh-CN" sz="2000" dirty="0" err="1"/>
              <a:t>chmod</a:t>
            </a:r>
            <a:r>
              <a:rPr lang="en-US" altLang="zh-CN" sz="2000" dirty="0"/>
              <a:t> </a:t>
            </a:r>
            <a:r>
              <a:rPr lang="en-US" altLang="zh-CN" sz="2000" dirty="0" err="1"/>
              <a:t>u+x</a:t>
            </a:r>
            <a:r>
              <a:rPr lang="en-US" altLang="zh-CN" sz="2000" dirty="0"/>
              <a:t> ~/bin/potcar.sh)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potcar.sh Zn O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grep TIT POTCAR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4AEFEFD-AD65-47BA-93F6-3CA29267B552}"/>
              </a:ext>
            </a:extLst>
          </p:cNvPr>
          <p:cNvSpPr txBox="1"/>
          <p:nvPr/>
        </p:nvSpPr>
        <p:spPr>
          <a:xfrm>
            <a:off x="406668" y="5327931"/>
            <a:ext cx="4624938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[he@csrv7 1-relax]$ grep TIT POTCAR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  TITEL  = PAW_PBE Zn 06Sep2000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  TITEL  = PAW_PBE O 08Apr2002</a:t>
            </a:r>
          </a:p>
        </p:txBody>
      </p:sp>
    </p:spTree>
    <p:extLst>
      <p:ext uri="{BB962C8B-B14F-4D97-AF65-F5344CB8AC3E}">
        <p14:creationId xmlns:p14="http://schemas.microsoft.com/office/powerpoint/2010/main" val="370740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2FA5-6D32-4FCB-A85A-3CAA9B25080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7E51DF-2C25-41F8-91CC-40030A7A565A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POTCAR</a:t>
            </a:r>
            <a:endParaRPr lang="zh-CN" altLang="en-US" sz="36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6F15668-836A-43F0-BC5C-4CCC12BC1DC4}"/>
              </a:ext>
            </a:extLst>
          </p:cNvPr>
          <p:cNvSpPr txBox="1"/>
          <p:nvPr/>
        </p:nvSpPr>
        <p:spPr>
          <a:xfrm>
            <a:off x="200024" y="1556435"/>
            <a:ext cx="6975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mass, valence, pseudopotential for each element.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1AFAC1-1E13-4B74-9336-717690AC1EB6}"/>
              </a:ext>
            </a:extLst>
          </p:cNvPr>
          <p:cNvSpPr txBox="1"/>
          <p:nvPr/>
        </p:nvSpPr>
        <p:spPr>
          <a:xfrm>
            <a:off x="259882" y="1997890"/>
            <a:ext cx="6468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How to get POTCAR: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B1DA91-CCFD-4AB2-8F0E-8AD39F979013}"/>
              </a:ext>
            </a:extLst>
          </p:cNvPr>
          <p:cNvSpPr txBox="1"/>
          <p:nvPr/>
        </p:nvSpPr>
        <p:spPr>
          <a:xfrm>
            <a:off x="375386" y="2444817"/>
            <a:ext cx="6553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For some elements, there are several POTCAR versions</a:t>
            </a:r>
          </a:p>
          <a:p>
            <a:r>
              <a:rPr lang="en-US" altLang="zh-CN" sz="2000" dirty="0" err="1">
                <a:solidFill>
                  <a:srgbClr val="FF0000"/>
                </a:solidFill>
              </a:rPr>
              <a:t>Eg</a:t>
            </a:r>
            <a:r>
              <a:rPr lang="en-US" altLang="zh-CN" sz="2000" dirty="0">
                <a:solidFill>
                  <a:srgbClr val="FF0000"/>
                </a:solidFill>
              </a:rPr>
              <a:t>: cd /</a:t>
            </a:r>
            <a:r>
              <a:rPr lang="en-US" altLang="zh-CN" sz="2000" dirty="0" err="1">
                <a:solidFill>
                  <a:srgbClr val="FF0000"/>
                </a:solidFill>
              </a:rPr>
              <a:t>gs</a:t>
            </a:r>
            <a:r>
              <a:rPr lang="en-US" altLang="zh-CN" sz="2000" dirty="0">
                <a:solidFill>
                  <a:srgbClr val="FF0000"/>
                </a:solidFill>
              </a:rPr>
              <a:t>/hs0/tgd-mts/POT/potpaw_PBE54/elements/; ls </a:t>
            </a:r>
            <a:r>
              <a:rPr lang="en-US" altLang="zh-CN" sz="2000" dirty="0" err="1">
                <a:solidFill>
                  <a:srgbClr val="FF0000"/>
                </a:solidFill>
              </a:rPr>
              <a:t>Ti</a:t>
            </a:r>
            <a:r>
              <a:rPr lang="en-US" altLang="zh-CN" sz="2000" dirty="0">
                <a:solidFill>
                  <a:srgbClr val="FF0000"/>
                </a:solidFill>
              </a:rPr>
              <a:t>*</a:t>
            </a:r>
          </a:p>
          <a:p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2182877-BDAC-40C1-84CB-7315C042687C}"/>
              </a:ext>
            </a:extLst>
          </p:cNvPr>
          <p:cNvSpPr txBox="1"/>
          <p:nvPr/>
        </p:nvSpPr>
        <p:spPr>
          <a:xfrm>
            <a:off x="416293" y="3269167"/>
            <a:ext cx="8554452" cy="28931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19D28063@login0:/</a:t>
            </a:r>
            <a:r>
              <a:rPr lang="en-US" altLang="zh-CN" sz="1400" dirty="0" err="1">
                <a:solidFill>
                  <a:schemeClr val="bg1"/>
                </a:solidFill>
              </a:rPr>
              <a:t>gs</a:t>
            </a:r>
            <a:r>
              <a:rPr lang="en-US" altLang="zh-CN" sz="1400" dirty="0">
                <a:solidFill>
                  <a:schemeClr val="bg1"/>
                </a:solidFill>
              </a:rPr>
              <a:t>/hs0/tgd-mts/Data&gt; cd /</a:t>
            </a:r>
            <a:r>
              <a:rPr lang="en-US" altLang="zh-CN" sz="1400" dirty="0" err="1">
                <a:solidFill>
                  <a:schemeClr val="bg1"/>
                </a:solidFill>
              </a:rPr>
              <a:t>gs</a:t>
            </a:r>
            <a:r>
              <a:rPr lang="en-US" altLang="zh-CN" sz="1400" dirty="0">
                <a:solidFill>
                  <a:schemeClr val="bg1"/>
                </a:solidFill>
              </a:rPr>
              <a:t>/hs0/tgd-mts/POT/potpaw_PBE54/elements/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19D28063@login0:/gs/hs0/tgd-mts/POT/potpaw_PBE54/elements&gt; ls Ti*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Ti: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POTCAR  PSCTR</a:t>
            </a: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Ti_pv: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POTCAR  PSCTR</a:t>
            </a: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Ti_sv: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POTCAR  PSCTR</a:t>
            </a: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Ti_sv_GW: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POTCAR  PSCTR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9BDB32-B13C-41B2-83F7-3D7F988C8EDF}"/>
              </a:ext>
            </a:extLst>
          </p:cNvPr>
          <p:cNvSpPr/>
          <p:nvPr/>
        </p:nvSpPr>
        <p:spPr>
          <a:xfrm>
            <a:off x="2021305" y="3917483"/>
            <a:ext cx="6564429" cy="2021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00B038-F67C-4E65-B8D2-F46EA0BE5520}"/>
              </a:ext>
            </a:extLst>
          </p:cNvPr>
          <p:cNvSpPr txBox="1"/>
          <p:nvPr/>
        </p:nvSpPr>
        <p:spPr>
          <a:xfrm>
            <a:off x="370573" y="6240198"/>
            <a:ext cx="6001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Recommended POTCAR: </a:t>
            </a:r>
            <a:r>
              <a:rPr lang="zh-CN" altLang="en-US" dirty="0">
                <a:solidFill>
                  <a:srgbClr val="FF0000"/>
                </a:solidFill>
              </a:rPr>
              <a:t>/gs/hs0/tgd-mts/Data</a:t>
            </a:r>
            <a:r>
              <a:rPr lang="en-US" altLang="zh-CN" dirty="0">
                <a:solidFill>
                  <a:srgbClr val="FF0000"/>
                </a:solidFill>
              </a:rPr>
              <a:t>/POTCAR.pdf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5FCEDDF-C6C0-4404-9BC9-C8DC12028506}"/>
              </a:ext>
            </a:extLst>
          </p:cNvPr>
          <p:cNvSpPr txBox="1"/>
          <p:nvPr/>
        </p:nvSpPr>
        <p:spPr>
          <a:xfrm>
            <a:off x="2295625" y="4149333"/>
            <a:ext cx="62227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_</a:t>
            </a:r>
            <a:r>
              <a:rPr lang="en-US" altLang="zh-CN" sz="1800" b="0" i="0" dirty="0" err="1">
                <a:solidFill>
                  <a:srgbClr val="FF0000"/>
                </a:solidFill>
                <a:effectLst/>
              </a:rPr>
              <a:t>pv</a:t>
            </a:r>
            <a:r>
              <a:rPr lang="en-US" altLang="zh-CN" sz="1800" b="0" i="0" dirty="0">
                <a:solidFill>
                  <a:srgbClr val="FF0000"/>
                </a:solidFill>
                <a:effectLst/>
              </a:rPr>
              <a:t> and _</a:t>
            </a:r>
            <a:r>
              <a:rPr lang="en-US" altLang="zh-CN" sz="1800" b="0" i="0" dirty="0" err="1">
                <a:solidFill>
                  <a:srgbClr val="FF0000"/>
                </a:solidFill>
                <a:effectLst/>
              </a:rPr>
              <a:t>sv</a:t>
            </a:r>
            <a:r>
              <a:rPr lang="en-US" altLang="zh-CN" sz="1800" b="0" i="0" dirty="0">
                <a:solidFill>
                  <a:srgbClr val="FF0000"/>
                </a:solidFill>
                <a:effectLst/>
              </a:rPr>
              <a:t>: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treat the 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p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and 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s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semi-core states as valence states </a:t>
            </a:r>
          </a:p>
          <a:p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(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i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.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e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. for </a:t>
            </a:r>
            <a:r>
              <a:rPr lang="en-US" altLang="zh-CN" sz="1800" b="0" i="0" dirty="0" err="1">
                <a:solidFill>
                  <a:srgbClr val="000000"/>
                </a:solidFill>
                <a:effectLst/>
              </a:rPr>
              <a:t>Ti_pv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 the 3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p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states are treated as valence states, </a:t>
            </a:r>
          </a:p>
          <a:p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and for </a:t>
            </a:r>
            <a:r>
              <a:rPr lang="en-US" altLang="zh-CN" sz="1800" b="0" i="0" dirty="0" err="1">
                <a:solidFill>
                  <a:srgbClr val="000000"/>
                </a:solidFill>
                <a:effectLst/>
              </a:rPr>
              <a:t>Ti_sv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 the 3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s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and 3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p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states are treated as valence states). </a:t>
            </a:r>
          </a:p>
          <a:p>
            <a:r>
              <a:rPr lang="en-US" altLang="zh-CN" sz="1800" b="0" i="0" dirty="0">
                <a:solidFill>
                  <a:srgbClr val="FF0000"/>
                </a:solidFill>
                <a:effectLst/>
              </a:rPr>
              <a:t>_d: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 treat the 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d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semi core states as valence states </a:t>
            </a:r>
          </a:p>
          <a:p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(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i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.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e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. for Ga d the 3</a:t>
            </a:r>
            <a:r>
              <a:rPr lang="en-US" altLang="zh-CN" sz="1800" b="0" i="1" dirty="0">
                <a:solidFill>
                  <a:srgbClr val="000000"/>
                </a:solidFill>
                <a:effectLst/>
              </a:rPr>
              <a:t>d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states are treated as valence states)</a:t>
            </a: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885760C-6B9C-4552-8EFB-B6D03B009939}"/>
              </a:ext>
            </a:extLst>
          </p:cNvPr>
          <p:cNvCxnSpPr>
            <a:cxnSpLocks/>
          </p:cNvCxnSpPr>
          <p:nvPr/>
        </p:nvCxnSpPr>
        <p:spPr>
          <a:xfrm flipH="1">
            <a:off x="1010652" y="4206241"/>
            <a:ext cx="413887" cy="3176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140FD90-9B40-4113-B360-BB1708A9B636}"/>
              </a:ext>
            </a:extLst>
          </p:cNvPr>
          <p:cNvCxnSpPr>
            <a:cxnSpLocks/>
          </p:cNvCxnSpPr>
          <p:nvPr/>
        </p:nvCxnSpPr>
        <p:spPr>
          <a:xfrm flipH="1">
            <a:off x="1037924" y="4868780"/>
            <a:ext cx="413887" cy="3176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394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KPOINTS</a:t>
            </a:r>
            <a:endParaRPr lang="zh-CN" altLang="en-US" sz="36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0638E7-3AC8-44E5-AE8C-86A36E2E369F}"/>
              </a:ext>
            </a:extLst>
          </p:cNvPr>
          <p:cNvSpPr txBox="1"/>
          <p:nvPr/>
        </p:nvSpPr>
        <p:spPr>
          <a:xfrm>
            <a:off x="360386" y="2175633"/>
            <a:ext cx="49046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K-POINTS      #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Comment</a:t>
            </a:r>
            <a:endParaRPr lang="zh-CN" altLang="en-US" dirty="0"/>
          </a:p>
          <a:p>
            <a:r>
              <a:rPr lang="zh-CN" altLang="en-US" dirty="0"/>
              <a:t> </a:t>
            </a:r>
            <a:r>
              <a:rPr lang="en-US" altLang="zh-CN" dirty="0"/>
              <a:t>0                   #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automatic generation of k-points</a:t>
            </a:r>
            <a:endParaRPr lang="zh-CN" altLang="en-US" dirty="0"/>
          </a:p>
          <a:p>
            <a:r>
              <a:rPr lang="en-US" altLang="zh-CN" dirty="0"/>
              <a:t>Gamma         #  gamma-centered </a:t>
            </a:r>
          </a:p>
          <a:p>
            <a:r>
              <a:rPr lang="en-US" altLang="zh-CN" dirty="0"/>
              <a:t>4 4 4              #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grid 4x4x4</a:t>
            </a:r>
            <a:endParaRPr lang="zh-CN" altLang="en-US" dirty="0"/>
          </a:p>
          <a:p>
            <a:r>
              <a:rPr lang="en-US" altLang="zh-CN" dirty="0"/>
              <a:t>0 0 0              #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shift (usually 0 0 0)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4AD35B8-9F82-43BE-8ABF-5A9D5448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30" y="3879398"/>
            <a:ext cx="8425941" cy="194388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E6D59BC-9323-4284-BB4E-9DE87D698014}"/>
              </a:ext>
            </a:extLst>
          </p:cNvPr>
          <p:cNvSpPr/>
          <p:nvPr/>
        </p:nvSpPr>
        <p:spPr>
          <a:xfrm>
            <a:off x="385011" y="2136808"/>
            <a:ext cx="4620126" cy="1568917"/>
          </a:xfrm>
          <a:prstGeom prst="rect">
            <a:avLst/>
          </a:prstGeom>
          <a:noFill/>
          <a:ln w="57150">
            <a:solidFill>
              <a:srgbClr val="014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E615DB-E392-4822-95AD-6694EBD8A8A7}"/>
              </a:ext>
            </a:extLst>
          </p:cNvPr>
          <p:cNvSpPr txBox="1"/>
          <p:nvPr/>
        </p:nvSpPr>
        <p:spPr>
          <a:xfrm>
            <a:off x="226193" y="1568199"/>
            <a:ext cx="91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Bloch vectors (k-points) that will be used to sample the Brillouin zone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6AF255-8BBB-4064-B8B8-DA25CBBB5E8D}"/>
              </a:ext>
            </a:extLst>
          </p:cNvPr>
          <p:cNvSpPr txBox="1"/>
          <p:nvPr/>
        </p:nvSpPr>
        <p:spPr>
          <a:xfrm>
            <a:off x="581488" y="5967559"/>
            <a:ext cx="5987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KPOINTS for the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DOS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</a:rPr>
              <a:t> calculation: denser k-points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408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KPOINTS</a:t>
            </a:r>
            <a:endParaRPr lang="zh-CN" altLang="en-US" sz="36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0638E7-3AC8-44E5-AE8C-86A36E2E369F}"/>
              </a:ext>
            </a:extLst>
          </p:cNvPr>
          <p:cNvSpPr txBox="1"/>
          <p:nvPr/>
        </p:nvSpPr>
        <p:spPr>
          <a:xfrm>
            <a:off x="360386" y="2175633"/>
            <a:ext cx="49046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K-POINTS      #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Comment</a:t>
            </a:r>
            <a:endParaRPr lang="zh-CN" altLang="en-US" dirty="0"/>
          </a:p>
          <a:p>
            <a:r>
              <a:rPr lang="zh-CN" altLang="en-US" dirty="0"/>
              <a:t> </a:t>
            </a:r>
            <a:r>
              <a:rPr lang="en-US" altLang="zh-CN" dirty="0"/>
              <a:t>0                   #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automatic generation of k-points</a:t>
            </a:r>
            <a:endParaRPr lang="zh-CN" altLang="en-US" dirty="0"/>
          </a:p>
          <a:p>
            <a:r>
              <a:rPr lang="en-US" altLang="zh-CN" dirty="0"/>
              <a:t>Gamma         #  gamma-centered </a:t>
            </a:r>
          </a:p>
          <a:p>
            <a:r>
              <a:rPr lang="en-US" altLang="zh-CN" dirty="0"/>
              <a:t>4 4 4              #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grid 4x4x4</a:t>
            </a:r>
            <a:endParaRPr lang="zh-CN" altLang="en-US" dirty="0"/>
          </a:p>
          <a:p>
            <a:r>
              <a:rPr lang="en-US" altLang="zh-CN" dirty="0"/>
              <a:t>0 0 0              # </a:t>
            </a:r>
            <a:r>
              <a:rPr lang="en-US" altLang="zh-CN" sz="1800" b="0" i="0" dirty="0">
                <a:solidFill>
                  <a:srgbClr val="000000"/>
                </a:solidFill>
                <a:effectLst/>
              </a:rPr>
              <a:t>shift (usually 0 0 0)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E6D59BC-9323-4284-BB4E-9DE87D698014}"/>
              </a:ext>
            </a:extLst>
          </p:cNvPr>
          <p:cNvSpPr/>
          <p:nvPr/>
        </p:nvSpPr>
        <p:spPr>
          <a:xfrm>
            <a:off x="385011" y="2136808"/>
            <a:ext cx="4620126" cy="1568917"/>
          </a:xfrm>
          <a:prstGeom prst="rect">
            <a:avLst/>
          </a:prstGeom>
          <a:noFill/>
          <a:ln w="57150">
            <a:solidFill>
              <a:srgbClr val="014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E615DB-E392-4822-95AD-6694EBD8A8A7}"/>
              </a:ext>
            </a:extLst>
          </p:cNvPr>
          <p:cNvSpPr txBox="1"/>
          <p:nvPr/>
        </p:nvSpPr>
        <p:spPr>
          <a:xfrm>
            <a:off x="226193" y="1568199"/>
            <a:ext cx="91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Bloch vectors (k-points) that will be used to sample the Brillouin zone</a:t>
            </a:r>
            <a:endParaRPr lang="zh-CN" altLang="en-US" sz="2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E49023A-49E4-4CA4-9B18-11B5F87F079B}"/>
              </a:ext>
            </a:extLst>
          </p:cNvPr>
          <p:cNvSpPr txBox="1"/>
          <p:nvPr/>
        </p:nvSpPr>
        <p:spPr>
          <a:xfrm>
            <a:off x="442762" y="3850265"/>
            <a:ext cx="8701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kpoints.sh  </a:t>
            </a:r>
          </a:p>
          <a:p>
            <a:r>
              <a:rPr lang="en-US" altLang="zh-CN" sz="1800" dirty="0"/>
              <a:t>(cp /gs/hs0/tgd-mts/Data/kpoints.sh  ~/bin; </a:t>
            </a:r>
            <a:r>
              <a:rPr lang="en-US" altLang="zh-CN" sz="1800" dirty="0" err="1"/>
              <a:t>chmod</a:t>
            </a:r>
            <a:r>
              <a:rPr lang="en-US" altLang="zh-CN" sz="1800" dirty="0"/>
              <a:t> </a:t>
            </a:r>
            <a:r>
              <a:rPr lang="en-US" altLang="zh-CN" sz="1800" dirty="0" err="1"/>
              <a:t>u+x</a:t>
            </a:r>
            <a:r>
              <a:rPr lang="en-US" altLang="zh-CN" sz="1800" dirty="0"/>
              <a:t> ~/bin/kpoints.sh  )</a:t>
            </a:r>
          </a:p>
          <a:p>
            <a:r>
              <a:rPr lang="en-US" altLang="zh-CN" sz="1800" dirty="0"/>
              <a:t>kpoints.sh  4 4 4</a:t>
            </a:r>
          </a:p>
          <a:p>
            <a:r>
              <a:rPr lang="en-US" altLang="zh-CN" dirty="0"/>
              <a:t>cat KPOINTS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3BDBF1-F4C0-451C-9FC1-C06963F682EC}"/>
              </a:ext>
            </a:extLst>
          </p:cNvPr>
          <p:cNvSpPr txBox="1"/>
          <p:nvPr/>
        </p:nvSpPr>
        <p:spPr>
          <a:xfrm>
            <a:off x="519764" y="5030591"/>
            <a:ext cx="4562374" cy="160043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j-lt"/>
              </a:rPr>
              <a:t>19D28063@login0:/gs/hs0/tgd-mts/Data&gt; kpoints.sh 4 4 4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+mj-lt"/>
              </a:rPr>
              <a:t>19D28063@login0:/gs/hs0/tgd-mts/Data&gt; cat KPOINTS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+mj-lt"/>
              </a:rPr>
              <a:t>K-Points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+mj-lt"/>
              </a:rPr>
              <a:t>0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+mj-lt"/>
              </a:rPr>
              <a:t>Gamma-centered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+mj-lt"/>
              </a:rPr>
              <a:t>4 4 4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+mj-lt"/>
              </a:rPr>
              <a:t>0 0 0</a:t>
            </a:r>
          </a:p>
        </p:txBody>
      </p:sp>
    </p:spTree>
    <p:extLst>
      <p:ext uri="{BB962C8B-B14F-4D97-AF65-F5344CB8AC3E}">
        <p14:creationId xmlns:p14="http://schemas.microsoft.com/office/powerpoint/2010/main" val="34901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KPOINTS</a:t>
            </a:r>
            <a:endParaRPr lang="zh-CN" altLang="en-US" sz="36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E615DB-E392-4822-95AD-6694EBD8A8A7}"/>
              </a:ext>
            </a:extLst>
          </p:cNvPr>
          <p:cNvSpPr txBox="1"/>
          <p:nvPr/>
        </p:nvSpPr>
        <p:spPr>
          <a:xfrm>
            <a:off x="226193" y="1568199"/>
            <a:ext cx="91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Bloch vectors (k-points) that will be used to sample the Brillouin zone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75A6D7-CF21-460B-A3DA-C376C940517D}"/>
              </a:ext>
            </a:extLst>
          </p:cNvPr>
          <p:cNvSpPr txBox="1"/>
          <p:nvPr/>
        </p:nvSpPr>
        <p:spPr>
          <a:xfrm>
            <a:off x="253465" y="2105609"/>
            <a:ext cx="91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KPOINTS for the band structure calculation:</a:t>
            </a:r>
            <a:endParaRPr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4457165-D79B-4CC9-AB9C-309EB3852A1A}"/>
              </a:ext>
            </a:extLst>
          </p:cNvPr>
          <p:cNvSpPr txBox="1"/>
          <p:nvPr/>
        </p:nvSpPr>
        <p:spPr>
          <a:xfrm>
            <a:off x="305601" y="2607634"/>
            <a:ext cx="721172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K-Path </a:t>
            </a:r>
            <a:r>
              <a:rPr lang="en-US" altLang="zh-CN" sz="1600" dirty="0">
                <a:solidFill>
                  <a:srgbClr val="FF0000"/>
                </a:solidFill>
              </a:rPr>
              <a:t># comment</a:t>
            </a:r>
          </a:p>
          <a:p>
            <a:r>
              <a:rPr lang="zh-CN" altLang="en-US" sz="1600" dirty="0"/>
              <a:t>20  </a:t>
            </a:r>
            <a:r>
              <a:rPr lang="en-US" altLang="zh-CN" sz="1600" dirty="0">
                <a:solidFill>
                  <a:srgbClr val="FF0000"/>
                </a:solidFill>
              </a:rPr>
              <a:t># 20 intersections, 20 k-points between two high symmetry points</a:t>
            </a:r>
            <a:endParaRPr lang="zh-CN" altLang="en-US" sz="1600" dirty="0">
              <a:solidFill>
                <a:srgbClr val="FF0000"/>
              </a:solidFill>
            </a:endParaRPr>
          </a:p>
          <a:p>
            <a:r>
              <a:rPr lang="zh-CN" altLang="en-US" sz="1600" dirty="0"/>
              <a:t>Line-Mode </a:t>
            </a:r>
            <a:r>
              <a:rPr lang="en-US" altLang="zh-CN" sz="1600" dirty="0">
                <a:solidFill>
                  <a:srgbClr val="FF0000"/>
                </a:solidFill>
              </a:rPr>
              <a:t># line mode to generate k-points</a:t>
            </a:r>
            <a:endParaRPr lang="zh-CN" altLang="en-US" sz="1600" dirty="0">
              <a:solidFill>
                <a:srgbClr val="FF0000"/>
              </a:solidFill>
            </a:endParaRPr>
          </a:p>
          <a:p>
            <a:r>
              <a:rPr lang="zh-CN" altLang="en-US" sz="1600" dirty="0"/>
              <a:t>Reciprocal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# reciprocal coordinates</a:t>
            </a:r>
          </a:p>
          <a:p>
            <a:r>
              <a:rPr lang="en-US" altLang="zh-CN" sz="1600" dirty="0"/>
              <a:t>   0.0000000000   0.0000000000   0.0000000000     G   </a:t>
            </a:r>
            <a:r>
              <a:rPr lang="en-US" altLang="zh-CN" sz="1600" dirty="0">
                <a:solidFill>
                  <a:srgbClr val="FF0000"/>
                </a:solidFill>
              </a:rPr>
              <a:t># high symmetry point</a:t>
            </a:r>
            <a:endParaRPr lang="en-US" altLang="zh-CN" sz="1600" dirty="0"/>
          </a:p>
          <a:p>
            <a:r>
              <a:rPr lang="en-US" altLang="zh-CN" sz="1600" dirty="0"/>
              <a:t>   0.0000000000   0.5000000000   0.0000000000     X    </a:t>
            </a:r>
            <a:r>
              <a:rPr lang="en-US" altLang="zh-CN" sz="1600" dirty="0">
                <a:solidFill>
                  <a:srgbClr val="FF0000"/>
                </a:solidFill>
              </a:rPr>
              <a:t># band along G</a:t>
            </a:r>
            <a:r>
              <a:rPr lang="en-US" altLang="zh-CN" sz="1600" dirty="0">
                <a:solidFill>
                  <a:srgbClr val="FF0000"/>
                </a:solidFill>
                <a:sym typeface="Wingdings" panose="05000000000000000000" pitchFamily="2" charset="2"/>
              </a:rPr>
              <a:t>X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1600" dirty="0"/>
          </a:p>
          <a:p>
            <a:r>
              <a:rPr lang="en-US" altLang="zh-CN" sz="1600" dirty="0"/>
              <a:t>   0.0000000000   0.5000000000   0.0000000000     X</a:t>
            </a:r>
          </a:p>
          <a:p>
            <a:r>
              <a:rPr lang="en-US" altLang="zh-CN" sz="1600" dirty="0"/>
              <a:t>   0.5000000000   0.5000000000   0.0000000000     M</a:t>
            </a:r>
          </a:p>
          <a:p>
            <a:endParaRPr lang="en-US" altLang="zh-CN" sz="1600" dirty="0"/>
          </a:p>
          <a:p>
            <a:r>
              <a:rPr lang="en-US" altLang="zh-CN" sz="1600" dirty="0"/>
              <a:t>   0.5000000000   0.5000000000   0.0000000000     M</a:t>
            </a:r>
          </a:p>
          <a:p>
            <a:r>
              <a:rPr lang="en-US" altLang="zh-CN" sz="1600" dirty="0"/>
              <a:t>   0.0000000000   0.0000000000   0.0000000000     G</a:t>
            </a:r>
          </a:p>
          <a:p>
            <a:endParaRPr lang="en-US" altLang="zh-CN" sz="1600" dirty="0"/>
          </a:p>
          <a:p>
            <a:r>
              <a:rPr lang="en-US" altLang="zh-CN" sz="1600" dirty="0"/>
              <a:t>   0.0000000000   0.0000000000   0.0000000000     G</a:t>
            </a:r>
          </a:p>
          <a:p>
            <a:r>
              <a:rPr lang="en-US" altLang="zh-CN" sz="1600" dirty="0"/>
              <a:t>   0.5000000000   0.5000000000   0.5000000000     R</a:t>
            </a:r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671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188931F-C0D3-48BC-B3AF-8D17BB6D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8015"/>
            <a:ext cx="9144000" cy="216228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KPOINTS</a:t>
            </a:r>
            <a:endParaRPr lang="zh-CN" altLang="en-US" sz="36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E615DB-E392-4822-95AD-6694EBD8A8A7}"/>
              </a:ext>
            </a:extLst>
          </p:cNvPr>
          <p:cNvSpPr txBox="1"/>
          <p:nvPr/>
        </p:nvSpPr>
        <p:spPr>
          <a:xfrm>
            <a:off x="226193" y="1568199"/>
            <a:ext cx="91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Bloch vectors (k-points) that will be used to sample the Brillouin zone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75A6D7-CF21-460B-A3DA-C376C940517D}"/>
              </a:ext>
            </a:extLst>
          </p:cNvPr>
          <p:cNvSpPr txBox="1"/>
          <p:nvPr/>
        </p:nvSpPr>
        <p:spPr>
          <a:xfrm>
            <a:off x="253465" y="2105609"/>
            <a:ext cx="91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KPOINTS for the band structure calculation: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408B9EF-591F-43BD-90F9-545F8EB0BC45}"/>
              </a:ext>
            </a:extLst>
          </p:cNvPr>
          <p:cNvSpPr txBox="1"/>
          <p:nvPr/>
        </p:nvSpPr>
        <p:spPr>
          <a:xfrm>
            <a:off x="365760" y="2919829"/>
            <a:ext cx="8162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4"/>
              </a:rPr>
              <a:t>https://www.cryst.ehu.es/cgi-bin/cryst/programs/nph-kv-list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11FF029-34CB-4B51-9FB7-31250DF2590F}"/>
              </a:ext>
            </a:extLst>
          </p:cNvPr>
          <p:cNvCxnSpPr>
            <a:cxnSpLocks/>
          </p:cNvCxnSpPr>
          <p:nvPr/>
        </p:nvCxnSpPr>
        <p:spPr>
          <a:xfrm>
            <a:off x="7988969" y="4071486"/>
            <a:ext cx="548640" cy="7026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A7802BA-19B5-46D1-9A11-57DC85A0A28C}"/>
              </a:ext>
            </a:extLst>
          </p:cNvPr>
          <p:cNvSpPr txBox="1"/>
          <p:nvPr/>
        </p:nvSpPr>
        <p:spPr>
          <a:xfrm>
            <a:off x="6266047" y="3631750"/>
            <a:ext cx="45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1. Input space group</a:t>
            </a:r>
            <a:endParaRPr lang="zh-CN" altLang="en-US" sz="24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A07A14-FE72-403E-A854-00CE5A0CF168}"/>
              </a:ext>
            </a:extLst>
          </p:cNvPr>
          <p:cNvSpPr txBox="1"/>
          <p:nvPr/>
        </p:nvSpPr>
        <p:spPr>
          <a:xfrm>
            <a:off x="4339389" y="6007587"/>
            <a:ext cx="45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2.Click </a:t>
            </a:r>
            <a:endParaRPr lang="zh-CN" altLang="en-US" sz="2400" b="1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662CF28-3539-4A19-856A-D417C0981D3A}"/>
              </a:ext>
            </a:extLst>
          </p:cNvPr>
          <p:cNvCxnSpPr>
            <a:cxnSpLocks/>
          </p:cNvCxnSpPr>
          <p:nvPr/>
        </p:nvCxnSpPr>
        <p:spPr>
          <a:xfrm flipV="1">
            <a:off x="4868780" y="5457523"/>
            <a:ext cx="0" cy="5759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7BF10DB8-1445-46A8-B391-1CEBC9392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7" y="2957122"/>
            <a:ext cx="7064943" cy="335584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KPOINTS</a:t>
            </a:r>
            <a:endParaRPr lang="zh-CN" altLang="en-US" sz="36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E615DB-E392-4822-95AD-6694EBD8A8A7}"/>
              </a:ext>
            </a:extLst>
          </p:cNvPr>
          <p:cNvSpPr txBox="1"/>
          <p:nvPr/>
        </p:nvSpPr>
        <p:spPr>
          <a:xfrm>
            <a:off x="226193" y="1568199"/>
            <a:ext cx="91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Bloch vectors (k-points) that will be used to sample the Brillouin zone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75A6D7-CF21-460B-A3DA-C376C940517D}"/>
              </a:ext>
            </a:extLst>
          </p:cNvPr>
          <p:cNvSpPr txBox="1"/>
          <p:nvPr/>
        </p:nvSpPr>
        <p:spPr>
          <a:xfrm>
            <a:off x="253465" y="2105609"/>
            <a:ext cx="91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KPOINTS for the band structure calculation: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408B9EF-591F-43BD-90F9-545F8EB0BC45}"/>
              </a:ext>
            </a:extLst>
          </p:cNvPr>
          <p:cNvSpPr txBox="1"/>
          <p:nvPr/>
        </p:nvSpPr>
        <p:spPr>
          <a:xfrm>
            <a:off x="288758" y="2534819"/>
            <a:ext cx="8162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4"/>
              </a:rPr>
              <a:t>https://www.cryst.ehu.es/cgi-bin/cryst/programs/nph-kv-list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8790883-D3C3-4C8F-B573-AEAB06EE7046}"/>
              </a:ext>
            </a:extLst>
          </p:cNvPr>
          <p:cNvCxnSpPr>
            <a:cxnSpLocks/>
          </p:cNvCxnSpPr>
          <p:nvPr/>
        </p:nvCxnSpPr>
        <p:spPr>
          <a:xfrm flipH="1">
            <a:off x="4196615" y="4437246"/>
            <a:ext cx="64489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059477D7-CFB1-43BF-B6A9-693228C4D7D5}"/>
              </a:ext>
            </a:extLst>
          </p:cNvPr>
          <p:cNvSpPr txBox="1"/>
          <p:nvPr/>
        </p:nvSpPr>
        <p:spPr>
          <a:xfrm>
            <a:off x="4889634" y="4217288"/>
            <a:ext cx="45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Click </a:t>
            </a:r>
            <a:endParaRPr lang="zh-CN" altLang="en-US" sz="2400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60B96C6-3A2F-460A-AC90-F482D0776E6F}"/>
              </a:ext>
            </a:extLst>
          </p:cNvPr>
          <p:cNvSpPr/>
          <p:nvPr/>
        </p:nvSpPr>
        <p:spPr>
          <a:xfrm>
            <a:off x="3272589" y="4206240"/>
            <a:ext cx="933651" cy="413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9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5CC53C-691D-4562-808D-86690E4E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81" y="2899610"/>
            <a:ext cx="3272888" cy="387578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KPOINTS</a:t>
            </a:r>
            <a:endParaRPr lang="zh-CN" altLang="en-US" sz="36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E615DB-E392-4822-95AD-6694EBD8A8A7}"/>
              </a:ext>
            </a:extLst>
          </p:cNvPr>
          <p:cNvSpPr txBox="1"/>
          <p:nvPr/>
        </p:nvSpPr>
        <p:spPr>
          <a:xfrm>
            <a:off x="226193" y="1568199"/>
            <a:ext cx="91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Bloch vectors (k-points) that will be used to sample the Brillouin zone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75A6D7-CF21-460B-A3DA-C376C940517D}"/>
              </a:ext>
            </a:extLst>
          </p:cNvPr>
          <p:cNvSpPr txBox="1"/>
          <p:nvPr/>
        </p:nvSpPr>
        <p:spPr>
          <a:xfrm>
            <a:off x="253465" y="2105609"/>
            <a:ext cx="91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KPOINTS for the band structure calculation: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408B9EF-591F-43BD-90F9-545F8EB0BC45}"/>
              </a:ext>
            </a:extLst>
          </p:cNvPr>
          <p:cNvSpPr txBox="1"/>
          <p:nvPr/>
        </p:nvSpPr>
        <p:spPr>
          <a:xfrm>
            <a:off x="288758" y="2534819"/>
            <a:ext cx="8162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4"/>
              </a:rPr>
              <a:t>https://www.cryst.ehu.es/cgi-bin/cryst/programs/nph-kv-list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68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How to get defect  formation energy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6B17067-F7C2-4E62-87E1-081732091765}"/>
              </a:ext>
            </a:extLst>
          </p:cNvPr>
          <p:cNvSpPr/>
          <p:nvPr/>
        </p:nvSpPr>
        <p:spPr>
          <a:xfrm>
            <a:off x="179512" y="940078"/>
            <a:ext cx="3990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Defect (D) formation energy: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C465E84-F89D-4AB4-9458-99D7604DE63E}"/>
                  </a:ext>
                </a:extLst>
              </p:cNvPr>
              <p:cNvSpPr/>
              <p:nvPr/>
            </p:nvSpPr>
            <p:spPr>
              <a:xfrm>
                <a:off x="1603627" y="2399340"/>
                <a:ext cx="5742384" cy="76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CN" alt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𝑯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𝒏</m:t>
                          </m:r>
                          <m:r>
                            <a:rPr kumimoji="0" lang="zh-CN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nary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𝒒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E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IE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𝒄𝒐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C465E84-F89D-4AB4-9458-99D7604DE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627" y="2399340"/>
                <a:ext cx="5742384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3">
            <a:extLst>
              <a:ext uri="{FF2B5EF4-FFF2-40B4-BE49-F238E27FC236}">
                <a16:creationId xmlns:a16="http://schemas.microsoft.com/office/drawing/2014/main" id="{021166DB-3848-4CAC-86A7-3A10CBE689A9}"/>
              </a:ext>
            </a:extLst>
          </p:cNvPr>
          <p:cNvCxnSpPr>
            <a:cxnSpLocks/>
          </p:cNvCxnSpPr>
          <p:nvPr/>
        </p:nvCxnSpPr>
        <p:spPr>
          <a:xfrm flipV="1">
            <a:off x="3821708" y="3079291"/>
            <a:ext cx="0" cy="395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8">
            <a:extLst>
              <a:ext uri="{FF2B5EF4-FFF2-40B4-BE49-F238E27FC236}">
                <a16:creationId xmlns:a16="http://schemas.microsoft.com/office/drawing/2014/main" id="{68BEAEA4-8214-4A26-87AD-33B2B2625203}"/>
              </a:ext>
            </a:extLst>
          </p:cNvPr>
          <p:cNvSpPr/>
          <p:nvPr/>
        </p:nvSpPr>
        <p:spPr>
          <a:xfrm>
            <a:off x="3423223" y="2411951"/>
            <a:ext cx="720080" cy="654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78338C84-DD17-4100-A73B-F00B42C7F0BC}"/>
              </a:ext>
            </a:extLst>
          </p:cNvPr>
          <p:cNvSpPr/>
          <p:nvPr/>
        </p:nvSpPr>
        <p:spPr>
          <a:xfrm>
            <a:off x="2628752" y="3495512"/>
            <a:ext cx="238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potential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44B4CCCC-0F9E-4A4D-AE4D-DD487B3EC953}"/>
              </a:ext>
            </a:extLst>
          </p:cNvPr>
          <p:cNvSpPr/>
          <p:nvPr/>
        </p:nvSpPr>
        <p:spPr>
          <a:xfrm>
            <a:off x="1504612" y="5203146"/>
            <a:ext cx="4881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Calculate chemical   potential window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827E295E-35A9-45D6-AB89-7C32736B76A0}"/>
              </a:ext>
            </a:extLst>
          </p:cNvPr>
          <p:cNvSpPr/>
          <p:nvPr/>
        </p:nvSpPr>
        <p:spPr>
          <a:xfrm>
            <a:off x="3380119" y="4114800"/>
            <a:ext cx="909587" cy="9625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139321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/>
              <a:t> ENCUT  =    5</a:t>
            </a:r>
            <a:r>
              <a:rPr lang="en-US" altLang="zh-CN" dirty="0"/>
              <a:t>5</a:t>
            </a:r>
            <a:r>
              <a:rPr lang="zh-CN" altLang="en-US" dirty="0"/>
              <a:t>0  </a:t>
            </a:r>
          </a:p>
          <a:p>
            <a:r>
              <a:rPr lang="zh-CN" altLang="en-US" dirty="0"/>
              <a:t> ISMEAR = 0</a:t>
            </a:r>
            <a:endParaRPr lang="en-US" altLang="zh-CN" dirty="0"/>
          </a:p>
          <a:p>
            <a:r>
              <a:rPr lang="zh-CN" altLang="en-US" dirty="0"/>
              <a:t> ISIF = 3</a:t>
            </a:r>
          </a:p>
          <a:p>
            <a:r>
              <a:rPr lang="zh-CN" altLang="en-US" dirty="0"/>
              <a:t> 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LWAVE = F </a:t>
            </a:r>
          </a:p>
          <a:p>
            <a:r>
              <a:rPr lang="zh-CN" altLang="en-US" dirty="0"/>
              <a:t> LCHARG = F  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5D215D-1179-4B6E-8B78-4EAD0EF16FBA}"/>
              </a:ext>
            </a:extLst>
          </p:cNvPr>
          <p:cNvSpPr txBox="1"/>
          <p:nvPr/>
        </p:nvSpPr>
        <p:spPr>
          <a:xfrm>
            <a:off x="2314874" y="2542183"/>
            <a:ext cx="6530742" cy="1296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OK to input “space” before or after “=”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      </a:t>
            </a:r>
            <a:r>
              <a:rPr lang="en-US" altLang="zh-CN" dirty="0" err="1">
                <a:solidFill>
                  <a:srgbClr val="FF0000"/>
                </a:solidFill>
              </a:rPr>
              <a:t>eg</a:t>
            </a:r>
            <a:r>
              <a:rPr lang="en-US" altLang="zh-CN" dirty="0">
                <a:solidFill>
                  <a:srgbClr val="FF0000"/>
                </a:solidFill>
              </a:rPr>
              <a:t>:  ISMEAR=0 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ISMEAR = 0 ----same</a:t>
            </a:r>
            <a:endParaRPr lang="zh-CN" alt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Don’t use “tab”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use “space”.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553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176CAB-BB59-4719-8A02-256CD79CC448}"/>
              </a:ext>
            </a:extLst>
          </p:cNvPr>
          <p:cNvSpPr txBox="1"/>
          <p:nvPr/>
        </p:nvSpPr>
        <p:spPr>
          <a:xfrm>
            <a:off x="2314874" y="2542183"/>
            <a:ext cx="6530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System: what to calculate, can be random, no effect to the result</a:t>
            </a:r>
            <a:endParaRPr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416320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System = </a:t>
            </a:r>
            <a:r>
              <a:rPr lang="en-US" altLang="zh-CN" dirty="0" err="1">
                <a:solidFill>
                  <a:srgbClr val="FF0000"/>
                </a:solidFill>
              </a:rPr>
              <a:t>ZnO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/>
              <a:t> ENCUT  =    5</a:t>
            </a:r>
            <a:r>
              <a:rPr lang="en-US" altLang="zh-CN" dirty="0"/>
              <a:t>5</a:t>
            </a:r>
            <a:r>
              <a:rPr lang="zh-CN" altLang="en-US" dirty="0"/>
              <a:t>0  </a:t>
            </a:r>
          </a:p>
          <a:p>
            <a:r>
              <a:rPr lang="zh-CN" altLang="en-US" dirty="0"/>
              <a:t> ISMEAR = 0</a:t>
            </a:r>
            <a:br>
              <a:rPr lang="en-US" altLang="zh-CN" dirty="0"/>
            </a:br>
            <a:r>
              <a:rPr lang="en-US" altLang="zh-CN" dirty="0"/>
              <a:t>(SIGMA = 0.1)</a:t>
            </a:r>
          </a:p>
          <a:p>
            <a:r>
              <a:rPr lang="zh-CN" altLang="en-US" dirty="0"/>
              <a:t> ISIF = 3</a:t>
            </a:r>
          </a:p>
          <a:p>
            <a:r>
              <a:rPr lang="zh-CN" altLang="en-US" dirty="0"/>
              <a:t> 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LWAVE = F </a:t>
            </a:r>
          </a:p>
          <a:p>
            <a:r>
              <a:rPr lang="zh-CN" altLang="en-US" dirty="0"/>
              <a:t> LCHARG = F 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334147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176CAB-BB59-4719-8A02-256CD79CC448}"/>
              </a:ext>
            </a:extLst>
          </p:cNvPr>
          <p:cNvSpPr txBox="1"/>
          <p:nvPr/>
        </p:nvSpPr>
        <p:spPr>
          <a:xfrm>
            <a:off x="2314874" y="2542183"/>
            <a:ext cx="65307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ENCUT specifies the cutoff energy for the planewave basis set in eV. Default: ENCUT = largest ENMAX on the POTCAR file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               (grep ENMAX POTCAR)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If ISIF=3 (relax the cell), 	ENCUT &gt; 1.3* ENMAX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416320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ENCUT  =    5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0  </a:t>
            </a:r>
          </a:p>
          <a:p>
            <a:r>
              <a:rPr lang="zh-CN" altLang="en-US" dirty="0"/>
              <a:t> ISMEAR = 0</a:t>
            </a:r>
            <a:endParaRPr lang="en-US" altLang="zh-CN" dirty="0"/>
          </a:p>
          <a:p>
            <a:r>
              <a:rPr lang="en-US" altLang="zh-CN" dirty="0"/>
              <a:t>(SIGMA = 0.1)</a:t>
            </a:r>
          </a:p>
          <a:p>
            <a:r>
              <a:rPr lang="en-US" altLang="zh-CN" dirty="0"/>
              <a:t> </a:t>
            </a:r>
            <a:r>
              <a:rPr lang="zh-CN" altLang="en-US" dirty="0"/>
              <a:t>ISIF = 3</a:t>
            </a:r>
          </a:p>
          <a:p>
            <a:r>
              <a:rPr lang="zh-CN" altLang="en-US" dirty="0"/>
              <a:t> 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LWAVE = F </a:t>
            </a:r>
          </a:p>
          <a:p>
            <a:r>
              <a:rPr lang="zh-CN" altLang="en-US" dirty="0"/>
              <a:t> LCHARG = F  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166E3F-6C5E-4D55-AFE1-08CC81177274}"/>
              </a:ext>
            </a:extLst>
          </p:cNvPr>
          <p:cNvSpPr txBox="1"/>
          <p:nvPr/>
        </p:nvSpPr>
        <p:spPr>
          <a:xfrm>
            <a:off x="3241307" y="3429000"/>
            <a:ext cx="4468529" cy="923330"/>
          </a:xfrm>
          <a:prstGeom prst="rect">
            <a:avLst/>
          </a:prstGeom>
          <a:solidFill>
            <a:schemeClr val="tx1"/>
          </a:solidFill>
          <a:ln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[he@csrv7 1-relax]$ grep ENMAX POTCAR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  ENMAX  =  276.723; ENMIN  =  207.542 eV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  ENMAX  =  400.000; ENMIN  =  300.000 eV</a:t>
            </a:r>
          </a:p>
        </p:txBody>
      </p:sp>
    </p:spTree>
    <p:extLst>
      <p:ext uri="{BB962C8B-B14F-4D97-AF65-F5344CB8AC3E}">
        <p14:creationId xmlns:p14="http://schemas.microsoft.com/office/powerpoint/2010/main" val="11144026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176CAB-BB59-4719-8A02-256CD79CC448}"/>
              </a:ext>
            </a:extLst>
          </p:cNvPr>
          <p:cNvSpPr txBox="1"/>
          <p:nvPr/>
        </p:nvSpPr>
        <p:spPr>
          <a:xfrm>
            <a:off x="2314874" y="2542183"/>
            <a:ext cx="65307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ISMEAR: determines how the partial occupancies for each orbital.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For semiconductors or insulators with large </a:t>
            </a:r>
            <a:r>
              <a:rPr lang="en-US" altLang="zh-CN" dirty="0" err="1">
                <a:solidFill>
                  <a:srgbClr val="FF0000"/>
                </a:solidFill>
              </a:rPr>
              <a:t>kpoints</a:t>
            </a:r>
            <a:r>
              <a:rPr lang="en-US" altLang="zh-CN" dirty="0">
                <a:solidFill>
                  <a:srgbClr val="FF0000"/>
                </a:solidFill>
              </a:rPr>
              <a:t>: ISMEAR=-5 (tetrahedron method, more accurate for simple band structures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       For large supercells and Gamma-point only calc: ISMEAR=0 (Gaussian smearing)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For metals: ISMEAR=0 (Gaussian smearing) or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For DOS cal.: ISMEAR= -5 or 0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                           if k-points &lt; 3, must use ISMEAR= 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416320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/>
              <a:t> ENCUT  =    5</a:t>
            </a:r>
            <a:r>
              <a:rPr lang="en-US" altLang="zh-CN" dirty="0"/>
              <a:t>5</a:t>
            </a:r>
            <a:r>
              <a:rPr lang="zh-CN" altLang="en-US" dirty="0"/>
              <a:t>0  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 ISMEAR = 0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(SIGMA = 0.1)</a:t>
            </a:r>
          </a:p>
          <a:p>
            <a:r>
              <a:rPr lang="zh-CN" altLang="en-US" dirty="0"/>
              <a:t> ISIF = 3</a:t>
            </a:r>
          </a:p>
          <a:p>
            <a:r>
              <a:rPr lang="zh-CN" altLang="en-US" dirty="0"/>
              <a:t> 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LWAVE = F </a:t>
            </a:r>
          </a:p>
          <a:p>
            <a:r>
              <a:rPr lang="zh-CN" altLang="en-US" dirty="0"/>
              <a:t> LCHARG = F 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961011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176CAB-BB59-4719-8A02-256CD79CC448}"/>
              </a:ext>
            </a:extLst>
          </p:cNvPr>
          <p:cNvSpPr txBox="1"/>
          <p:nvPr/>
        </p:nvSpPr>
        <p:spPr>
          <a:xfrm>
            <a:off x="2314874" y="2542183"/>
            <a:ext cx="6530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ISIF:  determines whether the stress tensor is calculated.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=3: relax the lattice constant and atomic positions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=2: only relax the atomic positions</a:t>
            </a:r>
            <a:endParaRPr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139321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/>
              <a:t> ENCUT  =    5</a:t>
            </a:r>
            <a:r>
              <a:rPr lang="en-US" altLang="zh-CN" dirty="0"/>
              <a:t>5</a:t>
            </a:r>
            <a:r>
              <a:rPr lang="zh-CN" altLang="en-US" dirty="0"/>
              <a:t>0  </a:t>
            </a:r>
          </a:p>
          <a:p>
            <a:r>
              <a:rPr lang="zh-CN" altLang="en-US" dirty="0"/>
              <a:t> ISMEAR = 0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 ISIF = 3</a:t>
            </a:r>
          </a:p>
          <a:p>
            <a:r>
              <a:rPr lang="zh-CN" altLang="en-US" dirty="0"/>
              <a:t> 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LWAVE = F </a:t>
            </a:r>
          </a:p>
          <a:p>
            <a:r>
              <a:rPr lang="zh-CN" altLang="en-US" dirty="0"/>
              <a:t> LCHARG = F 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30059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176CAB-BB59-4719-8A02-256CD79CC448}"/>
              </a:ext>
            </a:extLst>
          </p:cNvPr>
          <p:cNvSpPr txBox="1"/>
          <p:nvPr/>
        </p:nvSpPr>
        <p:spPr>
          <a:xfrm>
            <a:off x="2228246" y="1945417"/>
            <a:ext cx="6530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NSW: the maximum number of ionic steps. </a:t>
            </a:r>
            <a:endParaRPr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139321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/>
              <a:t> ENCUT  =    5</a:t>
            </a:r>
            <a:r>
              <a:rPr lang="en-US" altLang="zh-CN" dirty="0"/>
              <a:t>5</a:t>
            </a:r>
            <a:r>
              <a:rPr lang="zh-CN" altLang="en-US" dirty="0"/>
              <a:t>0  </a:t>
            </a:r>
          </a:p>
          <a:p>
            <a:r>
              <a:rPr lang="zh-CN" altLang="en-US" dirty="0"/>
              <a:t> ISMEAR = 0</a:t>
            </a:r>
            <a:endParaRPr lang="en-US" altLang="zh-CN" dirty="0"/>
          </a:p>
          <a:p>
            <a:r>
              <a:rPr lang="zh-CN" altLang="en-US" dirty="0"/>
              <a:t> ISIF = 3</a:t>
            </a:r>
          </a:p>
          <a:p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LWAVE = F </a:t>
            </a:r>
          </a:p>
          <a:p>
            <a:r>
              <a:rPr lang="zh-CN" altLang="en-US" dirty="0"/>
              <a:t> LCHARG = F  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DA5B3-E3F0-438A-B2A5-86A39CA9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93" y="2396691"/>
            <a:ext cx="4508813" cy="4269656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46DCC041-51A5-47BE-9FE0-1F773DFEB1E6}"/>
              </a:ext>
            </a:extLst>
          </p:cNvPr>
          <p:cNvSpPr/>
          <p:nvPr/>
        </p:nvSpPr>
        <p:spPr>
          <a:xfrm>
            <a:off x="2261937" y="6381549"/>
            <a:ext cx="385010" cy="356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4764290-4F8F-4FC9-BC8A-B787C6F1AFB5}"/>
              </a:ext>
            </a:extLst>
          </p:cNvPr>
          <p:cNvSpPr/>
          <p:nvPr/>
        </p:nvSpPr>
        <p:spPr>
          <a:xfrm>
            <a:off x="2260333" y="5552172"/>
            <a:ext cx="385010" cy="356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6A5CE1E-11D3-4899-B4E2-E64E9E6D2AF9}"/>
              </a:ext>
            </a:extLst>
          </p:cNvPr>
          <p:cNvCxnSpPr/>
          <p:nvPr/>
        </p:nvCxnSpPr>
        <p:spPr>
          <a:xfrm flipV="1">
            <a:off x="1472665" y="5717406"/>
            <a:ext cx="702644" cy="2213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D78B0FE-9CD2-443A-AC7F-063452D5B55F}"/>
              </a:ext>
            </a:extLst>
          </p:cNvPr>
          <p:cNvCxnSpPr>
            <a:cxnSpLocks/>
          </p:cNvCxnSpPr>
          <p:nvPr/>
        </p:nvCxnSpPr>
        <p:spPr>
          <a:xfrm>
            <a:off x="1511166" y="6256421"/>
            <a:ext cx="710665" cy="2390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75353DB-3A41-4673-B4B4-AAE8231D821B}"/>
              </a:ext>
            </a:extLst>
          </p:cNvPr>
          <p:cNvSpPr txBox="1"/>
          <p:nvPr/>
        </p:nvSpPr>
        <p:spPr>
          <a:xfrm>
            <a:off x="0" y="5826310"/>
            <a:ext cx="45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ionic steps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28982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176CAB-BB59-4719-8A02-256CD79CC448}"/>
              </a:ext>
            </a:extLst>
          </p:cNvPr>
          <p:cNvSpPr txBox="1"/>
          <p:nvPr/>
        </p:nvSpPr>
        <p:spPr>
          <a:xfrm>
            <a:off x="2314874" y="2542183"/>
            <a:ext cx="6530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IBRION: how the ions are updated and moved.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IBRION=2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139321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/>
              <a:t> ENCUT  =    5</a:t>
            </a:r>
            <a:r>
              <a:rPr lang="en-US" altLang="zh-CN" dirty="0"/>
              <a:t>5</a:t>
            </a:r>
            <a:r>
              <a:rPr lang="zh-CN" altLang="en-US" dirty="0"/>
              <a:t>0  </a:t>
            </a:r>
          </a:p>
          <a:p>
            <a:r>
              <a:rPr lang="zh-CN" altLang="en-US" dirty="0"/>
              <a:t> ISMEAR = 0</a:t>
            </a:r>
            <a:endParaRPr lang="en-US" altLang="zh-CN" dirty="0"/>
          </a:p>
          <a:p>
            <a:r>
              <a:rPr lang="zh-CN" altLang="en-US" dirty="0"/>
              <a:t> ISIF = 3</a:t>
            </a:r>
          </a:p>
          <a:p>
            <a:r>
              <a:rPr lang="zh-CN" altLang="en-US" dirty="0"/>
              <a:t> NSW = 100  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LWAVE = F </a:t>
            </a:r>
          </a:p>
          <a:p>
            <a:r>
              <a:rPr lang="zh-CN" altLang="en-US" dirty="0"/>
              <a:t> LCHARG = F 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8098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176CAB-BB59-4719-8A02-256CD79CC448}"/>
              </a:ext>
            </a:extLst>
          </p:cNvPr>
          <p:cNvSpPr txBox="1"/>
          <p:nvPr/>
        </p:nvSpPr>
        <p:spPr>
          <a:xfrm>
            <a:off x="2314874" y="2542183"/>
            <a:ext cx="65307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EDIFF: the global break condition for the electronic SC-loop.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Default: EDIFF = 1E-4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EDIFF = 1E-6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EDIFFG: the break condition for the ionic relaxation loop.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Default: EDIFFG = EDIFF×10 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EDIFFG = -0.01 </a:t>
            </a:r>
            <a:r>
              <a:rPr lang="en-US" altLang="zh-CN" dirty="0">
                <a:solidFill>
                  <a:srgbClr val="FF0000"/>
                </a:solidFill>
              </a:rPr>
              <a:t># this case the relaxation will stop if all forces are smaller than |EDIFFG| . This is usually a more convenient setting.</a:t>
            </a:r>
          </a:p>
          <a:p>
            <a:endParaRPr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139321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/>
              <a:t> ENCUT  =    5</a:t>
            </a:r>
            <a:r>
              <a:rPr lang="en-US" altLang="zh-CN" dirty="0"/>
              <a:t>5</a:t>
            </a:r>
            <a:r>
              <a:rPr lang="zh-CN" altLang="en-US" dirty="0"/>
              <a:t>0  </a:t>
            </a:r>
          </a:p>
          <a:p>
            <a:r>
              <a:rPr lang="zh-CN" altLang="en-US" dirty="0"/>
              <a:t> ISMEAR = 0</a:t>
            </a:r>
            <a:endParaRPr lang="en-US" altLang="zh-CN" dirty="0"/>
          </a:p>
          <a:p>
            <a:r>
              <a:rPr lang="zh-CN" altLang="en-US" dirty="0"/>
              <a:t> ISIF = 3</a:t>
            </a:r>
          </a:p>
          <a:p>
            <a:r>
              <a:rPr lang="zh-CN" altLang="en-US" dirty="0"/>
              <a:t> 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 EDIFF = 1E-6 </a:t>
            </a:r>
          </a:p>
          <a:p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EDIFFG = -0.01  </a:t>
            </a:r>
          </a:p>
          <a:p>
            <a:r>
              <a:rPr lang="zh-CN" altLang="en-US" dirty="0"/>
              <a:t> LWAVE = F </a:t>
            </a:r>
          </a:p>
          <a:p>
            <a:r>
              <a:rPr lang="zh-CN" altLang="en-US" dirty="0"/>
              <a:t> LCHARG = F 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48803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176CAB-BB59-4719-8A02-256CD79CC448}"/>
              </a:ext>
            </a:extLst>
          </p:cNvPr>
          <p:cNvSpPr txBox="1"/>
          <p:nvPr/>
        </p:nvSpPr>
        <p:spPr>
          <a:xfrm>
            <a:off x="2314874" y="2542183"/>
            <a:ext cx="68291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LWAVE: whether the wavefunctions are written to the WAVECAR file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LCHARG: whether the charge densities (CHGCAR and CHG) are written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Default: LWAVE=T; LCHARG=T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In order to save memory space, not write WAVECAR, CHGCAR and CHG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139321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/>
              <a:t> ENCUT  =    5</a:t>
            </a:r>
            <a:r>
              <a:rPr lang="en-US" altLang="zh-CN" dirty="0"/>
              <a:t>5</a:t>
            </a:r>
            <a:r>
              <a:rPr lang="zh-CN" altLang="en-US" dirty="0"/>
              <a:t>0  </a:t>
            </a:r>
          </a:p>
          <a:p>
            <a:r>
              <a:rPr lang="zh-CN" altLang="en-US" dirty="0"/>
              <a:t> ISMEAR = 0</a:t>
            </a:r>
            <a:endParaRPr lang="en-US" altLang="zh-CN" dirty="0"/>
          </a:p>
          <a:p>
            <a:r>
              <a:rPr lang="zh-CN" altLang="en-US" dirty="0"/>
              <a:t> ISIF = 3</a:t>
            </a:r>
          </a:p>
          <a:p>
            <a:r>
              <a:rPr lang="zh-CN" altLang="en-US" dirty="0"/>
              <a:t> 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LWAVE = F 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 LCHARG = F  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897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 err="1"/>
              <a:t>vasp</a:t>
            </a:r>
            <a:r>
              <a:rPr lang="en-US" altLang="zh-CN" sz="3600" b="1" dirty="0"/>
              <a:t>-info</a:t>
            </a:r>
            <a:endParaRPr lang="zh-CN" altLang="en-US" sz="36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825F11-26D8-4C38-94CD-2B672B776EF5}"/>
              </a:ext>
            </a:extLst>
          </p:cNvPr>
          <p:cNvSpPr txBox="1"/>
          <p:nvPr/>
        </p:nvSpPr>
        <p:spPr>
          <a:xfrm>
            <a:off x="256707" y="1502688"/>
            <a:ext cx="4057841" cy="5078313"/>
          </a:xfrm>
          <a:prstGeom prst="rect">
            <a:avLst/>
          </a:prstGeom>
          <a:noFill/>
          <a:ln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#!/bin/bash</a:t>
            </a:r>
          </a:p>
          <a:p>
            <a:r>
              <a:rPr lang="zh-CN" altLang="en-US" dirty="0"/>
              <a:t>JOB_NAME=VC-S</a:t>
            </a:r>
          </a:p>
          <a:p>
            <a:r>
              <a:rPr lang="zh-CN" altLang="en-US" dirty="0"/>
              <a:t>NUM_NODE=4</a:t>
            </a:r>
          </a:p>
          <a:p>
            <a:r>
              <a:rPr lang="zh-CN" altLang="en-US" dirty="0"/>
              <a:t>NUM_CPU=7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TIME=0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:</a:t>
            </a:r>
            <a:r>
              <a:rPr lang="en-US" altLang="zh-CN" dirty="0">
                <a:solidFill>
                  <a:srgbClr val="FF0000"/>
                </a:solidFill>
              </a:rPr>
              <a:t>00</a:t>
            </a:r>
            <a:r>
              <a:rPr lang="zh-CN" altLang="en-US" dirty="0">
                <a:solidFill>
                  <a:srgbClr val="FF0000"/>
                </a:solidFill>
              </a:rPr>
              <a:t>:00</a:t>
            </a:r>
          </a:p>
          <a:p>
            <a:r>
              <a:rPr lang="zh-CN" altLang="en-US" dirty="0"/>
              <a:t>#NODE_TYPE=s_core   #MAX_CPU  1</a:t>
            </a:r>
          </a:p>
          <a:p>
            <a:r>
              <a:rPr lang="zh-CN" altLang="en-US" dirty="0"/>
              <a:t>#NODE_TYPE=q_core   #MAX_CPU  4</a:t>
            </a:r>
          </a:p>
          <a:p>
            <a:r>
              <a:rPr lang="zh-CN" altLang="en-US" dirty="0"/>
              <a:t>#NODE_TYPE=f_node   #MAX_CPU 28 #NODE_TYPE=h_node   #MAX_CPU 14</a:t>
            </a:r>
          </a:p>
          <a:p>
            <a:r>
              <a:rPr lang="zh-CN" altLang="en-US" dirty="0"/>
              <a:t>NODE_TYPE=q_node   #MAX_CPU  7</a:t>
            </a:r>
          </a:p>
          <a:p>
            <a:r>
              <a:rPr lang="zh-CN" altLang="en-US" dirty="0"/>
              <a:t>#BIN=vasp_ncl</a:t>
            </a:r>
          </a:p>
          <a:p>
            <a:r>
              <a:rPr lang="zh-CN" altLang="en-US" dirty="0"/>
              <a:t>#BIN=vasp_gpu</a:t>
            </a:r>
          </a:p>
          <a:p>
            <a:r>
              <a:rPr lang="zh-CN" altLang="en-US" dirty="0"/>
              <a:t>MAIL_TYPE=abe</a:t>
            </a:r>
          </a:p>
          <a:p>
            <a:r>
              <a:rPr lang="zh-CN" altLang="en-US" dirty="0"/>
              <a:t>MAIL_ADDR=</a:t>
            </a:r>
            <a:r>
              <a:rPr lang="en-US" altLang="zh-CN" dirty="0">
                <a:solidFill>
                  <a:srgbClr val="FF0000"/>
                </a:solidFill>
              </a:rPr>
              <a:t>xx</a:t>
            </a:r>
            <a:r>
              <a:rPr lang="zh-CN" altLang="en-US" dirty="0">
                <a:solidFill>
                  <a:srgbClr val="FF0000"/>
                </a:solidFill>
              </a:rPr>
              <a:t>@mces.titech.ac.jp</a:t>
            </a:r>
          </a:p>
          <a:p>
            <a:r>
              <a:rPr lang="zh-CN" altLang="en-US" dirty="0"/>
              <a:t>BIN=vasp_std</a:t>
            </a:r>
          </a:p>
          <a:p>
            <a:r>
              <a:rPr lang="zh-CN" altLang="en-US" dirty="0"/>
              <a:t>LOG=vasp.log</a:t>
            </a:r>
          </a:p>
          <a:p>
            <a:r>
              <a:rPr lang="zh-CN" altLang="en-US" dirty="0"/>
              <a:t>GROUP=tgd-mts</a:t>
            </a:r>
          </a:p>
          <a:p>
            <a:r>
              <a:rPr lang="zh-CN" altLang="en-US" dirty="0"/>
              <a:t>BIN_DIR=/gs/hs0/tgd-mts/bin/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E8231C-FA44-4B7F-8AEC-66A7FC18D589}"/>
              </a:ext>
            </a:extLst>
          </p:cNvPr>
          <p:cNvSpPr txBox="1"/>
          <p:nvPr/>
        </p:nvSpPr>
        <p:spPr>
          <a:xfrm>
            <a:off x="5043874" y="2011048"/>
            <a:ext cx="2729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Use </a:t>
            </a:r>
            <a:r>
              <a:rPr lang="en-US" altLang="zh-CN" dirty="0" err="1">
                <a:solidFill>
                  <a:srgbClr val="FF0000"/>
                </a:solidFill>
              </a:rPr>
              <a:t>vasp</a:t>
            </a:r>
            <a:r>
              <a:rPr lang="en-US" altLang="zh-CN" dirty="0">
                <a:solidFill>
                  <a:srgbClr val="FF0000"/>
                </a:solidFill>
              </a:rPr>
              <a:t> by </a:t>
            </a:r>
            <a:r>
              <a:rPr lang="en-US" altLang="zh-CN" dirty="0" err="1">
                <a:solidFill>
                  <a:srgbClr val="FF0000"/>
                </a:solidFill>
              </a:rPr>
              <a:t>qvasp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err="1">
                <a:solidFill>
                  <a:srgbClr val="FF0000"/>
                </a:solidFill>
              </a:rPr>
              <a:t>qstate</a:t>
            </a:r>
            <a:r>
              <a:rPr lang="en-US" altLang="zh-CN" dirty="0">
                <a:solidFill>
                  <a:srgbClr val="FF0000"/>
                </a:solidFill>
              </a:rPr>
              <a:t>: check the task state</a:t>
            </a:r>
          </a:p>
          <a:p>
            <a:r>
              <a:rPr lang="en-US" altLang="zh-CN" dirty="0" err="1">
                <a:solidFill>
                  <a:srgbClr val="FF0000"/>
                </a:solidFill>
              </a:rPr>
              <a:t>qdel</a:t>
            </a:r>
            <a:r>
              <a:rPr lang="en-US" altLang="zh-CN" dirty="0">
                <a:solidFill>
                  <a:srgbClr val="FF0000"/>
                </a:solidFill>
              </a:rPr>
              <a:t>: delete the task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5D1743-B2FD-4F0F-BA1B-CFC73BEDD3BE}"/>
              </a:ext>
            </a:extLst>
          </p:cNvPr>
          <p:cNvSpPr txBox="1"/>
          <p:nvPr/>
        </p:nvSpPr>
        <p:spPr>
          <a:xfrm>
            <a:off x="4990699" y="1581570"/>
            <a:ext cx="45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cp  /gs/hs0/tgd-mts/Data/</a:t>
            </a:r>
            <a:r>
              <a:rPr lang="en-US" altLang="zh-CN" sz="1800" dirty="0" err="1">
                <a:solidFill>
                  <a:srgbClr val="FF0000"/>
                </a:solidFill>
              </a:rPr>
              <a:t>vasp</a:t>
            </a:r>
            <a:r>
              <a:rPr lang="en-US" altLang="zh-CN" sz="1800" dirty="0">
                <a:solidFill>
                  <a:srgbClr val="FF0000"/>
                </a:solidFill>
              </a:rPr>
              <a:t>-info 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1.How to get total energy of defect models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69DA9C-D38B-4794-B33E-45E1486FE3C7}"/>
              </a:ext>
            </a:extLst>
          </p:cNvPr>
          <p:cNvSpPr txBox="1"/>
          <p:nvPr/>
        </p:nvSpPr>
        <p:spPr>
          <a:xfrm>
            <a:off x="32670" y="857082"/>
            <a:ext cx="483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a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3A506B-83EA-4EB8-BD28-E3E8C709E3BD}"/>
              </a:ext>
            </a:extLst>
          </p:cNvPr>
          <p:cNvSpPr txBox="1"/>
          <p:nvPr/>
        </p:nvSpPr>
        <p:spPr>
          <a:xfrm>
            <a:off x="32671" y="1426096"/>
            <a:ext cx="3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69B81EDF-C761-4A35-83F8-F7C7C51B6A2A}"/>
              </a:ext>
            </a:extLst>
          </p:cNvPr>
          <p:cNvSpPr/>
          <p:nvPr/>
        </p:nvSpPr>
        <p:spPr>
          <a:xfrm rot="5400000">
            <a:off x="1119705" y="1196586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42A1BF-8F9C-456A-9A77-1C35EE97E1AB}"/>
              </a:ext>
            </a:extLst>
          </p:cNvPr>
          <p:cNvSpPr txBox="1"/>
          <p:nvPr/>
        </p:nvSpPr>
        <p:spPr>
          <a:xfrm>
            <a:off x="32670" y="2822889"/>
            <a:ext cx="2920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174E1F77-4594-4413-8721-20B3342BFE45}"/>
              </a:ext>
            </a:extLst>
          </p:cNvPr>
          <p:cNvSpPr/>
          <p:nvPr/>
        </p:nvSpPr>
        <p:spPr>
          <a:xfrm>
            <a:off x="2732567" y="2280707"/>
            <a:ext cx="327047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F4D3F19E-229F-4799-BD23-79123D1150CB}"/>
              </a:ext>
            </a:extLst>
          </p:cNvPr>
          <p:cNvSpPr/>
          <p:nvPr/>
        </p:nvSpPr>
        <p:spPr>
          <a:xfrm rot="5400000">
            <a:off x="1105122" y="203650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5598FF-2AA4-4A29-9F8F-47F14A1642DA}"/>
              </a:ext>
            </a:extLst>
          </p:cNvPr>
          <p:cNvSpPr txBox="1"/>
          <p:nvPr/>
        </p:nvSpPr>
        <p:spPr>
          <a:xfrm>
            <a:off x="32670" y="2255917"/>
            <a:ext cx="26998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5A7B37-DCAB-464D-956F-1C3FE4D5E3CE}"/>
              </a:ext>
            </a:extLst>
          </p:cNvPr>
          <p:cNvSpPr txBox="1"/>
          <p:nvPr/>
        </p:nvSpPr>
        <p:spPr>
          <a:xfrm>
            <a:off x="3059614" y="2231917"/>
            <a:ext cx="3436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the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ABFD77-98B8-4521-8DB0-830F0C1559B0}"/>
              </a:ext>
            </a:extLst>
          </p:cNvPr>
          <p:cNvSpPr txBox="1"/>
          <p:nvPr/>
        </p:nvSpPr>
        <p:spPr>
          <a:xfrm>
            <a:off x="3096010" y="2744494"/>
            <a:ext cx="3544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9DA7383-3734-45F3-AD4B-2FD116C84266}"/>
              </a:ext>
            </a:extLst>
          </p:cNvPr>
          <p:cNvSpPr txBox="1"/>
          <p:nvPr/>
        </p:nvSpPr>
        <p:spPr>
          <a:xfrm>
            <a:off x="3153859" y="4233933"/>
            <a:ext cx="294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DD9A21C5-42F9-4E42-844F-1BA6ABA9C719}"/>
              </a:ext>
            </a:extLst>
          </p:cNvPr>
          <p:cNvSpPr/>
          <p:nvPr/>
        </p:nvSpPr>
        <p:spPr>
          <a:xfrm rot="5400000">
            <a:off x="3940760" y="2569218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621F040C-77F4-4CF5-882F-8BA2D0927E42}"/>
              </a:ext>
            </a:extLst>
          </p:cNvPr>
          <p:cNvSpPr/>
          <p:nvPr/>
        </p:nvSpPr>
        <p:spPr>
          <a:xfrm rot="5400000">
            <a:off x="3916681" y="335183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413427EC-F3FE-45AC-9F2F-ACC9510125E1}"/>
              </a:ext>
            </a:extLst>
          </p:cNvPr>
          <p:cNvSpPr/>
          <p:nvPr/>
        </p:nvSpPr>
        <p:spPr>
          <a:xfrm rot="5400000">
            <a:off x="1119703" y="3379542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2CB348-F9F8-47E1-9D87-4B8C28FE4478}"/>
              </a:ext>
            </a:extLst>
          </p:cNvPr>
          <p:cNvSpPr txBox="1"/>
          <p:nvPr/>
        </p:nvSpPr>
        <p:spPr>
          <a:xfrm>
            <a:off x="261220" y="3751394"/>
            <a:ext cx="2678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endParaRPr kumimoji="0" lang="ja-JP" alt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0ABFAF-D5DB-4EF2-BF7D-C3A5AF95812E}"/>
              </a:ext>
            </a:extLst>
          </p:cNvPr>
          <p:cNvSpPr txBox="1"/>
          <p:nvPr/>
        </p:nvSpPr>
        <p:spPr>
          <a:xfrm>
            <a:off x="3153859" y="5093350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DA5F5261-DE7A-4D2C-BB59-18614C3C3DF9}"/>
              </a:ext>
            </a:extLst>
          </p:cNvPr>
          <p:cNvSpPr/>
          <p:nvPr/>
        </p:nvSpPr>
        <p:spPr>
          <a:xfrm rot="5400000">
            <a:off x="3911664" y="484434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BCF2476C-E330-4D70-B610-4FFC992E66CE}"/>
              </a:ext>
            </a:extLst>
          </p:cNvPr>
          <p:cNvSpPr/>
          <p:nvPr/>
        </p:nvSpPr>
        <p:spPr>
          <a:xfrm>
            <a:off x="5543088" y="3682077"/>
            <a:ext cx="39476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3C334BC-EFEB-4791-92D4-6394CB980072}"/>
              </a:ext>
            </a:extLst>
          </p:cNvPr>
          <p:cNvSpPr txBox="1"/>
          <p:nvPr/>
        </p:nvSpPr>
        <p:spPr>
          <a:xfrm>
            <a:off x="5937853" y="3340710"/>
            <a:ext cx="3792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Charged defect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(changing NELECT in INCAR)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337376-80B7-454C-9E63-103850BA70F3}"/>
              </a:ext>
            </a:extLst>
          </p:cNvPr>
          <p:cNvSpPr txBox="1"/>
          <p:nvPr/>
        </p:nvSpPr>
        <p:spPr>
          <a:xfrm>
            <a:off x="3099322" y="3619822"/>
            <a:ext cx="2538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E40A8283-8EE5-4CFD-968E-C30D387A2827}"/>
              </a:ext>
            </a:extLst>
          </p:cNvPr>
          <p:cNvSpPr/>
          <p:nvPr/>
        </p:nvSpPr>
        <p:spPr>
          <a:xfrm rot="5400000">
            <a:off x="3911664" y="3982040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4571A9-C442-43ED-9EE3-760173119E44}"/>
              </a:ext>
            </a:extLst>
          </p:cNvPr>
          <p:cNvSpPr txBox="1"/>
          <p:nvPr/>
        </p:nvSpPr>
        <p:spPr>
          <a:xfrm>
            <a:off x="6009502" y="5651889"/>
            <a:ext cx="3474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hybrid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5E651D9B-8F35-4DBA-8AA8-785D193301A0}"/>
              </a:ext>
            </a:extLst>
          </p:cNvPr>
          <p:cNvSpPr/>
          <p:nvPr/>
        </p:nvSpPr>
        <p:spPr>
          <a:xfrm rot="5400000">
            <a:off x="7249559" y="477732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A78CAD-A70F-4A83-86AA-425753A6D860}"/>
              </a:ext>
            </a:extLst>
          </p:cNvPr>
          <p:cNvSpPr txBox="1"/>
          <p:nvPr/>
        </p:nvSpPr>
        <p:spPr>
          <a:xfrm>
            <a:off x="6548969" y="6465251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54E46D25-E60A-42C7-816B-B1BBD01F3F41}"/>
              </a:ext>
            </a:extLst>
          </p:cNvPr>
          <p:cNvSpPr/>
          <p:nvPr/>
        </p:nvSpPr>
        <p:spPr>
          <a:xfrm rot="5400000">
            <a:off x="7307056" y="624751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203E591-AB43-405B-937A-91BA610182C8}"/>
              </a:ext>
            </a:extLst>
          </p:cNvPr>
          <p:cNvSpPr txBox="1"/>
          <p:nvPr/>
        </p:nvSpPr>
        <p:spPr>
          <a:xfrm>
            <a:off x="5937853" y="5026091"/>
            <a:ext cx="4027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Charged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AF9A578A-2671-40FC-B6D4-F36B8E2B40AC}"/>
              </a:ext>
            </a:extLst>
          </p:cNvPr>
          <p:cNvSpPr/>
          <p:nvPr/>
        </p:nvSpPr>
        <p:spPr>
          <a:xfrm rot="5400000">
            <a:off x="7293194" y="541247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AA5A3F98-5F2A-4EA5-AE05-58207E3DD3CB}"/>
              </a:ext>
            </a:extLst>
          </p:cNvPr>
          <p:cNvSpPr/>
          <p:nvPr/>
        </p:nvSpPr>
        <p:spPr>
          <a:xfrm rot="5400000">
            <a:off x="7249559" y="395692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5FC252BE-9540-4C8E-9520-67FFA033F287}"/>
              </a:ext>
            </a:extLst>
          </p:cNvPr>
          <p:cNvSpPr/>
          <p:nvPr/>
        </p:nvSpPr>
        <p:spPr>
          <a:xfrm rot="5400000">
            <a:off x="1116369" y="261031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884E3C-529D-461B-BA49-021277DEC556}"/>
              </a:ext>
            </a:extLst>
          </p:cNvPr>
          <p:cNvSpPr txBox="1"/>
          <p:nvPr/>
        </p:nvSpPr>
        <p:spPr>
          <a:xfrm>
            <a:off x="5937854" y="4166913"/>
            <a:ext cx="3336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Output files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6ECCA3-E3E6-40DB-9EBC-4A1B61CBF5F0}"/>
              </a:ext>
            </a:extLst>
          </p:cNvPr>
          <p:cNvSpPr txBox="1"/>
          <p:nvPr/>
        </p:nvSpPr>
        <p:spPr>
          <a:xfrm>
            <a:off x="622091" y="1184223"/>
            <a:ext cx="6758004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1. CONTCAR: </a:t>
            </a:r>
            <a:r>
              <a:rPr lang="en-US" altLang="zh-CN" sz="2800" dirty="0"/>
              <a:t>relaxed crystal structure</a:t>
            </a:r>
            <a:endParaRPr lang="en-US" altLang="zh-CN" sz="3600" dirty="0"/>
          </a:p>
          <a:p>
            <a:pPr>
              <a:lnSpc>
                <a:spcPct val="150000"/>
              </a:lnSpc>
            </a:pPr>
            <a:r>
              <a:rPr lang="en-US" altLang="zh-CN" sz="3600" dirty="0"/>
              <a:t>2. OUTCAR: </a:t>
            </a:r>
            <a:r>
              <a:rPr lang="en-US" altLang="zh-CN" sz="2800" dirty="0"/>
              <a:t>detailed output of a VASP run</a:t>
            </a:r>
            <a:endParaRPr lang="en-US" altLang="zh-CN" sz="3600" dirty="0"/>
          </a:p>
          <a:p>
            <a:pPr>
              <a:lnSpc>
                <a:spcPct val="150000"/>
              </a:lnSpc>
            </a:pP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8290629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CONTCAR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9923B-2D96-4099-8C61-5936B0E2827D}"/>
              </a:ext>
            </a:extLst>
          </p:cNvPr>
          <p:cNvSpPr txBox="1"/>
          <p:nvPr/>
        </p:nvSpPr>
        <p:spPr>
          <a:xfrm>
            <a:off x="212724" y="1517134"/>
            <a:ext cx="7089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lattice constant and the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atomic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positions</a:t>
            </a:r>
            <a:endParaRPr lang="zh-CN" altLang="en-US" sz="20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61A962-DF07-4A41-8ABC-5C1750DB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33" y="843750"/>
            <a:ext cx="2282189" cy="21641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FDF1070-F909-46EA-8EAC-9E8AA12ADE0B}"/>
              </a:ext>
            </a:extLst>
          </p:cNvPr>
          <p:cNvSpPr txBox="1"/>
          <p:nvPr/>
        </p:nvSpPr>
        <p:spPr>
          <a:xfrm>
            <a:off x="137160" y="2592224"/>
            <a:ext cx="52409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014F97"/>
                </a:solidFill>
              </a:rPr>
              <a:t>eg</a:t>
            </a:r>
            <a:r>
              <a:rPr lang="en-US" altLang="zh-CN" sz="2000" b="1" dirty="0">
                <a:solidFill>
                  <a:srgbClr val="014F97"/>
                </a:solidFill>
              </a:rPr>
              <a:t>:</a:t>
            </a:r>
            <a:endParaRPr lang="zh-CN" altLang="en-US" sz="2000" b="1" dirty="0">
              <a:solidFill>
                <a:srgbClr val="014F97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AA5E251-4726-4CD9-9CB1-9D9C95A75469}"/>
              </a:ext>
            </a:extLst>
          </p:cNvPr>
          <p:cNvGrpSpPr/>
          <p:nvPr/>
        </p:nvGrpSpPr>
        <p:grpSpPr>
          <a:xfrm>
            <a:off x="192505" y="3137835"/>
            <a:ext cx="8951495" cy="3450659"/>
            <a:chOff x="279133" y="2723949"/>
            <a:chExt cx="8951495" cy="345065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2E64484-0858-4501-93DE-6E81431EE20B}"/>
                </a:ext>
              </a:extLst>
            </p:cNvPr>
            <p:cNvSpPr txBox="1"/>
            <p:nvPr/>
          </p:nvSpPr>
          <p:spPr>
            <a:xfrm>
              <a:off x="317634" y="2758288"/>
              <a:ext cx="8912994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Z</a:t>
              </a:r>
              <a:r>
                <a:rPr lang="zh-CN" altLang="en-US" dirty="0"/>
                <a:t>n2 </a:t>
              </a:r>
              <a:r>
                <a:rPr lang="en-US" altLang="zh-CN" dirty="0"/>
                <a:t>O</a:t>
              </a:r>
              <a:r>
                <a:rPr lang="zh-CN" altLang="en-US" dirty="0"/>
                <a:t>2  </a:t>
              </a:r>
              <a:r>
                <a:rPr lang="en-US" altLang="zh-CN" dirty="0">
                  <a:solidFill>
                    <a:srgbClr val="FF0000"/>
                  </a:solidFill>
                </a:rPr>
                <a:t># system information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1.0  </a:t>
              </a:r>
              <a:r>
                <a:rPr lang="en-US" altLang="zh-CN" dirty="0">
                  <a:solidFill>
                    <a:srgbClr val="FF0000"/>
                  </a:solidFill>
                </a:rPr>
                <a:t># universal scaling parameters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   3.2891025543         0.0000000000         0.0000000000   </a:t>
              </a:r>
              <a:r>
                <a:rPr lang="en-US" altLang="zh-CN" dirty="0">
                  <a:solidFill>
                    <a:srgbClr val="FF0000"/>
                  </a:solidFill>
                </a:rPr>
                <a:t># lattice vector 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  -1.6445512772         2.8484463677         0.0000000000</a:t>
              </a:r>
            </a:p>
            <a:p>
              <a:r>
                <a:rPr lang="zh-CN" altLang="en-US" dirty="0"/>
                <a:t>        0.0000000000         0.0000000000         5.3068208694</a:t>
              </a:r>
            </a:p>
            <a:p>
              <a:r>
                <a:rPr lang="zh-CN" altLang="en-US" dirty="0"/>
                <a:t>   Zn    O   </a:t>
              </a:r>
              <a:r>
                <a:rPr lang="en-US" altLang="zh-CN" dirty="0">
                  <a:solidFill>
                    <a:srgbClr val="FF0000"/>
                  </a:solidFill>
                </a:rPr>
                <a:t># elements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2    2  </a:t>
              </a:r>
              <a:r>
                <a:rPr lang="en-US" altLang="zh-CN" dirty="0">
                  <a:solidFill>
                    <a:srgbClr val="FF0000"/>
                  </a:solidFill>
                </a:rPr>
                <a:t># number of atoms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Direct </a:t>
              </a:r>
              <a:r>
                <a:rPr lang="en-US" altLang="zh-CN" dirty="0">
                  <a:solidFill>
                    <a:srgbClr val="FF0000"/>
                  </a:solidFill>
                </a:rPr>
                <a:t># positions in Fractional coordinates /  if it’s Cartesian, it means cartesian coordinates 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0.333333340         0.666666681         0.000548000   </a:t>
              </a:r>
              <a:r>
                <a:rPr lang="en-US" altLang="zh-CN" dirty="0">
                  <a:solidFill>
                    <a:srgbClr val="FF0000"/>
                  </a:solidFill>
                </a:rPr>
                <a:t># atomic position  #Zn1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0.666666706         0.333333340         0.500548017   </a:t>
              </a:r>
              <a:r>
                <a:rPr lang="en-US" altLang="zh-CN" dirty="0">
                  <a:solidFill>
                    <a:srgbClr val="FF0000"/>
                  </a:solidFill>
                </a:rPr>
                <a:t>#Zn2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0.333333340         0.666666681         0.379761996  </a:t>
              </a:r>
              <a:r>
                <a:rPr lang="en-US" altLang="zh-CN" dirty="0">
                  <a:solidFill>
                    <a:srgbClr val="FF0000"/>
                  </a:solidFill>
                </a:rPr>
                <a:t>#O1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r>
                <a:rPr lang="zh-CN" altLang="en-US" dirty="0"/>
                <a:t>     0.666666706         0.333333340         0.879761996  </a:t>
              </a:r>
              <a:r>
                <a:rPr lang="en-US" altLang="zh-CN" dirty="0">
                  <a:solidFill>
                    <a:srgbClr val="FF0000"/>
                  </a:solidFill>
                </a:rPr>
                <a:t>#O2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608676-0BA6-483F-91B3-9D2F4BF386A3}"/>
                </a:ext>
              </a:extLst>
            </p:cNvPr>
            <p:cNvSpPr/>
            <p:nvPr/>
          </p:nvSpPr>
          <p:spPr>
            <a:xfrm>
              <a:off x="279133" y="2723949"/>
              <a:ext cx="8739739" cy="3426594"/>
            </a:xfrm>
            <a:prstGeom prst="rect">
              <a:avLst/>
            </a:prstGeom>
            <a:noFill/>
            <a:ln w="57150">
              <a:solidFill>
                <a:srgbClr val="014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59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OUTCAR</a:t>
            </a:r>
            <a:endParaRPr lang="zh-CN" altLang="en-US" sz="3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9923B-2D96-4099-8C61-5936B0E2827D}"/>
              </a:ext>
            </a:extLst>
          </p:cNvPr>
          <p:cNvSpPr txBox="1"/>
          <p:nvPr/>
        </p:nvSpPr>
        <p:spPr>
          <a:xfrm>
            <a:off x="212724" y="1517134"/>
            <a:ext cx="879652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Detailed output of a VASP run: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A summary of the used input parameters.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The electronic steps, KS-eigenvalues.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Stress tensors.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Forces on the atoms.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Local charges and magnetic moments.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Dielectric properties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endParaRPr lang="zh-CN" altLang="en-US" sz="2000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AA5E251-4726-4CD9-9CB1-9D9C95A75469}"/>
              </a:ext>
            </a:extLst>
          </p:cNvPr>
          <p:cNvGrpSpPr/>
          <p:nvPr/>
        </p:nvGrpSpPr>
        <p:grpSpPr>
          <a:xfrm>
            <a:off x="298382" y="3965606"/>
            <a:ext cx="8951495" cy="1788665"/>
            <a:chOff x="279133" y="2723949"/>
            <a:chExt cx="8951495" cy="178866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2E64484-0858-4501-93DE-6E81431EE20B}"/>
                </a:ext>
              </a:extLst>
            </p:cNvPr>
            <p:cNvSpPr txBox="1"/>
            <p:nvPr/>
          </p:nvSpPr>
          <p:spPr>
            <a:xfrm>
              <a:off x="317634" y="2758288"/>
              <a:ext cx="891299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FREE ENERGIE OF THE ION-ELECTRON SYSTEM (eV)</a:t>
              </a:r>
            </a:p>
            <a:p>
              <a:r>
                <a:rPr lang="en-US" altLang="zh-CN" dirty="0"/>
                <a:t>  ---------------------------------------------------</a:t>
              </a:r>
            </a:p>
            <a:p>
              <a:r>
                <a:rPr lang="en-US" altLang="zh-CN" dirty="0"/>
                <a:t>  free  energy   TOTEN  =       -39.74588443 eV</a:t>
              </a:r>
            </a:p>
            <a:p>
              <a:endParaRPr lang="en-US" altLang="zh-CN" dirty="0"/>
            </a:p>
            <a:p>
              <a:r>
                <a:rPr lang="en-US" altLang="zh-CN" dirty="0"/>
                <a:t>  energy  without entropy=      -39.74588443  </a:t>
              </a:r>
              <a:r>
                <a:rPr lang="en-US" altLang="zh-CN" dirty="0">
                  <a:solidFill>
                    <a:srgbClr val="FF0000"/>
                  </a:solidFill>
                </a:rPr>
                <a:t>energy(sigma-&gt;0) =      -39.74588443</a:t>
              </a:r>
            </a:p>
            <a:p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608676-0BA6-483F-91B3-9D2F4BF386A3}"/>
                </a:ext>
              </a:extLst>
            </p:cNvPr>
            <p:cNvSpPr/>
            <p:nvPr/>
          </p:nvSpPr>
          <p:spPr>
            <a:xfrm>
              <a:off x="279133" y="2723949"/>
              <a:ext cx="8739739" cy="1511169"/>
            </a:xfrm>
            <a:prstGeom prst="rect">
              <a:avLst/>
            </a:prstGeom>
            <a:noFill/>
            <a:ln w="57150">
              <a:solidFill>
                <a:srgbClr val="014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6C2F119-D98B-4230-B3E4-418501BCED25}"/>
              </a:ext>
            </a:extLst>
          </p:cNvPr>
          <p:cNvGrpSpPr/>
          <p:nvPr/>
        </p:nvGrpSpPr>
        <p:grpSpPr>
          <a:xfrm>
            <a:off x="316028" y="5994932"/>
            <a:ext cx="8951495" cy="694625"/>
            <a:chOff x="279133" y="2723949"/>
            <a:chExt cx="8951495" cy="69462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E9EE473-1727-42E7-A7AB-CE9522444AD3}"/>
                </a:ext>
              </a:extLst>
            </p:cNvPr>
            <p:cNvSpPr txBox="1"/>
            <p:nvPr/>
          </p:nvSpPr>
          <p:spPr>
            <a:xfrm>
              <a:off x="317634" y="2758288"/>
              <a:ext cx="89129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 Total CPU </a:t>
              </a:r>
              <a:r>
                <a:rPr lang="en-US" altLang="zh-CN" dirty="0">
                  <a:solidFill>
                    <a:srgbClr val="FF0000"/>
                  </a:solidFill>
                </a:rPr>
                <a:t>time used (sec):        4.879</a:t>
              </a:r>
            </a:p>
            <a:p>
              <a:r>
                <a:rPr lang="en-US" altLang="zh-CN" dirty="0"/>
                <a:t>  User time (sec):        4.823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8025EB0-5A33-42CF-99A2-52F6AFD02DA4}"/>
                </a:ext>
              </a:extLst>
            </p:cNvPr>
            <p:cNvSpPr/>
            <p:nvPr/>
          </p:nvSpPr>
          <p:spPr>
            <a:xfrm>
              <a:off x="279133" y="2723949"/>
              <a:ext cx="8739739" cy="694625"/>
            </a:xfrm>
            <a:prstGeom prst="rect">
              <a:avLst/>
            </a:prstGeom>
            <a:noFill/>
            <a:ln w="57150">
              <a:solidFill>
                <a:srgbClr val="014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356675DB-2641-4B14-9B05-99A59015A97E}"/>
              </a:ext>
            </a:extLst>
          </p:cNvPr>
          <p:cNvSpPr txBox="1"/>
          <p:nvPr/>
        </p:nvSpPr>
        <p:spPr>
          <a:xfrm>
            <a:off x="260367" y="3536835"/>
            <a:ext cx="8796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Energy: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21DD32-5847-4CC4-BFBB-998B9E25D3E7}"/>
              </a:ext>
            </a:extLst>
          </p:cNvPr>
          <p:cNvSpPr txBox="1"/>
          <p:nvPr/>
        </p:nvSpPr>
        <p:spPr>
          <a:xfrm>
            <a:off x="249137" y="5623913"/>
            <a:ext cx="8796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Time:</a:t>
            </a:r>
          </a:p>
        </p:txBody>
      </p:sp>
    </p:spTree>
    <p:extLst>
      <p:ext uri="{BB962C8B-B14F-4D97-AF65-F5344CB8AC3E}">
        <p14:creationId xmlns:p14="http://schemas.microsoft.com/office/powerpoint/2010/main" val="37517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Output files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92A7A-449C-4DF2-A724-ABDCB11A9793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OUTCAR</a:t>
            </a:r>
            <a:endParaRPr lang="zh-CN" altLang="en-US" sz="3600" b="1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AA5E251-4726-4CD9-9CB1-9D9C95A75469}"/>
              </a:ext>
            </a:extLst>
          </p:cNvPr>
          <p:cNvGrpSpPr/>
          <p:nvPr/>
        </p:nvGrpSpPr>
        <p:grpSpPr>
          <a:xfrm>
            <a:off x="356133" y="1828797"/>
            <a:ext cx="8951495" cy="1788665"/>
            <a:chOff x="279133" y="2723949"/>
            <a:chExt cx="8951495" cy="178866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2E64484-0858-4501-93DE-6E81431EE20B}"/>
                </a:ext>
              </a:extLst>
            </p:cNvPr>
            <p:cNvSpPr txBox="1"/>
            <p:nvPr/>
          </p:nvSpPr>
          <p:spPr>
            <a:xfrm>
              <a:off x="317634" y="2758288"/>
              <a:ext cx="891299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FREE ENERGIE OF THE ION-ELECTRON SYSTEM (eV)</a:t>
              </a:r>
            </a:p>
            <a:p>
              <a:r>
                <a:rPr lang="en-US" altLang="zh-CN" dirty="0"/>
                <a:t>  ---------------------------------------------------</a:t>
              </a:r>
            </a:p>
            <a:p>
              <a:r>
                <a:rPr lang="en-US" altLang="zh-CN" dirty="0"/>
                <a:t>  free  energy   TOTEN  =       -39.74588443 eV</a:t>
              </a:r>
            </a:p>
            <a:p>
              <a:endParaRPr lang="en-US" altLang="zh-CN" dirty="0"/>
            </a:p>
            <a:p>
              <a:r>
                <a:rPr lang="en-US" altLang="zh-CN" dirty="0"/>
                <a:t>  energy  without entropy=      -39.74588443  </a:t>
              </a:r>
              <a:r>
                <a:rPr lang="en-US" altLang="zh-CN" dirty="0">
                  <a:solidFill>
                    <a:srgbClr val="FF0000"/>
                  </a:solidFill>
                </a:rPr>
                <a:t>energy(sigma-&gt;0) =      -39.74588443</a:t>
              </a:r>
            </a:p>
            <a:p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4608676-0BA6-483F-91B3-9D2F4BF386A3}"/>
                </a:ext>
              </a:extLst>
            </p:cNvPr>
            <p:cNvSpPr/>
            <p:nvPr/>
          </p:nvSpPr>
          <p:spPr>
            <a:xfrm>
              <a:off x="279133" y="2723949"/>
              <a:ext cx="8739739" cy="1511169"/>
            </a:xfrm>
            <a:prstGeom prst="rect">
              <a:avLst/>
            </a:prstGeom>
            <a:noFill/>
            <a:ln w="57150">
              <a:solidFill>
                <a:srgbClr val="014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6C2F119-D98B-4230-B3E4-418501BCED25}"/>
              </a:ext>
            </a:extLst>
          </p:cNvPr>
          <p:cNvGrpSpPr/>
          <p:nvPr/>
        </p:nvGrpSpPr>
        <p:grpSpPr>
          <a:xfrm>
            <a:off x="344903" y="5003530"/>
            <a:ext cx="8951495" cy="694625"/>
            <a:chOff x="279133" y="2723949"/>
            <a:chExt cx="8951495" cy="69462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E9EE473-1727-42E7-A7AB-CE9522444AD3}"/>
                </a:ext>
              </a:extLst>
            </p:cNvPr>
            <p:cNvSpPr txBox="1"/>
            <p:nvPr/>
          </p:nvSpPr>
          <p:spPr>
            <a:xfrm>
              <a:off x="317634" y="2758288"/>
              <a:ext cx="89129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 Total CPU </a:t>
              </a:r>
              <a:r>
                <a:rPr lang="en-US" altLang="zh-CN" dirty="0">
                  <a:solidFill>
                    <a:srgbClr val="FF0000"/>
                  </a:solidFill>
                </a:rPr>
                <a:t>time used (sec):        4.879</a:t>
              </a:r>
            </a:p>
            <a:p>
              <a:r>
                <a:rPr lang="en-US" altLang="zh-CN" dirty="0"/>
                <a:t>  User time (sec):        4.823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8025EB0-5A33-42CF-99A2-52F6AFD02DA4}"/>
                </a:ext>
              </a:extLst>
            </p:cNvPr>
            <p:cNvSpPr/>
            <p:nvPr/>
          </p:nvSpPr>
          <p:spPr>
            <a:xfrm>
              <a:off x="279133" y="2723949"/>
              <a:ext cx="8739739" cy="694625"/>
            </a:xfrm>
            <a:prstGeom prst="rect">
              <a:avLst/>
            </a:prstGeom>
            <a:noFill/>
            <a:ln w="57150">
              <a:solidFill>
                <a:srgbClr val="014F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356675DB-2641-4B14-9B05-99A59015A97E}"/>
              </a:ext>
            </a:extLst>
          </p:cNvPr>
          <p:cNvSpPr txBox="1"/>
          <p:nvPr/>
        </p:nvSpPr>
        <p:spPr>
          <a:xfrm>
            <a:off x="318118" y="1400026"/>
            <a:ext cx="8796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Energy: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821DD32-5847-4CC4-BFBB-998B9E25D3E7}"/>
              </a:ext>
            </a:extLst>
          </p:cNvPr>
          <p:cNvSpPr txBox="1"/>
          <p:nvPr/>
        </p:nvSpPr>
        <p:spPr>
          <a:xfrm>
            <a:off x="278012" y="4632511"/>
            <a:ext cx="8796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Time: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B74DEF-69C1-431E-9D14-70718D3B4BE6}"/>
              </a:ext>
            </a:extLst>
          </p:cNvPr>
          <p:cNvSpPr txBox="1"/>
          <p:nvPr/>
        </p:nvSpPr>
        <p:spPr>
          <a:xfrm>
            <a:off x="317633" y="3429000"/>
            <a:ext cx="506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grep '  without' OUTCAR |tail -n 1 | awk '{print $7}'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81A0C3D-1401-4EF3-BFFD-614A256DF285}"/>
              </a:ext>
            </a:extLst>
          </p:cNvPr>
          <p:cNvSpPr txBox="1"/>
          <p:nvPr/>
        </p:nvSpPr>
        <p:spPr>
          <a:xfrm>
            <a:off x="360947" y="5691558"/>
            <a:ext cx="4668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grep "Total CPU time used (sec): " OUTCAR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BC8F2CE-D008-49E5-956D-13E0D2111EFB}"/>
              </a:ext>
            </a:extLst>
          </p:cNvPr>
          <p:cNvSpPr txBox="1"/>
          <p:nvPr/>
        </p:nvSpPr>
        <p:spPr>
          <a:xfrm>
            <a:off x="457200" y="6063197"/>
            <a:ext cx="466825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[he@csrv7 scf]$ ti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                  Total CPU time used (sec):        4.879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476AD47-E2CF-43BB-B6B3-1EC9A6DF73B2}"/>
              </a:ext>
            </a:extLst>
          </p:cNvPr>
          <p:cNvSpPr txBox="1"/>
          <p:nvPr/>
        </p:nvSpPr>
        <p:spPr>
          <a:xfrm>
            <a:off x="416292" y="3845640"/>
            <a:ext cx="6927784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[he@csrv7 scf]$ grep '  without' OUTCAR |tail -n 1 | awk '{print $7}'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-39.74588443</a:t>
            </a:r>
          </a:p>
        </p:txBody>
      </p:sp>
    </p:spTree>
    <p:extLst>
      <p:ext uri="{BB962C8B-B14F-4D97-AF65-F5344CB8AC3E}">
        <p14:creationId xmlns:p14="http://schemas.microsoft.com/office/powerpoint/2010/main" val="26540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 for band structures/DOS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3FAE66-9DD0-4401-8F72-005B7BF4A326}"/>
              </a:ext>
            </a:extLst>
          </p:cNvPr>
          <p:cNvSpPr txBox="1"/>
          <p:nvPr/>
        </p:nvSpPr>
        <p:spPr>
          <a:xfrm>
            <a:off x="622091" y="1184223"/>
            <a:ext cx="55061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1. POSCAR: Crystal structure</a:t>
            </a:r>
          </a:p>
          <a:p>
            <a:r>
              <a:rPr lang="en-US" altLang="zh-CN" sz="3600" dirty="0"/>
              <a:t>2. POTCAR: Pseudopotential</a:t>
            </a:r>
          </a:p>
          <a:p>
            <a:r>
              <a:rPr lang="en-US" altLang="zh-CN" sz="3600" dirty="0"/>
              <a:t>3. KPOINTS: K-points</a:t>
            </a:r>
          </a:p>
          <a:p>
            <a:r>
              <a:rPr lang="en-US" altLang="zh-CN" sz="3600" dirty="0"/>
              <a:t>4. INCAR: Calculation setting</a:t>
            </a:r>
          </a:p>
          <a:p>
            <a:r>
              <a:rPr lang="en-US" altLang="zh-CN" sz="3600" dirty="0"/>
              <a:t>5. </a:t>
            </a:r>
            <a:r>
              <a:rPr lang="en-US" altLang="zh-CN" sz="3600" dirty="0" err="1"/>
              <a:t>vasp</a:t>
            </a:r>
            <a:r>
              <a:rPr lang="en-US" altLang="zh-CN" sz="3600" dirty="0"/>
              <a:t>-info: Submit script</a:t>
            </a:r>
          </a:p>
          <a:p>
            <a:r>
              <a:rPr lang="en-US" altLang="zh-CN" sz="3600" dirty="0">
                <a:solidFill>
                  <a:srgbClr val="FF0000"/>
                </a:solidFill>
              </a:rPr>
              <a:t>6. WAVECAR</a:t>
            </a:r>
          </a:p>
          <a:p>
            <a:r>
              <a:rPr lang="en-US" altLang="zh-CN" sz="3600" dirty="0">
                <a:solidFill>
                  <a:srgbClr val="FF0000"/>
                </a:solidFill>
              </a:rPr>
              <a:t>7. CHGCAR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176CAB-BB59-4719-8A02-256CD79CC448}"/>
              </a:ext>
            </a:extLst>
          </p:cNvPr>
          <p:cNvSpPr txBox="1"/>
          <p:nvPr/>
        </p:nvSpPr>
        <p:spPr>
          <a:xfrm>
            <a:off x="2314874" y="2542183"/>
            <a:ext cx="68291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ENCUT can be ENMAX, smaller than the relaxation process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Not change in the crystal structure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The wavefunctions are written to the WAVECAR file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The charge densities are written to CHGCAR and CHG file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 for </a:t>
            </a:r>
            <a:r>
              <a:rPr lang="en-US" sz="4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scf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calculation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139321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>
                <a:solidFill>
                  <a:srgbClr val="FF0000"/>
                </a:solidFill>
              </a:rPr>
              <a:t> ENCUT  =    </a:t>
            </a:r>
            <a:r>
              <a:rPr lang="en-US" altLang="zh-CN" dirty="0">
                <a:solidFill>
                  <a:srgbClr val="FF0000"/>
                </a:solidFill>
              </a:rPr>
              <a:t>400</a:t>
            </a:r>
            <a:r>
              <a:rPr lang="zh-CN" altLang="en-US" dirty="0">
                <a:solidFill>
                  <a:srgbClr val="FF0000"/>
                </a:solidFill>
              </a:rPr>
              <a:t>  </a:t>
            </a:r>
          </a:p>
          <a:p>
            <a:r>
              <a:rPr lang="zh-CN" altLang="en-US" dirty="0"/>
              <a:t> ISMEAR = 0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#</a:t>
            </a:r>
            <a:r>
              <a:rPr lang="zh-CN" altLang="en-US" dirty="0">
                <a:solidFill>
                  <a:srgbClr val="FF0000"/>
                </a:solidFill>
              </a:rPr>
              <a:t>ISIF = 3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#</a:t>
            </a:r>
            <a:r>
              <a:rPr lang="zh-CN" altLang="en-US" dirty="0">
                <a:solidFill>
                  <a:srgbClr val="FF0000"/>
                </a:solidFill>
              </a:rPr>
              <a:t>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LWAVE = 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 LCHARG = 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878138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5176CAB-BB59-4719-8A02-256CD79CC448}"/>
              </a:ext>
            </a:extLst>
          </p:cNvPr>
          <p:cNvSpPr txBox="1"/>
          <p:nvPr/>
        </p:nvSpPr>
        <p:spPr>
          <a:xfrm>
            <a:off x="2314874" y="2542183"/>
            <a:ext cx="6829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ISTART = 1 : read WAVECAR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ICHARG = 11: read CHGCAR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LORBIT = 11: write projected wave function character of each orbital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 for band structures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3970318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/>
              <a:t> ENCUT  =    </a:t>
            </a:r>
            <a:r>
              <a:rPr lang="en-US" altLang="zh-CN" dirty="0"/>
              <a:t>400</a:t>
            </a:r>
            <a:r>
              <a:rPr lang="zh-CN" altLang="en-US" dirty="0"/>
              <a:t>  </a:t>
            </a:r>
          </a:p>
          <a:p>
            <a:r>
              <a:rPr lang="zh-CN" altLang="en-US" dirty="0"/>
              <a:t> ISMEAR = 0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#</a:t>
            </a:r>
            <a:r>
              <a:rPr lang="zh-CN" altLang="en-US" dirty="0"/>
              <a:t>ISIF = 3</a:t>
            </a:r>
          </a:p>
          <a:p>
            <a:r>
              <a:rPr lang="zh-CN" altLang="en-US" dirty="0"/>
              <a:t> </a:t>
            </a:r>
            <a:r>
              <a:rPr lang="en-US" altLang="zh-CN" dirty="0"/>
              <a:t>#</a:t>
            </a:r>
            <a:r>
              <a:rPr lang="zh-CN" altLang="en-US" dirty="0"/>
              <a:t>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LWAVE =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</a:p>
          <a:p>
            <a:r>
              <a:rPr lang="zh-CN" altLang="en-US" dirty="0"/>
              <a:t> LCHARG = </a:t>
            </a:r>
            <a:r>
              <a:rPr lang="en-US" altLang="zh-CN" dirty="0"/>
              <a:t>T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ISTART = 1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ICHARG = 11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LORBIT = 11</a:t>
            </a:r>
          </a:p>
        </p:txBody>
      </p:sp>
    </p:spTree>
    <p:extLst>
      <p:ext uri="{BB962C8B-B14F-4D97-AF65-F5344CB8AC3E}">
        <p14:creationId xmlns:p14="http://schemas.microsoft.com/office/powerpoint/2010/main" val="2736440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BD3834-8159-4534-80D5-40998E24394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Input files for DOS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46C9CF-50A6-49B5-A821-EB765BFB4454}"/>
              </a:ext>
            </a:extLst>
          </p:cNvPr>
          <p:cNvSpPr txBox="1"/>
          <p:nvPr/>
        </p:nvSpPr>
        <p:spPr>
          <a:xfrm>
            <a:off x="181756" y="894626"/>
            <a:ext cx="4590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/>
              <a:t>INCAR</a:t>
            </a:r>
            <a:endParaRPr lang="zh-CN" altLang="en-US" sz="3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AB594-CE7C-4886-B4C1-19D6D9E6E7F0}"/>
              </a:ext>
            </a:extLst>
          </p:cNvPr>
          <p:cNvSpPr txBox="1"/>
          <p:nvPr/>
        </p:nvSpPr>
        <p:spPr>
          <a:xfrm>
            <a:off x="215900" y="1460500"/>
            <a:ext cx="5245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Tell VASP what to calculate and how to calculate 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0BDA-8BD1-46FB-AF3C-EEFB75E55C8E}"/>
              </a:ext>
            </a:extLst>
          </p:cNvPr>
          <p:cNvSpPr txBox="1"/>
          <p:nvPr/>
        </p:nvSpPr>
        <p:spPr>
          <a:xfrm>
            <a:off x="305444" y="2018725"/>
            <a:ext cx="1763988" cy="4524315"/>
          </a:xfrm>
          <a:prstGeom prst="rect">
            <a:avLst/>
          </a:prstGeom>
          <a:noFill/>
          <a:ln w="38100">
            <a:solidFill>
              <a:srgbClr val="014F97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general:</a:t>
            </a:r>
          </a:p>
          <a:p>
            <a:r>
              <a:rPr lang="zh-CN" altLang="en-US" dirty="0"/>
              <a:t> System = </a:t>
            </a:r>
            <a:r>
              <a:rPr lang="en-US" altLang="zh-CN" dirty="0" err="1"/>
              <a:t>ZnO</a:t>
            </a:r>
            <a:endParaRPr lang="zh-CN" altLang="en-US" dirty="0"/>
          </a:p>
          <a:p>
            <a:r>
              <a:rPr lang="zh-CN" altLang="en-US" dirty="0"/>
              <a:t> ENCUT  =    </a:t>
            </a:r>
            <a:r>
              <a:rPr lang="en-US" altLang="zh-CN" dirty="0"/>
              <a:t>400</a:t>
            </a:r>
            <a:r>
              <a:rPr lang="zh-CN" altLang="en-US" dirty="0"/>
              <a:t>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ISMEAR = -5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#</a:t>
            </a:r>
            <a:r>
              <a:rPr lang="zh-CN" altLang="en-US" dirty="0"/>
              <a:t>ISIF = 3</a:t>
            </a:r>
          </a:p>
          <a:p>
            <a:r>
              <a:rPr lang="zh-CN" altLang="en-US" dirty="0"/>
              <a:t> </a:t>
            </a:r>
            <a:r>
              <a:rPr lang="en-US" altLang="zh-CN" dirty="0"/>
              <a:t>#</a:t>
            </a:r>
            <a:r>
              <a:rPr lang="zh-CN" altLang="en-US" dirty="0"/>
              <a:t>NSW = 100  </a:t>
            </a:r>
          </a:p>
          <a:p>
            <a:r>
              <a:rPr lang="zh-CN" altLang="en-US" dirty="0"/>
              <a:t> IBRION = 2 </a:t>
            </a:r>
          </a:p>
          <a:p>
            <a:r>
              <a:rPr lang="zh-CN" altLang="en-US" dirty="0"/>
              <a:t> EDIFF = 1E-6 </a:t>
            </a:r>
          </a:p>
          <a:p>
            <a:r>
              <a:rPr lang="zh-CN" altLang="en-US" dirty="0"/>
              <a:t> EDIFFG = -0.01  </a:t>
            </a:r>
          </a:p>
          <a:p>
            <a:r>
              <a:rPr lang="zh-CN" altLang="en-US" dirty="0"/>
              <a:t> LWAVE =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</a:p>
          <a:p>
            <a:r>
              <a:rPr lang="zh-CN" altLang="en-US" dirty="0"/>
              <a:t> LCHARG = </a:t>
            </a:r>
            <a:r>
              <a:rPr lang="en-US" altLang="zh-CN" dirty="0"/>
              <a:t>T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ISTART = 1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ICHARG = 11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LORBIT = 11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NEDOS = 801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AE2B54-3B9C-4224-93DB-986A7FE21938}"/>
              </a:ext>
            </a:extLst>
          </p:cNvPr>
          <p:cNvSpPr txBox="1"/>
          <p:nvPr/>
        </p:nvSpPr>
        <p:spPr>
          <a:xfrm>
            <a:off x="2314874" y="2542183"/>
            <a:ext cx="68291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ISTART = 1 : read WAVECAR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ICHARG = 11: read CHGCAR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LORBIT = 11: write projected wave function character of each orbital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ISMEAR = -5: more accurate for DOS calculation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NEDOS: number of </a:t>
            </a:r>
            <a:r>
              <a:rPr lang="en-US" altLang="zh-CN" dirty="0" err="1">
                <a:solidFill>
                  <a:srgbClr val="FF0000"/>
                </a:solidFill>
              </a:rPr>
              <a:t>gridpoints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        Default: NEDOS = 301 </a:t>
            </a:r>
          </a:p>
        </p:txBody>
      </p:sp>
    </p:spTree>
    <p:extLst>
      <p:ext uri="{BB962C8B-B14F-4D97-AF65-F5344CB8AC3E}">
        <p14:creationId xmlns:p14="http://schemas.microsoft.com/office/powerpoint/2010/main" val="18568275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9002-807B-48F8-86C2-CDAA51EC401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6AA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solidFill>
                  <a:schemeClr val="bg1"/>
                </a:solidFill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Exercise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4BD923-430D-4F77-8556-C551A67220C3}"/>
              </a:ext>
            </a:extLst>
          </p:cNvPr>
          <p:cNvSpPr txBox="1"/>
          <p:nvPr/>
        </p:nvSpPr>
        <p:spPr>
          <a:xfrm>
            <a:off x="244136" y="1701839"/>
            <a:ext cx="4589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cp –r </a:t>
            </a:r>
            <a:r>
              <a:rPr lang="zh-CN" altLang="en-US" sz="2400" dirty="0"/>
              <a:t>/gs/hs0/tgd-mts/Data</a:t>
            </a:r>
            <a:r>
              <a:rPr lang="en-US" altLang="zh-CN" sz="2400" dirty="0"/>
              <a:t>/</a:t>
            </a:r>
            <a:r>
              <a:rPr lang="en-US" altLang="zh-CN" sz="2400" dirty="0" err="1"/>
              <a:t>ZnO</a:t>
            </a:r>
            <a:r>
              <a:rPr lang="en-US" altLang="zh-CN" sz="2400" dirty="0"/>
              <a:t> .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C78651-8DFF-4DAA-934F-35A19D2F61EF}"/>
              </a:ext>
            </a:extLst>
          </p:cNvPr>
          <p:cNvSpPr txBox="1"/>
          <p:nvPr/>
        </p:nvSpPr>
        <p:spPr>
          <a:xfrm>
            <a:off x="245616" y="1108515"/>
            <a:ext cx="4589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Use </a:t>
            </a:r>
            <a:r>
              <a:rPr lang="en-US" altLang="zh-CN" sz="2400" b="1" dirty="0" err="1"/>
              <a:t>ZnO</a:t>
            </a:r>
            <a:r>
              <a:rPr lang="en-US" altLang="zh-CN" sz="2400" b="1" dirty="0"/>
              <a:t> as an example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574F82-BE44-47CE-AF15-C0B8C667609E}"/>
              </a:ext>
            </a:extLst>
          </p:cNvPr>
          <p:cNvSpPr txBox="1"/>
          <p:nvPr/>
        </p:nvSpPr>
        <p:spPr>
          <a:xfrm>
            <a:off x="288525" y="2350765"/>
            <a:ext cx="6538403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19D28063@login0:/gs/hs0/tgd-mts/Data/ZnO&gt; ls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1-relax  2-scf  3-band  4-dos  exercise  ZnO_mp-2133_primitive.cif  ZnO_mp-2133_primitive.vasp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B3744A-BB62-4FF9-8364-B1DEB515503F}"/>
              </a:ext>
            </a:extLst>
          </p:cNvPr>
          <p:cNvSpPr txBox="1"/>
          <p:nvPr/>
        </p:nvSpPr>
        <p:spPr>
          <a:xfrm>
            <a:off x="254494" y="3392488"/>
            <a:ext cx="4589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cd exercise; ls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0B6F17-37E8-4BB6-923D-2F84175DE50F}"/>
              </a:ext>
            </a:extLst>
          </p:cNvPr>
          <p:cNvSpPr txBox="1"/>
          <p:nvPr/>
        </p:nvSpPr>
        <p:spPr>
          <a:xfrm>
            <a:off x="306280" y="3856427"/>
            <a:ext cx="659167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19D28063@login0:/gs/hs0/tgd-mts/Data/ZnO&gt; </a:t>
            </a:r>
            <a:r>
              <a:rPr lang="en-US" altLang="zh-CN" dirty="0">
                <a:solidFill>
                  <a:schemeClr val="bg1"/>
                </a:solidFill>
              </a:rPr>
              <a:t>cd </a:t>
            </a:r>
            <a:r>
              <a:rPr lang="zh-CN" altLang="en-US" dirty="0">
                <a:solidFill>
                  <a:schemeClr val="bg1"/>
                </a:solidFill>
              </a:rPr>
              <a:t>exercise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19D28063@login0:/gs/hs0/tgd-mts/Data/ZnO/exercise&gt; ls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ZnO_mp-2133_primitive.cif  ZnO_mp-2133_primitive.vasp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083B76-7DC2-4DAB-8DAC-DC25A8A8575D}"/>
              </a:ext>
            </a:extLst>
          </p:cNvPr>
          <p:cNvSpPr txBox="1"/>
          <p:nvPr/>
        </p:nvSpPr>
        <p:spPr>
          <a:xfrm>
            <a:off x="291483" y="4867662"/>
            <a:ext cx="88525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/>
              <a:t>mkdir</a:t>
            </a:r>
            <a:r>
              <a:rPr lang="en-US" altLang="zh-CN" sz="2400" dirty="0"/>
              <a:t> </a:t>
            </a:r>
            <a:r>
              <a:rPr lang="zh-CN" altLang="en-US" sz="2400" dirty="0"/>
              <a:t>1-relax  2-scf  3-band  4-dos</a:t>
            </a:r>
            <a:endParaRPr lang="en-US" altLang="zh-CN" sz="2400" dirty="0"/>
          </a:p>
          <a:p>
            <a:r>
              <a:rPr lang="en-US" altLang="zh-CN" sz="2400" dirty="0"/>
              <a:t>cd 1-relax; cp ../</a:t>
            </a:r>
            <a:r>
              <a:rPr lang="zh-CN" altLang="en-US" sz="2400" dirty="0"/>
              <a:t>ZnO_mp-2133_primitive.vasp </a:t>
            </a:r>
            <a:r>
              <a:rPr lang="en-US" altLang="zh-CN" sz="2400" dirty="0"/>
              <a:t>POSCAR; cat POSCAR</a:t>
            </a:r>
          </a:p>
          <a:p>
            <a:r>
              <a:rPr lang="en-US" altLang="zh-CN" sz="2400" dirty="0"/>
              <a:t>vi INCAR;  cat INCAR</a:t>
            </a:r>
          </a:p>
          <a:p>
            <a:r>
              <a:rPr lang="en-US" altLang="zh-CN" sz="2400" dirty="0"/>
              <a:t>vi KPOINTS; (kpoints.sh 9 9 5) cat KPOINTS</a:t>
            </a:r>
          </a:p>
        </p:txBody>
      </p:sp>
    </p:spTree>
    <p:extLst>
      <p:ext uri="{BB962C8B-B14F-4D97-AF65-F5344CB8AC3E}">
        <p14:creationId xmlns:p14="http://schemas.microsoft.com/office/powerpoint/2010/main" val="38599982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9002-807B-48F8-86C2-CDAA51EC401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6AA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solidFill>
                  <a:schemeClr val="bg1"/>
                </a:solidFill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Exercise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C78651-8DFF-4DAA-934F-35A19D2F61EF}"/>
              </a:ext>
            </a:extLst>
          </p:cNvPr>
          <p:cNvSpPr txBox="1"/>
          <p:nvPr/>
        </p:nvSpPr>
        <p:spPr>
          <a:xfrm>
            <a:off x="245616" y="1108515"/>
            <a:ext cx="4589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Use </a:t>
            </a:r>
            <a:r>
              <a:rPr lang="en-US" altLang="zh-CN" sz="2400" b="1" dirty="0" err="1"/>
              <a:t>ZnO</a:t>
            </a:r>
            <a:r>
              <a:rPr lang="en-US" altLang="zh-CN" sz="2400" b="1" dirty="0"/>
              <a:t> as an example</a:t>
            </a:r>
            <a:endParaRPr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DDDDD5-193A-492E-AD36-22E76EE89A03}"/>
              </a:ext>
            </a:extLst>
          </p:cNvPr>
          <p:cNvSpPr txBox="1"/>
          <p:nvPr/>
        </p:nvSpPr>
        <p:spPr>
          <a:xfrm>
            <a:off x="315158" y="1675271"/>
            <a:ext cx="88909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POTCAR:</a:t>
            </a:r>
          </a:p>
          <a:p>
            <a:r>
              <a:rPr lang="en-US" altLang="zh-CN" sz="1800" dirty="0"/>
              <a:t>cat /</a:t>
            </a:r>
            <a:r>
              <a:rPr lang="en-US" altLang="zh-CN" sz="1800" dirty="0" err="1"/>
              <a:t>pwd</a:t>
            </a:r>
            <a:r>
              <a:rPr lang="en-US" altLang="zh-CN" sz="1800" dirty="0"/>
              <a:t>/Zn/POTCAR /</a:t>
            </a:r>
            <a:r>
              <a:rPr lang="en-US" altLang="zh-CN" sz="1800" dirty="0" err="1"/>
              <a:t>pwd</a:t>
            </a:r>
            <a:r>
              <a:rPr lang="en-US" altLang="zh-CN" sz="1800" dirty="0"/>
              <a:t>/O/POTCAR &gt; POTCAR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pwd</a:t>
            </a:r>
            <a:r>
              <a:rPr lang="en-US" altLang="zh-CN" dirty="0"/>
              <a:t>/= /</a:t>
            </a:r>
            <a:r>
              <a:rPr lang="en-US" altLang="zh-CN" dirty="0" err="1"/>
              <a:t>gs</a:t>
            </a:r>
            <a:r>
              <a:rPr lang="en-US" altLang="zh-CN" dirty="0"/>
              <a:t>/hs0/tgd-mts/POT/potpaw_PBE54/elements </a:t>
            </a:r>
            <a:endParaRPr lang="en-US" altLang="zh-CN" sz="1800" dirty="0"/>
          </a:p>
          <a:p>
            <a:r>
              <a:rPr lang="en-US" altLang="zh-CN" sz="1800" dirty="0"/>
              <a:t>potcar.sh Zn O</a:t>
            </a:r>
          </a:p>
          <a:p>
            <a:r>
              <a:rPr lang="en-US" altLang="zh-CN" sz="1800" dirty="0"/>
              <a:t>grep TIT POTCAR</a:t>
            </a:r>
          </a:p>
          <a:p>
            <a:endParaRPr lang="en-US" altLang="zh-CN" dirty="0"/>
          </a:p>
          <a:p>
            <a:r>
              <a:rPr lang="en-US" altLang="zh-CN" dirty="0"/>
              <a:t>cp</a:t>
            </a:r>
            <a:r>
              <a:rPr lang="en-US" altLang="zh-CN" sz="1800" dirty="0"/>
              <a:t>  /</a:t>
            </a:r>
            <a:r>
              <a:rPr lang="en-US" altLang="zh-CN" sz="1800" dirty="0" err="1"/>
              <a:t>gs</a:t>
            </a:r>
            <a:r>
              <a:rPr lang="en-US" altLang="zh-CN" sz="1800" dirty="0"/>
              <a:t>/hs0/tgd-mts/Data/</a:t>
            </a:r>
            <a:r>
              <a:rPr lang="en-US" altLang="zh-CN" sz="1800" dirty="0" err="1"/>
              <a:t>vasp</a:t>
            </a:r>
            <a:r>
              <a:rPr lang="en-US" altLang="zh-CN" sz="1800" dirty="0"/>
              <a:t>-info .</a:t>
            </a:r>
          </a:p>
          <a:p>
            <a:r>
              <a:rPr lang="en-US" altLang="zh-CN" dirty="0"/>
              <a:t>vi </a:t>
            </a:r>
            <a:r>
              <a:rPr lang="en-US" altLang="zh-CN" sz="1800" dirty="0" err="1"/>
              <a:t>vasp</a:t>
            </a:r>
            <a:r>
              <a:rPr lang="en-US" altLang="zh-CN" sz="1800" dirty="0"/>
              <a:t>-info . </a:t>
            </a:r>
            <a:r>
              <a:rPr lang="en-US" altLang="zh-CN" sz="1800" dirty="0">
                <a:sym typeface="Wingdings" panose="05000000000000000000" pitchFamily="2" charset="2"/>
              </a:rPr>
              <a:t></a:t>
            </a:r>
            <a:r>
              <a:rPr lang="en-US" altLang="zh-CN" sz="1800" dirty="0"/>
              <a:t> :</a:t>
            </a:r>
            <a:r>
              <a:rPr lang="en-US" altLang="zh-CN" sz="1800" dirty="0" err="1"/>
              <a:t>wq</a:t>
            </a:r>
            <a:endParaRPr lang="en-US" altLang="zh-CN" sz="1800" dirty="0"/>
          </a:p>
          <a:p>
            <a:endParaRPr lang="en-US" altLang="zh-CN" dirty="0"/>
          </a:p>
          <a:p>
            <a:r>
              <a:rPr lang="en-US" altLang="zh-CN" dirty="0" err="1"/>
              <a:t>qvasp</a:t>
            </a:r>
            <a:endParaRPr lang="zh-CN" altLang="en-US" dirty="0"/>
          </a:p>
          <a:p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AD51A2-F91C-45D4-BABE-707C1C7D8CCC}"/>
              </a:ext>
            </a:extLst>
          </p:cNvPr>
          <p:cNvSpPr txBox="1"/>
          <p:nvPr/>
        </p:nvSpPr>
        <p:spPr>
          <a:xfrm>
            <a:off x="342909" y="5335110"/>
            <a:ext cx="506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grep '  without' OUTCAR |tail -n 1 | awk '{print $7}'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74C64AF-1E14-49A6-B205-55BCF11192E9}"/>
              </a:ext>
            </a:extLst>
          </p:cNvPr>
          <p:cNvSpPr txBox="1"/>
          <p:nvPr/>
        </p:nvSpPr>
        <p:spPr>
          <a:xfrm>
            <a:off x="360823" y="5641868"/>
            <a:ext cx="4668252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grep "Total CPU time used (sec): " OUTCAR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p4v CONTCAR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30F8005-CE0E-41AF-8A12-8EF62C029829}"/>
              </a:ext>
            </a:extLst>
          </p:cNvPr>
          <p:cNvSpPr txBox="1"/>
          <p:nvPr/>
        </p:nvSpPr>
        <p:spPr>
          <a:xfrm>
            <a:off x="342900" y="4965700"/>
            <a:ext cx="200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Check the results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555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1.How to get total energy of defect models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69DA9C-D38B-4794-B33E-45E1486FE3C7}"/>
              </a:ext>
            </a:extLst>
          </p:cNvPr>
          <p:cNvSpPr txBox="1"/>
          <p:nvPr/>
        </p:nvSpPr>
        <p:spPr>
          <a:xfrm>
            <a:off x="32670" y="857082"/>
            <a:ext cx="483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a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3A506B-83EA-4EB8-BD28-E3E8C709E3BD}"/>
              </a:ext>
            </a:extLst>
          </p:cNvPr>
          <p:cNvSpPr txBox="1"/>
          <p:nvPr/>
        </p:nvSpPr>
        <p:spPr>
          <a:xfrm>
            <a:off x="32671" y="1426096"/>
            <a:ext cx="358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69B81EDF-C761-4A35-83F8-F7C7C51B6A2A}"/>
              </a:ext>
            </a:extLst>
          </p:cNvPr>
          <p:cNvSpPr/>
          <p:nvPr/>
        </p:nvSpPr>
        <p:spPr>
          <a:xfrm rot="5400000">
            <a:off x="1119705" y="1196586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42A1BF-8F9C-456A-9A77-1C35EE97E1AB}"/>
              </a:ext>
            </a:extLst>
          </p:cNvPr>
          <p:cNvSpPr txBox="1"/>
          <p:nvPr/>
        </p:nvSpPr>
        <p:spPr>
          <a:xfrm>
            <a:off x="32670" y="2822889"/>
            <a:ext cx="2920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174E1F77-4594-4413-8721-20B3342BFE45}"/>
              </a:ext>
            </a:extLst>
          </p:cNvPr>
          <p:cNvSpPr/>
          <p:nvPr/>
        </p:nvSpPr>
        <p:spPr>
          <a:xfrm>
            <a:off x="2732567" y="2280707"/>
            <a:ext cx="327047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F4D3F19E-229F-4799-BD23-79123D1150CB}"/>
              </a:ext>
            </a:extLst>
          </p:cNvPr>
          <p:cNvSpPr/>
          <p:nvPr/>
        </p:nvSpPr>
        <p:spPr>
          <a:xfrm rot="5400000">
            <a:off x="1105122" y="203650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5598FF-2AA4-4A29-9F8F-47F14A1642DA}"/>
              </a:ext>
            </a:extLst>
          </p:cNvPr>
          <p:cNvSpPr txBox="1"/>
          <p:nvPr/>
        </p:nvSpPr>
        <p:spPr>
          <a:xfrm>
            <a:off x="32670" y="2255917"/>
            <a:ext cx="26998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perfect supercell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5A7B37-DCAB-464D-956F-1C3FE4D5E3CE}"/>
              </a:ext>
            </a:extLst>
          </p:cNvPr>
          <p:cNvSpPr txBox="1"/>
          <p:nvPr/>
        </p:nvSpPr>
        <p:spPr>
          <a:xfrm>
            <a:off x="3059614" y="2231917"/>
            <a:ext cx="3436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Build the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3ABFD77-98B8-4521-8DB0-830F0C1559B0}"/>
              </a:ext>
            </a:extLst>
          </p:cNvPr>
          <p:cNvSpPr txBox="1"/>
          <p:nvPr/>
        </p:nvSpPr>
        <p:spPr>
          <a:xfrm>
            <a:off x="3096010" y="2744494"/>
            <a:ext cx="3544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9DA7383-3734-45F3-AD4B-2FD116C84266}"/>
              </a:ext>
            </a:extLst>
          </p:cNvPr>
          <p:cNvSpPr txBox="1"/>
          <p:nvPr/>
        </p:nvSpPr>
        <p:spPr>
          <a:xfrm>
            <a:off x="3153859" y="4233933"/>
            <a:ext cx="294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DD9A21C5-42F9-4E42-844F-1BA6ABA9C719}"/>
              </a:ext>
            </a:extLst>
          </p:cNvPr>
          <p:cNvSpPr/>
          <p:nvPr/>
        </p:nvSpPr>
        <p:spPr>
          <a:xfrm rot="5400000">
            <a:off x="3940760" y="2569218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621F040C-77F4-4CF5-882F-8BA2D0927E42}"/>
              </a:ext>
            </a:extLst>
          </p:cNvPr>
          <p:cNvSpPr/>
          <p:nvPr/>
        </p:nvSpPr>
        <p:spPr>
          <a:xfrm rot="5400000">
            <a:off x="3916681" y="335183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413427EC-F3FE-45AC-9F2F-ACC9510125E1}"/>
              </a:ext>
            </a:extLst>
          </p:cNvPr>
          <p:cNvSpPr/>
          <p:nvPr/>
        </p:nvSpPr>
        <p:spPr>
          <a:xfrm rot="5400000">
            <a:off x="1119703" y="3379542"/>
            <a:ext cx="29055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2CB348-F9F8-47E1-9D87-4B8C28FE4478}"/>
              </a:ext>
            </a:extLst>
          </p:cNvPr>
          <p:cNvSpPr txBox="1"/>
          <p:nvPr/>
        </p:nvSpPr>
        <p:spPr>
          <a:xfrm>
            <a:off x="261220" y="3751394"/>
            <a:ext cx="26782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endParaRPr kumimoji="0" lang="ja-JP" alt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0ABFAF-D5DB-4EF2-BF7D-C3A5AF95812E}"/>
              </a:ext>
            </a:extLst>
          </p:cNvPr>
          <p:cNvSpPr txBox="1"/>
          <p:nvPr/>
        </p:nvSpPr>
        <p:spPr>
          <a:xfrm>
            <a:off x="3153859" y="5093350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DA5F5261-DE7A-4D2C-BB59-18614C3C3DF9}"/>
              </a:ext>
            </a:extLst>
          </p:cNvPr>
          <p:cNvSpPr/>
          <p:nvPr/>
        </p:nvSpPr>
        <p:spPr>
          <a:xfrm rot="5400000">
            <a:off x="3911664" y="484434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BCF2476C-E330-4D70-B610-4FFC992E66CE}"/>
              </a:ext>
            </a:extLst>
          </p:cNvPr>
          <p:cNvSpPr/>
          <p:nvPr/>
        </p:nvSpPr>
        <p:spPr>
          <a:xfrm>
            <a:off x="5543088" y="3682077"/>
            <a:ext cx="394765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3C334BC-EFEB-4791-92D4-6394CB980072}"/>
              </a:ext>
            </a:extLst>
          </p:cNvPr>
          <p:cNvSpPr txBox="1"/>
          <p:nvPr/>
        </p:nvSpPr>
        <p:spPr>
          <a:xfrm>
            <a:off x="5937853" y="3340710"/>
            <a:ext cx="3792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Charged defect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(changing NELECT in INCAR)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337376-80B7-454C-9E63-103850BA70F3}"/>
              </a:ext>
            </a:extLst>
          </p:cNvPr>
          <p:cNvSpPr txBox="1"/>
          <p:nvPr/>
        </p:nvSpPr>
        <p:spPr>
          <a:xfrm>
            <a:off x="3099322" y="3619822"/>
            <a:ext cx="2538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E40A8283-8EE5-4CFD-968E-C30D387A2827}"/>
              </a:ext>
            </a:extLst>
          </p:cNvPr>
          <p:cNvSpPr/>
          <p:nvPr/>
        </p:nvSpPr>
        <p:spPr>
          <a:xfrm rot="5400000">
            <a:off x="3911664" y="3982040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4571A9-C442-43ED-9EE3-760173119E44}"/>
              </a:ext>
            </a:extLst>
          </p:cNvPr>
          <p:cNvSpPr txBox="1"/>
          <p:nvPr/>
        </p:nvSpPr>
        <p:spPr>
          <a:xfrm>
            <a:off x="6009502" y="5651889"/>
            <a:ext cx="3474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Scf</a:t>
            </a: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-consistent calculation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HSE06 hybrid functional</a:t>
            </a:r>
            <a:endParaRPr kumimoji="0" lang="en-IE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5E651D9B-8F35-4DBA-8AA8-785D193301A0}"/>
              </a:ext>
            </a:extLst>
          </p:cNvPr>
          <p:cNvSpPr/>
          <p:nvPr/>
        </p:nvSpPr>
        <p:spPr>
          <a:xfrm rot="5400000">
            <a:off x="7249559" y="4777324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A78CAD-A70F-4A83-86AA-425753A6D860}"/>
              </a:ext>
            </a:extLst>
          </p:cNvPr>
          <p:cNvSpPr txBox="1"/>
          <p:nvPr/>
        </p:nvSpPr>
        <p:spPr>
          <a:xfrm>
            <a:off x="6548969" y="6465251"/>
            <a:ext cx="31050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Get total energy </a:t>
            </a:r>
            <a:r>
              <a:rPr kumimoji="0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</a:t>
            </a:r>
            <a:r>
              <a:rPr kumimoji="0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54E46D25-E60A-42C7-816B-B1BBD01F3F41}"/>
              </a:ext>
            </a:extLst>
          </p:cNvPr>
          <p:cNvSpPr/>
          <p:nvPr/>
        </p:nvSpPr>
        <p:spPr>
          <a:xfrm rot="5400000">
            <a:off x="7307056" y="6247512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203E591-AB43-405B-937A-91BA610182C8}"/>
              </a:ext>
            </a:extLst>
          </p:cNvPr>
          <p:cNvSpPr txBox="1"/>
          <p:nvPr/>
        </p:nvSpPr>
        <p:spPr>
          <a:xfrm>
            <a:off x="5937853" y="5026091"/>
            <a:ext cx="40275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Relaxed Charged defect models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AF9A578A-2671-40FC-B6D4-F36B8E2B40AC}"/>
              </a:ext>
            </a:extLst>
          </p:cNvPr>
          <p:cNvSpPr/>
          <p:nvPr/>
        </p:nvSpPr>
        <p:spPr>
          <a:xfrm rot="5400000">
            <a:off x="7293194" y="541247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AA5A3F98-5F2A-4EA5-AE05-58207E3DD3CB}"/>
              </a:ext>
            </a:extLst>
          </p:cNvPr>
          <p:cNvSpPr/>
          <p:nvPr/>
        </p:nvSpPr>
        <p:spPr>
          <a:xfrm rot="5400000">
            <a:off x="7249559" y="3956929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5FC252BE-9540-4C8E-9520-67FFA033F287}"/>
              </a:ext>
            </a:extLst>
          </p:cNvPr>
          <p:cNvSpPr/>
          <p:nvPr/>
        </p:nvSpPr>
        <p:spPr>
          <a:xfrm rot="5400000">
            <a:off x="1116369" y="2610317"/>
            <a:ext cx="319719" cy="26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884E3C-529D-461B-BA49-021277DEC556}"/>
              </a:ext>
            </a:extLst>
          </p:cNvPr>
          <p:cNvSpPr txBox="1"/>
          <p:nvPr/>
        </p:nvSpPr>
        <p:spPr>
          <a:xfrm>
            <a:off x="5937854" y="4166913"/>
            <a:ext cx="3336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Relax atomic positions (fixed cell) by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GGA-PBE functional 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D90752D-B93B-465D-84DE-A891F307CB4F}"/>
              </a:ext>
            </a:extLst>
          </p:cNvPr>
          <p:cNvSpPr/>
          <p:nvPr/>
        </p:nvSpPr>
        <p:spPr>
          <a:xfrm>
            <a:off x="32670" y="733062"/>
            <a:ext cx="2589437" cy="5847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7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97" y="0"/>
            <a:ext cx="9622546" cy="97976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 H, O, F doping-</a:t>
            </a:r>
            <a:r>
              <a:rPr lang="en-US" altLang="ja-JP" sz="3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Interstitial sites 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6AA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solidFill>
                  <a:schemeClr val="bg1"/>
                </a:solidFill>
                <a:latin typeface="Century Gothic" panose="020B050202020202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-3161826" y="7789852"/>
            <a:ext cx="9041046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CC3AC4-17CA-4835-AB30-CD216E82BA6E}"/>
              </a:ext>
            </a:extLst>
          </p:cNvPr>
          <p:cNvSpPr txBox="1"/>
          <p:nvPr/>
        </p:nvSpPr>
        <p:spPr>
          <a:xfrm>
            <a:off x="245616" y="1108515"/>
            <a:ext cx="7501384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/>
              <a:t>Know how to set input files: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INCAR POTCAR KPOINTS POSCAR</a:t>
            </a:r>
          </a:p>
          <a:p>
            <a:pPr>
              <a:lnSpc>
                <a:spcPct val="130000"/>
              </a:lnSpc>
            </a:pPr>
            <a:endParaRPr lang="en-US" altLang="zh-CN" sz="2400" b="1" dirty="0"/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How to check the results/output files: 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CONTCAR OUTCAR </a:t>
            </a:r>
          </a:p>
          <a:p>
            <a:pPr>
              <a:lnSpc>
                <a:spcPct val="130000"/>
              </a:lnSpc>
            </a:pPr>
            <a:endParaRPr lang="en-US" altLang="zh-CN" sz="2400" b="1" dirty="0"/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How to submit the task: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err="1"/>
              <a:t>qvasp</a:t>
            </a:r>
            <a:r>
              <a:rPr lang="en-US" altLang="zh-CN" sz="2400" b="1" dirty="0"/>
              <a:t>; </a:t>
            </a:r>
            <a:r>
              <a:rPr lang="en-US" altLang="zh-CN" sz="2400" b="1" dirty="0" err="1"/>
              <a:t>qstate</a:t>
            </a:r>
            <a:r>
              <a:rPr lang="en-US" altLang="zh-CN" sz="2400" b="1" dirty="0"/>
              <a:t>; </a:t>
            </a:r>
            <a:r>
              <a:rPr lang="en-US" altLang="zh-CN" sz="2400" b="1" dirty="0" err="1"/>
              <a:t>qdel</a:t>
            </a:r>
            <a:endParaRPr lang="en-US" altLang="zh-CN" sz="2400" b="1" dirty="0"/>
          </a:p>
          <a:p>
            <a:pPr>
              <a:lnSpc>
                <a:spcPct val="130000"/>
              </a:lnSpc>
            </a:pPr>
            <a:endParaRPr lang="en-US" altLang="zh-CN" sz="2400" b="1" dirty="0"/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How to use p4v, vesta</a:t>
            </a:r>
          </a:p>
        </p:txBody>
      </p:sp>
    </p:spTree>
    <p:extLst>
      <p:ext uri="{BB962C8B-B14F-4D97-AF65-F5344CB8AC3E}">
        <p14:creationId xmlns:p14="http://schemas.microsoft.com/office/powerpoint/2010/main" val="358503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9144000" cy="797032"/>
          </a:xfrm>
          <a:prstGeom prst="rect">
            <a:avLst/>
          </a:prstGeom>
          <a:solidFill>
            <a:srgbClr val="014F97"/>
          </a:solidFill>
          <a:ln w="38100">
            <a:solidFill>
              <a:srgbClr val="014F97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50" charset="-128"/>
                <a:cs typeface="Arial" panose="020B0604020202020204" pitchFamily="34" charset="0"/>
              </a:rPr>
              <a:t>(1) How to build a perfect supercell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61A962-DF07-4A41-8ABC-5C1750DB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238" y="852131"/>
            <a:ext cx="1497056" cy="141962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A182ED-2706-4C92-9C01-6FB34AB0B414}"/>
              </a:ext>
            </a:extLst>
          </p:cNvPr>
          <p:cNvSpPr txBox="1"/>
          <p:nvPr/>
        </p:nvSpPr>
        <p:spPr>
          <a:xfrm>
            <a:off x="276837" y="1182848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1.    Get the relaxed cell </a:t>
            </a:r>
            <a:r>
              <a:rPr kumimoji="1" lang="en-IE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[CONTCAR]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           (4 atoms)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54BBB1-C48F-4AF9-AABD-9EE541D88AE0}"/>
              </a:ext>
            </a:extLst>
          </p:cNvPr>
          <p:cNvSpPr txBox="1"/>
          <p:nvPr/>
        </p:nvSpPr>
        <p:spPr>
          <a:xfrm>
            <a:off x="276837" y="2807569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2.    Build the supercell by vesta or p4vasp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2197F7-84E7-47A3-BD61-F0CD13460426}"/>
              </a:ext>
            </a:extLst>
          </p:cNvPr>
          <p:cNvSpPr txBox="1"/>
          <p:nvPr/>
        </p:nvSpPr>
        <p:spPr>
          <a:xfrm>
            <a:off x="687897" y="3232000"/>
            <a:ext cx="618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Note: </a:t>
            </a: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if it occurs errors when open CONTCAR in vesta, please rename CONTCAR to </a:t>
            </a:r>
            <a:r>
              <a:rPr kumimoji="1" lang="en-IE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CONTCAR.vasp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6D612B3-BA83-42FD-A696-36BC675B9E8E}"/>
              </a:ext>
            </a:extLst>
          </p:cNvPr>
          <p:cNvSpPr txBox="1"/>
          <p:nvPr/>
        </p:nvSpPr>
        <p:spPr>
          <a:xfrm>
            <a:off x="5133787" y="10454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ZnO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333AB1EE-B800-4BAE-A3AC-ED9153256DC7}"/>
              </a:ext>
            </a:extLst>
          </p:cNvPr>
          <p:cNvSpPr/>
          <p:nvPr/>
        </p:nvSpPr>
        <p:spPr>
          <a:xfrm>
            <a:off x="1987437" y="2032499"/>
            <a:ext cx="909587" cy="6463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994F10-027B-4B08-B27A-29277397AFCD}"/>
              </a:ext>
            </a:extLst>
          </p:cNvPr>
          <p:cNvSpPr txBox="1"/>
          <p:nvPr/>
        </p:nvSpPr>
        <p:spPr>
          <a:xfrm>
            <a:off x="1071962" y="459949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n×a</a:t>
            </a: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15 </a:t>
            </a: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Å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836252-64CE-47F4-A9D1-D3716B45BCFD}"/>
              </a:ext>
            </a:extLst>
          </p:cNvPr>
          <p:cNvSpPr txBox="1"/>
          <p:nvPr/>
        </p:nvSpPr>
        <p:spPr>
          <a:xfrm>
            <a:off x="1776940" y="5134939"/>
            <a:ext cx="13305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a=b=3.3</a:t>
            </a: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 Å</a:t>
            </a:r>
            <a:endParaRPr kumimoji="1" lang="en-IE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c=5.3</a:t>
            </a: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 Å</a:t>
            </a: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8008456-B521-4807-BB81-189D158E0482}"/>
              </a:ext>
            </a:extLst>
          </p:cNvPr>
          <p:cNvSpPr/>
          <p:nvPr/>
        </p:nvSpPr>
        <p:spPr>
          <a:xfrm>
            <a:off x="3186474" y="5398530"/>
            <a:ext cx="234892" cy="1010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6EF1FEF-E8CE-4CFE-8E34-BBFBBF3DEA5C}"/>
              </a:ext>
            </a:extLst>
          </p:cNvPr>
          <p:cNvSpPr txBox="1"/>
          <p:nvPr/>
        </p:nvSpPr>
        <p:spPr>
          <a:xfrm>
            <a:off x="3421366" y="5253997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4×4×3 supercell (192 atoms)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3462F91-99CD-4AC4-9C79-1900048F3D1C}"/>
              </a:ext>
            </a:extLst>
          </p:cNvPr>
          <p:cNvSpPr txBox="1"/>
          <p:nvPr/>
        </p:nvSpPr>
        <p:spPr>
          <a:xfrm>
            <a:off x="733737" y="4113844"/>
            <a:ext cx="41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How to determine the </a:t>
            </a: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supercell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size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9BD7D65-027E-4C55-B0BA-01B0C8A8CEF8}"/>
              </a:ext>
            </a:extLst>
          </p:cNvPr>
          <p:cNvSpPr txBox="1"/>
          <p:nvPr/>
        </p:nvSpPr>
        <p:spPr>
          <a:xfrm>
            <a:off x="773214" y="6032172"/>
            <a:ext cx="471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p"/>
              <a:defRPr kumimoji="1" sz="2400" b="1">
                <a:solidFill>
                  <a:srgbClr val="014F97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Open the relaxed </a:t>
            </a:r>
            <a:r>
              <a:rPr kumimoji="1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ZnO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4F97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primitive cell by vesta.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F97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27AB4C6-AA0A-413F-81D3-622FB8950D4B}"/>
              </a:ext>
            </a:extLst>
          </p:cNvPr>
          <p:cNvSpPr txBox="1"/>
          <p:nvPr/>
        </p:nvSpPr>
        <p:spPr>
          <a:xfrm>
            <a:off x="4976236" y="4144621"/>
            <a:ext cx="2652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(Test energy VS supercell size)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887038-E78F-4657-8158-4BA2F1C5B136}"/>
              </a:ext>
            </a:extLst>
          </p:cNvPr>
          <p:cNvSpPr txBox="1"/>
          <p:nvPr/>
        </p:nvSpPr>
        <p:spPr>
          <a:xfrm>
            <a:off x="1119144" y="5043712"/>
            <a:ext cx="6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E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Eg</a:t>
            </a:r>
            <a:r>
              <a:rPr kumimoji="1" lang="en-I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: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37802</TotalTime>
  <Words>6284</Words>
  <Application>Microsoft Office PowerPoint</Application>
  <PresentationFormat>画面に合わせる (4:3)</PresentationFormat>
  <Paragraphs>1117</Paragraphs>
  <Slides>80</Slides>
  <Notes>52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80</vt:i4>
      </vt:variant>
    </vt:vector>
  </HeadingPairs>
  <TitlesOfParts>
    <vt:vector size="91" baseType="lpstr">
      <vt:lpstr>等线</vt:lpstr>
      <vt:lpstr>Meiryo UI</vt:lpstr>
      <vt:lpstr>Arial</vt:lpstr>
      <vt:lpstr>Calibri</vt:lpstr>
      <vt:lpstr>Calibri Light</vt:lpstr>
      <vt:lpstr>Cambria Math</vt:lpstr>
      <vt:lpstr>Century Gothic</vt:lpstr>
      <vt:lpstr>Consolas</vt:lpstr>
      <vt:lpstr>Symbol</vt:lpstr>
      <vt:lpstr>Wingdings</vt:lpstr>
      <vt:lpstr>Office 主题​​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1. H, O, F doping-Interstitial sites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1. H, O, F doping-Interstitial sites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 XINYI</dc:creator>
  <cp:lastModifiedBy>神谷 利夫</cp:lastModifiedBy>
  <cp:revision>1727</cp:revision>
  <cp:lastPrinted>2019-01-16T07:11:21Z</cp:lastPrinted>
  <dcterms:created xsi:type="dcterms:W3CDTF">2018-09-23T14:38:03Z</dcterms:created>
  <dcterms:modified xsi:type="dcterms:W3CDTF">2021-01-02T06:35:45Z</dcterms:modified>
</cp:coreProperties>
</file>