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FE2A29-9892-4AF9-96E4-796C1168F2DC}">
          <p14:sldIdLst>
            <p14:sldId id="259"/>
            <p14:sldId id="260"/>
            <p14:sldId id="262"/>
            <p14:sldId id="261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8" autoAdjust="0"/>
    <p:restoredTop sz="94660"/>
  </p:normalViewPr>
  <p:slideViewPr>
    <p:cSldViewPr snapToGrid="0">
      <p:cViewPr>
        <p:scale>
          <a:sx n="150" d="100"/>
          <a:sy n="150" d="100"/>
        </p:scale>
        <p:origin x="19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864000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6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90F5-3868-472E-9874-67F12CC68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971E062-F775-4F9A-831C-8E6E41EF64D7}"/>
              </a:ext>
            </a:extLst>
          </p:cNvPr>
          <p:cNvCxnSpPr/>
          <p:nvPr userDrawn="1"/>
        </p:nvCxnSpPr>
        <p:spPr>
          <a:xfrm>
            <a:off x="108000" y="491790"/>
            <a:ext cx="8928000" cy="0"/>
          </a:xfrm>
          <a:prstGeom prst="line">
            <a:avLst/>
          </a:prstGeom>
          <a:ln w="76200">
            <a:solidFill>
              <a:srgbClr val="00808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54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90F5-3868-472E-9874-67F12CC68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0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817"/>
            <a:ext cx="9144000" cy="648000"/>
          </a:xfrm>
          <a:prstGeom prst="rect">
            <a:avLst/>
          </a:prstGeom>
        </p:spPr>
        <p:txBody>
          <a:bodyPr vert="horz" lIns="91440" tIns="7200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275749"/>
            <a:ext cx="628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90F5-3868-472E-9874-67F12CC687D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967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sp.at/tutorials/latest/hybrids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asp.at/wiki/index.php/Band-structure_calculation_using_hybrid_functionals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vasp.at/forum/viewtopic.php?t=1911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EB390-2647-426A-8ABE-9A679577F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/>
              <a:t>Force stop from VASP .6.3.2</a:t>
            </a:r>
            <a:endParaRPr kumimoji="1" lang="ja-JP" altLang="en-US" sz="32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73B7E65-5763-4437-BF40-8AA68BA1E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93" y="4702006"/>
            <a:ext cx="4113799" cy="170071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AD60A3-A530-453E-B23A-7FE1A2045DFF}"/>
              </a:ext>
            </a:extLst>
          </p:cNvPr>
          <p:cNvSpPr txBox="1"/>
          <p:nvPr/>
        </p:nvSpPr>
        <p:spPr>
          <a:xfrm>
            <a:off x="127810" y="1298728"/>
            <a:ext cx="6593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 VASP 5.4.4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There is no trouble using ICHARG=11 in HSE06 hybrid-function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2E33A5-029F-479A-999F-F8F2E0DB08D8}"/>
              </a:ext>
            </a:extLst>
          </p:cNvPr>
          <p:cNvSpPr txBox="1"/>
          <p:nvPr/>
        </p:nvSpPr>
        <p:spPr>
          <a:xfrm>
            <a:off x="127810" y="3778676"/>
            <a:ext cx="8628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 VASP 6.4.1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are forbidden using ICHARG=11, and Error message appear in the same INCAR.</a:t>
            </a:r>
            <a:b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Force stop.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79609CC-BFEE-44DB-B7BE-E0F2B5549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693" y="1958701"/>
            <a:ext cx="3473483" cy="182611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083BBB-C307-4B81-A8C9-6E1056D86765}"/>
              </a:ext>
            </a:extLst>
          </p:cNvPr>
          <p:cNvSpPr txBox="1"/>
          <p:nvPr/>
        </p:nvSpPr>
        <p:spPr>
          <a:xfrm>
            <a:off x="220693" y="658538"/>
            <a:ext cx="8743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(Beginning) After HSE-SCF calculation, tried to get Band structure using ICHARG=11.</a:t>
            </a:r>
            <a:b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the same as Nose-</a:t>
            </a:r>
            <a:r>
              <a:rPr kumimoji="1" lang="en-US" altLang="ja-JP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kun’s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Ikeda-</a:t>
            </a:r>
            <a:r>
              <a:rPr kumimoji="1" lang="en-US" altLang="ja-JP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san’s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method.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07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EAE74-2C77-4514-9028-458115D58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Revise the calculation condition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420D03-09D3-4B90-9369-B13F33393BC4}"/>
              </a:ext>
            </a:extLst>
          </p:cNvPr>
          <p:cNvSpPr txBox="1"/>
          <p:nvPr/>
        </p:nvSpPr>
        <p:spPr>
          <a:xfrm>
            <a:off x="121919" y="597097"/>
            <a:ext cx="628890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Conclusion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calculation using hybrid function such as HSE06 and PBE0</a:t>
            </a:r>
          </a:p>
          <a:p>
            <a:pPr algn="l"/>
            <a:r>
              <a:rPr kumimoji="1"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can’t use ICHARG=11 (Charge density consistent)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Only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ISTART=1 (continue WAVECAR) is allowed.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F9B710C-6E95-4126-8E2C-C32B6CC80D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6" y="4807063"/>
            <a:ext cx="4539152" cy="194978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7B90F8-294A-4CAB-891B-E4A9B2A1B2A0}"/>
              </a:ext>
            </a:extLst>
          </p:cNvPr>
          <p:cNvSpPr txBox="1"/>
          <p:nvPr/>
        </p:nvSpPr>
        <p:spPr>
          <a:xfrm>
            <a:off x="190356" y="4481101"/>
            <a:ext cx="209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From VASP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tutorial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FF4049-EE80-4CF2-8351-67DB1F8080B2}"/>
              </a:ext>
            </a:extLst>
          </p:cNvPr>
          <p:cNvSpPr txBox="1"/>
          <p:nvPr/>
        </p:nvSpPr>
        <p:spPr>
          <a:xfrm>
            <a:off x="295162" y="1815088"/>
            <a:ext cx="277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Discussion in VASP forum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679BEE1-3CC0-4791-B6C8-0D9C4BAEBD04}"/>
              </a:ext>
            </a:extLst>
          </p:cNvPr>
          <p:cNvSpPr/>
          <p:nvPr/>
        </p:nvSpPr>
        <p:spPr>
          <a:xfrm>
            <a:off x="190355" y="5510684"/>
            <a:ext cx="4539153" cy="11856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E413F15-E44B-4D16-9ED2-94DF5131C433}"/>
              </a:ext>
            </a:extLst>
          </p:cNvPr>
          <p:cNvGrpSpPr/>
          <p:nvPr/>
        </p:nvGrpSpPr>
        <p:grpSpPr>
          <a:xfrm>
            <a:off x="4907589" y="1907421"/>
            <a:ext cx="4046055" cy="3727023"/>
            <a:chOff x="121919" y="2992149"/>
            <a:chExt cx="4046055" cy="372702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1A034CA-5830-430A-92D5-32CC43C1A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1919" y="3290172"/>
              <a:ext cx="4046054" cy="3429000"/>
            </a:xfrm>
            <a:prstGeom prst="rect">
              <a:avLst/>
            </a:prstGeom>
          </p:spPr>
        </p:pic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EE0A1C3-4081-4F1A-9BEE-4BA4DD890042}"/>
                </a:ext>
              </a:extLst>
            </p:cNvPr>
            <p:cNvSpPr txBox="1"/>
            <p:nvPr/>
          </p:nvSpPr>
          <p:spPr>
            <a:xfrm>
              <a:off x="217086" y="2992149"/>
              <a:ext cx="359664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200" dirty="0">
                  <a:hlinkClick r:id="rId6"/>
                </a:rPr>
                <a:t>Band-structure calculation using hybrid functionals</a:t>
              </a:r>
              <a:endParaRPr lang="ja-JP" altLang="en-US" sz="1200" dirty="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52405AA-C720-45F9-A688-FAE59066A636}"/>
                </a:ext>
              </a:extLst>
            </p:cNvPr>
            <p:cNvSpPr/>
            <p:nvPr/>
          </p:nvSpPr>
          <p:spPr>
            <a:xfrm>
              <a:off x="121920" y="5622573"/>
              <a:ext cx="4046054" cy="79857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943EAE3F-E026-47AB-B70D-7728E021C0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919" y="2154165"/>
            <a:ext cx="3121220" cy="224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DFEAF9-36A6-4068-83CF-9BA064E74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About succeeding hybrid SCF results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0B8665-3D83-4FFB-85B0-666910717214}"/>
              </a:ext>
            </a:extLst>
          </p:cNvPr>
          <p:cNvSpPr txBox="1"/>
          <p:nvPr/>
        </p:nvSpPr>
        <p:spPr>
          <a:xfrm>
            <a:off x="95005" y="599694"/>
            <a:ext cx="3487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 KPOINTS_OPT for HSE-band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F5F2D49-8898-45EC-B7E0-43D4A8336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75" y="1088564"/>
            <a:ext cx="4362061" cy="353776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A256CD-B6FF-4743-8816-BF6A8217984B}"/>
              </a:ext>
            </a:extLst>
          </p:cNvPr>
          <p:cNvSpPr txBox="1"/>
          <p:nvPr/>
        </p:nvSpPr>
        <p:spPr>
          <a:xfrm>
            <a:off x="4749699" y="1200150"/>
            <a:ext cx="42992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conventional method</a:t>
            </a:r>
            <a:endParaRPr kumimoji="1" lang="en-US" altLang="ja-JP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Using 0-weighted K-PATH list in Explicit-KPOINTS, </a:t>
            </a:r>
            <a:b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got eigenvalues of K-PATH with K-mesh eigenvalues.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2F3A1AF-E517-468B-91D4-608988479175}"/>
              </a:ext>
            </a:extLst>
          </p:cNvPr>
          <p:cNvSpPr txBox="1"/>
          <p:nvPr/>
        </p:nvSpPr>
        <p:spPr>
          <a:xfrm>
            <a:off x="4749699" y="2199894"/>
            <a:ext cx="429929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New methods from VASP.6.3.0</a:t>
            </a:r>
          </a:p>
          <a:p>
            <a:pPr algn="l"/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Single shot calculation implemented in VASP.6.3.0</a:t>
            </a:r>
            <a:b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useful for Band calculation in hybrid-function calculation.</a:t>
            </a:r>
            <a:endParaRPr kumimoji="1" lang="en-US" altLang="ja-JP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Please use KPOINTS_OPT.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03ACEA3-90CC-43B4-B30B-1C999B282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699" y="3315544"/>
            <a:ext cx="3468624" cy="117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5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B458A-DCA4-4DEF-BC33-8A17860B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Calculation scheme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D8D85D-6D8C-4CF2-9378-FE6072BDB618}"/>
              </a:ext>
            </a:extLst>
          </p:cNvPr>
          <p:cNvSpPr txBox="1"/>
          <p:nvPr/>
        </p:nvSpPr>
        <p:spPr>
          <a:xfrm>
            <a:off x="150575" y="686071"/>
            <a:ext cx="8816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Get relaxed CONTCAR using relatively light function such as GGA-PBE.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sym typeface="Wingdings" panose="05000000000000000000" pitchFamily="2" charset="2"/>
            </a:endParaRPr>
          </a:p>
          <a:p>
            <a:pPr marL="342900" indent="-342900" algn="l">
              <a:buFont typeface="+mj-lt"/>
              <a:buAutoNum type="arabicPeriod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(Optional)SCF in GGA-PBE get self-consistent WAVECAR</a:t>
            </a:r>
            <a:b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</a:b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KPOINTS, NBANDS should use in the following hybrid calculation.</a:t>
            </a:r>
          </a:p>
          <a:p>
            <a:pPr marL="342900" indent="-342900" algn="l">
              <a:buFont typeface="+mj-lt"/>
              <a:buAutoNum type="arabicPeriod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Run Hybrid-SCF.  </a:t>
            </a:r>
            <a:b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</a:b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Hybrid-Band is calculated in the same time using LKPOINTS_OPT=.True.</a:t>
            </a:r>
          </a:p>
          <a:p>
            <a:pPr marL="342900" indent="-342900" algn="l">
              <a:buFont typeface="+mj-lt"/>
              <a:buAutoNum type="arabicPeriod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Run Hybrid-DOS in ALGO=None and ISMEAR=-5</a:t>
            </a:r>
            <a:b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</a:b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(Optional) If you don’t calculate band in step3, Run hybrid-band calculation.</a:t>
            </a:r>
          </a:p>
          <a:p>
            <a:pPr marL="342900" indent="-342900" algn="l">
              <a:buFont typeface="+mj-lt"/>
              <a:buAutoNum type="arabicPeriod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Extract the eigen values of KPOINTS_OPT from vasprun.xml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D3B803-2C8D-4AC1-9978-15A72123D69A}"/>
              </a:ext>
            </a:extLst>
          </p:cNvPr>
          <p:cNvSpPr txBox="1"/>
          <p:nvPr/>
        </p:nvSpPr>
        <p:spPr>
          <a:xfrm>
            <a:off x="150575" y="3202835"/>
            <a:ext cx="8548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AutoNum type="arabicParenBoth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If you want use Tetrahedron method in DOS, step4 is not required.</a:t>
            </a:r>
          </a:p>
          <a:p>
            <a:pPr marL="342900" indent="-342900" algn="l">
              <a:buAutoNum type="arabicParenBoth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hybrid-Band calculation, there is no advantage to restart from a converged hybrid calculation with respect to computational time, but in principle it is possible.</a:t>
            </a:r>
          </a:p>
        </p:txBody>
      </p:sp>
    </p:spTree>
    <p:extLst>
      <p:ext uri="{BB962C8B-B14F-4D97-AF65-F5344CB8AC3E}">
        <p14:creationId xmlns:p14="http://schemas.microsoft.com/office/powerpoint/2010/main" val="319792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91E5A2-FE0F-462C-8AB6-7D040ADA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INCAR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D109D5-BE32-41BA-BDE7-E80B8381AD75}"/>
              </a:ext>
            </a:extLst>
          </p:cNvPr>
          <p:cNvSpPr txBox="1"/>
          <p:nvPr/>
        </p:nvSpPr>
        <p:spPr>
          <a:xfrm>
            <a:off x="205483" y="650817"/>
            <a:ext cx="4206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HSE06-SCF(succeeding GGA-PBE)</a:t>
            </a:r>
            <a:endParaRPr kumimoji="1" lang="ja-JP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CEFBE7-0ECA-43BA-ABFD-232DDEC0F72B}"/>
              </a:ext>
            </a:extLst>
          </p:cNvPr>
          <p:cNvSpPr txBox="1"/>
          <p:nvPr/>
        </p:nvSpPr>
        <p:spPr>
          <a:xfrm>
            <a:off x="205483" y="889843"/>
            <a:ext cx="734143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 = xxx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ENCUT = 500 ; PREC = Normal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ISTART = 1 ; ICHARG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ISMEAR = 0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SIGMA = 0.03~0.2 ; EFERMI = MIDGAP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IBRION = -1 ; NSW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EDIFF = 1E-4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LWAVE = .True. ; LCHARG = .True. ; LAECHG = .True.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ALGO = All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LREAL = Auto (or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.False.)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LHFCALC = .True. ; HFSCREEN = 0.2 ; HFRCUT = -1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LORBIT = 11 ; </a:t>
            </a:r>
            <a:r>
              <a:rPr kumimoji="1" lang="en-US" altLang="ja-JP" dirty="0">
                <a:solidFill>
                  <a:srgbClr val="FF0000"/>
                </a:solidFill>
              </a:rPr>
              <a:t>LKPOINTS_OPT = .True.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 .False. if you recalculate bands.)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NWRITE = 3 ; NEDOS= 8001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#NBANDS =    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“grep NBANDS </a:t>
            </a:r>
            <a:r>
              <a:rPr kumimoji="1" lang="en-US" altLang="ja-JP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scf_PBE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/OUTCAR”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#KPAR=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FE2E41-4F8F-4E99-B854-CB532AF98D78}"/>
              </a:ext>
            </a:extLst>
          </p:cNvPr>
          <p:cNvSpPr txBox="1"/>
          <p:nvPr/>
        </p:nvSpPr>
        <p:spPr>
          <a:xfrm>
            <a:off x="205483" y="4860161"/>
            <a:ext cx="8548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AutoNum type="arabicParenBoth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ISTART=0, ICHARG=2 if you don’t succeed GGA-PBE (start from GGA Davidson)</a:t>
            </a:r>
          </a:p>
          <a:p>
            <a:pPr marL="342900" indent="-342900" algn="l">
              <a:buAutoNum type="arabicParenBoth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NBANDS has to be consistent from GGA-PBE to HSE06</a:t>
            </a:r>
          </a:p>
          <a:p>
            <a:pPr marL="342900" indent="-342900" algn="l">
              <a:buAutoNum type="arabicParenBoth"/>
            </a:pP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LAECHG= .True.  for </a:t>
            </a:r>
            <a:r>
              <a:rPr kumimoji="1" lang="en-US" altLang="ja-JP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bader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radius.</a:t>
            </a:r>
          </a:p>
        </p:txBody>
      </p:sp>
    </p:spTree>
    <p:extLst>
      <p:ext uri="{BB962C8B-B14F-4D97-AF65-F5344CB8AC3E}">
        <p14:creationId xmlns:p14="http://schemas.microsoft.com/office/powerpoint/2010/main" val="165108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46937-3F12-4DCB-B97D-95FC6022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INCAR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2F4627-B0F4-4370-809F-D63271531073}"/>
              </a:ext>
            </a:extLst>
          </p:cNvPr>
          <p:cNvSpPr txBox="1"/>
          <p:nvPr/>
        </p:nvSpPr>
        <p:spPr>
          <a:xfrm>
            <a:off x="205483" y="626433"/>
            <a:ext cx="1678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HSE06-Band</a:t>
            </a:r>
            <a:endParaRPr kumimoji="1" lang="ja-JP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B55921-92B8-417F-B987-3D736199A2A0}"/>
              </a:ext>
            </a:extLst>
          </p:cNvPr>
          <p:cNvSpPr txBox="1"/>
          <p:nvPr/>
        </p:nvSpPr>
        <p:spPr>
          <a:xfrm>
            <a:off x="205483" y="889843"/>
            <a:ext cx="550779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 = xxx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ENCUT = 500 ; PREC = Normal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ISTART = 1 ; ICHARG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ISMEAR = 0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SIGMA = 0.03~0.2 ; EFERMI = MIDGAP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IBRION = -1 ; NSW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EDIFF = 1E-4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LWAVE = .False. ; LCHARG = .False.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ALGO = All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LREAL = Auto (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もしくは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.False.)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LHFCALC = .True. ; HFSCREEN = 0.2 ; HFRCUT = -1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LKPOINTS_OPT = .True.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NWRITE = 3 ; NEDOS= 8001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#LORBIT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#RWIGS = 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“POTCAR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に対応する順番で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#NBANDS =    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“grep NBANDS </a:t>
            </a:r>
            <a:r>
              <a:rPr kumimoji="1" lang="en-US" altLang="ja-JP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scf_PBE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/OUTCAR”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#KPAR=</a:t>
            </a:r>
          </a:p>
        </p:txBody>
      </p:sp>
    </p:spTree>
    <p:extLst>
      <p:ext uri="{BB962C8B-B14F-4D97-AF65-F5344CB8AC3E}">
        <p14:creationId xmlns:p14="http://schemas.microsoft.com/office/powerpoint/2010/main" val="7663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E14E47-062D-4AD4-9130-5BA5DF75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INCAR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7944810-D465-4D45-92D0-57E9CB58A11D}"/>
              </a:ext>
            </a:extLst>
          </p:cNvPr>
          <p:cNvSpPr txBox="1"/>
          <p:nvPr/>
        </p:nvSpPr>
        <p:spPr>
          <a:xfrm>
            <a:off x="205483" y="626433"/>
            <a:ext cx="1588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HSE06-DOS</a:t>
            </a:r>
            <a:endParaRPr kumimoji="1" lang="ja-JP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A5DB09-41A6-4698-8963-C99BA8D445FA}"/>
              </a:ext>
            </a:extLst>
          </p:cNvPr>
          <p:cNvSpPr txBox="1"/>
          <p:nvPr/>
        </p:nvSpPr>
        <p:spPr>
          <a:xfrm>
            <a:off x="205483" y="889843"/>
            <a:ext cx="526926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 = xxx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ENCUT = 500 ; PREC = Normal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ISTART = 1 ; ICHARG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ISMEAR = -5 ; EFERMI = MIDGAP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IBRION = -1 ; NSW = 0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EDIFF = 1E-4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LWAVE = .False. ; LCHARG = .False.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ALGO = None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LREAL = Auto (or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.False.)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LHFCALC = .True. ; HFSCREEN = 0.2 ; HFRCUT = -1</a:t>
            </a:r>
          </a:p>
          <a:p>
            <a:pPr algn="l"/>
            <a:r>
              <a:rPr kumimoji="1" lang="en-US" altLang="ja-JP" dirty="0">
                <a:solidFill>
                  <a:srgbClr val="FF0000"/>
                </a:solidFill>
              </a:rPr>
              <a:t>LORBIT = 0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; </a:t>
            </a:r>
            <a:r>
              <a:rPr kumimoji="1" lang="en-US" altLang="ja-JP" dirty="0">
                <a:solidFill>
                  <a:srgbClr val="FF0000"/>
                </a:solidFill>
              </a:rPr>
              <a:t>LKPOINTS_OPT = .True.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NWRITE = 3 ; NEDOS= 8001</a:t>
            </a: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RWIGS = 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“POTCAR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に対応する順番で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#NBANDS =    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“grep NBANDS </a:t>
            </a:r>
            <a:r>
              <a:rPr kumimoji="1" lang="en-US" altLang="ja-JP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scf_PBE</a:t>
            </a:r>
            <a:r>
              <a:rPr kumimoji="1" lang="en-US" altLang="ja-JP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/OUTCAR”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#KPAR=</a:t>
            </a:r>
          </a:p>
        </p:txBody>
      </p:sp>
    </p:spTree>
    <p:extLst>
      <p:ext uri="{BB962C8B-B14F-4D97-AF65-F5344CB8AC3E}">
        <p14:creationId xmlns:p14="http://schemas.microsoft.com/office/powerpoint/2010/main" val="3920350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UI+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rmal.potx" id="{EF47A1F1-96A2-4CC4-B165-CF5EECC7B412}" vid="{071CED3F-A302-4DAF-A7CF-94E204BCE1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780</TotalTime>
  <Words>719</Words>
  <Application>Microsoft Office PowerPoint</Application>
  <PresentationFormat>画面に合わせる (4:3)</PresentationFormat>
  <Paragraphs>83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Arial</vt:lpstr>
      <vt:lpstr>Segoe UI</vt:lpstr>
      <vt:lpstr>Office テーマ</vt:lpstr>
      <vt:lpstr>Force stop from VASP .6.3.2</vt:lpstr>
      <vt:lpstr>Revise the calculation condition</vt:lpstr>
      <vt:lpstr>About succeeding hybrid SCF results</vt:lpstr>
      <vt:lpstr>Calculation scheme</vt:lpstr>
      <vt:lpstr>INCAR</vt:lpstr>
      <vt:lpstr>INCAR</vt:lpstr>
      <vt:lpstr>INCAR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HSE06ハイブリッド計算</dc:title>
  <dc:creator>kklab</dc:creator>
  <cp:lastModifiedBy>kklab</cp:lastModifiedBy>
  <cp:revision>36</cp:revision>
  <dcterms:created xsi:type="dcterms:W3CDTF">2023-12-10T12:34:18Z</dcterms:created>
  <dcterms:modified xsi:type="dcterms:W3CDTF">2023-12-22T08:51:42Z</dcterms:modified>
</cp:coreProperties>
</file>