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072" r:id="rId1"/>
  </p:sldMasterIdLst>
  <p:notesMasterIdLst>
    <p:notesMasterId r:id="rId5"/>
  </p:notesMasterIdLst>
  <p:handoutMasterIdLst>
    <p:handoutMasterId r:id="rId6"/>
  </p:handoutMasterIdLst>
  <p:sldIdLst>
    <p:sldId id="4000" r:id="rId2"/>
    <p:sldId id="3992" r:id="rId3"/>
    <p:sldId id="3993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3CF305B1-3B53-4A28-99C9-C7B830322F58}">
          <p14:sldIdLst/>
        </p14:section>
        <p14:section name="タイトルなしのセクション" id="{A7C2EBFE-1A45-49C3-AF07-25CDDF9DFDBF}">
          <p14:sldIdLst>
            <p14:sldId id="4000"/>
            <p14:sldId id="3992"/>
            <p14:sldId id="399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神谷 利夫" initials="神谷" lastIdx="1" clrIdx="0">
    <p:extLst>
      <p:ext uri="{19B8F6BF-5375-455C-9EA6-DF929625EA0E}">
        <p15:presenceInfo xmlns:p15="http://schemas.microsoft.com/office/powerpoint/2012/main" userId="7d9dfa9c7fba7100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FF0000"/>
    <a:srgbClr val="B3FFFF"/>
    <a:srgbClr val="FF00FF"/>
    <a:srgbClr val="6666FF"/>
    <a:srgbClr val="666633"/>
    <a:srgbClr val="9933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26" autoAdjust="0"/>
    <p:restoredTop sz="86585" autoAdjust="0"/>
  </p:normalViewPr>
  <p:slideViewPr>
    <p:cSldViewPr>
      <p:cViewPr varScale="1">
        <p:scale>
          <a:sx n="122" d="100"/>
          <a:sy n="122" d="100"/>
        </p:scale>
        <p:origin x="10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246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550FC1-22F4-43A3-BB31-8E0E11AA6AF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62105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91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383E635-7430-48FD-BD0D-3738A03B48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60583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5537" cy="3702050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4282017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44775" y="555625"/>
            <a:ext cx="3700463" cy="2776538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492644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1pPr>
            <a:lvl2pPr marL="742950" indent="-28575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2pPr>
            <a:lvl3pPr marL="11430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3pPr>
            <a:lvl4pPr marL="16002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4pPr>
            <a:lvl5pPr marL="2057400" indent="-228600" defTabSz="912813" eaLnBrk="0" hangingPunct="0"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chemeClr val="tx1"/>
                </a:solidFill>
                <a:latin typeface="Times New Roman" pitchFamily="18" charset="0"/>
                <a:ea typeface="ＭＳ Ｐゴシック" pitchFamily="50" charset="-128"/>
              </a:defRPr>
            </a:lvl9pPr>
          </a:lstStyle>
          <a:p>
            <a:pPr marL="0" marR="0" lvl="0" indent="0" algn="r" defTabSz="91281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40F6D47-FD9A-4192-AD6E-B9EBDFBDB31E}" type="slidenum">
              <a:rPr kumimoji="1" lang="en-US" altLang="ja-JP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ＭＳ Ｐゴシック" pitchFamily="50" charset="-128"/>
                <a:cs typeface="+mn-cs"/>
              </a:rPr>
              <a:pPr marL="0" marR="0" lvl="0" indent="0" algn="r" defTabSz="91281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ja-JP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ＭＳ Ｐゴシック" pitchFamily="50" charset="-128"/>
              <a:cs typeface="+mn-cs"/>
            </a:endParaRPr>
          </a:p>
        </p:txBody>
      </p:sp>
      <p:sp>
        <p:nvSpPr>
          <p:cNvPr id="348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44775" y="555625"/>
            <a:ext cx="3700463" cy="2776538"/>
          </a:xfrm>
          <a:ln/>
        </p:spPr>
      </p:sp>
      <p:sp>
        <p:nvSpPr>
          <p:cNvPr id="348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18" tIns="45709" rIns="91418" bIns="45709"/>
          <a:lstStyle/>
          <a:p>
            <a:pPr eaLnBrk="1" hangingPunct="1"/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25939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299207-A22D-4C0B-8BC6-0A450BE7DC24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1633917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940E7A-912F-41C1-BF35-14C8FF108CE7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779864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AF57D0-4F26-4BA8-BA24-6AEA5CF165BE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82584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3FC073-8E43-4A27-BC9F-D283EADCF086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53169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634A21-2771-4A8E-B948-BC987F9A10EE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336488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B5A94D-BEFC-47F2-ADD9-CC1CDE86D830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5950193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BCA061-458E-441E-BCEC-B7AB8E52ABFF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3414376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569594-6B2C-4AE0-AD8D-E8464A0C5F91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787329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C55A36-BB40-443C-9791-3BA8CB4CEEB2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8010260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AF339D-AEDF-4C4B-BCEA-4EC7967453AC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3092708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696F01-06F7-43B2-91C5-9275A55F7CEC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92854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rgbClr val="000000"/>
                </a:solidFill>
                <a:ea typeface="ＭＳ Ｐゴシック" pitchFamily="50" charset="-128"/>
              </a:defRPr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7826E72-A05E-4B5E-AEF3-9B9A3E33DAE4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ＭＳ Ｐゴシック" pitchFamily="50" charset="-128"/>
                <a:cs typeface="+mn-cs"/>
              </a:rPr>
              <a:pPr marL="0" marR="0" lvl="0" indent="0" algn="r" defTabSz="457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ＭＳ Ｐゴシック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8643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073" r:id="rId1"/>
    <p:sldLayoutId id="2147485074" r:id="rId2"/>
    <p:sldLayoutId id="2147485075" r:id="rId3"/>
    <p:sldLayoutId id="2147485076" r:id="rId4"/>
    <p:sldLayoutId id="2147485077" r:id="rId5"/>
    <p:sldLayoutId id="2147485078" r:id="rId6"/>
    <p:sldLayoutId id="2147485079" r:id="rId7"/>
    <p:sldLayoutId id="2147485080" r:id="rId8"/>
    <p:sldLayoutId id="2147485081" r:id="rId9"/>
    <p:sldLayoutId id="2147485082" r:id="rId10"/>
    <p:sldLayoutId id="21474850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B0EFC6AF-2E51-4DFE-B04A-5D8DA249BBF0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B7FF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3600" b="1" dirty="0">
                <a:solidFill>
                  <a:srgbClr val="0000FF"/>
                </a:solidFill>
              </a:rPr>
              <a:t>Case of large effective mass material:</a:t>
            </a:r>
            <a:br>
              <a:rPr lang="en-US" altLang="ja-JP" sz="3600" b="1" dirty="0">
                <a:solidFill>
                  <a:srgbClr val="0000FF"/>
                </a:solidFill>
              </a:rPr>
            </a:br>
            <a:r>
              <a:rPr lang="en-US" altLang="ja-JP" sz="3600" b="1" dirty="0">
                <a:solidFill>
                  <a:srgbClr val="0000FF"/>
                </a:solidFill>
              </a:rPr>
              <a:t>Zn</a:t>
            </a:r>
            <a:r>
              <a:rPr lang="en-US" altLang="ja-JP" sz="3600" b="1" baseline="-25000" dirty="0">
                <a:solidFill>
                  <a:srgbClr val="0000FF"/>
                </a:solidFill>
              </a:rPr>
              <a:t>3</a:t>
            </a:r>
            <a:r>
              <a:rPr lang="en-US" altLang="ja-JP" sz="3600" b="1" dirty="0">
                <a:solidFill>
                  <a:srgbClr val="0000FF"/>
                </a:solidFill>
              </a:rPr>
              <a:t>N</a:t>
            </a:r>
            <a:r>
              <a:rPr lang="en-US" altLang="ja-JP" sz="3600" b="1" baseline="-25000" dirty="0">
                <a:solidFill>
                  <a:srgbClr val="0000FF"/>
                </a:solidFill>
              </a:rPr>
              <a:t>2</a:t>
            </a:r>
            <a:br>
              <a:rPr lang="en-US" altLang="ja-JP" sz="3600" b="1" dirty="0">
                <a:solidFill>
                  <a:srgbClr val="0000FF"/>
                </a:solidFill>
              </a:rPr>
            </a:br>
            <a:br>
              <a:rPr lang="en-US" altLang="ja-JP" sz="3600" b="1" dirty="0">
                <a:solidFill>
                  <a:srgbClr val="0000FF"/>
                </a:solidFill>
              </a:rPr>
            </a:br>
            <a:r>
              <a:rPr lang="en-US" altLang="ja-JP" sz="3600" b="1" dirty="0">
                <a:solidFill>
                  <a:srgbClr val="0000FF"/>
                </a:solidFill>
              </a:rPr>
              <a:t>Better to use very high dens .</a:t>
            </a:r>
            <a:r>
              <a:rPr lang="en-US" altLang="ja-JP" sz="3600" b="1" dirty="0" err="1">
                <a:solidFill>
                  <a:srgbClr val="0000FF"/>
                </a:solidFill>
              </a:rPr>
              <a:t>transdos</a:t>
            </a:r>
            <a:endParaRPr lang="en-US" altLang="ja-JP" sz="36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50741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" y="0"/>
            <a:ext cx="9144000" cy="68711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2800" b="1" dirty="0">
                <a:solidFill>
                  <a:srgbClr val="0000FF"/>
                </a:solidFill>
              </a:rPr>
              <a:t>Zn</a:t>
            </a:r>
            <a:r>
              <a:rPr lang="en-US" altLang="ja-JP" sz="2800" b="1" baseline="-25000" dirty="0">
                <a:solidFill>
                  <a:srgbClr val="0000FF"/>
                </a:solidFill>
              </a:rPr>
              <a:t>3</a:t>
            </a:r>
            <a:r>
              <a:rPr lang="en-US" altLang="ja-JP" sz="2800" b="1" dirty="0">
                <a:solidFill>
                  <a:srgbClr val="0000FF"/>
                </a:solidFill>
              </a:rPr>
              <a:t>N</a:t>
            </a:r>
            <a:r>
              <a:rPr lang="en-US" altLang="ja-JP" sz="2800" b="1" baseline="-25000" dirty="0">
                <a:solidFill>
                  <a:srgbClr val="0000FF"/>
                </a:solidFill>
              </a:rPr>
              <a:t>2</a:t>
            </a:r>
            <a:r>
              <a:rPr lang="en-US" altLang="ja-JP" sz="2800" b="1" dirty="0">
                <a:solidFill>
                  <a:srgbClr val="0000FF"/>
                </a:solidFill>
              </a:rPr>
              <a:t>-HSE:</a:t>
            </a:r>
            <a:r>
              <a:rPr lang="ja-JP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ja-JP" sz="2800" b="1" dirty="0">
                <a:solidFill>
                  <a:srgbClr val="0000FF"/>
                </a:solidFill>
              </a:rPr>
              <a:t>N</a:t>
            </a:r>
            <a:r>
              <a:rPr lang="en-US" altLang="ja-JP" sz="2800" b="1" baseline="-25000" dirty="0">
                <a:solidFill>
                  <a:srgbClr val="0000FF"/>
                </a:solidFill>
              </a:rPr>
              <a:t>C</a:t>
            </a:r>
            <a:r>
              <a:rPr lang="en-US" altLang="ja-JP" sz="2800" b="1" dirty="0">
                <a:solidFill>
                  <a:srgbClr val="0000FF"/>
                </a:solidFill>
              </a:rPr>
              <a:t>, N</a:t>
            </a:r>
            <a:r>
              <a:rPr lang="en-US" altLang="ja-JP" sz="2800" b="1" baseline="-25000" dirty="0">
                <a:solidFill>
                  <a:srgbClr val="0000FF"/>
                </a:solidFill>
              </a:rPr>
              <a:t>V</a:t>
            </a:r>
            <a:r>
              <a:rPr lang="en-US" altLang="ja-JP" sz="2800" b="1" dirty="0">
                <a:solidFill>
                  <a:srgbClr val="0000FF"/>
                </a:solidFill>
              </a:rPr>
              <a:t>, m</a:t>
            </a:r>
            <a:r>
              <a:rPr lang="en-US" altLang="ja-JP" sz="2800" b="1" baseline="-25000" dirty="0">
                <a:solidFill>
                  <a:srgbClr val="0000FF"/>
                </a:solidFill>
              </a:rPr>
              <a:t>e</a:t>
            </a:r>
            <a:r>
              <a:rPr lang="en-US" altLang="ja-JP" sz="2800" b="1" baseline="30000" dirty="0">
                <a:solidFill>
                  <a:srgbClr val="0000FF"/>
                </a:solidFill>
              </a:rPr>
              <a:t>*</a:t>
            </a:r>
            <a:r>
              <a:rPr lang="en-US" altLang="ja-JP" sz="2800" b="1" dirty="0">
                <a:solidFill>
                  <a:srgbClr val="0000FF"/>
                </a:solidFill>
              </a:rPr>
              <a:t>(DOS), </a:t>
            </a:r>
            <a:r>
              <a:rPr lang="en-US" altLang="ja-JP" sz="2800" b="1" dirty="0" err="1">
                <a:solidFill>
                  <a:srgbClr val="0000FF"/>
                </a:solidFill>
              </a:rPr>
              <a:t>m</a:t>
            </a:r>
            <a:r>
              <a:rPr lang="en-US" altLang="ja-JP" sz="2800" b="1" baseline="-25000" dirty="0" err="1">
                <a:solidFill>
                  <a:srgbClr val="0000FF"/>
                </a:solidFill>
              </a:rPr>
              <a:t>h</a:t>
            </a:r>
            <a:r>
              <a:rPr lang="en-US" altLang="ja-JP" sz="2800" b="1" baseline="30000" dirty="0">
                <a:solidFill>
                  <a:srgbClr val="0000FF"/>
                </a:solidFill>
              </a:rPr>
              <a:t>*</a:t>
            </a:r>
            <a:r>
              <a:rPr lang="en-US" altLang="ja-JP" sz="2800" b="1" dirty="0">
                <a:solidFill>
                  <a:srgbClr val="0000FF"/>
                </a:solidFill>
              </a:rPr>
              <a:t>(DOS)</a:t>
            </a:r>
            <a:r>
              <a:rPr lang="ja-JP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ja-JP" sz="2800" b="1" dirty="0">
                <a:solidFill>
                  <a:srgbClr val="0000FF"/>
                </a:solidFill>
              </a:rPr>
              <a:t>from DFT DOS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0" y="687118"/>
            <a:ext cx="90018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Data </a:t>
            </a:r>
            <a:r>
              <a:rPr kumimoji="0" lang="en-US" altLang="ja-JP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dir</a:t>
            </a: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 [data-COE]\BoltzTraP-bt2-T\Zn3N2-HSE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python ..\bt2-T.py NC </a:t>
            </a: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interpolation</a:t>
            </a: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 300 21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dirty="0">
                <a:solidFill>
                  <a:srgbClr val="FF0000"/>
                </a:solidFill>
                <a:latin typeface="Times New Roman"/>
                <a:ea typeface="ＭＳ Ｐゴシック"/>
              </a:rPr>
              <a:t>   Read BoltzTraP2</a:t>
            </a:r>
            <a:r>
              <a:rPr kumimoji="0" lang="ja-JP" altLang="en-US" sz="1800" dirty="0">
                <a:solidFill>
                  <a:srgbClr val="FF0000"/>
                </a:solidFill>
                <a:latin typeface="Times New Roman"/>
                <a:ea typeface="ＭＳ Ｐゴシック"/>
              </a:rPr>
              <a:t> </a:t>
            </a:r>
            <a:r>
              <a:rPr kumimoji="0" lang="en-US" altLang="ja-JP" sz="1800" dirty="0">
                <a:solidFill>
                  <a:srgbClr val="FF0000"/>
                </a:solidFill>
                <a:latin typeface="Times New Roman"/>
                <a:ea typeface="ＭＳ Ｐゴシック"/>
              </a:rPr>
              <a:t>output files</a:t>
            </a:r>
            <a:r>
              <a:rPr kumimoji="0" lang="ja-JP" altLang="en-US" sz="1800" dirty="0">
                <a:solidFill>
                  <a:srgbClr val="FF0000"/>
                </a:solidFill>
                <a:latin typeface="Times New Roman"/>
                <a:ea typeface="ＭＳ Ｐゴシック"/>
              </a:rPr>
              <a:t> </a:t>
            </a: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interpolation</a:t>
            </a:r>
            <a:r>
              <a:rPr kumimoji="0" lang="en-US" altLang="ja-JP" sz="1800" dirty="0">
                <a:solidFill>
                  <a:srgbClr val="FF0000"/>
                </a:solidFill>
                <a:latin typeface="Times New Roman"/>
                <a:ea typeface="ＭＳ Ｐゴシック"/>
              </a:rPr>
              <a:t>.</a:t>
            </a:r>
            <a:r>
              <a:rPr kumimoji="0" lang="en-US" altLang="ja-JP" sz="1800" dirty="0" err="1">
                <a:solidFill>
                  <a:srgbClr val="FF0000"/>
                </a:solidFill>
                <a:latin typeface="Times New Roman"/>
                <a:ea typeface="ＭＳ Ｐゴシック"/>
              </a:rPr>
              <a:t>transdos</a:t>
            </a:r>
            <a:r>
              <a:rPr kumimoji="0" lang="en-US" altLang="ja-JP" sz="1800" dirty="0">
                <a:solidFill>
                  <a:srgbClr val="FF0000"/>
                </a:solidFill>
                <a:latin typeface="Times New Roman"/>
                <a:ea typeface="ＭＳ Ｐゴシック"/>
              </a:rPr>
              <a:t>, smoothing DOS by 21 points polynomial method, calculate at 300 K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4AAACA76-4110-7996-D25F-5CE37690D0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7824" y="2224484"/>
            <a:ext cx="6093986" cy="4633516"/>
          </a:xfrm>
          <a:prstGeom prst="rect">
            <a:avLst/>
          </a:prstGeom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46F0AB08-846C-D319-B97B-F215572FD06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86" t="6950" r="48403" b="46850"/>
          <a:stretch/>
        </p:blipFill>
        <p:spPr>
          <a:xfrm>
            <a:off x="174116" y="1988840"/>
            <a:ext cx="4573912" cy="316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40963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92" y="0"/>
            <a:ext cx="9144000" cy="68711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ja-JP" sz="2800" b="1" dirty="0">
                <a:solidFill>
                  <a:srgbClr val="0000FF"/>
                </a:solidFill>
              </a:rPr>
              <a:t>Zn</a:t>
            </a:r>
            <a:r>
              <a:rPr lang="en-US" altLang="ja-JP" sz="2800" b="1" baseline="-25000" dirty="0">
                <a:solidFill>
                  <a:srgbClr val="0000FF"/>
                </a:solidFill>
              </a:rPr>
              <a:t>3</a:t>
            </a:r>
            <a:r>
              <a:rPr lang="en-US" altLang="ja-JP" sz="2800" b="1" dirty="0">
                <a:solidFill>
                  <a:srgbClr val="0000FF"/>
                </a:solidFill>
              </a:rPr>
              <a:t>N</a:t>
            </a:r>
            <a:r>
              <a:rPr lang="en-US" altLang="ja-JP" sz="2800" b="1" baseline="-25000" dirty="0">
                <a:solidFill>
                  <a:srgbClr val="0000FF"/>
                </a:solidFill>
              </a:rPr>
              <a:t>2</a:t>
            </a:r>
            <a:r>
              <a:rPr lang="en-US" altLang="ja-JP" sz="2800" b="1" dirty="0">
                <a:solidFill>
                  <a:srgbClr val="0000FF"/>
                </a:solidFill>
              </a:rPr>
              <a:t>-HSE :</a:t>
            </a:r>
            <a:r>
              <a:rPr lang="ja-JP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ja-JP" sz="2800" b="1" dirty="0">
                <a:solidFill>
                  <a:srgbClr val="0000FF"/>
                </a:solidFill>
              </a:rPr>
              <a:t>N</a:t>
            </a:r>
            <a:r>
              <a:rPr lang="en-US" altLang="ja-JP" sz="2800" b="1" baseline="-25000" dirty="0">
                <a:solidFill>
                  <a:srgbClr val="0000FF"/>
                </a:solidFill>
              </a:rPr>
              <a:t>C</a:t>
            </a:r>
            <a:r>
              <a:rPr lang="en-US" altLang="ja-JP" sz="2800" b="1" dirty="0">
                <a:solidFill>
                  <a:srgbClr val="0000FF"/>
                </a:solidFill>
              </a:rPr>
              <a:t>, N</a:t>
            </a:r>
            <a:r>
              <a:rPr lang="en-US" altLang="ja-JP" sz="2800" b="1" baseline="-25000" dirty="0">
                <a:solidFill>
                  <a:srgbClr val="0000FF"/>
                </a:solidFill>
              </a:rPr>
              <a:t>V</a:t>
            </a:r>
            <a:r>
              <a:rPr lang="en-US" altLang="ja-JP" sz="2800" b="1" dirty="0">
                <a:solidFill>
                  <a:srgbClr val="0000FF"/>
                </a:solidFill>
              </a:rPr>
              <a:t>, m</a:t>
            </a:r>
            <a:r>
              <a:rPr lang="en-US" altLang="ja-JP" sz="2800" b="1" baseline="-25000" dirty="0">
                <a:solidFill>
                  <a:srgbClr val="0000FF"/>
                </a:solidFill>
              </a:rPr>
              <a:t>e</a:t>
            </a:r>
            <a:r>
              <a:rPr lang="en-US" altLang="ja-JP" sz="2800" b="1" baseline="30000" dirty="0">
                <a:solidFill>
                  <a:srgbClr val="0000FF"/>
                </a:solidFill>
              </a:rPr>
              <a:t>*</a:t>
            </a:r>
            <a:r>
              <a:rPr lang="en-US" altLang="ja-JP" sz="2800" b="1" dirty="0">
                <a:solidFill>
                  <a:srgbClr val="0000FF"/>
                </a:solidFill>
              </a:rPr>
              <a:t>(DOS), </a:t>
            </a:r>
            <a:r>
              <a:rPr lang="en-US" altLang="ja-JP" sz="2800" b="1" dirty="0" err="1">
                <a:solidFill>
                  <a:srgbClr val="0000FF"/>
                </a:solidFill>
              </a:rPr>
              <a:t>m</a:t>
            </a:r>
            <a:r>
              <a:rPr lang="en-US" altLang="ja-JP" sz="2800" b="1" baseline="-25000" dirty="0" err="1">
                <a:solidFill>
                  <a:srgbClr val="0000FF"/>
                </a:solidFill>
              </a:rPr>
              <a:t>h</a:t>
            </a:r>
            <a:r>
              <a:rPr lang="en-US" altLang="ja-JP" sz="2800" b="1" baseline="30000" dirty="0">
                <a:solidFill>
                  <a:srgbClr val="0000FF"/>
                </a:solidFill>
              </a:rPr>
              <a:t>*</a:t>
            </a:r>
            <a:r>
              <a:rPr lang="en-US" altLang="ja-JP" sz="2800" b="1" dirty="0">
                <a:solidFill>
                  <a:srgbClr val="0000FF"/>
                </a:solidFill>
              </a:rPr>
              <a:t>(DOS)</a:t>
            </a:r>
            <a:r>
              <a:rPr lang="ja-JP" altLang="en-US" sz="2800" b="1" dirty="0">
                <a:solidFill>
                  <a:srgbClr val="0000FF"/>
                </a:solidFill>
              </a:rPr>
              <a:t> </a:t>
            </a:r>
            <a:r>
              <a:rPr lang="en-US" altLang="ja-JP" sz="2800" b="1" dirty="0">
                <a:solidFill>
                  <a:srgbClr val="0000FF"/>
                </a:solidFill>
              </a:rPr>
              <a:t>from DFT DOS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0" y="548680"/>
            <a:ext cx="9001896" cy="80945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Data </a:t>
            </a:r>
            <a:r>
              <a:rPr kumimoji="0" lang="en-US" altLang="ja-JP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dir</a:t>
            </a: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: [data-COE] \BoltzTraP-bt2-T\Zn3N2-HSE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srgbClr val="009900"/>
                </a:solidFill>
                <a:effectLst/>
                <a:uLnTx/>
                <a:uFillTx/>
                <a:latin typeface="Times New Roman"/>
                <a:ea typeface="ＭＳ Ｐゴシック"/>
                <a:cs typeface="+mn-cs"/>
              </a:rPr>
              <a:t>python ..\bt2-T.py NC case 300 21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dirty="0">
                <a:solidFill>
                  <a:srgbClr val="FF0000"/>
                </a:solidFill>
                <a:latin typeface="Times New Roman"/>
                <a:ea typeface="ＭＳ Ｐゴシック"/>
              </a:rPr>
              <a:t> Read BoltzTraP2</a:t>
            </a:r>
            <a:r>
              <a:rPr kumimoji="0" lang="ja-JP" altLang="en-US" sz="1400" dirty="0">
                <a:solidFill>
                  <a:srgbClr val="FF0000"/>
                </a:solidFill>
                <a:latin typeface="Times New Roman"/>
                <a:ea typeface="ＭＳ Ｐゴシック"/>
              </a:rPr>
              <a:t> </a:t>
            </a:r>
            <a:r>
              <a:rPr kumimoji="0" lang="en-US" altLang="ja-JP" sz="1400" dirty="0">
                <a:solidFill>
                  <a:srgbClr val="FF0000"/>
                </a:solidFill>
                <a:latin typeface="Times New Roman"/>
                <a:ea typeface="ＭＳ Ｐゴシック"/>
              </a:rPr>
              <a:t>output files</a:t>
            </a:r>
            <a:r>
              <a:rPr kumimoji="0" lang="ja-JP" altLang="en-US" sz="1400" dirty="0">
                <a:solidFill>
                  <a:srgbClr val="FF0000"/>
                </a:solidFill>
                <a:latin typeface="Times New Roman"/>
                <a:ea typeface="ＭＳ Ｐゴシック"/>
              </a:rPr>
              <a:t> </a:t>
            </a:r>
            <a:r>
              <a:rPr kumimoji="0" lang="en-US" altLang="ja-JP" sz="1400" dirty="0" err="1">
                <a:solidFill>
                  <a:srgbClr val="FF0000"/>
                </a:solidFill>
                <a:latin typeface="Times New Roman"/>
                <a:ea typeface="ＭＳ Ｐゴシック"/>
              </a:rPr>
              <a:t>case.transdos</a:t>
            </a:r>
            <a:r>
              <a:rPr kumimoji="0" lang="en-US" altLang="ja-JP" sz="1400" dirty="0">
                <a:solidFill>
                  <a:srgbClr val="FF0000"/>
                </a:solidFill>
                <a:latin typeface="Times New Roman"/>
                <a:ea typeface="ＭＳ Ｐゴシック"/>
              </a:rPr>
              <a:t>, smoothing DOS by 21 points polynomial method, calculate at 300 K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800" dirty="0">
              <a:solidFill>
                <a:srgbClr val="FF0000"/>
              </a:solidFill>
              <a:latin typeface="Times New Roman"/>
              <a:ea typeface="ＭＳ Ｐゴシック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800" dirty="0">
                <a:solidFill>
                  <a:srgbClr val="FF0000"/>
                </a:solidFill>
                <a:latin typeface="Times New Roman"/>
                <a:ea typeface="ＭＳ Ｐゴシック"/>
              </a:rPr>
              <a:t>Console output: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altLang="ja-JP" sz="1400" dirty="0">
                <a:latin typeface="Times New Roman"/>
                <a:ea typeface="ＭＳ Ｐゴシック"/>
              </a:rPr>
              <a:t>Band edges from EIGENVAL: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altLang="ja-JP" sz="1400" dirty="0">
                <a:latin typeface="Times New Roman"/>
                <a:ea typeface="ＭＳ Ｐゴシック"/>
              </a:rPr>
              <a:t>    EF    =   0.000000 =&gt; 0.0 eV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altLang="ja-JP" sz="1400" dirty="0">
                <a:latin typeface="Times New Roman"/>
                <a:ea typeface="ＭＳ Ｐゴシック"/>
              </a:rPr>
              <a:t>    EV    =  -0.021147 eV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altLang="ja-JP" sz="1400" dirty="0">
                <a:latin typeface="Times New Roman"/>
                <a:ea typeface="ＭＳ Ｐゴシック"/>
              </a:rPr>
              <a:t>    EC    =   0.940470 eV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n-NO" altLang="ja-JP" sz="1400" b="1" dirty="0">
                <a:solidFill>
                  <a:srgbClr val="FF0000"/>
                </a:solidFill>
                <a:latin typeface="Times New Roman"/>
                <a:ea typeface="ＭＳ Ｐゴシック"/>
              </a:rPr>
              <a:t>    Eg    =   0.961617 eV</a:t>
            </a:r>
            <a:endParaRPr kumimoji="0" lang="en-US" altLang="ja-JP" sz="1400" b="1" dirty="0">
              <a:solidFill>
                <a:srgbClr val="FF0000"/>
              </a:solidFill>
              <a:latin typeface="Times New Roman"/>
              <a:ea typeface="ＭＳ Ｐゴシック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dirty="0">
              <a:latin typeface="Times New Roman"/>
              <a:ea typeface="ＭＳ Ｐゴシック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dirty="0">
                <a:latin typeface="Times New Roman"/>
                <a:ea typeface="ＭＳ Ｐゴシック"/>
              </a:rPr>
              <a:t>Effective density of states at the mid gap 0.45966149999999995 eV (</a:t>
            </a:r>
            <a:r>
              <a:rPr kumimoji="0" lang="en-US" altLang="ja-JP" sz="1400" dirty="0" err="1">
                <a:latin typeface="Times New Roman"/>
                <a:ea typeface="ＭＳ Ｐゴシック"/>
              </a:rPr>
              <a:t>i</a:t>
            </a:r>
            <a:r>
              <a:rPr kumimoji="0" lang="en-US" altLang="ja-JP" sz="1400" dirty="0">
                <a:latin typeface="Times New Roman"/>
                <a:ea typeface="ＭＳ Ｐゴシック"/>
              </a:rPr>
              <a:t>=100, E=  0.4597) by [</a:t>
            </a:r>
            <a:r>
              <a:rPr kumimoji="0" lang="en-US" altLang="ja-JP" sz="1400" dirty="0" err="1">
                <a:latin typeface="Times New Roman"/>
                <a:ea typeface="ＭＳ Ｐゴシック"/>
              </a:rPr>
              <a:t>transdos</a:t>
            </a:r>
            <a:r>
              <a:rPr kumimoji="0" lang="en-US" altLang="ja-JP" sz="1400" dirty="0">
                <a:latin typeface="Times New Roman"/>
                <a:ea typeface="ＭＳ Ｐゴシック"/>
              </a:rPr>
              <a:t>]: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dirty="0">
                <a:latin typeface="Times New Roman"/>
                <a:ea typeface="ＭＳ Ｐゴシック"/>
              </a:rPr>
              <a:t> Source: </a:t>
            </a:r>
            <a:r>
              <a:rPr kumimoji="0" lang="en-US" altLang="ja-JP" sz="1400" dirty="0" err="1">
                <a:latin typeface="Times New Roman"/>
                <a:ea typeface="ＭＳ Ｐゴシック"/>
              </a:rPr>
              <a:t>transdos</a:t>
            </a:r>
            <a:r>
              <a:rPr kumimoji="0" lang="en-US" altLang="ja-JP" sz="1400" dirty="0">
                <a:latin typeface="Times New Roman"/>
                <a:ea typeface="ＭＳ Ｐゴシック"/>
              </a:rPr>
              <a:t>   </a:t>
            </a:r>
            <a:r>
              <a:rPr kumimoji="0" lang="en-US" altLang="ja-JP" sz="14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.</a:t>
            </a:r>
            <a:r>
              <a:rPr kumimoji="0" lang="en-US" altLang="ja-JP" sz="1400" b="1" dirty="0" err="1">
                <a:solidFill>
                  <a:srgbClr val="0000FF"/>
                </a:solidFill>
                <a:latin typeface="Times New Roman"/>
                <a:ea typeface="ＭＳ Ｐゴシック"/>
              </a:rPr>
              <a:t>trancedos</a:t>
            </a:r>
            <a:r>
              <a:rPr kumimoji="0" lang="ja-JP" altLang="en-US" sz="14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の</a:t>
            </a:r>
            <a:r>
              <a:rPr kumimoji="0" lang="en-US" altLang="ja-JP" sz="14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D(E)</a:t>
            </a:r>
            <a:r>
              <a:rPr kumimoji="0" lang="ja-JP" altLang="en-US" sz="14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を使い、ミッドギャップの</a:t>
            </a:r>
            <a:r>
              <a:rPr kumimoji="0" lang="en-US" altLang="ja-JP" sz="14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Ne/Nh-EF</a:t>
            </a:r>
            <a:r>
              <a:rPr kumimoji="0" lang="ja-JP" altLang="en-US" sz="14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の傾きから計算</a:t>
            </a:r>
            <a:endParaRPr kumimoji="0" lang="en-US" altLang="ja-JP" sz="1400" b="1" dirty="0">
              <a:solidFill>
                <a:srgbClr val="0000FF"/>
              </a:solidFill>
              <a:latin typeface="Times New Roman"/>
              <a:ea typeface="ＭＳ Ｐゴシック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dirty="0">
                <a:solidFill>
                  <a:srgbClr val="FF0000"/>
                </a:solidFill>
                <a:latin typeface="Times New Roman"/>
                <a:ea typeface="ＭＳ Ｐゴシック"/>
              </a:rPr>
              <a:t>   NC  =  7.68821e+17 cm^-3         (T0 =      300 K)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dirty="0">
                <a:latin typeface="Times New Roman"/>
                <a:ea typeface="ＭＳ Ｐゴシック"/>
              </a:rPr>
              <a:t>   NV  =  7.73227e+19 cm^-3         (T0 =      300 K)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dirty="0">
                <a:latin typeface="Times New Roman"/>
                <a:ea typeface="ＭＳ Ｐゴシック"/>
              </a:rPr>
              <a:t>   DC0 =  2.08708e+20 cm^-3/eV^1.5  (T0 =      300 K)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dirty="0">
                <a:latin typeface="Times New Roman"/>
                <a:ea typeface="ＭＳ Ｐゴシック"/>
              </a:rPr>
              <a:t>   DV0 =  2.09904e+22 cm^-3/eV^1.5  (T0 =      300 K)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dirty="0">
                <a:solidFill>
                  <a:srgbClr val="FF0000"/>
                </a:solidFill>
                <a:latin typeface="Times New Roman"/>
                <a:ea typeface="ＭＳ Ｐゴシック"/>
              </a:rPr>
              <a:t>   me* =  0.09791 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dirty="0">
                <a:latin typeface="Times New Roman"/>
                <a:ea typeface="ＭＳ Ｐゴシック"/>
              </a:rPr>
              <a:t>   </a:t>
            </a:r>
            <a:r>
              <a:rPr kumimoji="0" lang="en-US" altLang="ja-JP" sz="1400" dirty="0" err="1">
                <a:latin typeface="Times New Roman"/>
                <a:ea typeface="ＭＳ Ｐゴシック"/>
              </a:rPr>
              <a:t>mh</a:t>
            </a:r>
            <a:r>
              <a:rPr kumimoji="0" lang="en-US" altLang="ja-JP" sz="1400" dirty="0">
                <a:latin typeface="Times New Roman"/>
                <a:ea typeface="ＭＳ Ｐゴシック"/>
              </a:rPr>
              <a:t>* =    2.117 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dirty="0">
                <a:latin typeface="Times New Roman"/>
                <a:ea typeface="ＭＳ Ｐゴシック"/>
              </a:rPr>
              <a:t>--cut—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dirty="0">
                <a:latin typeface="Times New Roman"/>
                <a:ea typeface="ＭＳ Ｐゴシック"/>
              </a:rPr>
              <a:t>Effective density of states by integration:  </a:t>
            </a:r>
            <a:r>
              <a:rPr kumimoji="0" lang="ja-JP" altLang="en-US" sz="14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積分式から計算。原理的には上の値と一致</a:t>
            </a:r>
            <a:endParaRPr kumimoji="0" lang="en-US" altLang="ja-JP" sz="1400" dirty="0">
              <a:latin typeface="Times New Roman"/>
              <a:ea typeface="ＭＳ Ｐゴシック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dirty="0">
                <a:latin typeface="Times New Roman"/>
                <a:ea typeface="ＭＳ Ｐゴシック"/>
              </a:rPr>
              <a:t>   NC  =  8.98846e+17 cm^-3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dirty="0">
                <a:latin typeface="Times New Roman"/>
                <a:ea typeface="ＭＳ Ｐゴシック"/>
              </a:rPr>
              <a:t>   NV  =  7.85301e+19 cm^-3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dirty="0">
                <a:latin typeface="Times New Roman"/>
                <a:ea typeface="ＭＳ Ｐゴシック"/>
              </a:rPr>
              <a:t>   DC0 =  2.44005e+20 cm^-3/eV^1.5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dirty="0">
                <a:latin typeface="Times New Roman"/>
                <a:ea typeface="ＭＳ Ｐゴシック"/>
              </a:rPr>
              <a:t>   DV0 =  2.13182e+22 cm^-3/eV^1.5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dirty="0">
                <a:latin typeface="Times New Roman"/>
                <a:ea typeface="ＭＳ Ｐゴシック"/>
              </a:rPr>
              <a:t>   me* =   0.1087 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dirty="0">
                <a:latin typeface="Times New Roman"/>
                <a:ea typeface="ＭＳ Ｐゴシック"/>
              </a:rPr>
              <a:t>   </a:t>
            </a:r>
            <a:r>
              <a:rPr kumimoji="0" lang="en-US" altLang="ja-JP" sz="1400" dirty="0" err="1">
                <a:latin typeface="Times New Roman"/>
                <a:ea typeface="ＭＳ Ｐゴシック"/>
              </a:rPr>
              <a:t>mh</a:t>
            </a:r>
            <a:r>
              <a:rPr kumimoji="0" lang="en-US" altLang="ja-JP" sz="1400" dirty="0">
                <a:latin typeface="Times New Roman"/>
                <a:ea typeface="ＭＳ Ｐゴシック"/>
              </a:rPr>
              <a:t>* =    2.139 me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ja-JP" sz="1400" dirty="0">
              <a:latin typeface="Times New Roman"/>
              <a:ea typeface="ＭＳ Ｐゴシック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dirty="0">
                <a:latin typeface="Times New Roman"/>
                <a:ea typeface="ＭＳ Ｐゴシック"/>
              </a:rPr>
              <a:t>Effective density of states by integrating VASP DOS (do not trust):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dirty="0">
                <a:latin typeface="Times New Roman"/>
                <a:ea typeface="ＭＳ Ｐゴシック"/>
              </a:rPr>
              <a:t>   NC  =  2.14321e+16 cm^-3 </a:t>
            </a:r>
            <a:r>
              <a:rPr kumimoji="0" lang="ja-JP" altLang="en-US" sz="14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　</a:t>
            </a:r>
            <a:r>
              <a:rPr kumimoji="0" lang="en-US" altLang="ja-JP" sz="14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DOSCAR</a:t>
            </a:r>
            <a:r>
              <a:rPr kumimoji="0" lang="ja-JP" altLang="en-US" sz="14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から積分式で計算</a:t>
            </a:r>
            <a:endParaRPr kumimoji="0" lang="en-US" altLang="ja-JP" sz="1400" dirty="0">
              <a:latin typeface="Times New Roman"/>
              <a:ea typeface="ＭＳ Ｐゴシック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dirty="0">
                <a:latin typeface="Times New Roman"/>
                <a:ea typeface="ＭＳ Ｐゴシック"/>
              </a:rPr>
              <a:t>   NV  =  8.21898e+19 cm^-3</a:t>
            </a:r>
          </a:p>
          <a:p>
            <a:pPr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ja-JP" sz="1400" dirty="0">
                <a:latin typeface="Times New Roman"/>
                <a:ea typeface="ＭＳ Ｐゴシック"/>
              </a:rPr>
              <a:t>--cut—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dirty="0">
                <a:latin typeface="Times New Roman"/>
                <a:ea typeface="ＭＳ Ｐゴシック"/>
              </a:rPr>
              <a:t>Effective density of states by integrating trace DOS (do not trust):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dirty="0">
                <a:latin typeface="Times New Roman"/>
                <a:ea typeface="ＭＳ Ｐゴシック"/>
              </a:rPr>
              <a:t>   NC  =  1.79302e+18 cm^-3</a:t>
            </a:r>
            <a:r>
              <a:rPr kumimoji="0" lang="ja-JP" altLang="en-US" sz="14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　</a:t>
            </a:r>
            <a:r>
              <a:rPr kumimoji="0" lang="en-US" altLang="ja-JP" sz="14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.trace</a:t>
            </a:r>
            <a:r>
              <a:rPr kumimoji="0" lang="ja-JP" altLang="en-US" sz="14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から積分式で計算しているので、</a:t>
            </a:r>
            <a:r>
              <a:rPr kumimoji="0" lang="en-US" altLang="ja-JP" sz="14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2</a:t>
            </a:r>
            <a:r>
              <a:rPr kumimoji="0" lang="ja-JP" altLang="en-US" sz="1400" b="1" dirty="0">
                <a:solidFill>
                  <a:srgbClr val="0000FF"/>
                </a:solidFill>
                <a:latin typeface="Times New Roman"/>
                <a:ea typeface="ＭＳ Ｐゴシック"/>
              </a:rPr>
              <a:t>つ目の結果と同じ</a:t>
            </a:r>
            <a:endParaRPr kumimoji="0" lang="en-US" altLang="ja-JP" sz="1400" b="1" dirty="0">
              <a:solidFill>
                <a:srgbClr val="0000FF"/>
              </a:solidFill>
              <a:latin typeface="Times New Roman"/>
              <a:ea typeface="ＭＳ Ｐゴシック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ja-JP" sz="1400" dirty="0">
                <a:latin typeface="Times New Roman"/>
                <a:ea typeface="ＭＳ Ｐゴシック"/>
              </a:rPr>
              <a:t>   NV  =  1.51853e+20 cm^-3</a:t>
            </a:r>
          </a:p>
        </p:txBody>
      </p:sp>
    </p:spTree>
    <p:extLst>
      <p:ext uri="{BB962C8B-B14F-4D97-AF65-F5344CB8AC3E}">
        <p14:creationId xmlns:p14="http://schemas.microsoft.com/office/powerpoint/2010/main" val="396419342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01_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ＭＳ Ｐゴシック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12562</TotalTime>
  <Words>457</Words>
  <Application>Microsoft Office PowerPoint</Application>
  <PresentationFormat>画面に合わせる (4:3)</PresentationFormat>
  <Paragraphs>44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5" baseType="lpstr">
      <vt:lpstr>Times New Roman</vt:lpstr>
      <vt:lpstr>101_標準デザイン</vt:lpstr>
      <vt:lpstr>Case of large effective mass material: Zn3N2  Better to use very high dens .transdos</vt:lpstr>
      <vt:lpstr>Zn3N2-HSE: NC, NV, me*(DOS), mh*(DOS) from DFT DOS</vt:lpstr>
      <vt:lpstr>Zn3N2-HSE : NC, NV, me*(DOS), mh*(DOS) from DFT DOS</vt:lpstr>
    </vt:vector>
  </TitlesOfParts>
  <Company>Tokyo Institute ｏｆ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Toshio Kamiya</dc:creator>
  <cp:lastModifiedBy>神谷 利夫</cp:lastModifiedBy>
  <cp:revision>1316</cp:revision>
  <cp:lastPrinted>2018-08-03T07:46:37Z</cp:lastPrinted>
  <dcterms:created xsi:type="dcterms:W3CDTF">2007-04-10T12:04:37Z</dcterms:created>
  <dcterms:modified xsi:type="dcterms:W3CDTF">2022-11-12T02:04:22Z</dcterms:modified>
</cp:coreProperties>
</file>