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6" r:id="rId1"/>
  </p:sldMasterIdLst>
  <p:notesMasterIdLst>
    <p:notesMasterId r:id="rId7"/>
  </p:notesMasterIdLst>
  <p:handoutMasterIdLst>
    <p:handoutMasterId r:id="rId8"/>
  </p:handoutMasterIdLst>
  <p:sldIdLst>
    <p:sldId id="1831" r:id="rId2"/>
    <p:sldId id="1832" r:id="rId3"/>
    <p:sldId id="1834" r:id="rId4"/>
    <p:sldId id="1835" r:id="rId5"/>
    <p:sldId id="1833" r:id="rId6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0000CC"/>
    <a:srgbClr val="CC6600"/>
    <a:srgbClr val="00CCFF"/>
    <a:srgbClr val="6666FF"/>
    <a:srgbClr val="FF00FF"/>
    <a:srgbClr val="666633"/>
    <a:srgbClr val="9933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667" autoAdjust="0"/>
    <p:restoredTop sz="95682" autoAdjust="0"/>
  </p:normalViewPr>
  <p:slideViewPr>
    <p:cSldViewPr>
      <p:cViewPr varScale="1">
        <p:scale>
          <a:sx n="101" d="100"/>
          <a:sy n="101" d="100"/>
        </p:scale>
        <p:origin x="108" y="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1836" y="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14" y="0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371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14" y="9442371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F41051D-4073-4201-8AD2-A138087600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287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14" y="0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20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15" y="4721186"/>
            <a:ext cx="4990783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14" y="9442371"/>
            <a:ext cx="2949099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385B0B-976C-4725-9325-232CE663A88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99702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6A3486-1F0D-4E77-AC6C-580490CBE8EF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1303864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251EC9-1886-4A26-9C6D-F526B45845F2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151825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251EC9-1886-4A26-9C6D-F526B45845F2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640417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251EC9-1886-4A26-9C6D-F526B45845F2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47782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251EC9-1886-4A26-9C6D-F526B45845F2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  <p:extLst>
      <p:ext uri="{BB962C8B-B14F-4D97-AF65-F5344CB8AC3E}">
        <p14:creationId xmlns:p14="http://schemas.microsoft.com/office/powerpoint/2010/main" val="3523898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FFD452-D6C8-4457-A19E-BCF2A28B953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30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545FA-44DC-4929-B83A-12C3235F082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99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9D5394-D96E-45CD-AB8A-6F0716746D7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059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E8D5A7-90A5-43E6-BC84-F2A5DAED557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88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122855-7AB7-4449-A8D9-C0157CACEAE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A155AB-EE5D-4017-BD2F-761123675B1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86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35C93-6F7B-4FFF-A0D0-0249924A8BF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790678-006A-49DA-B114-4E72D9E1EFB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191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B8063-A1F4-4332-9D28-38051B08A82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4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C2B2A1-F09E-4708-B99D-A56FC476FA2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84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7E3D1-6DFB-4869-9E2F-A54C9297DC6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22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3BE128B-FAF9-49F9-B534-D0362DE59A71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41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7" r:id="rId1"/>
    <p:sldLayoutId id="2147484218" r:id="rId2"/>
    <p:sldLayoutId id="2147484219" r:id="rId3"/>
    <p:sldLayoutId id="2147484220" r:id="rId4"/>
    <p:sldLayoutId id="2147484221" r:id="rId5"/>
    <p:sldLayoutId id="2147484222" r:id="rId6"/>
    <p:sldLayoutId id="2147484223" r:id="rId7"/>
    <p:sldLayoutId id="2147484224" r:id="rId8"/>
    <p:sldLayoutId id="2147484225" r:id="rId9"/>
    <p:sldLayoutId id="2147484226" r:id="rId10"/>
    <p:sldLayoutId id="21474842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7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.bin"/><Relationship Id="rId20" Type="http://schemas.openxmlformats.org/officeDocument/2006/relationships/image" Target="../media/image10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9.png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1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5.wmf"/><Relationship Id="rId5" Type="http://schemas.openxmlformats.org/officeDocument/2006/relationships/image" Target="../media/image6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2415"/>
          </a:xfrm>
          <a:noFill/>
        </p:spPr>
        <p:txBody>
          <a:bodyPr/>
          <a:lstStyle/>
          <a:p>
            <a:pPr eaLnBrk="1" hangingPunct="1"/>
            <a:r>
              <a:rPr lang="ja-JP" altLang="en-US" sz="3600" b="1" dirty="0" smtClean="0">
                <a:solidFill>
                  <a:srgbClr val="0000FF"/>
                </a:solidFill>
              </a:rPr>
              <a:t>クーロンポテンシャルの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3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次元和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: Ewald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法</a:t>
            </a:r>
          </a:p>
        </p:txBody>
      </p:sp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381000" y="8382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周期配列の計算はフーリエ変換によって高速に計算できる？</a:t>
            </a:r>
          </a:p>
        </p:txBody>
      </p:sp>
      <p:sp>
        <p:nvSpPr>
          <p:cNvPr id="227332" name="Line 4"/>
          <p:cNvSpPr>
            <a:spLocks noChangeShapeType="1"/>
          </p:cNvSpPr>
          <p:nvPr/>
        </p:nvSpPr>
        <p:spPr bwMode="auto">
          <a:xfrm>
            <a:off x="1257300" y="60198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33" name="Line 5"/>
          <p:cNvSpPr>
            <a:spLocks noChangeShapeType="1"/>
          </p:cNvSpPr>
          <p:nvPr/>
        </p:nvSpPr>
        <p:spPr bwMode="auto">
          <a:xfrm flipV="1">
            <a:off x="1485900" y="5562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34" name="Line 6"/>
          <p:cNvSpPr>
            <a:spLocks noChangeShapeType="1"/>
          </p:cNvSpPr>
          <p:nvPr/>
        </p:nvSpPr>
        <p:spPr bwMode="auto">
          <a:xfrm flipV="1">
            <a:off x="2095500" y="6019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35" name="Line 7"/>
          <p:cNvSpPr>
            <a:spLocks noChangeShapeType="1"/>
          </p:cNvSpPr>
          <p:nvPr/>
        </p:nvSpPr>
        <p:spPr bwMode="auto">
          <a:xfrm flipV="1">
            <a:off x="2705100" y="5562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36" name="Line 8"/>
          <p:cNvSpPr>
            <a:spLocks noChangeShapeType="1"/>
          </p:cNvSpPr>
          <p:nvPr/>
        </p:nvSpPr>
        <p:spPr bwMode="auto">
          <a:xfrm flipV="1">
            <a:off x="3314700" y="6019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37" name="Line 9"/>
          <p:cNvSpPr>
            <a:spLocks noChangeShapeType="1"/>
          </p:cNvSpPr>
          <p:nvPr/>
        </p:nvSpPr>
        <p:spPr bwMode="auto">
          <a:xfrm flipV="1">
            <a:off x="3924300" y="5562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38" name="Oval 10"/>
          <p:cNvSpPr>
            <a:spLocks noChangeArrowheads="1"/>
          </p:cNvSpPr>
          <p:nvPr/>
        </p:nvSpPr>
        <p:spPr bwMode="auto">
          <a:xfrm>
            <a:off x="14097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39" name="Oval 11"/>
          <p:cNvSpPr>
            <a:spLocks noChangeArrowheads="1"/>
          </p:cNvSpPr>
          <p:nvPr/>
        </p:nvSpPr>
        <p:spPr bwMode="auto">
          <a:xfrm>
            <a:off x="2019300" y="5943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0" name="Oval 12"/>
          <p:cNvSpPr>
            <a:spLocks noChangeArrowheads="1"/>
          </p:cNvSpPr>
          <p:nvPr/>
        </p:nvSpPr>
        <p:spPr bwMode="auto">
          <a:xfrm>
            <a:off x="26289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1" name="Oval 13"/>
          <p:cNvSpPr>
            <a:spLocks noChangeArrowheads="1"/>
          </p:cNvSpPr>
          <p:nvPr/>
        </p:nvSpPr>
        <p:spPr bwMode="auto">
          <a:xfrm>
            <a:off x="3238500" y="5943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2" name="Oval 14"/>
          <p:cNvSpPr>
            <a:spLocks noChangeArrowheads="1"/>
          </p:cNvSpPr>
          <p:nvPr/>
        </p:nvSpPr>
        <p:spPr bwMode="auto">
          <a:xfrm>
            <a:off x="3848100" y="594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3" name="Line 15"/>
          <p:cNvSpPr>
            <a:spLocks noChangeShapeType="1"/>
          </p:cNvSpPr>
          <p:nvPr/>
        </p:nvSpPr>
        <p:spPr bwMode="auto">
          <a:xfrm>
            <a:off x="2819400" y="19050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4" name="Line 16"/>
          <p:cNvSpPr>
            <a:spLocks noChangeShapeType="1"/>
          </p:cNvSpPr>
          <p:nvPr/>
        </p:nvSpPr>
        <p:spPr bwMode="auto">
          <a:xfrm flipV="1">
            <a:off x="3048000" y="1447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5" name="Line 17"/>
          <p:cNvSpPr>
            <a:spLocks noChangeShapeType="1"/>
          </p:cNvSpPr>
          <p:nvPr/>
        </p:nvSpPr>
        <p:spPr bwMode="auto">
          <a:xfrm flipV="1">
            <a:off x="3657600" y="1905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6" name="Line 18"/>
          <p:cNvSpPr>
            <a:spLocks noChangeShapeType="1"/>
          </p:cNvSpPr>
          <p:nvPr/>
        </p:nvSpPr>
        <p:spPr bwMode="auto">
          <a:xfrm flipV="1">
            <a:off x="4267200" y="1447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7" name="Line 19"/>
          <p:cNvSpPr>
            <a:spLocks noChangeShapeType="1"/>
          </p:cNvSpPr>
          <p:nvPr/>
        </p:nvSpPr>
        <p:spPr bwMode="auto">
          <a:xfrm flipV="1">
            <a:off x="4876800" y="1905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8" name="Line 20"/>
          <p:cNvSpPr>
            <a:spLocks noChangeShapeType="1"/>
          </p:cNvSpPr>
          <p:nvPr/>
        </p:nvSpPr>
        <p:spPr bwMode="auto">
          <a:xfrm flipV="1">
            <a:off x="5486400" y="1447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49" name="Oval 21"/>
          <p:cNvSpPr>
            <a:spLocks noChangeArrowheads="1"/>
          </p:cNvSpPr>
          <p:nvPr/>
        </p:nvSpPr>
        <p:spPr bwMode="auto">
          <a:xfrm>
            <a:off x="29718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50" name="Oval 22"/>
          <p:cNvSpPr>
            <a:spLocks noChangeArrowheads="1"/>
          </p:cNvSpPr>
          <p:nvPr/>
        </p:nvSpPr>
        <p:spPr bwMode="auto">
          <a:xfrm>
            <a:off x="3581400" y="1828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51" name="Oval 23"/>
          <p:cNvSpPr>
            <a:spLocks noChangeArrowheads="1"/>
          </p:cNvSpPr>
          <p:nvPr/>
        </p:nvSpPr>
        <p:spPr bwMode="auto">
          <a:xfrm>
            <a:off x="41910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52" name="Oval 24"/>
          <p:cNvSpPr>
            <a:spLocks noChangeArrowheads="1"/>
          </p:cNvSpPr>
          <p:nvPr/>
        </p:nvSpPr>
        <p:spPr bwMode="auto">
          <a:xfrm>
            <a:off x="4800600" y="1828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53" name="Oval 25"/>
          <p:cNvSpPr>
            <a:spLocks noChangeArrowheads="1"/>
          </p:cNvSpPr>
          <p:nvPr/>
        </p:nvSpPr>
        <p:spPr bwMode="auto">
          <a:xfrm>
            <a:off x="5410200" y="1828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27354" name="Group 26"/>
          <p:cNvGrpSpPr>
            <a:grpSpLocks/>
          </p:cNvGrpSpPr>
          <p:nvPr/>
        </p:nvGrpSpPr>
        <p:grpSpPr bwMode="auto">
          <a:xfrm>
            <a:off x="1744663" y="5638800"/>
            <a:ext cx="685800" cy="382588"/>
            <a:chOff x="3636" y="2598"/>
            <a:chExt cx="4536" cy="1843"/>
          </a:xfrm>
        </p:grpSpPr>
        <p:sp>
          <p:nvSpPr>
            <p:cNvPr id="227914" name="Line 27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5" name="Line 28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6" name="Line 29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7" name="Line 30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8" name="Line 31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9" name="Line 32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0" name="Line 33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1" name="Line 34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2" name="Line 35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3" name="Line 36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4" name="Line 37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5" name="Line 38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6" name="Line 39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7" name="Line 40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8" name="Line 41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29" name="Line 42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0" name="Line 43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1" name="Line 44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2" name="Line 45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3" name="Line 46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4" name="Line 47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5" name="Line 48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6" name="Line 49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7" name="Line 50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8" name="Line 51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39" name="Line 52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0" name="Line 53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1" name="Line 54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2" name="Line 55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3" name="Line 56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4" name="Line 57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5" name="Line 58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6" name="Line 59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7" name="Line 60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8" name="Line 61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49" name="Line 62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0" name="Line 63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1" name="Line 64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2" name="Line 65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3" name="Line 66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4" name="Line 67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5" name="Line 68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6" name="Line 69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7" name="Line 70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8" name="Line 71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59" name="Line 72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0" name="Line 73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1" name="Line 74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2" name="Line 75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3" name="Line 76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4" name="Line 77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5" name="Line 78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6" name="Line 79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7" name="Line 80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8" name="Line 81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69" name="Line 82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70" name="Line 83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71" name="Line 84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72" name="Line 85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73" name="Line 86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7355" name="Group 87"/>
          <p:cNvGrpSpPr>
            <a:grpSpLocks/>
          </p:cNvGrpSpPr>
          <p:nvPr/>
        </p:nvGrpSpPr>
        <p:grpSpPr bwMode="auto">
          <a:xfrm flipV="1">
            <a:off x="1143000" y="6018213"/>
            <a:ext cx="685800" cy="382587"/>
            <a:chOff x="3636" y="2598"/>
            <a:chExt cx="4536" cy="1843"/>
          </a:xfrm>
        </p:grpSpPr>
        <p:sp>
          <p:nvSpPr>
            <p:cNvPr id="227854" name="Line 88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5" name="Line 89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6" name="Line 90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7" name="Line 91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8" name="Line 92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9" name="Line 93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0" name="Line 94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1" name="Line 95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2" name="Line 96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3" name="Line 97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4" name="Line 98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5" name="Line 99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6" name="Line 100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7" name="Line 101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8" name="Line 102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69" name="Line 103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0" name="Line 104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1" name="Line 105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2" name="Line 106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3" name="Line 107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4" name="Line 108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5" name="Line 109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6" name="Line 110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7" name="Line 111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8" name="Line 112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79" name="Line 113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0" name="Line 114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1" name="Line 115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2" name="Line 116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3" name="Line 117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4" name="Line 118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5" name="Line 119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6" name="Line 120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7" name="Line 121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8" name="Line 122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89" name="Line 123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0" name="Line 124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1" name="Line 125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2" name="Line 126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3" name="Line 127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4" name="Line 128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5" name="Line 129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6" name="Line 130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7" name="Line 131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8" name="Line 132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99" name="Line 133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0" name="Line 134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1" name="Line 135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2" name="Line 136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3" name="Line 137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4" name="Line 138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5" name="Line 139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6" name="Line 140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7" name="Line 141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8" name="Line 142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09" name="Line 143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0" name="Line 144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1" name="Line 145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2" name="Line 146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913" name="Line 147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7356" name="Group 148"/>
          <p:cNvGrpSpPr>
            <a:grpSpLocks/>
          </p:cNvGrpSpPr>
          <p:nvPr/>
        </p:nvGrpSpPr>
        <p:grpSpPr bwMode="auto">
          <a:xfrm flipV="1">
            <a:off x="3586163" y="6019800"/>
            <a:ext cx="685800" cy="382588"/>
            <a:chOff x="3636" y="2598"/>
            <a:chExt cx="4536" cy="1843"/>
          </a:xfrm>
        </p:grpSpPr>
        <p:sp>
          <p:nvSpPr>
            <p:cNvPr id="227794" name="Line 149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5" name="Line 150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6" name="Line 151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7" name="Line 152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8" name="Line 153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9" name="Line 154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0" name="Line 155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1" name="Line 156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2" name="Line 157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3" name="Line 158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4" name="Line 159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5" name="Line 160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6" name="Line 161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7" name="Line 162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8" name="Line 163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09" name="Line 164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0" name="Line 165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1" name="Line 166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2" name="Line 167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3" name="Line 168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4" name="Line 169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5" name="Line 170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6" name="Line 171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7" name="Line 172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8" name="Line 173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19" name="Line 174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0" name="Line 175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1" name="Line 176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2" name="Line 177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3" name="Line 178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4" name="Line 179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5" name="Line 180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6" name="Line 181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7" name="Line 182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8" name="Line 183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29" name="Line 184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0" name="Line 185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1" name="Line 186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2" name="Line 187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3" name="Line 188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4" name="Line 189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5" name="Line 190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6" name="Line 191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7" name="Line 192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8" name="Line 193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39" name="Line 194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0" name="Line 195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1" name="Line 196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2" name="Line 197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3" name="Line 198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4" name="Line 199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5" name="Line 200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6" name="Line 201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7" name="Line 202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8" name="Line 203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49" name="Line 204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0" name="Line 205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1" name="Line 206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2" name="Line 207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853" name="Line 208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7357" name="Group 209"/>
          <p:cNvGrpSpPr>
            <a:grpSpLocks/>
          </p:cNvGrpSpPr>
          <p:nvPr/>
        </p:nvGrpSpPr>
        <p:grpSpPr bwMode="auto">
          <a:xfrm>
            <a:off x="2959100" y="5638800"/>
            <a:ext cx="685800" cy="382588"/>
            <a:chOff x="3636" y="2598"/>
            <a:chExt cx="4536" cy="1843"/>
          </a:xfrm>
        </p:grpSpPr>
        <p:sp>
          <p:nvSpPr>
            <p:cNvPr id="227734" name="Line 210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5" name="Line 211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6" name="Line 212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7" name="Line 213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8" name="Line 214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9" name="Line 215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0" name="Line 216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1" name="Line 217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2" name="Line 218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3" name="Line 219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4" name="Line 220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5" name="Line 221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6" name="Line 222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7" name="Line 223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8" name="Line 224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49" name="Line 225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0" name="Line 226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1" name="Line 227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2" name="Line 228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3" name="Line 229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4" name="Line 230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5" name="Line 231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6" name="Line 232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7" name="Line 233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8" name="Line 234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59" name="Line 235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0" name="Line 236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1" name="Line 237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2" name="Line 238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3" name="Line 239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4" name="Line 240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5" name="Line 241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6" name="Line 242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7" name="Line 243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8" name="Line 244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69" name="Line 245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0" name="Line 246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1" name="Line 247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2" name="Line 248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3" name="Line 249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4" name="Line 250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5" name="Line 251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6" name="Line 252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7" name="Line 253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8" name="Line 254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79" name="Line 255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0" name="Line 256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1" name="Line 257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2" name="Line 258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3" name="Line 259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4" name="Line 260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5" name="Line 261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6" name="Line 262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7" name="Line 263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8" name="Line 264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89" name="Line 265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0" name="Line 266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1" name="Line 267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2" name="Line 268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93" name="Line 269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227358" name="Line 270"/>
          <p:cNvSpPr>
            <a:spLocks noChangeShapeType="1"/>
          </p:cNvSpPr>
          <p:nvPr/>
        </p:nvSpPr>
        <p:spPr bwMode="auto">
          <a:xfrm>
            <a:off x="4914900" y="6022975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59" name="Oval 271"/>
          <p:cNvSpPr>
            <a:spLocks noChangeArrowheads="1"/>
          </p:cNvSpPr>
          <p:nvPr/>
        </p:nvSpPr>
        <p:spPr bwMode="auto">
          <a:xfrm>
            <a:off x="5067300" y="594677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60" name="Oval 272"/>
          <p:cNvSpPr>
            <a:spLocks noChangeArrowheads="1"/>
          </p:cNvSpPr>
          <p:nvPr/>
        </p:nvSpPr>
        <p:spPr bwMode="auto">
          <a:xfrm>
            <a:off x="5676900" y="5946775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61" name="Oval 273"/>
          <p:cNvSpPr>
            <a:spLocks noChangeArrowheads="1"/>
          </p:cNvSpPr>
          <p:nvPr/>
        </p:nvSpPr>
        <p:spPr bwMode="auto">
          <a:xfrm>
            <a:off x="6286500" y="594677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62" name="Oval 274"/>
          <p:cNvSpPr>
            <a:spLocks noChangeArrowheads="1"/>
          </p:cNvSpPr>
          <p:nvPr/>
        </p:nvSpPr>
        <p:spPr bwMode="auto">
          <a:xfrm>
            <a:off x="6896100" y="5946775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63" name="Oval 275"/>
          <p:cNvSpPr>
            <a:spLocks noChangeArrowheads="1"/>
          </p:cNvSpPr>
          <p:nvPr/>
        </p:nvSpPr>
        <p:spPr bwMode="auto">
          <a:xfrm>
            <a:off x="7505700" y="594677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27364" name="Group 276"/>
          <p:cNvGrpSpPr>
            <a:grpSpLocks/>
          </p:cNvGrpSpPr>
          <p:nvPr/>
        </p:nvGrpSpPr>
        <p:grpSpPr bwMode="auto">
          <a:xfrm>
            <a:off x="4800600" y="5641975"/>
            <a:ext cx="685800" cy="382588"/>
            <a:chOff x="3636" y="2598"/>
            <a:chExt cx="4536" cy="1843"/>
          </a:xfrm>
        </p:grpSpPr>
        <p:sp>
          <p:nvSpPr>
            <p:cNvPr id="227674" name="Line 277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5" name="Line 278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6" name="Line 279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7" name="Line 280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8" name="Line 281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9" name="Line 282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0" name="Line 283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1" name="Line 284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2" name="Line 285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3" name="Line 286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4" name="Line 287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5" name="Line 288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6" name="Line 289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7" name="Line 290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8" name="Line 291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89" name="Line 292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0" name="Line 293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1" name="Line 294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2" name="Line 295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3" name="Line 296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4" name="Line 297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5" name="Line 298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6" name="Line 299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7" name="Line 300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8" name="Line 301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99" name="Line 302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0" name="Line 303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1" name="Line 304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2" name="Line 305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3" name="Line 306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4" name="Line 307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5" name="Line 308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6" name="Line 309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7" name="Line 310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8" name="Line 311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09" name="Line 312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0" name="Line 313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1" name="Line 314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2" name="Line 315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3" name="Line 316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4" name="Line 317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5" name="Line 318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6" name="Line 319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7" name="Line 320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8" name="Line 321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19" name="Line 322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0" name="Line 323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1" name="Line 324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2" name="Line 325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3" name="Line 326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4" name="Line 327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5" name="Line 328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6" name="Line 329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7" name="Line 330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8" name="Line 331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29" name="Line 332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0" name="Line 333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1" name="Line 334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2" name="Line 335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733" name="Line 336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7365" name="Group 337"/>
          <p:cNvGrpSpPr>
            <a:grpSpLocks/>
          </p:cNvGrpSpPr>
          <p:nvPr/>
        </p:nvGrpSpPr>
        <p:grpSpPr bwMode="auto">
          <a:xfrm flipV="1">
            <a:off x="5410200" y="6021388"/>
            <a:ext cx="685800" cy="382587"/>
            <a:chOff x="3636" y="2598"/>
            <a:chExt cx="4536" cy="1843"/>
          </a:xfrm>
        </p:grpSpPr>
        <p:sp>
          <p:nvSpPr>
            <p:cNvPr id="227614" name="Line 338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5" name="Line 339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6" name="Line 340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7" name="Line 341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8" name="Line 342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9" name="Line 343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0" name="Line 344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1" name="Line 345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2" name="Line 346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3" name="Line 347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4" name="Line 348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5" name="Line 349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6" name="Line 350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7" name="Line 351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8" name="Line 352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29" name="Line 353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0" name="Line 354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1" name="Line 355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2" name="Line 356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3" name="Line 357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4" name="Line 358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5" name="Line 359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6" name="Line 360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7" name="Line 361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8" name="Line 362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39" name="Line 363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0" name="Line 364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1" name="Line 365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2" name="Line 366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3" name="Line 367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4" name="Line 368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5" name="Line 369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6" name="Line 370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7" name="Line 371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8" name="Line 372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49" name="Line 373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0" name="Line 374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1" name="Line 375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2" name="Line 376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3" name="Line 377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4" name="Line 378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5" name="Line 379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6" name="Line 380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7" name="Line 381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8" name="Line 382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59" name="Line 383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0" name="Line 384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1" name="Line 385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2" name="Line 386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3" name="Line 387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4" name="Line 388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5" name="Line 389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6" name="Line 390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7" name="Line 391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8" name="Line 392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69" name="Line 393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0" name="Line 394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1" name="Line 395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2" name="Line 396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73" name="Line 397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7366" name="Group 398"/>
          <p:cNvGrpSpPr>
            <a:grpSpLocks/>
          </p:cNvGrpSpPr>
          <p:nvPr/>
        </p:nvGrpSpPr>
        <p:grpSpPr bwMode="auto">
          <a:xfrm flipV="1">
            <a:off x="6629400" y="6022975"/>
            <a:ext cx="685800" cy="382588"/>
            <a:chOff x="3636" y="2598"/>
            <a:chExt cx="4536" cy="1843"/>
          </a:xfrm>
        </p:grpSpPr>
        <p:sp>
          <p:nvSpPr>
            <p:cNvPr id="227554" name="Line 399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5" name="Line 400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6" name="Line 401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7" name="Line 402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8" name="Line 403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9" name="Line 404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0" name="Line 405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1" name="Line 406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2" name="Line 407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3" name="Line 408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4" name="Line 409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5" name="Line 410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6" name="Line 411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7" name="Line 412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8" name="Line 413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69" name="Line 414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0" name="Line 415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1" name="Line 416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2" name="Line 417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3" name="Line 418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4" name="Line 419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5" name="Line 420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6" name="Line 421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7" name="Line 422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8" name="Line 423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79" name="Line 424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0" name="Line 425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1" name="Line 426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2" name="Line 427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3" name="Line 428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4" name="Line 429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5" name="Line 430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6" name="Line 431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7" name="Line 432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8" name="Line 433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89" name="Line 434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0" name="Line 435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1" name="Line 436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2" name="Line 437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3" name="Line 438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4" name="Line 439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5" name="Line 440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6" name="Line 441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7" name="Line 442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8" name="Line 443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99" name="Line 444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0" name="Line 445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1" name="Line 446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2" name="Line 447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3" name="Line 448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4" name="Line 449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5" name="Line 450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6" name="Line 451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7" name="Line 452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8" name="Line 453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09" name="Line 454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0" name="Line 455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1" name="Line 456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2" name="Line 457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613" name="Line 458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7367" name="Group 459"/>
          <p:cNvGrpSpPr>
            <a:grpSpLocks/>
          </p:cNvGrpSpPr>
          <p:nvPr/>
        </p:nvGrpSpPr>
        <p:grpSpPr bwMode="auto">
          <a:xfrm>
            <a:off x="6019800" y="5641975"/>
            <a:ext cx="685800" cy="382588"/>
            <a:chOff x="3636" y="2598"/>
            <a:chExt cx="4536" cy="1843"/>
          </a:xfrm>
        </p:grpSpPr>
        <p:sp>
          <p:nvSpPr>
            <p:cNvPr id="227494" name="Line 460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5" name="Line 461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6" name="Line 462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7" name="Line 463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8" name="Line 464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9" name="Line 465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0" name="Line 466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1" name="Line 467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2" name="Line 468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3" name="Line 469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4" name="Line 470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5" name="Line 471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6" name="Line 472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7" name="Line 473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8" name="Line 474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09" name="Line 475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0" name="Line 476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1" name="Line 477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2" name="Line 478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3" name="Line 479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4" name="Line 480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5" name="Line 481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6" name="Line 482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7" name="Line 483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8" name="Line 484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19" name="Line 485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0" name="Line 486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1" name="Line 487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2" name="Line 488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3" name="Line 489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4" name="Line 490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5" name="Line 491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6" name="Line 492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7" name="Line 493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8" name="Line 494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29" name="Line 495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0" name="Line 496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1" name="Line 497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2" name="Line 498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3" name="Line 499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4" name="Line 500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5" name="Line 501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6" name="Line 502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7" name="Line 503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8" name="Line 504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39" name="Line 505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0" name="Line 506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1" name="Line 507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2" name="Line 508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3" name="Line 509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4" name="Line 510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5" name="Line 511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6" name="Line 512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7" name="Line 513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8" name="Line 514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49" name="Line 515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0" name="Line 516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1" name="Line 517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2" name="Line 518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553" name="Line 519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7368" name="Group 520"/>
          <p:cNvGrpSpPr>
            <a:grpSpLocks/>
          </p:cNvGrpSpPr>
          <p:nvPr/>
        </p:nvGrpSpPr>
        <p:grpSpPr bwMode="auto">
          <a:xfrm>
            <a:off x="7239000" y="5640388"/>
            <a:ext cx="685800" cy="382587"/>
            <a:chOff x="3636" y="2598"/>
            <a:chExt cx="4536" cy="1843"/>
          </a:xfrm>
        </p:grpSpPr>
        <p:sp>
          <p:nvSpPr>
            <p:cNvPr id="227434" name="Line 521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5" name="Line 522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6" name="Line 523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7" name="Line 524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8" name="Line 525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9" name="Line 526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0" name="Line 527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1" name="Line 528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2" name="Line 529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3" name="Line 530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4" name="Line 531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5" name="Line 532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6" name="Line 533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7" name="Line 534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8" name="Line 535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49" name="Line 536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0" name="Line 537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1" name="Line 538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2" name="Line 539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3" name="Line 540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4" name="Line 541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5" name="Line 542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6" name="Line 543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7" name="Line 544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8" name="Line 545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59" name="Line 546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0" name="Line 547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1" name="Line 548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2" name="Line 549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3" name="Line 550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4" name="Line 551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5" name="Line 552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6" name="Line 553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7" name="Line 554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8" name="Line 555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69" name="Line 556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0" name="Line 557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1" name="Line 558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2" name="Line 559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3" name="Line 560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4" name="Line 561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5" name="Line 562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6" name="Line 563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7" name="Line 564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8" name="Line 565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79" name="Line 566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0" name="Line 567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1" name="Line 568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2" name="Line 569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3" name="Line 570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4" name="Line 571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5" name="Line 572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6" name="Line 573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7" name="Line 574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8" name="Line 575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89" name="Line 576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0" name="Line 577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1" name="Line 578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2" name="Line 579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93" name="Line 580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227369" name="Line 581"/>
          <p:cNvSpPr>
            <a:spLocks noChangeShapeType="1"/>
          </p:cNvSpPr>
          <p:nvPr/>
        </p:nvSpPr>
        <p:spPr bwMode="auto">
          <a:xfrm>
            <a:off x="76200" y="4419600"/>
            <a:ext cx="89916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7370" name="Text Box 582"/>
          <p:cNvSpPr txBox="1">
            <a:spLocks noChangeArrowheads="1"/>
          </p:cNvSpPr>
          <p:nvPr/>
        </p:nvSpPr>
        <p:spPr bwMode="auto">
          <a:xfrm>
            <a:off x="152400" y="2301875"/>
            <a:ext cx="87630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電荷が周期配列している部分</a:t>
            </a:r>
            <a:b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　　　＝＞　フーリエ変換によって逆空間の原点の値になる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電荷が点電荷である部分</a:t>
            </a:r>
            <a:b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　　　　＝＞　フーリエ変換によって逆空間の遠距離の寄与になる</a:t>
            </a:r>
          </a:p>
        </p:txBody>
      </p:sp>
      <p:sp>
        <p:nvSpPr>
          <p:cNvPr id="227371" name="Text Box 583"/>
          <p:cNvSpPr txBox="1">
            <a:spLocks noChangeArrowheads="1"/>
          </p:cNvSpPr>
          <p:nvPr/>
        </p:nvSpPr>
        <p:spPr bwMode="auto">
          <a:xfrm>
            <a:off x="228600" y="48768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＝＞　拡がりのある電荷の周期配列として計算する</a:t>
            </a:r>
          </a:p>
        </p:txBody>
      </p:sp>
      <p:sp>
        <p:nvSpPr>
          <p:cNvPr id="227372" name="Rectangle 584"/>
          <p:cNvSpPr>
            <a:spLocks noChangeArrowheads="1"/>
          </p:cNvSpPr>
          <p:nvPr/>
        </p:nvSpPr>
        <p:spPr bwMode="auto">
          <a:xfrm>
            <a:off x="4343400" y="5676900"/>
            <a:ext cx="444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+</a:t>
            </a:r>
          </a:p>
        </p:txBody>
      </p:sp>
      <p:grpSp>
        <p:nvGrpSpPr>
          <p:cNvPr id="227373" name="Group 585"/>
          <p:cNvGrpSpPr>
            <a:grpSpLocks/>
          </p:cNvGrpSpPr>
          <p:nvPr/>
        </p:nvGrpSpPr>
        <p:grpSpPr bwMode="auto">
          <a:xfrm flipV="1">
            <a:off x="2365375" y="6019800"/>
            <a:ext cx="685800" cy="382588"/>
            <a:chOff x="3636" y="2598"/>
            <a:chExt cx="4536" cy="1843"/>
          </a:xfrm>
        </p:grpSpPr>
        <p:sp>
          <p:nvSpPr>
            <p:cNvPr id="227374" name="Line 586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75" name="Line 587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76" name="Line 588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77" name="Line 589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78" name="Line 590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79" name="Line 591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0" name="Line 592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1" name="Line 593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2" name="Line 594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3" name="Line 595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4" name="Line 596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5" name="Line 597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6" name="Line 598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7" name="Line 599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8" name="Line 600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89" name="Line 601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0" name="Line 602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1" name="Line 603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2" name="Line 604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3" name="Line 605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4" name="Line 606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5" name="Line 607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6" name="Line 608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7" name="Line 609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8" name="Line 610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399" name="Line 611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0" name="Line 612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1" name="Line 613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2" name="Line 614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3" name="Line 615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4" name="Line 616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5" name="Line 617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6" name="Line 618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7" name="Line 619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8" name="Line 620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09" name="Line 621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0" name="Line 622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1" name="Line 623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2" name="Line 624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3" name="Line 625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4" name="Line 626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5" name="Line 627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6" name="Line 628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7" name="Line 629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8" name="Line 630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19" name="Line 631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0" name="Line 632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1" name="Line 633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2" name="Line 634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3" name="Line 635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4" name="Line 636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5" name="Line 637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6" name="Line 638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7" name="Line 639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8" name="Line 640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29" name="Line 641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0" name="Line 642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1" name="Line 643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2" name="Line 644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7433" name="Line 645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605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Text Box 3"/>
          <p:cNvSpPr txBox="1">
            <a:spLocks noChangeArrowheads="1"/>
          </p:cNvSpPr>
          <p:nvPr/>
        </p:nvSpPr>
        <p:spPr bwMode="auto">
          <a:xfrm>
            <a:off x="381000" y="7620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拡がった電荷のフーリエ変換を利用し、</a:t>
            </a:r>
            <a:b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t>実空間和と逆空間和の計算の速い部分をとる</a:t>
            </a:r>
          </a:p>
        </p:txBody>
      </p:sp>
      <p:sp>
        <p:nvSpPr>
          <p:cNvPr id="229380" name="Line 4"/>
          <p:cNvSpPr>
            <a:spLocks noChangeShapeType="1"/>
          </p:cNvSpPr>
          <p:nvPr/>
        </p:nvSpPr>
        <p:spPr bwMode="auto">
          <a:xfrm>
            <a:off x="4914900" y="22098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1" name="Line 5"/>
          <p:cNvSpPr>
            <a:spLocks noChangeShapeType="1"/>
          </p:cNvSpPr>
          <p:nvPr/>
        </p:nvSpPr>
        <p:spPr bwMode="auto">
          <a:xfrm flipV="1">
            <a:off x="5143500" y="1752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2" name="Line 6"/>
          <p:cNvSpPr>
            <a:spLocks noChangeShapeType="1"/>
          </p:cNvSpPr>
          <p:nvPr/>
        </p:nvSpPr>
        <p:spPr bwMode="auto">
          <a:xfrm flipV="1">
            <a:off x="5753100" y="2209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3" name="Line 7"/>
          <p:cNvSpPr>
            <a:spLocks noChangeShapeType="1"/>
          </p:cNvSpPr>
          <p:nvPr/>
        </p:nvSpPr>
        <p:spPr bwMode="auto">
          <a:xfrm flipV="1">
            <a:off x="6362700" y="1752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4" name="Line 8"/>
          <p:cNvSpPr>
            <a:spLocks noChangeShapeType="1"/>
          </p:cNvSpPr>
          <p:nvPr/>
        </p:nvSpPr>
        <p:spPr bwMode="auto">
          <a:xfrm flipV="1">
            <a:off x="6972300" y="2209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5" name="Line 9"/>
          <p:cNvSpPr>
            <a:spLocks noChangeShapeType="1"/>
          </p:cNvSpPr>
          <p:nvPr/>
        </p:nvSpPr>
        <p:spPr bwMode="auto">
          <a:xfrm flipV="1">
            <a:off x="7581900" y="1752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6" name="Oval 10"/>
          <p:cNvSpPr>
            <a:spLocks noChangeArrowheads="1"/>
          </p:cNvSpPr>
          <p:nvPr/>
        </p:nvSpPr>
        <p:spPr bwMode="auto">
          <a:xfrm>
            <a:off x="5067300" y="213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7" name="Oval 11"/>
          <p:cNvSpPr>
            <a:spLocks noChangeArrowheads="1"/>
          </p:cNvSpPr>
          <p:nvPr/>
        </p:nvSpPr>
        <p:spPr bwMode="auto">
          <a:xfrm>
            <a:off x="5676900" y="2133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8" name="Oval 12"/>
          <p:cNvSpPr>
            <a:spLocks noChangeArrowheads="1"/>
          </p:cNvSpPr>
          <p:nvPr/>
        </p:nvSpPr>
        <p:spPr bwMode="auto">
          <a:xfrm>
            <a:off x="6286500" y="213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89" name="Oval 13"/>
          <p:cNvSpPr>
            <a:spLocks noChangeArrowheads="1"/>
          </p:cNvSpPr>
          <p:nvPr/>
        </p:nvSpPr>
        <p:spPr bwMode="auto">
          <a:xfrm>
            <a:off x="6896100" y="21336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90" name="Oval 14"/>
          <p:cNvSpPr>
            <a:spLocks noChangeArrowheads="1"/>
          </p:cNvSpPr>
          <p:nvPr/>
        </p:nvSpPr>
        <p:spPr bwMode="auto">
          <a:xfrm>
            <a:off x="7505700" y="2133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91" name="Line 15"/>
          <p:cNvSpPr>
            <a:spLocks noChangeShapeType="1"/>
          </p:cNvSpPr>
          <p:nvPr/>
        </p:nvSpPr>
        <p:spPr bwMode="auto">
          <a:xfrm>
            <a:off x="4914900" y="4484688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92" name="Oval 16"/>
          <p:cNvSpPr>
            <a:spLocks noChangeArrowheads="1"/>
          </p:cNvSpPr>
          <p:nvPr/>
        </p:nvSpPr>
        <p:spPr bwMode="auto">
          <a:xfrm>
            <a:off x="5067300" y="4408488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93" name="Oval 17"/>
          <p:cNvSpPr>
            <a:spLocks noChangeArrowheads="1"/>
          </p:cNvSpPr>
          <p:nvPr/>
        </p:nvSpPr>
        <p:spPr bwMode="auto">
          <a:xfrm>
            <a:off x="5676900" y="4408488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94" name="Oval 18"/>
          <p:cNvSpPr>
            <a:spLocks noChangeArrowheads="1"/>
          </p:cNvSpPr>
          <p:nvPr/>
        </p:nvSpPr>
        <p:spPr bwMode="auto">
          <a:xfrm>
            <a:off x="6286500" y="4408488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95" name="Oval 19"/>
          <p:cNvSpPr>
            <a:spLocks noChangeArrowheads="1"/>
          </p:cNvSpPr>
          <p:nvPr/>
        </p:nvSpPr>
        <p:spPr bwMode="auto">
          <a:xfrm>
            <a:off x="6896100" y="4408488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396" name="Oval 20"/>
          <p:cNvSpPr>
            <a:spLocks noChangeArrowheads="1"/>
          </p:cNvSpPr>
          <p:nvPr/>
        </p:nvSpPr>
        <p:spPr bwMode="auto">
          <a:xfrm>
            <a:off x="7505700" y="4408488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29397" name="Group 21"/>
          <p:cNvGrpSpPr>
            <a:grpSpLocks/>
          </p:cNvGrpSpPr>
          <p:nvPr/>
        </p:nvGrpSpPr>
        <p:grpSpPr bwMode="auto">
          <a:xfrm>
            <a:off x="4800600" y="4103688"/>
            <a:ext cx="685800" cy="382587"/>
            <a:chOff x="3636" y="2598"/>
            <a:chExt cx="4536" cy="1843"/>
          </a:xfrm>
        </p:grpSpPr>
        <p:sp>
          <p:nvSpPr>
            <p:cNvPr id="229964" name="Line 22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5" name="Line 23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6" name="Line 24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7" name="Line 25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8" name="Line 26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9" name="Line 27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0" name="Line 28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1" name="Line 29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2" name="Line 30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3" name="Line 31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4" name="Line 32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5" name="Line 33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6" name="Line 34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7" name="Line 35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8" name="Line 36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79" name="Line 37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0" name="Line 38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1" name="Line 39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2" name="Line 40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3" name="Line 41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4" name="Line 42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5" name="Line 43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6" name="Line 44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7" name="Line 45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8" name="Line 46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89" name="Line 47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0" name="Line 48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1" name="Line 49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2" name="Line 50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3" name="Line 51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4" name="Line 52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5" name="Line 53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6" name="Line 54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7" name="Line 55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8" name="Line 56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99" name="Line 57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0" name="Line 58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1" name="Line 59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2" name="Line 60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3" name="Line 61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4" name="Line 62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5" name="Line 63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6" name="Line 64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7" name="Line 65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8" name="Line 66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09" name="Line 67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0" name="Line 68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1" name="Line 69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2" name="Line 70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3" name="Line 71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4" name="Line 72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5" name="Line 73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6" name="Line 74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7" name="Line 75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8" name="Line 76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19" name="Line 77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20" name="Line 78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21" name="Line 79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22" name="Line 80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30023" name="Line 81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398" name="Group 82"/>
          <p:cNvGrpSpPr>
            <a:grpSpLocks/>
          </p:cNvGrpSpPr>
          <p:nvPr/>
        </p:nvGrpSpPr>
        <p:grpSpPr bwMode="auto">
          <a:xfrm flipV="1">
            <a:off x="5410200" y="4483100"/>
            <a:ext cx="685800" cy="382588"/>
            <a:chOff x="3636" y="2598"/>
            <a:chExt cx="4536" cy="1843"/>
          </a:xfrm>
        </p:grpSpPr>
        <p:sp>
          <p:nvSpPr>
            <p:cNvPr id="229904" name="Line 83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5" name="Line 84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6" name="Line 85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7" name="Line 86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8" name="Line 87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9" name="Line 88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0" name="Line 89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1" name="Line 90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2" name="Line 91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3" name="Line 92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4" name="Line 93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5" name="Line 94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6" name="Line 95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7" name="Line 96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8" name="Line 97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19" name="Line 98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0" name="Line 99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1" name="Line 100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2" name="Line 101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3" name="Line 102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4" name="Line 103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5" name="Line 104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6" name="Line 105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7" name="Line 106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8" name="Line 107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29" name="Line 108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0" name="Line 109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1" name="Line 110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2" name="Line 111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3" name="Line 112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4" name="Line 113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5" name="Line 114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6" name="Line 115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7" name="Line 116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8" name="Line 117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39" name="Line 118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0" name="Line 119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1" name="Line 120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2" name="Line 121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3" name="Line 122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4" name="Line 123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5" name="Line 124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6" name="Line 125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7" name="Line 126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8" name="Line 127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49" name="Line 128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0" name="Line 129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1" name="Line 130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2" name="Line 131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3" name="Line 132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4" name="Line 133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5" name="Line 134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6" name="Line 135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7" name="Line 136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8" name="Line 137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59" name="Line 138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0" name="Line 139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1" name="Line 140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2" name="Line 141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63" name="Line 142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399" name="Group 143"/>
          <p:cNvGrpSpPr>
            <a:grpSpLocks/>
          </p:cNvGrpSpPr>
          <p:nvPr/>
        </p:nvGrpSpPr>
        <p:grpSpPr bwMode="auto">
          <a:xfrm flipV="1">
            <a:off x="6629400" y="4484688"/>
            <a:ext cx="685800" cy="382587"/>
            <a:chOff x="3636" y="2598"/>
            <a:chExt cx="4536" cy="1843"/>
          </a:xfrm>
        </p:grpSpPr>
        <p:sp>
          <p:nvSpPr>
            <p:cNvPr id="229844" name="Line 144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5" name="Line 145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6" name="Line 146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7" name="Line 147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8" name="Line 148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9" name="Line 149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0" name="Line 150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1" name="Line 151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2" name="Line 152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3" name="Line 153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4" name="Line 154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5" name="Line 155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6" name="Line 156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7" name="Line 157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8" name="Line 158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59" name="Line 159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0" name="Line 160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1" name="Line 161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2" name="Line 162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3" name="Line 163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4" name="Line 164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5" name="Line 165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6" name="Line 166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7" name="Line 167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8" name="Line 168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69" name="Line 169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0" name="Line 170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1" name="Line 171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2" name="Line 172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3" name="Line 173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4" name="Line 174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5" name="Line 175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6" name="Line 176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7" name="Line 177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8" name="Line 178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79" name="Line 179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0" name="Line 180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1" name="Line 181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2" name="Line 182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3" name="Line 183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4" name="Line 184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5" name="Line 185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6" name="Line 186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7" name="Line 187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8" name="Line 188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89" name="Line 189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0" name="Line 190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1" name="Line 191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2" name="Line 192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3" name="Line 193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4" name="Line 194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5" name="Line 195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6" name="Line 196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7" name="Line 197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8" name="Line 198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99" name="Line 199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0" name="Line 200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1" name="Line 201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2" name="Line 202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903" name="Line 203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400" name="Group 204"/>
          <p:cNvGrpSpPr>
            <a:grpSpLocks/>
          </p:cNvGrpSpPr>
          <p:nvPr/>
        </p:nvGrpSpPr>
        <p:grpSpPr bwMode="auto">
          <a:xfrm>
            <a:off x="6019800" y="4103688"/>
            <a:ext cx="685800" cy="382587"/>
            <a:chOff x="3636" y="2598"/>
            <a:chExt cx="4536" cy="1843"/>
          </a:xfrm>
        </p:grpSpPr>
        <p:sp>
          <p:nvSpPr>
            <p:cNvPr id="229784" name="Line 205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5" name="Line 206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6" name="Line 207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7" name="Line 208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8" name="Line 209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9" name="Line 210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0" name="Line 211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1" name="Line 212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2" name="Line 213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3" name="Line 214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4" name="Line 215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5" name="Line 216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6" name="Line 217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7" name="Line 218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8" name="Line 219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99" name="Line 220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0" name="Line 221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1" name="Line 222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2" name="Line 223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3" name="Line 224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4" name="Line 225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5" name="Line 226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6" name="Line 227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7" name="Line 228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8" name="Line 229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09" name="Line 230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0" name="Line 231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1" name="Line 232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2" name="Line 233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3" name="Line 234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4" name="Line 235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5" name="Line 236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6" name="Line 237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7" name="Line 238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8" name="Line 239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19" name="Line 240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0" name="Line 241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1" name="Line 242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2" name="Line 243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3" name="Line 244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4" name="Line 245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5" name="Line 246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6" name="Line 247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7" name="Line 248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8" name="Line 249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29" name="Line 250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0" name="Line 251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1" name="Line 252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2" name="Line 253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3" name="Line 254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4" name="Line 255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5" name="Line 256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6" name="Line 257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7" name="Line 258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8" name="Line 259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39" name="Line 260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0" name="Line 261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1" name="Line 262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2" name="Line 263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843" name="Line 264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401" name="Group 265"/>
          <p:cNvGrpSpPr>
            <a:grpSpLocks/>
          </p:cNvGrpSpPr>
          <p:nvPr/>
        </p:nvGrpSpPr>
        <p:grpSpPr bwMode="auto">
          <a:xfrm>
            <a:off x="7239000" y="4102100"/>
            <a:ext cx="685800" cy="382588"/>
            <a:chOff x="3636" y="2598"/>
            <a:chExt cx="4536" cy="1843"/>
          </a:xfrm>
        </p:grpSpPr>
        <p:sp>
          <p:nvSpPr>
            <p:cNvPr id="229724" name="Line 266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5" name="Line 267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6" name="Line 268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7" name="Line 269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8" name="Line 270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9" name="Line 271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0" name="Line 272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1" name="Line 273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2" name="Line 274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3" name="Line 275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4" name="Line 276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5" name="Line 277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6" name="Line 278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7" name="Line 279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8" name="Line 280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39" name="Line 281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0" name="Line 282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1" name="Line 283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2" name="Line 284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3" name="Line 285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4" name="Line 286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5" name="Line 287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6" name="Line 288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7" name="Line 289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8" name="Line 290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49" name="Line 291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0" name="Line 292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1" name="Line 293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2" name="Line 294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3" name="Line 295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4" name="Line 296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5" name="Line 297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6" name="Line 298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7" name="Line 299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8" name="Line 300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59" name="Line 301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0" name="Line 302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1" name="Line 303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2" name="Line 304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3" name="Line 305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4" name="Line 306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5" name="Line 307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6" name="Line 308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7" name="Line 309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8" name="Line 310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69" name="Line 311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0" name="Line 312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1" name="Line 313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2" name="Line 314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3" name="Line 315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4" name="Line 316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5" name="Line 317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6" name="Line 318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7" name="Line 319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8" name="Line 320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79" name="Line 321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0" name="Line 322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1" name="Line 323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2" name="Line 324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83" name="Line 325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aphicFrame>
        <p:nvGraphicFramePr>
          <p:cNvPr id="229402" name="Object 326"/>
          <p:cNvGraphicFramePr>
            <a:graphicFrameLocks noChangeAspect="1"/>
          </p:cNvGraphicFramePr>
          <p:nvPr/>
        </p:nvGraphicFramePr>
        <p:xfrm>
          <a:off x="381000" y="1676400"/>
          <a:ext cx="2362200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78" name="数式" r:id="rId4" imgW="1104900" imgH="469900" progId="Equation.3">
                  <p:embed/>
                </p:oleObj>
              </mc:Choice>
              <mc:Fallback>
                <p:oleObj name="数式" r:id="rId4" imgW="1104900" imgH="469900" progId="Equation.3">
                  <p:embed/>
                  <p:pic>
                    <p:nvPicPr>
                      <p:cNvPr id="229402" name="Object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76400"/>
                        <a:ext cx="2362200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403" name="Object 3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80067"/>
              </p:ext>
            </p:extLst>
          </p:nvPr>
        </p:nvGraphicFramePr>
        <p:xfrm>
          <a:off x="253826" y="2960688"/>
          <a:ext cx="30940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79" name="数式" r:id="rId6" imgW="1676160" imgH="533160" progId="Equation.3">
                  <p:embed/>
                </p:oleObj>
              </mc:Choice>
              <mc:Fallback>
                <p:oleObj name="数式" r:id="rId6" imgW="1676160" imgH="533160" progId="Equation.3">
                  <p:embed/>
                  <p:pic>
                    <p:nvPicPr>
                      <p:cNvPr id="229403" name="Object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26" y="2960688"/>
                        <a:ext cx="30940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404" name="Object 3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994782"/>
              </p:ext>
            </p:extLst>
          </p:nvPr>
        </p:nvGraphicFramePr>
        <p:xfrm>
          <a:off x="251520" y="3951578"/>
          <a:ext cx="8756775" cy="1849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80" name="数式" r:id="rId8" imgW="5079960" imgH="1066680" progId="Equation.3">
                  <p:embed/>
                </p:oleObj>
              </mc:Choice>
              <mc:Fallback>
                <p:oleObj name="数式" r:id="rId8" imgW="5079960" imgH="1066680" progId="Equation.3">
                  <p:embed/>
                  <p:pic>
                    <p:nvPicPr>
                      <p:cNvPr id="229404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951578"/>
                        <a:ext cx="8756775" cy="18490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9405" name="Line 329"/>
          <p:cNvSpPr>
            <a:spLocks noChangeShapeType="1"/>
          </p:cNvSpPr>
          <p:nvPr/>
        </p:nvSpPr>
        <p:spPr bwMode="auto">
          <a:xfrm>
            <a:off x="76200" y="2819400"/>
            <a:ext cx="89916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229406" name="Object 330"/>
          <p:cNvGraphicFramePr>
            <a:graphicFrameLocks noChangeAspect="1"/>
          </p:cNvGraphicFramePr>
          <p:nvPr/>
        </p:nvGraphicFramePr>
        <p:xfrm>
          <a:off x="3962400" y="6019800"/>
          <a:ext cx="26892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81" name="数式" r:id="rId10" imgW="1257300" imgH="241300" progId="Equation.3">
                  <p:embed/>
                </p:oleObj>
              </mc:Choice>
              <mc:Fallback>
                <p:oleObj name="数式" r:id="rId10" imgW="1257300" imgH="241300" progId="Equation.3">
                  <p:embed/>
                  <p:pic>
                    <p:nvPicPr>
                      <p:cNvPr id="229406" name="Object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6019800"/>
                        <a:ext cx="2689225" cy="51911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407" name="Object 3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435525"/>
              </p:ext>
            </p:extLst>
          </p:nvPr>
        </p:nvGraphicFramePr>
        <p:xfrm>
          <a:off x="251619" y="5661025"/>
          <a:ext cx="20161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82" name="数式" r:id="rId12" imgW="1091880" imgH="457200" progId="Equation.3">
                  <p:embed/>
                </p:oleObj>
              </mc:Choice>
              <mc:Fallback>
                <p:oleObj name="数式" r:id="rId12" imgW="1091880" imgH="457200" progId="Equation.3">
                  <p:embed/>
                  <p:pic>
                    <p:nvPicPr>
                      <p:cNvPr id="229407" name="Object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9" y="5661025"/>
                        <a:ext cx="20161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9408" name="Line 332"/>
          <p:cNvSpPr>
            <a:spLocks noChangeShapeType="1"/>
          </p:cNvSpPr>
          <p:nvPr/>
        </p:nvSpPr>
        <p:spPr bwMode="auto">
          <a:xfrm>
            <a:off x="4922838" y="34290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09" name="Line 333"/>
          <p:cNvSpPr>
            <a:spLocks noChangeShapeType="1"/>
          </p:cNvSpPr>
          <p:nvPr/>
        </p:nvSpPr>
        <p:spPr bwMode="auto">
          <a:xfrm flipV="1">
            <a:off x="5151438" y="2971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0" name="Line 334"/>
          <p:cNvSpPr>
            <a:spLocks noChangeShapeType="1"/>
          </p:cNvSpPr>
          <p:nvPr/>
        </p:nvSpPr>
        <p:spPr bwMode="auto">
          <a:xfrm flipV="1">
            <a:off x="5761038" y="3429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1" name="Line 335"/>
          <p:cNvSpPr>
            <a:spLocks noChangeShapeType="1"/>
          </p:cNvSpPr>
          <p:nvPr/>
        </p:nvSpPr>
        <p:spPr bwMode="auto">
          <a:xfrm flipV="1">
            <a:off x="6370638" y="2971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2" name="Line 336"/>
          <p:cNvSpPr>
            <a:spLocks noChangeShapeType="1"/>
          </p:cNvSpPr>
          <p:nvPr/>
        </p:nvSpPr>
        <p:spPr bwMode="auto">
          <a:xfrm flipV="1">
            <a:off x="6980238" y="3429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3" name="Line 337"/>
          <p:cNvSpPr>
            <a:spLocks noChangeShapeType="1"/>
          </p:cNvSpPr>
          <p:nvPr/>
        </p:nvSpPr>
        <p:spPr bwMode="auto">
          <a:xfrm flipV="1">
            <a:off x="7589838" y="2971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4" name="Oval 338"/>
          <p:cNvSpPr>
            <a:spLocks noChangeArrowheads="1"/>
          </p:cNvSpPr>
          <p:nvPr/>
        </p:nvSpPr>
        <p:spPr bwMode="auto">
          <a:xfrm>
            <a:off x="5075238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5" name="Oval 339"/>
          <p:cNvSpPr>
            <a:spLocks noChangeArrowheads="1"/>
          </p:cNvSpPr>
          <p:nvPr/>
        </p:nvSpPr>
        <p:spPr bwMode="auto">
          <a:xfrm>
            <a:off x="5684838" y="3352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6" name="Oval 340"/>
          <p:cNvSpPr>
            <a:spLocks noChangeArrowheads="1"/>
          </p:cNvSpPr>
          <p:nvPr/>
        </p:nvSpPr>
        <p:spPr bwMode="auto">
          <a:xfrm>
            <a:off x="6294438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7" name="Oval 341"/>
          <p:cNvSpPr>
            <a:spLocks noChangeArrowheads="1"/>
          </p:cNvSpPr>
          <p:nvPr/>
        </p:nvSpPr>
        <p:spPr bwMode="auto">
          <a:xfrm>
            <a:off x="6904038" y="3352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229418" name="Oval 342"/>
          <p:cNvSpPr>
            <a:spLocks noChangeArrowheads="1"/>
          </p:cNvSpPr>
          <p:nvPr/>
        </p:nvSpPr>
        <p:spPr bwMode="auto">
          <a:xfrm>
            <a:off x="7513638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229419" name="Group 343"/>
          <p:cNvGrpSpPr>
            <a:grpSpLocks/>
          </p:cNvGrpSpPr>
          <p:nvPr/>
        </p:nvGrpSpPr>
        <p:grpSpPr bwMode="auto">
          <a:xfrm>
            <a:off x="5410200" y="3048000"/>
            <a:ext cx="685800" cy="382588"/>
            <a:chOff x="3636" y="2598"/>
            <a:chExt cx="4536" cy="1843"/>
          </a:xfrm>
        </p:grpSpPr>
        <p:sp>
          <p:nvSpPr>
            <p:cNvPr id="229664" name="Line 344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5" name="Line 345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6" name="Line 346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7" name="Line 347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8" name="Line 348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9" name="Line 349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0" name="Line 350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1" name="Line 351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2" name="Line 352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3" name="Line 353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4" name="Line 354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5" name="Line 355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6" name="Line 356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7" name="Line 357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8" name="Line 358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79" name="Line 359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0" name="Line 360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1" name="Line 361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2" name="Line 362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3" name="Line 363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4" name="Line 364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5" name="Line 365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6" name="Line 366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7" name="Line 367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8" name="Line 368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89" name="Line 369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0" name="Line 370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1" name="Line 371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2" name="Line 372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3" name="Line 373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4" name="Line 374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5" name="Line 375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6" name="Line 376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7" name="Line 377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8" name="Line 378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99" name="Line 379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0" name="Line 380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1" name="Line 381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2" name="Line 382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3" name="Line 383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4" name="Line 384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5" name="Line 385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6" name="Line 386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7" name="Line 387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8" name="Line 388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09" name="Line 389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0" name="Line 390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1" name="Line 391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2" name="Line 392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3" name="Line 393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4" name="Line 394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5" name="Line 395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6" name="Line 396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7" name="Line 397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8" name="Line 398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19" name="Line 399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0" name="Line 400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1" name="Line 401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2" name="Line 402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723" name="Line 403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420" name="Group 404"/>
          <p:cNvGrpSpPr>
            <a:grpSpLocks/>
          </p:cNvGrpSpPr>
          <p:nvPr/>
        </p:nvGrpSpPr>
        <p:grpSpPr bwMode="auto">
          <a:xfrm flipV="1">
            <a:off x="4808538" y="3427413"/>
            <a:ext cx="685800" cy="382587"/>
            <a:chOff x="3636" y="2598"/>
            <a:chExt cx="4536" cy="1843"/>
          </a:xfrm>
        </p:grpSpPr>
        <p:sp>
          <p:nvSpPr>
            <p:cNvPr id="229604" name="Line 405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5" name="Line 406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6" name="Line 407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7" name="Line 408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8" name="Line 409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9" name="Line 410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0" name="Line 411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1" name="Line 412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2" name="Line 413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3" name="Line 414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4" name="Line 415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5" name="Line 416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6" name="Line 417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7" name="Line 418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8" name="Line 419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19" name="Line 420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0" name="Line 421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1" name="Line 422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2" name="Line 423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3" name="Line 424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4" name="Line 425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5" name="Line 426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6" name="Line 427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7" name="Line 428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8" name="Line 429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29" name="Line 430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0" name="Line 431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1" name="Line 432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2" name="Line 433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3" name="Line 434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4" name="Line 435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5" name="Line 436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6" name="Line 437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7" name="Line 438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8" name="Line 439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39" name="Line 440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0" name="Line 441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1" name="Line 442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2" name="Line 443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3" name="Line 444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4" name="Line 445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5" name="Line 446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6" name="Line 447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7" name="Line 448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8" name="Line 449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49" name="Line 450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0" name="Line 451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1" name="Line 452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2" name="Line 453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3" name="Line 454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4" name="Line 455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5" name="Line 456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6" name="Line 457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7" name="Line 458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8" name="Line 459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59" name="Line 460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0" name="Line 461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1" name="Line 462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2" name="Line 463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63" name="Line 464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421" name="Group 465"/>
          <p:cNvGrpSpPr>
            <a:grpSpLocks/>
          </p:cNvGrpSpPr>
          <p:nvPr/>
        </p:nvGrpSpPr>
        <p:grpSpPr bwMode="auto">
          <a:xfrm flipV="1">
            <a:off x="7251700" y="3429000"/>
            <a:ext cx="685800" cy="382588"/>
            <a:chOff x="3636" y="2598"/>
            <a:chExt cx="4536" cy="1843"/>
          </a:xfrm>
        </p:grpSpPr>
        <p:sp>
          <p:nvSpPr>
            <p:cNvPr id="229544" name="Line 466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5" name="Line 467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6" name="Line 468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7" name="Line 469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8" name="Line 470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9" name="Line 471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0" name="Line 472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1" name="Line 473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2" name="Line 474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3" name="Line 475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4" name="Line 476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5" name="Line 477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6" name="Line 478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7" name="Line 479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8" name="Line 480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59" name="Line 481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0" name="Line 482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1" name="Line 483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2" name="Line 484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3" name="Line 485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4" name="Line 486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5" name="Line 487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6" name="Line 488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7" name="Line 489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8" name="Line 490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69" name="Line 491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0" name="Line 492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1" name="Line 493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2" name="Line 494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3" name="Line 495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4" name="Line 496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5" name="Line 497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6" name="Line 498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7" name="Line 499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8" name="Line 500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79" name="Line 501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0" name="Line 502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1" name="Line 503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2" name="Line 504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3" name="Line 505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4" name="Line 506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5" name="Line 507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6" name="Line 508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7" name="Line 509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8" name="Line 510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89" name="Line 511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0" name="Line 512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1" name="Line 513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2" name="Line 514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3" name="Line 515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4" name="Line 516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5" name="Line 517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6" name="Line 518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7" name="Line 519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8" name="Line 520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99" name="Line 521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0" name="Line 522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1" name="Line 523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2" name="Line 524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603" name="Line 525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422" name="Group 526"/>
          <p:cNvGrpSpPr>
            <a:grpSpLocks/>
          </p:cNvGrpSpPr>
          <p:nvPr/>
        </p:nvGrpSpPr>
        <p:grpSpPr bwMode="auto">
          <a:xfrm>
            <a:off x="6624638" y="3048000"/>
            <a:ext cx="685800" cy="382588"/>
            <a:chOff x="3636" y="2598"/>
            <a:chExt cx="4536" cy="1843"/>
          </a:xfrm>
        </p:grpSpPr>
        <p:sp>
          <p:nvSpPr>
            <p:cNvPr id="229484" name="Line 527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5" name="Line 528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6" name="Line 529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7" name="Line 530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8" name="Line 531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9" name="Line 532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0" name="Line 533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1" name="Line 534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2" name="Line 535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3" name="Line 536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4" name="Line 537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5" name="Line 538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6" name="Line 539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7" name="Line 540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8" name="Line 541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99" name="Line 542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0" name="Line 543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1" name="Line 544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2" name="Line 545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3" name="Line 546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4" name="Line 547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5" name="Line 548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6" name="Line 549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7" name="Line 550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8" name="Line 551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09" name="Line 552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0" name="Line 553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1" name="Line 554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2" name="Line 555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3" name="Line 556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4" name="Line 557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5" name="Line 558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6" name="Line 559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7" name="Line 560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8" name="Line 561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19" name="Line 562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0" name="Line 563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1" name="Line 564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2" name="Line 565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3" name="Line 566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4" name="Line 567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5" name="Line 568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6" name="Line 569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7" name="Line 570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8" name="Line 571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29" name="Line 572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0" name="Line 573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1" name="Line 574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2" name="Line 575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3" name="Line 576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4" name="Line 577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5" name="Line 578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6" name="Line 579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7" name="Line 580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8" name="Line 581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39" name="Line 582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0" name="Line 583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1" name="Line 584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2" name="Line 585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543" name="Line 586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229423" name="Group 587"/>
          <p:cNvGrpSpPr>
            <a:grpSpLocks/>
          </p:cNvGrpSpPr>
          <p:nvPr/>
        </p:nvGrpSpPr>
        <p:grpSpPr bwMode="auto">
          <a:xfrm flipV="1">
            <a:off x="6030913" y="3429000"/>
            <a:ext cx="685800" cy="382588"/>
            <a:chOff x="3636" y="2598"/>
            <a:chExt cx="4536" cy="1843"/>
          </a:xfrm>
        </p:grpSpPr>
        <p:sp>
          <p:nvSpPr>
            <p:cNvPr id="229424" name="Line 588"/>
            <p:cNvSpPr>
              <a:spLocks noChangeShapeType="1"/>
            </p:cNvSpPr>
            <p:nvPr/>
          </p:nvSpPr>
          <p:spPr bwMode="auto">
            <a:xfrm>
              <a:off x="363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25" name="Line 589"/>
            <p:cNvSpPr>
              <a:spLocks noChangeShapeType="1"/>
            </p:cNvSpPr>
            <p:nvPr/>
          </p:nvSpPr>
          <p:spPr bwMode="auto">
            <a:xfrm>
              <a:off x="3714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26" name="Line 590"/>
            <p:cNvSpPr>
              <a:spLocks noChangeShapeType="1"/>
            </p:cNvSpPr>
            <p:nvPr/>
          </p:nvSpPr>
          <p:spPr bwMode="auto">
            <a:xfrm>
              <a:off x="3786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27" name="Line 591"/>
            <p:cNvSpPr>
              <a:spLocks noChangeShapeType="1"/>
            </p:cNvSpPr>
            <p:nvPr/>
          </p:nvSpPr>
          <p:spPr bwMode="auto">
            <a:xfrm flipV="1">
              <a:off x="3864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28" name="Line 592"/>
            <p:cNvSpPr>
              <a:spLocks noChangeShapeType="1"/>
            </p:cNvSpPr>
            <p:nvPr/>
          </p:nvSpPr>
          <p:spPr bwMode="auto">
            <a:xfrm>
              <a:off x="3942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29" name="Line 593"/>
            <p:cNvSpPr>
              <a:spLocks noChangeShapeType="1"/>
            </p:cNvSpPr>
            <p:nvPr/>
          </p:nvSpPr>
          <p:spPr bwMode="auto">
            <a:xfrm flipV="1">
              <a:off x="4020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0" name="Line 594"/>
            <p:cNvSpPr>
              <a:spLocks noChangeShapeType="1"/>
            </p:cNvSpPr>
            <p:nvPr/>
          </p:nvSpPr>
          <p:spPr bwMode="auto">
            <a:xfrm>
              <a:off x="4098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1" name="Line 595"/>
            <p:cNvSpPr>
              <a:spLocks noChangeShapeType="1"/>
            </p:cNvSpPr>
            <p:nvPr/>
          </p:nvSpPr>
          <p:spPr bwMode="auto">
            <a:xfrm flipV="1">
              <a:off x="4170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2" name="Line 596"/>
            <p:cNvSpPr>
              <a:spLocks noChangeShapeType="1"/>
            </p:cNvSpPr>
            <p:nvPr/>
          </p:nvSpPr>
          <p:spPr bwMode="auto">
            <a:xfrm flipV="1">
              <a:off x="424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3" name="Line 597"/>
            <p:cNvSpPr>
              <a:spLocks noChangeShapeType="1"/>
            </p:cNvSpPr>
            <p:nvPr/>
          </p:nvSpPr>
          <p:spPr bwMode="auto">
            <a:xfrm flipV="1">
              <a:off x="4326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4" name="Line 598"/>
            <p:cNvSpPr>
              <a:spLocks noChangeShapeType="1"/>
            </p:cNvSpPr>
            <p:nvPr/>
          </p:nvSpPr>
          <p:spPr bwMode="auto">
            <a:xfrm flipV="1">
              <a:off x="4404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5" name="Line 599"/>
            <p:cNvSpPr>
              <a:spLocks noChangeShapeType="1"/>
            </p:cNvSpPr>
            <p:nvPr/>
          </p:nvSpPr>
          <p:spPr bwMode="auto">
            <a:xfrm flipV="1">
              <a:off x="4482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6" name="Line 600"/>
            <p:cNvSpPr>
              <a:spLocks noChangeShapeType="1"/>
            </p:cNvSpPr>
            <p:nvPr/>
          </p:nvSpPr>
          <p:spPr bwMode="auto">
            <a:xfrm flipV="1">
              <a:off x="4554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7" name="Line 601"/>
            <p:cNvSpPr>
              <a:spLocks noChangeShapeType="1"/>
            </p:cNvSpPr>
            <p:nvPr/>
          </p:nvSpPr>
          <p:spPr bwMode="auto">
            <a:xfrm flipV="1">
              <a:off x="4632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8" name="Line 602"/>
            <p:cNvSpPr>
              <a:spLocks noChangeShapeType="1"/>
            </p:cNvSpPr>
            <p:nvPr/>
          </p:nvSpPr>
          <p:spPr bwMode="auto">
            <a:xfrm flipV="1">
              <a:off x="4710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39" name="Line 603"/>
            <p:cNvSpPr>
              <a:spLocks noChangeShapeType="1"/>
            </p:cNvSpPr>
            <p:nvPr/>
          </p:nvSpPr>
          <p:spPr bwMode="auto">
            <a:xfrm flipV="1">
              <a:off x="478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0" name="Line 604"/>
            <p:cNvSpPr>
              <a:spLocks noChangeShapeType="1"/>
            </p:cNvSpPr>
            <p:nvPr/>
          </p:nvSpPr>
          <p:spPr bwMode="auto">
            <a:xfrm flipV="1">
              <a:off x="486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1" name="Line 605"/>
            <p:cNvSpPr>
              <a:spLocks noChangeShapeType="1"/>
            </p:cNvSpPr>
            <p:nvPr/>
          </p:nvSpPr>
          <p:spPr bwMode="auto">
            <a:xfrm flipV="1">
              <a:off x="493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2" name="Line 606"/>
            <p:cNvSpPr>
              <a:spLocks noChangeShapeType="1"/>
            </p:cNvSpPr>
            <p:nvPr/>
          </p:nvSpPr>
          <p:spPr bwMode="auto">
            <a:xfrm flipV="1">
              <a:off x="5016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3" name="Line 607"/>
            <p:cNvSpPr>
              <a:spLocks noChangeShapeType="1"/>
            </p:cNvSpPr>
            <p:nvPr/>
          </p:nvSpPr>
          <p:spPr bwMode="auto">
            <a:xfrm flipV="1">
              <a:off x="5094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4" name="Line 608"/>
            <p:cNvSpPr>
              <a:spLocks noChangeShapeType="1"/>
            </p:cNvSpPr>
            <p:nvPr/>
          </p:nvSpPr>
          <p:spPr bwMode="auto">
            <a:xfrm flipV="1">
              <a:off x="5172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5" name="Line 609"/>
            <p:cNvSpPr>
              <a:spLocks noChangeShapeType="1"/>
            </p:cNvSpPr>
            <p:nvPr/>
          </p:nvSpPr>
          <p:spPr bwMode="auto">
            <a:xfrm flipV="1">
              <a:off x="5250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6" name="Line 610"/>
            <p:cNvSpPr>
              <a:spLocks noChangeShapeType="1"/>
            </p:cNvSpPr>
            <p:nvPr/>
          </p:nvSpPr>
          <p:spPr bwMode="auto">
            <a:xfrm flipV="1">
              <a:off x="5322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7" name="Line 611"/>
            <p:cNvSpPr>
              <a:spLocks noChangeShapeType="1"/>
            </p:cNvSpPr>
            <p:nvPr/>
          </p:nvSpPr>
          <p:spPr bwMode="auto">
            <a:xfrm flipV="1">
              <a:off x="5400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8" name="Line 612"/>
            <p:cNvSpPr>
              <a:spLocks noChangeShapeType="1"/>
            </p:cNvSpPr>
            <p:nvPr/>
          </p:nvSpPr>
          <p:spPr bwMode="auto">
            <a:xfrm flipV="1">
              <a:off x="547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49" name="Line 613"/>
            <p:cNvSpPr>
              <a:spLocks noChangeShapeType="1"/>
            </p:cNvSpPr>
            <p:nvPr/>
          </p:nvSpPr>
          <p:spPr bwMode="auto">
            <a:xfrm flipV="1">
              <a:off x="5556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0" name="Line 614"/>
            <p:cNvSpPr>
              <a:spLocks noChangeShapeType="1"/>
            </p:cNvSpPr>
            <p:nvPr/>
          </p:nvSpPr>
          <p:spPr bwMode="auto">
            <a:xfrm flipV="1">
              <a:off x="5634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1" name="Line 615"/>
            <p:cNvSpPr>
              <a:spLocks noChangeShapeType="1"/>
            </p:cNvSpPr>
            <p:nvPr/>
          </p:nvSpPr>
          <p:spPr bwMode="auto">
            <a:xfrm flipV="1">
              <a:off x="5706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2" name="Line 616"/>
            <p:cNvSpPr>
              <a:spLocks noChangeShapeType="1"/>
            </p:cNvSpPr>
            <p:nvPr/>
          </p:nvSpPr>
          <p:spPr bwMode="auto">
            <a:xfrm flipV="1">
              <a:off x="5784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3" name="Line 617"/>
            <p:cNvSpPr>
              <a:spLocks noChangeShapeType="1"/>
            </p:cNvSpPr>
            <p:nvPr/>
          </p:nvSpPr>
          <p:spPr bwMode="auto">
            <a:xfrm>
              <a:off x="5862" y="2598"/>
              <a:ext cx="78" cy="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4" name="Line 618"/>
            <p:cNvSpPr>
              <a:spLocks noChangeShapeType="1"/>
            </p:cNvSpPr>
            <p:nvPr/>
          </p:nvSpPr>
          <p:spPr bwMode="auto">
            <a:xfrm>
              <a:off x="5940" y="2616"/>
              <a:ext cx="78" cy="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5" name="Line 619"/>
            <p:cNvSpPr>
              <a:spLocks noChangeShapeType="1"/>
            </p:cNvSpPr>
            <p:nvPr/>
          </p:nvSpPr>
          <p:spPr bwMode="auto">
            <a:xfrm>
              <a:off x="6018" y="2670"/>
              <a:ext cx="72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6" name="Line 620"/>
            <p:cNvSpPr>
              <a:spLocks noChangeShapeType="1"/>
            </p:cNvSpPr>
            <p:nvPr/>
          </p:nvSpPr>
          <p:spPr bwMode="auto">
            <a:xfrm>
              <a:off x="6090" y="2754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7" name="Line 621"/>
            <p:cNvSpPr>
              <a:spLocks noChangeShapeType="1"/>
            </p:cNvSpPr>
            <p:nvPr/>
          </p:nvSpPr>
          <p:spPr bwMode="auto">
            <a:xfrm>
              <a:off x="6168" y="2868"/>
              <a:ext cx="78" cy="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8" name="Line 622"/>
            <p:cNvSpPr>
              <a:spLocks noChangeShapeType="1"/>
            </p:cNvSpPr>
            <p:nvPr/>
          </p:nvSpPr>
          <p:spPr bwMode="auto">
            <a:xfrm>
              <a:off x="6246" y="3006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59" name="Line 623"/>
            <p:cNvSpPr>
              <a:spLocks noChangeShapeType="1"/>
            </p:cNvSpPr>
            <p:nvPr/>
          </p:nvSpPr>
          <p:spPr bwMode="auto">
            <a:xfrm>
              <a:off x="6324" y="3150"/>
              <a:ext cx="78" cy="1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0" name="Line 624"/>
            <p:cNvSpPr>
              <a:spLocks noChangeShapeType="1"/>
            </p:cNvSpPr>
            <p:nvPr/>
          </p:nvSpPr>
          <p:spPr bwMode="auto">
            <a:xfrm>
              <a:off x="6402" y="3312"/>
              <a:ext cx="72" cy="1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1" name="Line 625"/>
            <p:cNvSpPr>
              <a:spLocks noChangeShapeType="1"/>
            </p:cNvSpPr>
            <p:nvPr/>
          </p:nvSpPr>
          <p:spPr bwMode="auto">
            <a:xfrm>
              <a:off x="6474" y="3468"/>
              <a:ext cx="78" cy="1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2" name="Line 626"/>
            <p:cNvSpPr>
              <a:spLocks noChangeShapeType="1"/>
            </p:cNvSpPr>
            <p:nvPr/>
          </p:nvSpPr>
          <p:spPr bwMode="auto">
            <a:xfrm>
              <a:off x="6552" y="3618"/>
              <a:ext cx="78" cy="1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3" name="Line 627"/>
            <p:cNvSpPr>
              <a:spLocks noChangeShapeType="1"/>
            </p:cNvSpPr>
            <p:nvPr/>
          </p:nvSpPr>
          <p:spPr bwMode="auto">
            <a:xfrm>
              <a:off x="6630" y="3762"/>
              <a:ext cx="78" cy="12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4" name="Line 628"/>
            <p:cNvSpPr>
              <a:spLocks noChangeShapeType="1"/>
            </p:cNvSpPr>
            <p:nvPr/>
          </p:nvSpPr>
          <p:spPr bwMode="auto">
            <a:xfrm>
              <a:off x="6708" y="3888"/>
              <a:ext cx="78" cy="11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5" name="Line 629"/>
            <p:cNvSpPr>
              <a:spLocks noChangeShapeType="1"/>
            </p:cNvSpPr>
            <p:nvPr/>
          </p:nvSpPr>
          <p:spPr bwMode="auto">
            <a:xfrm>
              <a:off x="6786" y="4002"/>
              <a:ext cx="72" cy="9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6" name="Line 630"/>
            <p:cNvSpPr>
              <a:spLocks noChangeShapeType="1"/>
            </p:cNvSpPr>
            <p:nvPr/>
          </p:nvSpPr>
          <p:spPr bwMode="auto">
            <a:xfrm>
              <a:off x="6858" y="4098"/>
              <a:ext cx="78" cy="8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7" name="Line 631"/>
            <p:cNvSpPr>
              <a:spLocks noChangeShapeType="1"/>
            </p:cNvSpPr>
            <p:nvPr/>
          </p:nvSpPr>
          <p:spPr bwMode="auto">
            <a:xfrm>
              <a:off x="6936" y="4182"/>
              <a:ext cx="78" cy="6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8" name="Line 632"/>
            <p:cNvSpPr>
              <a:spLocks noChangeShapeType="1"/>
            </p:cNvSpPr>
            <p:nvPr/>
          </p:nvSpPr>
          <p:spPr bwMode="auto">
            <a:xfrm>
              <a:off x="7014" y="4248"/>
              <a:ext cx="78" cy="4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69" name="Line 633"/>
            <p:cNvSpPr>
              <a:spLocks noChangeShapeType="1"/>
            </p:cNvSpPr>
            <p:nvPr/>
          </p:nvSpPr>
          <p:spPr bwMode="auto">
            <a:xfrm>
              <a:off x="7092" y="4296"/>
              <a:ext cx="78" cy="4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0" name="Line 634"/>
            <p:cNvSpPr>
              <a:spLocks noChangeShapeType="1"/>
            </p:cNvSpPr>
            <p:nvPr/>
          </p:nvSpPr>
          <p:spPr bwMode="auto">
            <a:xfrm>
              <a:off x="7170" y="4338"/>
              <a:ext cx="72" cy="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1" name="Line 635"/>
            <p:cNvSpPr>
              <a:spLocks noChangeShapeType="1"/>
            </p:cNvSpPr>
            <p:nvPr/>
          </p:nvSpPr>
          <p:spPr bwMode="auto">
            <a:xfrm>
              <a:off x="7242" y="4368"/>
              <a:ext cx="78" cy="2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2" name="Line 636"/>
            <p:cNvSpPr>
              <a:spLocks noChangeShapeType="1"/>
            </p:cNvSpPr>
            <p:nvPr/>
          </p:nvSpPr>
          <p:spPr bwMode="auto">
            <a:xfrm>
              <a:off x="7320" y="4392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3" name="Line 637"/>
            <p:cNvSpPr>
              <a:spLocks noChangeShapeType="1"/>
            </p:cNvSpPr>
            <p:nvPr/>
          </p:nvSpPr>
          <p:spPr bwMode="auto">
            <a:xfrm>
              <a:off x="7398" y="4404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4" name="Line 638"/>
            <p:cNvSpPr>
              <a:spLocks noChangeShapeType="1"/>
            </p:cNvSpPr>
            <p:nvPr/>
          </p:nvSpPr>
          <p:spPr bwMode="auto">
            <a:xfrm>
              <a:off x="7476" y="4416"/>
              <a:ext cx="78" cy="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5" name="Line 639"/>
            <p:cNvSpPr>
              <a:spLocks noChangeShapeType="1"/>
            </p:cNvSpPr>
            <p:nvPr/>
          </p:nvSpPr>
          <p:spPr bwMode="auto">
            <a:xfrm>
              <a:off x="7554" y="4428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6" name="Line 640"/>
            <p:cNvSpPr>
              <a:spLocks noChangeShapeType="1"/>
            </p:cNvSpPr>
            <p:nvPr/>
          </p:nvSpPr>
          <p:spPr bwMode="auto">
            <a:xfrm>
              <a:off x="7626" y="4428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7" name="Line 641"/>
            <p:cNvSpPr>
              <a:spLocks noChangeShapeType="1"/>
            </p:cNvSpPr>
            <p:nvPr/>
          </p:nvSpPr>
          <p:spPr bwMode="auto">
            <a:xfrm>
              <a:off x="7704" y="4434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8" name="Line 642"/>
            <p:cNvSpPr>
              <a:spLocks noChangeShapeType="1"/>
            </p:cNvSpPr>
            <p:nvPr/>
          </p:nvSpPr>
          <p:spPr bwMode="auto">
            <a:xfrm>
              <a:off x="7782" y="4434"/>
              <a:ext cx="78" cy="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79" name="Line 643"/>
            <p:cNvSpPr>
              <a:spLocks noChangeShapeType="1"/>
            </p:cNvSpPr>
            <p:nvPr/>
          </p:nvSpPr>
          <p:spPr bwMode="auto">
            <a:xfrm>
              <a:off x="786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0" name="Line 644"/>
            <p:cNvSpPr>
              <a:spLocks noChangeShapeType="1"/>
            </p:cNvSpPr>
            <p:nvPr/>
          </p:nvSpPr>
          <p:spPr bwMode="auto">
            <a:xfrm>
              <a:off x="7938" y="4440"/>
              <a:ext cx="7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1" name="Line 645"/>
            <p:cNvSpPr>
              <a:spLocks noChangeShapeType="1"/>
            </p:cNvSpPr>
            <p:nvPr/>
          </p:nvSpPr>
          <p:spPr bwMode="auto">
            <a:xfrm>
              <a:off x="8010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2" name="Line 646"/>
            <p:cNvSpPr>
              <a:spLocks noChangeShapeType="1"/>
            </p:cNvSpPr>
            <p:nvPr/>
          </p:nvSpPr>
          <p:spPr bwMode="auto">
            <a:xfrm>
              <a:off x="8088" y="4440"/>
              <a:ext cx="78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29483" name="Line 647"/>
            <p:cNvSpPr>
              <a:spLocks noChangeShapeType="1"/>
            </p:cNvSpPr>
            <p:nvPr/>
          </p:nvSpPr>
          <p:spPr bwMode="auto">
            <a:xfrm>
              <a:off x="8166" y="4440"/>
              <a:ext cx="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endParaRPr>
            </a:p>
          </p:txBody>
        </p:sp>
      </p:grpSp>
      <p:sp>
        <p:nvSpPr>
          <p:cNvPr id="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2415"/>
          </a:xfrm>
          <a:noFill/>
        </p:spPr>
        <p:txBody>
          <a:bodyPr/>
          <a:lstStyle/>
          <a:p>
            <a:pPr eaLnBrk="1" hangingPunct="1"/>
            <a:r>
              <a:rPr lang="ja-JP" altLang="en-US" sz="3600" b="1" dirty="0" smtClean="0">
                <a:solidFill>
                  <a:srgbClr val="0000FF"/>
                </a:solidFill>
              </a:rPr>
              <a:t>クーロンポテンシャルの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3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次元和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: Ewald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法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7785493" y="-3324097"/>
            <a:ext cx="7825579" cy="568974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7313787" y="1981200"/>
            <a:ext cx="7029450" cy="7077075"/>
          </a:xfrm>
          <a:prstGeom prst="rect">
            <a:avLst/>
          </a:prstGeom>
        </p:spPr>
      </p:pic>
      <p:graphicFrame>
        <p:nvGraphicFramePr>
          <p:cNvPr id="651" name="Object 3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095125"/>
              </p:ext>
            </p:extLst>
          </p:nvPr>
        </p:nvGraphicFramePr>
        <p:xfrm>
          <a:off x="332581" y="6690004"/>
          <a:ext cx="13112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83" name="数式" r:id="rId16" imgW="711000" imgH="431640" progId="Equation.3">
                  <p:embed/>
                </p:oleObj>
              </mc:Choice>
              <mc:Fallback>
                <p:oleObj name="数式" r:id="rId16" imgW="711000" imgH="431640" progId="Equation.3">
                  <p:embed/>
                  <p:pic>
                    <p:nvPicPr>
                      <p:cNvPr id="229407" name="Object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" y="6690004"/>
                        <a:ext cx="1311275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4" name="Object 3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173147"/>
              </p:ext>
            </p:extLst>
          </p:nvPr>
        </p:nvGraphicFramePr>
        <p:xfrm>
          <a:off x="381000" y="7510039"/>
          <a:ext cx="22542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0484" name="数式" r:id="rId18" imgW="1307880" imgH="241200" progId="Equation.3">
                  <p:embed/>
                </p:oleObj>
              </mc:Choice>
              <mc:Fallback>
                <p:oleObj name="数式" r:id="rId18" imgW="1307880" imgH="241200" progId="Equation.3">
                  <p:embed/>
                  <p:pic>
                    <p:nvPicPr>
                      <p:cNvPr id="229404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7510039"/>
                        <a:ext cx="225425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-7347437" y="2750097"/>
            <a:ext cx="5690906" cy="434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72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403" name="Object 3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34952"/>
              </p:ext>
            </p:extLst>
          </p:nvPr>
        </p:nvGraphicFramePr>
        <p:xfrm>
          <a:off x="506413" y="1408113"/>
          <a:ext cx="2562225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34" name="数式" r:id="rId4" imgW="1549080" imgH="533160" progId="Equation.3">
                  <p:embed/>
                </p:oleObj>
              </mc:Choice>
              <mc:Fallback>
                <p:oleObj name="数式" r:id="rId4" imgW="1549080" imgH="533160" progId="Equation.3">
                  <p:embed/>
                  <p:pic>
                    <p:nvPicPr>
                      <p:cNvPr id="229403" name="Object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1408113"/>
                        <a:ext cx="2562225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404" name="Object 3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482100"/>
              </p:ext>
            </p:extLst>
          </p:nvPr>
        </p:nvGraphicFramePr>
        <p:xfrm>
          <a:off x="398629" y="2399618"/>
          <a:ext cx="7845780" cy="1656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35" name="数式" r:id="rId6" imgW="5079960" imgH="1066680" progId="Equation.3">
                  <p:embed/>
                </p:oleObj>
              </mc:Choice>
              <mc:Fallback>
                <p:oleObj name="数式" r:id="rId6" imgW="5079960" imgH="1066680" progId="Equation.3">
                  <p:embed/>
                  <p:pic>
                    <p:nvPicPr>
                      <p:cNvPr id="229404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29" y="2399618"/>
                        <a:ext cx="7845780" cy="16566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406" name="Object 3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647572"/>
              </p:ext>
            </p:extLst>
          </p:nvPr>
        </p:nvGraphicFramePr>
        <p:xfrm>
          <a:off x="163512" y="788469"/>
          <a:ext cx="26892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36" name="数式" r:id="rId8" imgW="1257300" imgH="241300" progId="Equation.3">
                  <p:embed/>
                </p:oleObj>
              </mc:Choice>
              <mc:Fallback>
                <p:oleObj name="数式" r:id="rId8" imgW="1257300" imgH="241300" progId="Equation.3">
                  <p:embed/>
                  <p:pic>
                    <p:nvPicPr>
                      <p:cNvPr id="229406" name="Object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" y="788469"/>
                        <a:ext cx="2689225" cy="51911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407" name="Object 3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091775"/>
              </p:ext>
            </p:extLst>
          </p:nvPr>
        </p:nvGraphicFramePr>
        <p:xfrm>
          <a:off x="398463" y="4140200"/>
          <a:ext cx="18065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37" name="数式" r:id="rId10" imgW="1091880" imgH="419040" progId="Equation.3">
                  <p:embed/>
                </p:oleObj>
              </mc:Choice>
              <mc:Fallback>
                <p:oleObj name="数式" r:id="rId10" imgW="1091880" imgH="419040" progId="Equation.3">
                  <p:embed/>
                  <p:pic>
                    <p:nvPicPr>
                      <p:cNvPr id="229407" name="Object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4140200"/>
                        <a:ext cx="180657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2415"/>
          </a:xfrm>
          <a:noFill/>
        </p:spPr>
        <p:txBody>
          <a:bodyPr/>
          <a:lstStyle/>
          <a:p>
            <a:pPr eaLnBrk="1" hangingPunct="1"/>
            <a:r>
              <a:rPr lang="en-US" altLang="ja-JP" sz="3600" b="1" dirty="0" smtClean="0">
                <a:solidFill>
                  <a:srgbClr val="0000FF"/>
                </a:solidFill>
              </a:rPr>
              <a:t>Ewald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法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: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 静電ポテンシャル</a:t>
            </a:r>
            <a:endParaRPr lang="ja-JP" altLang="en-US" sz="3600" b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651" name="Object 3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762003"/>
              </p:ext>
            </p:extLst>
          </p:nvPr>
        </p:nvGraphicFramePr>
        <p:xfrm>
          <a:off x="3059832" y="596358"/>
          <a:ext cx="13112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38" name="数式" r:id="rId12" imgW="711000" imgH="431640" progId="Equation.3">
                  <p:embed/>
                </p:oleObj>
              </mc:Choice>
              <mc:Fallback>
                <p:oleObj name="数式" r:id="rId12" imgW="711000" imgH="431640" progId="Equation.3">
                  <p:embed/>
                  <p:pic>
                    <p:nvPicPr>
                      <p:cNvPr id="651" name="Object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96358"/>
                        <a:ext cx="1311275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4" name="Object 3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1861361"/>
              </p:ext>
            </p:extLst>
          </p:nvPr>
        </p:nvGraphicFramePr>
        <p:xfrm>
          <a:off x="4745358" y="845680"/>
          <a:ext cx="22542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239" name="数式" r:id="rId14" imgW="1307880" imgH="241200" progId="Equation.3">
                  <p:embed/>
                </p:oleObj>
              </mc:Choice>
              <mc:Fallback>
                <p:oleObj name="数式" r:id="rId14" imgW="1307880" imgH="241200" progId="Equation.3">
                  <p:embed/>
                  <p:pic>
                    <p:nvPicPr>
                      <p:cNvPr id="654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358" y="845680"/>
                        <a:ext cx="225425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34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2415"/>
          </a:xfrm>
          <a:noFill/>
        </p:spPr>
        <p:txBody>
          <a:bodyPr/>
          <a:lstStyle/>
          <a:p>
            <a:pPr eaLnBrk="1" hangingPunct="1"/>
            <a:r>
              <a:rPr lang="en-US" altLang="ja-JP" sz="3600" b="1" dirty="0" smtClean="0">
                <a:solidFill>
                  <a:srgbClr val="0000FF"/>
                </a:solidFill>
              </a:rPr>
              <a:t>Ewald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法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: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 全エネルギー</a:t>
            </a:r>
            <a:endParaRPr lang="ja-JP" altLang="en-US" sz="3600" b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651" name="Object 331"/>
          <p:cNvGraphicFramePr>
            <a:graphicFrameLocks noChangeAspect="1"/>
          </p:cNvGraphicFramePr>
          <p:nvPr>
            <p:extLst/>
          </p:nvPr>
        </p:nvGraphicFramePr>
        <p:xfrm>
          <a:off x="3059832" y="596358"/>
          <a:ext cx="13112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58" name="数式" r:id="rId4" imgW="711000" imgH="431640" progId="Equation.3">
                  <p:embed/>
                </p:oleObj>
              </mc:Choice>
              <mc:Fallback>
                <p:oleObj name="数式" r:id="rId4" imgW="711000" imgH="431640" progId="Equation.3">
                  <p:embed/>
                  <p:pic>
                    <p:nvPicPr>
                      <p:cNvPr id="651" name="Object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96358"/>
                        <a:ext cx="1311275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4" name="Object 328"/>
          <p:cNvGraphicFramePr>
            <a:graphicFrameLocks noChangeAspect="1"/>
          </p:cNvGraphicFramePr>
          <p:nvPr>
            <p:extLst/>
          </p:nvPr>
        </p:nvGraphicFramePr>
        <p:xfrm>
          <a:off x="4745358" y="845680"/>
          <a:ext cx="22542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59" name="数式" r:id="rId6" imgW="1307880" imgH="241200" progId="Equation.3">
                  <p:embed/>
                </p:oleObj>
              </mc:Choice>
              <mc:Fallback>
                <p:oleObj name="数式" r:id="rId6" imgW="1307880" imgH="241200" progId="Equation.3">
                  <p:embed/>
                  <p:pic>
                    <p:nvPicPr>
                      <p:cNvPr id="654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358" y="845680"/>
                        <a:ext cx="225425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3" name="Object 3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967429"/>
              </p:ext>
            </p:extLst>
          </p:nvPr>
        </p:nvGraphicFramePr>
        <p:xfrm>
          <a:off x="126132" y="765208"/>
          <a:ext cx="29337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60" name="数式" r:id="rId8" imgW="1371600" imgH="241200" progId="Equation.3">
                  <p:embed/>
                </p:oleObj>
              </mc:Choice>
              <mc:Fallback>
                <p:oleObj name="数式" r:id="rId8" imgW="1371600" imgH="241200" progId="Equation.3">
                  <p:embed/>
                  <p:pic>
                    <p:nvPicPr>
                      <p:cNvPr id="653" name="Object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32" y="765208"/>
                        <a:ext cx="2933700" cy="51911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" name="Object 3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492568"/>
              </p:ext>
            </p:extLst>
          </p:nvPr>
        </p:nvGraphicFramePr>
        <p:xfrm>
          <a:off x="314325" y="1758950"/>
          <a:ext cx="3789393" cy="11044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61" name="数式" r:id="rId10" imgW="1841400" imgH="533160" progId="Equation.3">
                  <p:embed/>
                </p:oleObj>
              </mc:Choice>
              <mc:Fallback>
                <p:oleObj name="数式" r:id="rId10" imgW="1841400" imgH="533160" progId="Equation.3">
                  <p:embed/>
                  <p:pic>
                    <p:nvPicPr>
                      <p:cNvPr id="655" name="Object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" y="1758950"/>
                        <a:ext cx="3789393" cy="11044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6" name="Object 3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601157"/>
              </p:ext>
            </p:extLst>
          </p:nvPr>
        </p:nvGraphicFramePr>
        <p:xfrm>
          <a:off x="314324" y="2660328"/>
          <a:ext cx="7104615" cy="2208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62" name="数式" r:id="rId12" imgW="3695400" imgH="1143000" progId="Equation.3">
                  <p:embed/>
                </p:oleObj>
              </mc:Choice>
              <mc:Fallback>
                <p:oleObj name="数式" r:id="rId12" imgW="3695400" imgH="1143000" progId="Equation.3">
                  <p:embed/>
                  <p:pic>
                    <p:nvPicPr>
                      <p:cNvPr id="656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" y="2660328"/>
                        <a:ext cx="7104615" cy="22088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7" name="Object 3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50544"/>
              </p:ext>
            </p:extLst>
          </p:nvPr>
        </p:nvGraphicFramePr>
        <p:xfrm>
          <a:off x="467544" y="4920472"/>
          <a:ext cx="2902303" cy="869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63" name="数式" r:id="rId14" imgW="1409400" imgH="419040" progId="Equation.3">
                  <p:embed/>
                </p:oleObj>
              </mc:Choice>
              <mc:Fallback>
                <p:oleObj name="数式" r:id="rId14" imgW="1409400" imgH="419040" progId="Equation.3">
                  <p:embed/>
                  <p:pic>
                    <p:nvPicPr>
                      <p:cNvPr id="657" name="Object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920472"/>
                        <a:ext cx="2902303" cy="8693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637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2415"/>
          </a:xfrm>
          <a:noFill/>
        </p:spPr>
        <p:txBody>
          <a:bodyPr/>
          <a:lstStyle/>
          <a:p>
            <a:pPr eaLnBrk="1" hangingPunct="1"/>
            <a:r>
              <a:rPr lang="ja-JP" altLang="en-US" sz="3600" b="1" dirty="0" smtClean="0">
                <a:solidFill>
                  <a:srgbClr val="0000FF"/>
                </a:solidFill>
              </a:rPr>
              <a:t>クーロンポテンシャルの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3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次元和</a:t>
            </a:r>
            <a:r>
              <a:rPr lang="en-US" altLang="ja-JP" sz="3600" b="1" dirty="0" smtClean="0">
                <a:solidFill>
                  <a:srgbClr val="0000FF"/>
                </a:solidFill>
              </a:rPr>
              <a:t>: Ewald</a:t>
            </a:r>
            <a:r>
              <a:rPr lang="ja-JP" altLang="en-US" sz="3600" b="1" dirty="0" smtClean="0">
                <a:solidFill>
                  <a:srgbClr val="0000FF"/>
                </a:solidFill>
              </a:rPr>
              <a:t>法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" y="848866"/>
            <a:ext cx="8058150" cy="603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5750</TotalTime>
  <Words>68</Words>
  <Application>Microsoft Office PowerPoint</Application>
  <PresentationFormat>画面に合わせる (4:3)</PresentationFormat>
  <Paragraphs>16</Paragraphs>
  <Slides>5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ＭＳ Ｐゴシック</vt:lpstr>
      <vt:lpstr>ＭＳ Ｐ明朝</vt:lpstr>
      <vt:lpstr>Times New Roman</vt:lpstr>
      <vt:lpstr>12_標準デザイン</vt:lpstr>
      <vt:lpstr>数式</vt:lpstr>
      <vt:lpstr>Microsoft 数式 3.0</vt:lpstr>
      <vt:lpstr>クーロンポテンシャルの3次元和: Ewald法</vt:lpstr>
      <vt:lpstr>クーロンポテンシャルの3次元和: Ewald法</vt:lpstr>
      <vt:lpstr>Ewald法: 静電ポテンシャル</vt:lpstr>
      <vt:lpstr>Ewald法: 全エネルギー</vt:lpstr>
      <vt:lpstr>クーロンポテンシャルの3次元和: Ewald法</vt:lpstr>
    </vt:vector>
  </TitlesOfParts>
  <Company>Tokyo Institute ｏｆ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Toshio Kamiya</dc:creator>
  <cp:lastModifiedBy>神谷利夫</cp:lastModifiedBy>
  <cp:revision>741</cp:revision>
  <cp:lastPrinted>2014-10-01T23:23:59Z</cp:lastPrinted>
  <dcterms:created xsi:type="dcterms:W3CDTF">2007-04-10T12:04:37Z</dcterms:created>
  <dcterms:modified xsi:type="dcterms:W3CDTF">2017-02-17T04:55:47Z</dcterms:modified>
</cp:coreProperties>
</file>