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ink/ink1.xml" ContentType="application/inkml+xml"/>
  <Override PartName="/ppt/ink/ink2.xml" ContentType="application/inkml+xml"/>
  <Override PartName="/ppt/ink/ink3.xml" ContentType="application/inkml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69" r:id="rId2"/>
    <p:sldId id="268" r:id="rId3"/>
    <p:sldId id="270" r:id="rId4"/>
    <p:sldId id="271" r:id="rId5"/>
    <p:sldId id="273" r:id="rId6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H-Kim" initials="J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A99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9" autoAdjust="0"/>
    <p:restoredTop sz="94660"/>
  </p:normalViewPr>
  <p:slideViewPr>
    <p:cSldViewPr snapToGrid="0">
      <p:cViewPr>
        <p:scale>
          <a:sx n="75" d="100"/>
          <a:sy n="75" d="100"/>
        </p:scale>
        <p:origin x="1456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F:\ElementsIV.csv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F:\ElementsIV.csv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F:\pTFTNormalCircuitIV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F:\nTFTNormalCircuitIV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F:\nTFTInvertedCircuitIV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F:\pTFTNormal2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ElementsIV!$B$31</c:f>
              <c:strCache>
                <c:ptCount val="1"/>
                <c:pt idx="0">
                  <c:v>I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ElementsIV!$A$32:$A$56</c:f>
              <c:numCache>
                <c:formatCode>General</c:formatCode>
                <c:ptCount val="25"/>
                <c:pt idx="0">
                  <c:v>0</c:v>
                </c:pt>
                <c:pt idx="1">
                  <c:v>0.2</c:v>
                </c:pt>
                <c:pt idx="2">
                  <c:v>0.4</c:v>
                </c:pt>
                <c:pt idx="3">
                  <c:v>0.6</c:v>
                </c:pt>
                <c:pt idx="4">
                  <c:v>0.8</c:v>
                </c:pt>
                <c:pt idx="5">
                  <c:v>1</c:v>
                </c:pt>
                <c:pt idx="6">
                  <c:v>1.2</c:v>
                </c:pt>
                <c:pt idx="7">
                  <c:v>1.4</c:v>
                </c:pt>
                <c:pt idx="8">
                  <c:v>1.6</c:v>
                </c:pt>
                <c:pt idx="9">
                  <c:v>1.8</c:v>
                </c:pt>
                <c:pt idx="10">
                  <c:v>2</c:v>
                </c:pt>
                <c:pt idx="11">
                  <c:v>2.2000000000000002</c:v>
                </c:pt>
                <c:pt idx="12">
                  <c:v>2.4</c:v>
                </c:pt>
                <c:pt idx="13">
                  <c:v>2.6</c:v>
                </c:pt>
                <c:pt idx="14">
                  <c:v>2.8</c:v>
                </c:pt>
                <c:pt idx="15">
                  <c:v>3</c:v>
                </c:pt>
                <c:pt idx="16">
                  <c:v>3.2</c:v>
                </c:pt>
                <c:pt idx="17">
                  <c:v>3.4</c:v>
                </c:pt>
                <c:pt idx="18">
                  <c:v>3.6</c:v>
                </c:pt>
                <c:pt idx="19">
                  <c:v>3.8</c:v>
                </c:pt>
                <c:pt idx="20">
                  <c:v>4</c:v>
                </c:pt>
                <c:pt idx="21">
                  <c:v>4.2</c:v>
                </c:pt>
                <c:pt idx="22">
                  <c:v>4.4000000000000004</c:v>
                </c:pt>
                <c:pt idx="23">
                  <c:v>4.5999999999999996</c:v>
                </c:pt>
                <c:pt idx="24">
                  <c:v>4.8</c:v>
                </c:pt>
              </c:numCache>
            </c:numRef>
          </c:xVal>
          <c:yVal>
            <c:numRef>
              <c:f>ElementsIV!$B$32:$B$56</c:f>
              <c:numCache>
                <c:formatCode>0.00E+00</c:formatCode>
                <c:ptCount val="25"/>
                <c:pt idx="0" formatCode="General">
                  <c:v>0</c:v>
                </c:pt>
                <c:pt idx="1">
                  <c:v>2.74681137579299E-36</c:v>
                </c:pt>
                <c:pt idx="2">
                  <c:v>6.2929709070830398E-33</c:v>
                </c:pt>
                <c:pt idx="3">
                  <c:v>1.44109658040951E-29</c:v>
                </c:pt>
                <c:pt idx="4">
                  <c:v>3.3001248326326398E-26</c:v>
                </c:pt>
                <c:pt idx="5">
                  <c:v>7.5573171688620501E-23</c:v>
                </c:pt>
                <c:pt idx="6">
                  <c:v>1.73063279525921E-19</c:v>
                </c:pt>
                <c:pt idx="7">
                  <c:v>3.96316550191309E-16</c:v>
                </c:pt>
                <c:pt idx="8">
                  <c:v>9.0756547513647203E-13</c:v>
                </c:pt>
                <c:pt idx="9">
                  <c:v>2.0618309918365099E-9</c:v>
                </c:pt>
                <c:pt idx="10">
                  <c:v>5.5536805813861395E-7</c:v>
                </c:pt>
                <c:pt idx="11">
                  <c:v>2.1995459776406098E-6</c:v>
                </c:pt>
                <c:pt idx="12">
                  <c:v>4.0422244425656397E-6</c:v>
                </c:pt>
                <c:pt idx="13">
                  <c:v>5.9426027861434597E-6</c:v>
                </c:pt>
                <c:pt idx="14">
                  <c:v>7.8699819853170904E-6</c:v>
                </c:pt>
                <c:pt idx="15">
                  <c:v>9.8129402830352597E-6</c:v>
                </c:pt>
                <c:pt idx="16">
                  <c:v>1.17660152427505E-5</c:v>
                </c:pt>
                <c:pt idx="17">
                  <c:v>1.3726179815984101E-5</c:v>
                </c:pt>
                <c:pt idx="18">
                  <c:v>1.5691584616314502E-5</c:v>
                </c:pt>
                <c:pt idx="19">
                  <c:v>1.7661018293432601E-5</c:v>
                </c:pt>
                <c:pt idx="20">
                  <c:v>1.9633644829860999E-5</c:v>
                </c:pt>
                <c:pt idx="21">
                  <c:v>2.1608863278396499E-5</c:v>
                </c:pt>
                <c:pt idx="22">
                  <c:v>2.3586227325830598E-5</c:v>
                </c:pt>
                <c:pt idx="23">
                  <c:v>2.55653965227169E-5</c:v>
                </c:pt>
                <c:pt idx="24">
                  <c:v>2.75461053093921E-5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068A-4081-888F-BF91047960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44314703"/>
        <c:axId val="1544321775"/>
      </c:scatterChart>
      <c:valAx>
        <c:axId val="154431470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544321775"/>
        <c:crosses val="autoZero"/>
        <c:crossBetween val="midCat"/>
      </c:valAx>
      <c:valAx>
        <c:axId val="15443217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544314703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983160707062156"/>
          <c:y val="8.0774327737334714E-2"/>
          <c:w val="0.83322462817147858"/>
          <c:h val="0.86482283464566934"/>
        </c:manualLayout>
      </c:layout>
      <c:scatterChart>
        <c:scatterStyle val="lineMarker"/>
        <c:varyColors val="0"/>
        <c:ser>
          <c:idx val="0"/>
          <c:order val="0"/>
          <c:tx>
            <c:strRef>
              <c:f>ElementsIV!$B$59</c:f>
              <c:strCache>
                <c:ptCount val="1"/>
                <c:pt idx="0">
                  <c:v>Ids(Vgs=2)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ElementsIV!$A$60:$A$80</c:f>
              <c:numCache>
                <c:formatCode>General</c:formatCode>
                <c:ptCount val="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</c:numCache>
            </c:numRef>
          </c:xVal>
          <c:yVal>
            <c:numRef>
              <c:f>ElementsIV!$B$60:$B$80</c:f>
              <c:numCache>
                <c:formatCode>0.00E+00</c:formatCode>
                <c:ptCount val="21"/>
                <c:pt idx="0" formatCode="General">
                  <c:v>0</c:v>
                </c:pt>
                <c:pt idx="1">
                  <c:v>1.41670700512E-6</c:v>
                </c:pt>
                <c:pt idx="2">
                  <c:v>1.8889426734933299E-6</c:v>
                </c:pt>
                <c:pt idx="3">
                  <c:v>1.8889426734933299E-6</c:v>
                </c:pt>
                <c:pt idx="4">
                  <c:v>1.8889426734933299E-6</c:v>
                </c:pt>
                <c:pt idx="5">
                  <c:v>1.8889426734933299E-6</c:v>
                </c:pt>
                <c:pt idx="6">
                  <c:v>1.8889426734933299E-6</c:v>
                </c:pt>
                <c:pt idx="7">
                  <c:v>1.8889426734933299E-6</c:v>
                </c:pt>
                <c:pt idx="8">
                  <c:v>1.8889426734933299E-6</c:v>
                </c:pt>
                <c:pt idx="9">
                  <c:v>1.8889426734933299E-6</c:v>
                </c:pt>
                <c:pt idx="10">
                  <c:v>1.8889426734933299E-6</c:v>
                </c:pt>
                <c:pt idx="11">
                  <c:v>1.8889426734933299E-6</c:v>
                </c:pt>
                <c:pt idx="12">
                  <c:v>1.8889426734933299E-6</c:v>
                </c:pt>
                <c:pt idx="13">
                  <c:v>1.8889426734933299E-6</c:v>
                </c:pt>
                <c:pt idx="14">
                  <c:v>1.8889426734933299E-6</c:v>
                </c:pt>
                <c:pt idx="15">
                  <c:v>1.8889426734933299E-6</c:v>
                </c:pt>
                <c:pt idx="16">
                  <c:v>1.8889426734933299E-6</c:v>
                </c:pt>
                <c:pt idx="17">
                  <c:v>1.8889426734933299E-6</c:v>
                </c:pt>
                <c:pt idx="18">
                  <c:v>1.8889426734933299E-6</c:v>
                </c:pt>
                <c:pt idx="19">
                  <c:v>1.8889426734933299E-6</c:v>
                </c:pt>
                <c:pt idx="20">
                  <c:v>1.8889426734933299E-6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94A1-4672-BDA3-7FD04A0C8B00}"/>
            </c:ext>
          </c:extLst>
        </c:ser>
        <c:ser>
          <c:idx val="1"/>
          <c:order val="1"/>
          <c:tx>
            <c:strRef>
              <c:f>ElementsIV!$C$59</c:f>
              <c:strCache>
                <c:ptCount val="1"/>
                <c:pt idx="0">
                  <c:v>Ids(Vgs=4)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ElementsIV!$A$60:$A$80</c:f>
              <c:numCache>
                <c:formatCode>General</c:formatCode>
                <c:ptCount val="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</c:numCache>
            </c:numRef>
          </c:xVal>
          <c:yVal>
            <c:numRef>
              <c:f>ElementsIV!$C$60:$C$80</c:f>
              <c:numCache>
                <c:formatCode>0.00E+00</c:formatCode>
                <c:ptCount val="21"/>
                <c:pt idx="0" formatCode="General">
                  <c:v>0</c:v>
                </c:pt>
                <c:pt idx="1">
                  <c:v>3.3056496786133299E-6</c:v>
                </c:pt>
                <c:pt idx="2">
                  <c:v>5.6668280204800001E-6</c:v>
                </c:pt>
                <c:pt idx="3">
                  <c:v>7.0835350256000004E-6</c:v>
                </c:pt>
                <c:pt idx="4">
                  <c:v>7.5557706939733298E-6</c:v>
                </c:pt>
                <c:pt idx="5">
                  <c:v>7.5557706939733298E-6</c:v>
                </c:pt>
                <c:pt idx="6">
                  <c:v>7.5557706939733298E-6</c:v>
                </c:pt>
                <c:pt idx="7">
                  <c:v>7.5557706939733298E-6</c:v>
                </c:pt>
                <c:pt idx="8">
                  <c:v>7.5557706939733298E-6</c:v>
                </c:pt>
                <c:pt idx="9">
                  <c:v>7.5557706939733298E-6</c:v>
                </c:pt>
                <c:pt idx="10">
                  <c:v>7.5557706939733298E-6</c:v>
                </c:pt>
                <c:pt idx="11">
                  <c:v>7.5557706939733298E-6</c:v>
                </c:pt>
                <c:pt idx="12">
                  <c:v>7.5557706939733298E-6</c:v>
                </c:pt>
                <c:pt idx="13">
                  <c:v>7.5557706939733298E-6</c:v>
                </c:pt>
                <c:pt idx="14">
                  <c:v>7.5557706939733298E-6</c:v>
                </c:pt>
                <c:pt idx="15">
                  <c:v>7.5557706939733298E-6</c:v>
                </c:pt>
                <c:pt idx="16">
                  <c:v>7.5557706939733298E-6</c:v>
                </c:pt>
                <c:pt idx="17">
                  <c:v>7.5557706939733298E-6</c:v>
                </c:pt>
                <c:pt idx="18">
                  <c:v>7.5557706939733298E-6</c:v>
                </c:pt>
                <c:pt idx="19">
                  <c:v>7.5557706939733298E-6</c:v>
                </c:pt>
                <c:pt idx="20">
                  <c:v>7.5557706939733298E-6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4A1-4672-BDA3-7FD04A0C8B00}"/>
            </c:ext>
          </c:extLst>
        </c:ser>
        <c:ser>
          <c:idx val="2"/>
          <c:order val="2"/>
          <c:tx>
            <c:strRef>
              <c:f>ElementsIV!$D$59</c:f>
              <c:strCache>
                <c:ptCount val="1"/>
                <c:pt idx="0">
                  <c:v>Ids(Vgs=6)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ElementsIV!$A$60:$A$80</c:f>
              <c:numCache>
                <c:formatCode>General</c:formatCode>
                <c:ptCount val="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</c:numCache>
            </c:numRef>
          </c:xVal>
          <c:yVal>
            <c:numRef>
              <c:f>ElementsIV!$D$60:$D$80</c:f>
              <c:numCache>
                <c:formatCode>0.00E+00</c:formatCode>
                <c:ptCount val="21"/>
                <c:pt idx="0" formatCode="General">
                  <c:v>0</c:v>
                </c:pt>
                <c:pt idx="1">
                  <c:v>5.1945923521066698E-6</c:v>
                </c:pt>
                <c:pt idx="2">
                  <c:v>9.4447133674666705E-6</c:v>
                </c:pt>
                <c:pt idx="3">
                  <c:v>1.275036304608E-5</c:v>
                </c:pt>
                <c:pt idx="4">
                  <c:v>1.51115413879467E-5</c:v>
                </c:pt>
                <c:pt idx="5">
                  <c:v>1.65282483930667E-5</c:v>
                </c:pt>
                <c:pt idx="6">
                  <c:v>1.700048406144E-5</c:v>
                </c:pt>
                <c:pt idx="7">
                  <c:v>1.700048406144E-5</c:v>
                </c:pt>
                <c:pt idx="8">
                  <c:v>1.700048406144E-5</c:v>
                </c:pt>
                <c:pt idx="9">
                  <c:v>1.700048406144E-5</c:v>
                </c:pt>
                <c:pt idx="10">
                  <c:v>1.700048406144E-5</c:v>
                </c:pt>
                <c:pt idx="11">
                  <c:v>1.700048406144E-5</c:v>
                </c:pt>
                <c:pt idx="12">
                  <c:v>1.700048406144E-5</c:v>
                </c:pt>
                <c:pt idx="13">
                  <c:v>1.700048406144E-5</c:v>
                </c:pt>
                <c:pt idx="14">
                  <c:v>1.700048406144E-5</c:v>
                </c:pt>
                <c:pt idx="15">
                  <c:v>1.700048406144E-5</c:v>
                </c:pt>
                <c:pt idx="16">
                  <c:v>1.700048406144E-5</c:v>
                </c:pt>
                <c:pt idx="17">
                  <c:v>1.700048406144E-5</c:v>
                </c:pt>
                <c:pt idx="18">
                  <c:v>1.700048406144E-5</c:v>
                </c:pt>
                <c:pt idx="19">
                  <c:v>1.700048406144E-5</c:v>
                </c:pt>
                <c:pt idx="20">
                  <c:v>1.700048406144E-5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94A1-4672-BDA3-7FD04A0C8B00}"/>
            </c:ext>
          </c:extLst>
        </c:ser>
        <c:ser>
          <c:idx val="3"/>
          <c:order val="3"/>
          <c:tx>
            <c:strRef>
              <c:f>ElementsIV!$E$59</c:f>
              <c:strCache>
                <c:ptCount val="1"/>
                <c:pt idx="0">
                  <c:v>Ids(Vgs=8)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xVal>
            <c:numRef>
              <c:f>ElementsIV!$A$60:$A$80</c:f>
              <c:numCache>
                <c:formatCode>General</c:formatCode>
                <c:ptCount val="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</c:numCache>
            </c:numRef>
          </c:xVal>
          <c:yVal>
            <c:numRef>
              <c:f>ElementsIV!$E$60:$E$80</c:f>
              <c:numCache>
                <c:formatCode>0.00E+00</c:formatCode>
                <c:ptCount val="21"/>
                <c:pt idx="0" formatCode="General">
                  <c:v>0</c:v>
                </c:pt>
                <c:pt idx="1">
                  <c:v>7.0835350256000004E-6</c:v>
                </c:pt>
                <c:pt idx="2">
                  <c:v>1.3222598714453299E-5</c:v>
                </c:pt>
                <c:pt idx="3">
                  <c:v>1.8417191066560001E-5</c:v>
                </c:pt>
                <c:pt idx="4">
                  <c:v>2.266731208192E-5</c:v>
                </c:pt>
                <c:pt idx="5">
                  <c:v>2.5972961760533299E-5</c:v>
                </c:pt>
                <c:pt idx="6">
                  <c:v>2.8334140102400001E-5</c:v>
                </c:pt>
                <c:pt idx="7">
                  <c:v>2.9750847107519999E-5</c:v>
                </c:pt>
                <c:pt idx="8">
                  <c:v>3.0223082775893299E-5</c:v>
                </c:pt>
                <c:pt idx="9">
                  <c:v>3.0223082775893299E-5</c:v>
                </c:pt>
                <c:pt idx="10">
                  <c:v>3.0223082775893299E-5</c:v>
                </c:pt>
                <c:pt idx="11">
                  <c:v>3.0223082775893299E-5</c:v>
                </c:pt>
                <c:pt idx="12">
                  <c:v>3.0223082775893299E-5</c:v>
                </c:pt>
                <c:pt idx="13">
                  <c:v>3.0223082775893299E-5</c:v>
                </c:pt>
                <c:pt idx="14">
                  <c:v>3.0223082775893299E-5</c:v>
                </c:pt>
                <c:pt idx="15">
                  <c:v>3.0223082775893299E-5</c:v>
                </c:pt>
                <c:pt idx="16">
                  <c:v>3.0223082775893299E-5</c:v>
                </c:pt>
                <c:pt idx="17">
                  <c:v>3.0223082775893299E-5</c:v>
                </c:pt>
                <c:pt idx="18">
                  <c:v>3.0223082775893299E-5</c:v>
                </c:pt>
                <c:pt idx="19">
                  <c:v>3.0223082775893299E-5</c:v>
                </c:pt>
                <c:pt idx="20">
                  <c:v>3.0223082775893299E-5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94A1-4672-BDA3-7FD04A0C8B00}"/>
            </c:ext>
          </c:extLst>
        </c:ser>
        <c:ser>
          <c:idx val="4"/>
          <c:order val="4"/>
          <c:tx>
            <c:strRef>
              <c:f>ElementsIV!$F$59</c:f>
              <c:strCache>
                <c:ptCount val="1"/>
                <c:pt idx="0">
                  <c:v>Ids(Vgs=10)</c:v>
                </c:pt>
              </c:strCache>
            </c:strRef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xVal>
            <c:numRef>
              <c:f>ElementsIV!$A$60:$A$80</c:f>
              <c:numCache>
                <c:formatCode>General</c:formatCode>
                <c:ptCount val="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</c:numCache>
            </c:numRef>
          </c:xVal>
          <c:yVal>
            <c:numRef>
              <c:f>ElementsIV!$F$60:$F$80</c:f>
              <c:numCache>
                <c:formatCode>0.00E+00</c:formatCode>
                <c:ptCount val="21"/>
                <c:pt idx="0" formatCode="General">
                  <c:v>0</c:v>
                </c:pt>
                <c:pt idx="1">
                  <c:v>8.9724776990933301E-6</c:v>
                </c:pt>
                <c:pt idx="2">
                  <c:v>1.700048406144E-5</c:v>
                </c:pt>
                <c:pt idx="3">
                  <c:v>2.4084019087040002E-5</c:v>
                </c:pt>
                <c:pt idx="4">
                  <c:v>3.0223082775893299E-5</c:v>
                </c:pt>
                <c:pt idx="5">
                  <c:v>3.5417675127999997E-5</c:v>
                </c:pt>
                <c:pt idx="6">
                  <c:v>3.9667796143359997E-5</c:v>
                </c:pt>
                <c:pt idx="7">
                  <c:v>4.2973445821973302E-5</c:v>
                </c:pt>
                <c:pt idx="8">
                  <c:v>4.5334624163840001E-5</c:v>
                </c:pt>
                <c:pt idx="9">
                  <c:v>4.6751331168959999E-5</c:v>
                </c:pt>
                <c:pt idx="10">
                  <c:v>4.7223566837333302E-5</c:v>
                </c:pt>
                <c:pt idx="11">
                  <c:v>4.7223566837333302E-5</c:v>
                </c:pt>
                <c:pt idx="12">
                  <c:v>4.7223566837333302E-5</c:v>
                </c:pt>
                <c:pt idx="13">
                  <c:v>4.7223566837333302E-5</c:v>
                </c:pt>
                <c:pt idx="14">
                  <c:v>4.7223566837333302E-5</c:v>
                </c:pt>
                <c:pt idx="15">
                  <c:v>4.7223566837333302E-5</c:v>
                </c:pt>
                <c:pt idx="16">
                  <c:v>4.7223566837333302E-5</c:v>
                </c:pt>
                <c:pt idx="17">
                  <c:v>4.7223566837333302E-5</c:v>
                </c:pt>
                <c:pt idx="18">
                  <c:v>4.7223566837333302E-5</c:v>
                </c:pt>
                <c:pt idx="19">
                  <c:v>4.7223566837333302E-5</c:v>
                </c:pt>
                <c:pt idx="20">
                  <c:v>4.7223566837333302E-5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94A1-4672-BDA3-7FD04A0C8B00}"/>
            </c:ext>
          </c:extLst>
        </c:ser>
        <c:ser>
          <c:idx val="5"/>
          <c:order val="5"/>
          <c:tx>
            <c:strRef>
              <c:f>ElementsIV!$G$59</c:f>
              <c:strCache>
                <c:ptCount val="1"/>
                <c:pt idx="0">
                  <c:v>Ids(Vgs=12)</c:v>
                </c:pt>
              </c:strCache>
            </c:strRef>
          </c:tx>
          <c:spPr>
            <a:ln w="1905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xVal>
            <c:numRef>
              <c:f>ElementsIV!$A$60:$A$80</c:f>
              <c:numCache>
                <c:formatCode>General</c:formatCode>
                <c:ptCount val="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</c:numCache>
            </c:numRef>
          </c:xVal>
          <c:yVal>
            <c:numRef>
              <c:f>ElementsIV!$G$60:$G$80</c:f>
              <c:numCache>
                <c:formatCode>0.00E+00</c:formatCode>
                <c:ptCount val="21"/>
                <c:pt idx="0" formatCode="General">
                  <c:v>0</c:v>
                </c:pt>
                <c:pt idx="1">
                  <c:v>1.08614203725867E-5</c:v>
                </c:pt>
                <c:pt idx="2">
                  <c:v>2.07783694084267E-5</c:v>
                </c:pt>
                <c:pt idx="3">
                  <c:v>2.9750847107519999E-5</c:v>
                </c:pt>
                <c:pt idx="4">
                  <c:v>3.7778853469866703E-5</c:v>
                </c:pt>
                <c:pt idx="5">
                  <c:v>4.4862388495466698E-5</c:v>
                </c:pt>
                <c:pt idx="6">
                  <c:v>5.1001452184319999E-5</c:v>
                </c:pt>
                <c:pt idx="7">
                  <c:v>5.61960445364267E-5</c:v>
                </c:pt>
                <c:pt idx="8">
                  <c:v>6.04461655517867E-5</c:v>
                </c:pt>
                <c:pt idx="9">
                  <c:v>6.3751815230399998E-5</c:v>
                </c:pt>
                <c:pt idx="10">
                  <c:v>6.6112993572266704E-5</c:v>
                </c:pt>
                <c:pt idx="11">
                  <c:v>6.7529700577386695E-5</c:v>
                </c:pt>
                <c:pt idx="12">
                  <c:v>6.8001936245759998E-5</c:v>
                </c:pt>
                <c:pt idx="13">
                  <c:v>6.8001936245759998E-5</c:v>
                </c:pt>
                <c:pt idx="14">
                  <c:v>6.8001936245759998E-5</c:v>
                </c:pt>
                <c:pt idx="15">
                  <c:v>6.8001936245759998E-5</c:v>
                </c:pt>
                <c:pt idx="16">
                  <c:v>6.8001936245759998E-5</c:v>
                </c:pt>
                <c:pt idx="17">
                  <c:v>6.8001936245759998E-5</c:v>
                </c:pt>
                <c:pt idx="18">
                  <c:v>6.8001936245759998E-5</c:v>
                </c:pt>
                <c:pt idx="19">
                  <c:v>6.8001936245759998E-5</c:v>
                </c:pt>
                <c:pt idx="20">
                  <c:v>6.8001936245759998E-5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94A1-4672-BDA3-7FD04A0C8B00}"/>
            </c:ext>
          </c:extLst>
        </c:ser>
        <c:ser>
          <c:idx val="6"/>
          <c:order val="6"/>
          <c:tx>
            <c:strRef>
              <c:f>ElementsIV!$H$59</c:f>
              <c:strCache>
                <c:ptCount val="1"/>
                <c:pt idx="0">
                  <c:v>Ids(Vgs=14)</c:v>
                </c:pt>
              </c:strCache>
            </c:strRef>
          </c:tx>
          <c:spPr>
            <a:ln w="19050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ElementsIV!$A$60:$A$80</c:f>
              <c:numCache>
                <c:formatCode>General</c:formatCode>
                <c:ptCount val="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</c:numCache>
            </c:numRef>
          </c:xVal>
          <c:yVal>
            <c:numRef>
              <c:f>ElementsIV!$H$60:$H$80</c:f>
              <c:numCache>
                <c:formatCode>0.00E+00</c:formatCode>
                <c:ptCount val="21"/>
                <c:pt idx="0" formatCode="General">
                  <c:v>0</c:v>
                </c:pt>
                <c:pt idx="1">
                  <c:v>1.275036304608E-5</c:v>
                </c:pt>
                <c:pt idx="2">
                  <c:v>2.4556254755413301E-5</c:v>
                </c:pt>
                <c:pt idx="3">
                  <c:v>3.5417675127999997E-5</c:v>
                </c:pt>
                <c:pt idx="4">
                  <c:v>4.5334624163840001E-5</c:v>
                </c:pt>
                <c:pt idx="5">
                  <c:v>5.4307101862933297E-5</c:v>
                </c:pt>
                <c:pt idx="6">
                  <c:v>6.2335108225279994E-5</c:v>
                </c:pt>
                <c:pt idx="7">
                  <c:v>6.9418643250880003E-5</c:v>
                </c:pt>
                <c:pt idx="8">
                  <c:v>7.5557706939733297E-5</c:v>
                </c:pt>
                <c:pt idx="9">
                  <c:v>8.0752299291839998E-5</c:v>
                </c:pt>
                <c:pt idx="10">
                  <c:v>8.5002420307199998E-5</c:v>
                </c:pt>
                <c:pt idx="11">
                  <c:v>8.8308069985813296E-5</c:v>
                </c:pt>
                <c:pt idx="12">
                  <c:v>9.0669248327680002E-5</c:v>
                </c:pt>
                <c:pt idx="13">
                  <c:v>9.2085955332800006E-5</c:v>
                </c:pt>
                <c:pt idx="14">
                  <c:v>9.2558191001173296E-5</c:v>
                </c:pt>
                <c:pt idx="15">
                  <c:v>9.2558191001173296E-5</c:v>
                </c:pt>
                <c:pt idx="16">
                  <c:v>9.2558191001173296E-5</c:v>
                </c:pt>
                <c:pt idx="17">
                  <c:v>9.2558191001173296E-5</c:v>
                </c:pt>
                <c:pt idx="18">
                  <c:v>9.2558191001173296E-5</c:v>
                </c:pt>
                <c:pt idx="19">
                  <c:v>9.2558191001173296E-5</c:v>
                </c:pt>
                <c:pt idx="20">
                  <c:v>9.2558191001173296E-5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6-94A1-4672-BDA3-7FD04A0C8B00}"/>
            </c:ext>
          </c:extLst>
        </c:ser>
        <c:ser>
          <c:idx val="7"/>
          <c:order val="7"/>
          <c:tx>
            <c:strRef>
              <c:f>ElementsIV!$I$59</c:f>
              <c:strCache>
                <c:ptCount val="1"/>
                <c:pt idx="0">
                  <c:v>Ids(Vgs=16)</c:v>
                </c:pt>
              </c:strCache>
            </c:strRef>
          </c:tx>
          <c:spPr>
            <a:ln w="19050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ElementsIV!$A$60:$A$80</c:f>
              <c:numCache>
                <c:formatCode>General</c:formatCode>
                <c:ptCount val="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</c:numCache>
            </c:numRef>
          </c:xVal>
          <c:yVal>
            <c:numRef>
              <c:f>ElementsIV!$I$60:$I$80</c:f>
              <c:numCache>
                <c:formatCode>0.00E+00</c:formatCode>
                <c:ptCount val="21"/>
                <c:pt idx="0" formatCode="General">
                  <c:v>0</c:v>
                </c:pt>
                <c:pt idx="1">
                  <c:v>1.4639305719573301E-5</c:v>
                </c:pt>
                <c:pt idx="2">
                  <c:v>2.8334140102400001E-5</c:v>
                </c:pt>
                <c:pt idx="3">
                  <c:v>4.1084503148480001E-5</c:v>
                </c:pt>
                <c:pt idx="4">
                  <c:v>5.2890394857813299E-5</c:v>
                </c:pt>
                <c:pt idx="5">
                  <c:v>6.3751815230399998E-5</c:v>
                </c:pt>
                <c:pt idx="6">
                  <c:v>7.3668764266240002E-5</c:v>
                </c:pt>
                <c:pt idx="7">
                  <c:v>8.2641241965333305E-5</c:v>
                </c:pt>
                <c:pt idx="8">
                  <c:v>9.0669248327680002E-5</c:v>
                </c:pt>
                <c:pt idx="9">
                  <c:v>9.7752783353279997E-5</c:v>
                </c:pt>
                <c:pt idx="10" formatCode="General">
                  <c:v>1.0389184704213301E-4</c:v>
                </c:pt>
                <c:pt idx="11" formatCode="General">
                  <c:v>1.0908643939424001E-4</c:v>
                </c:pt>
                <c:pt idx="12" formatCode="General">
                  <c:v>1.1333656040960001E-4</c:v>
                </c:pt>
                <c:pt idx="13" formatCode="General">
                  <c:v>1.1664221008821301E-4</c:v>
                </c:pt>
                <c:pt idx="14" formatCode="General">
                  <c:v>1.1900338843008E-4</c:v>
                </c:pt>
                <c:pt idx="15" formatCode="General">
                  <c:v>1.204200954352E-4</c:v>
                </c:pt>
                <c:pt idx="16" formatCode="General">
                  <c:v>1.2089233110357301E-4</c:v>
                </c:pt>
                <c:pt idx="17" formatCode="General">
                  <c:v>1.2089233110357301E-4</c:v>
                </c:pt>
                <c:pt idx="18" formatCode="General">
                  <c:v>1.2089233110357301E-4</c:v>
                </c:pt>
                <c:pt idx="19" formatCode="General">
                  <c:v>1.2089233110357301E-4</c:v>
                </c:pt>
                <c:pt idx="20" formatCode="General">
                  <c:v>1.2089233110357301E-4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7-94A1-4672-BDA3-7FD04A0C8B00}"/>
            </c:ext>
          </c:extLst>
        </c:ser>
        <c:ser>
          <c:idx val="8"/>
          <c:order val="8"/>
          <c:tx>
            <c:strRef>
              <c:f>ElementsIV!$J$59</c:f>
              <c:strCache>
                <c:ptCount val="1"/>
                <c:pt idx="0">
                  <c:v>Ids(Vgs=18)</c:v>
                </c:pt>
              </c:strCache>
            </c:strRef>
          </c:tx>
          <c:spPr>
            <a:ln w="19050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ElementsIV!$A$60:$A$80</c:f>
              <c:numCache>
                <c:formatCode>General</c:formatCode>
                <c:ptCount val="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</c:numCache>
            </c:numRef>
          </c:xVal>
          <c:yVal>
            <c:numRef>
              <c:f>ElementsIV!$J$60:$J$80</c:f>
              <c:numCache>
                <c:formatCode>0.00E+00</c:formatCode>
                <c:ptCount val="21"/>
                <c:pt idx="0" formatCode="General">
                  <c:v>0</c:v>
                </c:pt>
                <c:pt idx="1">
                  <c:v>1.65282483930667E-5</c:v>
                </c:pt>
                <c:pt idx="2">
                  <c:v>3.2112025449386698E-5</c:v>
                </c:pt>
                <c:pt idx="3">
                  <c:v>4.6751331168959999E-5</c:v>
                </c:pt>
                <c:pt idx="4">
                  <c:v>6.04461655517867E-5</c:v>
                </c:pt>
                <c:pt idx="5">
                  <c:v>7.3196528597866699E-5</c:v>
                </c:pt>
                <c:pt idx="6">
                  <c:v>8.5002420307199998E-5</c:v>
                </c:pt>
                <c:pt idx="7">
                  <c:v>9.5863840679786703E-5</c:v>
                </c:pt>
                <c:pt idx="8" formatCode="General">
                  <c:v>1.0578078971562701E-4</c:v>
                </c:pt>
                <c:pt idx="9" formatCode="General">
                  <c:v>1.1475326741472E-4</c:v>
                </c:pt>
                <c:pt idx="10" formatCode="General">
                  <c:v>1.2278127377706699E-4</c:v>
                </c:pt>
                <c:pt idx="11" formatCode="General">
                  <c:v>1.29864808802667E-4</c:v>
                </c:pt>
                <c:pt idx="12" formatCode="General">
                  <c:v>1.3600387249152E-4</c:v>
                </c:pt>
                <c:pt idx="13" formatCode="General">
                  <c:v>1.4119846484362701E-4</c:v>
                </c:pt>
                <c:pt idx="14" formatCode="General">
                  <c:v>1.4544858585898701E-4</c:v>
                </c:pt>
                <c:pt idx="15" formatCode="General">
                  <c:v>1.487542355376E-4</c:v>
                </c:pt>
                <c:pt idx="16" formatCode="General">
                  <c:v>1.51115413879467E-4</c:v>
                </c:pt>
                <c:pt idx="17" formatCode="General">
                  <c:v>1.5253212088458699E-4</c:v>
                </c:pt>
                <c:pt idx="18" formatCode="General">
                  <c:v>1.5300435655296E-4</c:v>
                </c:pt>
                <c:pt idx="19" formatCode="General">
                  <c:v>1.5300435655296E-4</c:v>
                </c:pt>
                <c:pt idx="20" formatCode="General">
                  <c:v>1.5300435655296E-4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94A1-4672-BDA3-7FD04A0C8B00}"/>
            </c:ext>
          </c:extLst>
        </c:ser>
        <c:ser>
          <c:idx val="9"/>
          <c:order val="9"/>
          <c:tx>
            <c:strRef>
              <c:f>ElementsIV!$K$59</c:f>
              <c:strCache>
                <c:ptCount val="1"/>
                <c:pt idx="0">
                  <c:v>Ids(Vgs=20)</c:v>
                </c:pt>
              </c:strCache>
            </c:strRef>
          </c:tx>
          <c:spPr>
            <a:ln w="19050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ElementsIV!$A$60:$A$80</c:f>
              <c:numCache>
                <c:formatCode>General</c:formatCode>
                <c:ptCount val="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</c:numCache>
            </c:numRef>
          </c:xVal>
          <c:yVal>
            <c:numRef>
              <c:f>ElementsIV!$K$60:$K$80</c:f>
              <c:numCache>
                <c:formatCode>0.00E+00</c:formatCode>
                <c:ptCount val="21"/>
                <c:pt idx="0" formatCode="General">
                  <c:v>0</c:v>
                </c:pt>
                <c:pt idx="1">
                  <c:v>1.8417191066560001E-5</c:v>
                </c:pt>
                <c:pt idx="2">
                  <c:v>3.58899107963733E-5</c:v>
                </c:pt>
                <c:pt idx="3">
                  <c:v>5.2418159189440003E-5</c:v>
                </c:pt>
                <c:pt idx="4">
                  <c:v>6.8001936245759998E-5</c:v>
                </c:pt>
                <c:pt idx="5">
                  <c:v>8.2641241965333305E-5</c:v>
                </c:pt>
                <c:pt idx="6">
                  <c:v>9.6336076348160006E-5</c:v>
                </c:pt>
                <c:pt idx="7" formatCode="General">
                  <c:v>1.0908643939424001E-4</c:v>
                </c:pt>
                <c:pt idx="8" formatCode="General">
                  <c:v>1.2089233110357301E-4</c:v>
                </c:pt>
                <c:pt idx="9" formatCode="General">
                  <c:v>1.3175375147616E-4</c:v>
                </c:pt>
                <c:pt idx="10" formatCode="General">
                  <c:v>1.4167070051199999E-4</c:v>
                </c:pt>
                <c:pt idx="11" formatCode="General">
                  <c:v>1.5064317821109299E-4</c:v>
                </c:pt>
                <c:pt idx="12" formatCode="General">
                  <c:v>1.5867118457343999E-4</c:v>
                </c:pt>
                <c:pt idx="13" formatCode="General">
                  <c:v>1.6575471959904E-4</c:v>
                </c:pt>
                <c:pt idx="14" formatCode="General">
                  <c:v>1.7189378328789299E-4</c:v>
                </c:pt>
                <c:pt idx="15" formatCode="General">
                  <c:v>1.7708837564E-4</c:v>
                </c:pt>
                <c:pt idx="16" formatCode="General">
                  <c:v>1.8133849665536E-4</c:v>
                </c:pt>
                <c:pt idx="17" formatCode="General">
                  <c:v>1.8464414633397299E-4</c:v>
                </c:pt>
                <c:pt idx="18" formatCode="General">
                  <c:v>1.8700532467583999E-4</c:v>
                </c:pt>
                <c:pt idx="19" formatCode="General">
                  <c:v>1.8842203168096001E-4</c:v>
                </c:pt>
                <c:pt idx="20" formatCode="General">
                  <c:v>1.8889426734933299E-4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94A1-4672-BDA3-7FD04A0C8B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39540335"/>
        <c:axId val="1539544495"/>
      </c:scatterChart>
      <c:valAx>
        <c:axId val="153954033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539544495"/>
        <c:crosses val="autoZero"/>
        <c:crossBetween val="midCat"/>
      </c:valAx>
      <c:valAx>
        <c:axId val="15395444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539540335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977734033245845"/>
          <c:y val="4.108632254301546E-2"/>
          <c:w val="0.2632230971128609"/>
          <c:h val="0.5376173811606882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CircuitIV!$B$1</c:f>
              <c:strCache>
                <c:ptCount val="1"/>
                <c:pt idx="0">
                  <c:v>I(OLED)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CircuitIV!$A$2:$A$22</c:f>
              <c:numCache>
                <c:formatCode>General</c:formatCode>
                <c:ptCount val="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</c:numCache>
            </c:numRef>
          </c:xVal>
          <c:yVal>
            <c:numRef>
              <c:f>CircuitIV!$B$2:$B$22</c:f>
              <c:numCache>
                <c:formatCode>0.00E+00</c:formatCode>
                <c:ptCount val="21"/>
                <c:pt idx="0">
                  <c:v>3.3467568936224497E-5</c:v>
                </c:pt>
                <c:pt idx="1">
                  <c:v>3.0370783051182898E-5</c:v>
                </c:pt>
                <c:pt idx="2">
                  <c:v>2.67342589697052E-5</c:v>
                </c:pt>
                <c:pt idx="3">
                  <c:v>2.2369451585614499E-5</c:v>
                </c:pt>
                <c:pt idx="4">
                  <c:v>1.7000462777842899E-5</c:v>
                </c:pt>
                <c:pt idx="5">
                  <c:v>1.1805911613056399E-5</c:v>
                </c:pt>
                <c:pt idx="6">
                  <c:v>7.5557479281840803E-6</c:v>
                </c:pt>
                <c:pt idx="7">
                  <c:v>4.2501438507824397E-6</c:v>
                </c:pt>
                <c:pt idx="8">
                  <c:v>1.8889280313391799E-6</c:v>
                </c:pt>
                <c:pt idx="9">
                  <c:v>4.7226949447081198E-7</c:v>
                </c:pt>
                <c:pt idx="10">
                  <c:v>-1.2000000000000001E-39</c:v>
                </c:pt>
                <c:pt idx="11">
                  <c:v>-1.2000000000000001E-39</c:v>
                </c:pt>
                <c:pt idx="12">
                  <c:v>-1.2000000000000001E-39</c:v>
                </c:pt>
                <c:pt idx="13">
                  <c:v>-1.2000000000000001E-39</c:v>
                </c:pt>
                <c:pt idx="14">
                  <c:v>-1.2000000000000001E-39</c:v>
                </c:pt>
                <c:pt idx="15">
                  <c:v>-1.2000000000000001E-39</c:v>
                </c:pt>
                <c:pt idx="16">
                  <c:v>-1.2000000000000001E-39</c:v>
                </c:pt>
                <c:pt idx="17">
                  <c:v>-1.2000000000000001E-39</c:v>
                </c:pt>
                <c:pt idx="18">
                  <c:v>-1.2000000000000001E-39</c:v>
                </c:pt>
                <c:pt idx="19">
                  <c:v>-1.2000000000000001E-39</c:v>
                </c:pt>
                <c:pt idx="20">
                  <c:v>-1.2000000000000001E-39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A24-4083-A755-73D259E42B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95412240"/>
        <c:axId val="1195410992"/>
      </c:scatterChart>
      <c:valAx>
        <c:axId val="11954122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195410992"/>
        <c:crosses val="autoZero"/>
        <c:crossBetween val="midCat"/>
      </c:valAx>
      <c:valAx>
        <c:axId val="1195410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E+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19541224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nTFTNormalCircuitIV!$B$1</c:f>
              <c:strCache>
                <c:ptCount val="1"/>
                <c:pt idx="0">
                  <c:v>I(OLED)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nTFTNormalCircuitIV!$A$2:$A$22</c:f>
              <c:numCache>
                <c:formatCode>General</c:formatCode>
                <c:ptCount val="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</c:numCache>
            </c:numRef>
          </c:xVal>
          <c:yVal>
            <c:numRef>
              <c:f>nTFTNormalCircuitIV!$B$2:$B$22</c:f>
              <c:numCache>
                <c:formatCode>0.00E+00</c:formatCode>
                <c:ptCount val="21"/>
                <c:pt idx="0">
                  <c:v>-1.19999977117331E-39</c:v>
                </c:pt>
                <c:pt idx="1">
                  <c:v>7.5573171331873306E-23</c:v>
                </c:pt>
                <c:pt idx="2">
                  <c:v>1.1307635847885801E-8</c:v>
                </c:pt>
                <c:pt idx="3">
                  <c:v>4.8256396380702099E-7</c:v>
                </c:pt>
                <c:pt idx="4">
                  <c:v>1.63999919160897E-6</c:v>
                </c:pt>
                <c:pt idx="5">
                  <c:v>3.3710265058426499E-6</c:v>
                </c:pt>
                <c:pt idx="6">
                  <c:v>5.5810238262623501E-6</c:v>
                </c:pt>
                <c:pt idx="7">
                  <c:v>8.1968635990742501E-6</c:v>
                </c:pt>
                <c:pt idx="8">
                  <c:v>1.11620836994171E-5</c:v>
                </c:pt>
                <c:pt idx="9">
                  <c:v>1.4431967368152599E-5</c:v>
                </c:pt>
                <c:pt idx="10">
                  <c:v>1.7969770268991901E-5</c:v>
                </c:pt>
                <c:pt idx="11">
                  <c:v>2.1460497908153199E-5</c:v>
                </c:pt>
                <c:pt idx="12">
                  <c:v>2.4633166051295099E-5</c:v>
                </c:pt>
                <c:pt idx="13">
                  <c:v>2.7521918341985599E-5</c:v>
                </c:pt>
                <c:pt idx="14">
                  <c:v>3.01575774377193E-5</c:v>
                </c:pt>
                <c:pt idx="15">
                  <c:v>3.2567269939364998E-5</c:v>
                </c:pt>
                <c:pt idx="16">
                  <c:v>3.4776134933673102E-5</c:v>
                </c:pt>
                <c:pt idx="17">
                  <c:v>3.6804812461435702E-5</c:v>
                </c:pt>
                <c:pt idx="18">
                  <c:v>3.8672478418135198E-5</c:v>
                </c:pt>
                <c:pt idx="19">
                  <c:v>4.0395856805804198E-5</c:v>
                </c:pt>
                <c:pt idx="20">
                  <c:v>4.1989916389680502E-5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447-4AA3-B6F0-7B88961250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83175951"/>
        <c:axId val="1483176367"/>
      </c:scatterChart>
      <c:valAx>
        <c:axId val="148317595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483176367"/>
        <c:crosses val="autoZero"/>
        <c:crossBetween val="midCat"/>
      </c:valAx>
      <c:valAx>
        <c:axId val="14831763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E+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48317595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CircuitIV!$B$1</c:f>
              <c:strCache>
                <c:ptCount val="1"/>
                <c:pt idx="0">
                  <c:v>I(OLED)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CircuitIV!$A$2:$A$22</c:f>
              <c:numCache>
                <c:formatCode>General</c:formatCode>
                <c:ptCount val="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</c:numCache>
            </c:numRef>
          </c:xVal>
          <c:yVal>
            <c:numRef>
              <c:f>CircuitIV!$B$2:$B$22</c:f>
              <c:numCache>
                <c:formatCode>0.00E+00</c:formatCode>
                <c:ptCount val="21"/>
                <c:pt idx="0">
                  <c:v>-1.2000000000000001E-39</c:v>
                </c:pt>
                <c:pt idx="1">
                  <c:v>4.7226949447081198E-7</c:v>
                </c:pt>
                <c:pt idx="2">
                  <c:v>1.8889280313391799E-6</c:v>
                </c:pt>
                <c:pt idx="3">
                  <c:v>4.2501438507824397E-6</c:v>
                </c:pt>
                <c:pt idx="4">
                  <c:v>7.5557479281840803E-6</c:v>
                </c:pt>
                <c:pt idx="5">
                  <c:v>1.1805911613056399E-5</c:v>
                </c:pt>
                <c:pt idx="6">
                  <c:v>1.7000462777842899E-5</c:v>
                </c:pt>
                <c:pt idx="7">
                  <c:v>2.2369451585614499E-5</c:v>
                </c:pt>
                <c:pt idx="8">
                  <c:v>2.67342589697052E-5</c:v>
                </c:pt>
                <c:pt idx="9">
                  <c:v>3.0370783051182898E-5</c:v>
                </c:pt>
                <c:pt idx="10">
                  <c:v>3.3467568936224497E-5</c:v>
                </c:pt>
                <c:pt idx="11">
                  <c:v>3.6148514263030997E-5</c:v>
                </c:pt>
                <c:pt idx="12">
                  <c:v>3.84997162236001E-5</c:v>
                </c:pt>
                <c:pt idx="13">
                  <c:v>4.0583562139537699E-5</c:v>
                </c:pt>
                <c:pt idx="14">
                  <c:v>4.24467139182568E-5</c:v>
                </c:pt>
                <c:pt idx="15">
                  <c:v>4.4124740079472498E-5</c:v>
                </c:pt>
                <c:pt idx="16">
                  <c:v>4.5645885291507597E-5</c:v>
                </c:pt>
                <c:pt idx="17">
                  <c:v>4.7032315001473398E-5</c:v>
                </c:pt>
                <c:pt idx="18">
                  <c:v>4.8302221750684397E-5</c:v>
                </c:pt>
                <c:pt idx="19">
                  <c:v>4.9470421212255903E-5</c:v>
                </c:pt>
                <c:pt idx="20">
                  <c:v>5.0549225321476802E-5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926A-4A64-AC10-91DDF4EB68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74027903"/>
        <c:axId val="1174028319"/>
      </c:scatterChart>
      <c:valAx>
        <c:axId val="117402790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174028319"/>
        <c:crosses val="autoZero"/>
        <c:crossBetween val="midCat"/>
      </c:valAx>
      <c:valAx>
        <c:axId val="11740283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E+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174027903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CircuitIV!$B$1</c:f>
              <c:strCache>
                <c:ptCount val="1"/>
                <c:pt idx="0">
                  <c:v>I(OLED)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CircuitIV!$A$2:$A$22</c:f>
              <c:numCache>
                <c:formatCode>General</c:formatCode>
                <c:ptCount val="2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</c:numCache>
            </c:numRef>
          </c:xVal>
          <c:yVal>
            <c:numRef>
              <c:f>CircuitIV!$B$2:$B$22</c:f>
              <c:numCache>
                <c:formatCode>0.00E+00</c:formatCode>
                <c:ptCount val="21"/>
                <c:pt idx="0">
                  <c:v>-1.2000000000000001E-39</c:v>
                </c:pt>
                <c:pt idx="1">
                  <c:v>4.72287714392093E-7</c:v>
                </c:pt>
                <c:pt idx="2">
                  <c:v>1.8889043365663699E-6</c:v>
                </c:pt>
                <c:pt idx="3">
                  <c:v>4.2500002176686904E-6</c:v>
                </c:pt>
                <c:pt idx="4">
                  <c:v>7.5558577149306703E-6</c:v>
                </c:pt>
                <c:pt idx="5">
                  <c:v>1.1805893124852899E-5</c:v>
                </c:pt>
                <c:pt idx="6">
                  <c:v>1.7000541695775699E-5</c:v>
                </c:pt>
                <c:pt idx="7">
                  <c:v>2.2369539563917101E-5</c:v>
                </c:pt>
                <c:pt idx="8">
                  <c:v>2.67342919202437E-5</c:v>
                </c:pt>
                <c:pt idx="9">
                  <c:v>3.0370806394626101E-5</c:v>
                </c:pt>
                <c:pt idx="10">
                  <c:v>3.3467515297303698E-5</c:v>
                </c:pt>
                <c:pt idx="11">
                  <c:v>3.6148513216128802E-5</c:v>
                </c:pt>
                <c:pt idx="12">
                  <c:v>3.84997785811791E-5</c:v>
                </c:pt>
                <c:pt idx="13">
                  <c:v>4.0583600201710599E-5</c:v>
                </c:pt>
                <c:pt idx="14">
                  <c:v>4.2446713020960003E-5</c:v>
                </c:pt>
                <c:pt idx="15">
                  <c:v>4.4124813960513302E-5</c:v>
                </c:pt>
                <c:pt idx="16">
                  <c:v>4.5645853965097198E-5</c:v>
                </c:pt>
                <c:pt idx="17">
                  <c:v>4.7032355752360201E-5</c:v>
                </c:pt>
                <c:pt idx="18">
                  <c:v>4.8302216942948699E-5</c:v>
                </c:pt>
                <c:pt idx="19">
                  <c:v>4.9470401747261203E-5</c:v>
                </c:pt>
                <c:pt idx="20">
                  <c:v>5.0549223696406403E-5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69D2-4E8A-AF43-987375427F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37457375"/>
        <c:axId val="1137450303"/>
      </c:scatterChart>
      <c:valAx>
        <c:axId val="113745737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137450303"/>
        <c:crosses val="autoZero"/>
        <c:crossBetween val="midCat"/>
      </c:valAx>
      <c:valAx>
        <c:axId val="11374503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E+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13745737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256" units="dev"/>
          <inkml:channel name="T" type="integer" max="2.14748E9" units="dev"/>
        </inkml:traceFormat>
        <inkml:channelProperties>
          <inkml:channelProperty channel="X" name="resolution" value="377.95276" units="1/cm"/>
          <inkml:channelProperty channel="Y" name="resolution" value="425.2805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8-16T02:35:22.788"/>
    </inkml:context>
    <inkml:brush xml:id="br0">
      <inkml:brushProperty name="width" value="0.07" units="cm"/>
      <inkml:brushProperty name="height" value="0.07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24EF6314-0D8B-440A-8E3D-0474FBB2F2DA}" emma:medium="tactile" emma:mode="ink">
          <msink:context xmlns:msink="http://schemas.microsoft.com/ink/2010/main" type="writingRegion" rotatedBoundingBox="17671,12023 19845,12023 19845,12928 17671,12928"/>
        </emma:interpretation>
      </emma:emma>
    </inkml:annotationXML>
    <inkml:traceGroup>
      <inkml:annotationXML>
        <emma:emma xmlns:emma="http://www.w3.org/2003/04/emma" version="1.0">
          <emma:interpretation id="{1B287437-BABE-442A-9580-D65071ADF03B}" emma:medium="tactile" emma:mode="ink">
            <msink:context xmlns:msink="http://schemas.microsoft.com/ink/2010/main" type="paragraph" rotatedBoundingBox="17671,12023 19845,12023 19845,12928 17671,12928" alignmentLevel="1"/>
          </emma:interpretation>
        </emma:emma>
      </inkml:annotationXML>
      <inkml:traceGroup>
        <inkml:annotationXML>
          <emma:emma xmlns:emma="http://www.w3.org/2003/04/emma" version="1.0">
            <emma:interpretation id="{A5467B54-E2DB-452D-89E3-1B2967FFFAFA}" emma:medium="tactile" emma:mode="ink">
              <msink:context xmlns:msink="http://schemas.microsoft.com/ink/2010/main" type="line" rotatedBoundingBox="17671,12023 19845,12023 19845,12928 17671,12928"/>
            </emma:interpretation>
          </emma:emma>
        </inkml:annotationXML>
        <inkml:traceGroup>
          <inkml:annotationXML>
            <emma:emma xmlns:emma="http://www.w3.org/2003/04/emma" version="1.0">
              <emma:interpretation id="{67D72E3C-0033-4057-B81A-25C5A368B010}" emma:medium="tactile" emma:mode="ink">
                <msink:context xmlns:msink="http://schemas.microsoft.com/ink/2010/main" type="inkWord" rotatedBoundingBox="17671,12023 19845,12023 19845,12773 17671,12773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1 537 28 0,'-6'-8'14'0,"9"3"-15"0,-3 5 15 15,0 0-17-15,3-3 1 16,0 1-3-16,0-1 1 16,-3 3 5-16,3-8 0 15,-3 8-3-15,3-5 0 0,-3 5 2 16,0 0 0-16,0 0 3 16,0 0 0-16,0 0 0 15,0 0 0-15,0 0-1 16,0 0 1-16,0 0-2 15,0 0 1-15,0 0-2 16,0 0 1-16,3 0-2 31,-3 0 1-31,3 0 0 16,-1 0 0-16,-2 0 1 0,0 0 0 0,7 0 0 16,-1 0 1-16,-4 0 0 15,4-3 0-15,1 1 0 16,-2-4 0-16,4 1-2 15,0-2 1-15,0-2 0 16,3 1 0-16,2-2-1 16,-2-6 0-16,1-2 0 0,1-1 0 15,7-2 0-15,-3 0 0 16,2 0 0-16,-2 2 1 16,-3-5-1-16,0 1 1 15,-3-1-1-15,-1 5 1 16,-2 9-1-16,-3-1 1 15,0-5-1-15,3 8 1 16,-3 3-1-16,3-6 0 16,-3 3 0-16,3-5 0 0,3 3-1 15,-1-1 1-15,1 1 0 16,0-1 0-16,0 0 0 16,-3 1 0-1,0 2 0-15,-1 0 1 0,2 3-1 16,-2 0 1-16,-2-1-1 15,0 1 0-15,0 2 0 16,0 0 1-16,0 1-1 16,0-4 0-16,0 1 0 15,-1 2 0-15,2-2 0 16,-1 3 0-16,-1-4 0 16,2-1 1-16,-1 4-1 15,-4 1 1-15,-2 2-1 16,3 0 1-16,-3 0-1 15,0 0 1-15,0 0-1 16,3 0 1-16,0 0-1 16,1 0 0-1,-2 2 0-15,1 1 0 16,0-3 0-16,0 2 0 0,0-2 0 0,3 5 0 16,0-2 0-16,0 0 0 15,-1 2 0-15,2-3 0 16,1 1 0-16,2 2 0 15,-2 1 0-15,7-1 1 16,0 0-1-16,5 1 0 0,5-1 0 16,-2 3 0-16,4 3 0 15,5 4 0-15,-2-4 0 16,2 2 0-16,1 9 0 16,3-7 0-16,3 1 0 15,-1 0 0-15,9 3 0 16,6-4 1-16,-2 1-1 15,2-5 0-15,-2-1 0 16,-4 9 0-16,-3-6 0 16,-2 3 1-16,-3-8-1 15,-7 2 1-15,1-2-2 16,-10-2 1-16,-5 2-2 16,-3 2 0-16,-3-7-5 15,-4 4 1-15,2-4-5 16,-5 0 0-16</inkml:trace>
        </inkml:traceGroup>
        <inkml:traceGroup>
          <inkml:annotationXML>
            <emma:emma xmlns:emma="http://www.w3.org/2003/04/emma" version="1.0">
              <emma:interpretation id="{130BCDA2-016F-4F69-937A-D46131A64534}" emma:medium="tactile" emma:mode="ink">
                <msink:context xmlns:msink="http://schemas.microsoft.com/ink/2010/main" type="inkWord" rotatedBoundingBox="18271,12461 19199,12461 19199,12928 18271,12928"/>
              </emma:interpretation>
              <emma:one-of disjunction-type="recognition" id="oneOf1">
                <emma:interpretation id="interp1" emma:lang="" emma:confidence="0">
                  <emma:literal>凵</emma:literal>
                </emma:interpretation>
                <emma:interpretation id="interp2" emma:lang="" emma:confidence="0">
                  <emma:literal>W</emma:literal>
                </emma:interpretation>
                <emma:interpretation id="interp3" emma:lang="" emma:confidence="0">
                  <emma:literal>ん</emma:literal>
                </emma:interpretation>
                <emma:interpretation id="interp4" emma:lang="" emma:confidence="0">
                  <emma:literal>w</emma:literal>
                </emma:interpretation>
                <emma:interpretation id="interp5" emma:lang="" emma:confidence="0">
                  <emma:literal>い</emma:literal>
                </emma:interpretation>
              </emma:one-of>
            </emma:emma>
          </inkml:annotationXML>
          <inkml:trace contextRef="#ctx0" brushRef="#br0" timeOffset="1136.9161">431 315 29 0,'-3'0'14'0,"0"0"-18"0,3 0 22 0,3-2-18 16,-3 2 0-16,3 0-1 15,0 5 1-15,-1-2 0 16,1 5 0-16,0-6 1 16,0 4 1-16,1-4 0 15,-4 6 1-15,0 3-1 16,2-1 1-16,-2 6-1 15,0 0 1-15,0 3-2 16,0-1 0-16,3 3-1 16,-3 1 1-16,3-2-1 15,-3 1 0-15,0 4 0 16,3-12 1-16,0-1-1 16,0 2 1-16,0-4-1 15,0-1 1-15,0 1 0 16,0 1 0-16,0-4 0 15,2-1 0-15,-1-4 0 16,-1 3 0-16,3-2 0 16,-4-3 1-16,4-3-2 0,1 3 1 15,-2-2 0 1,4-6 0-16,0 0 0 16,0 3 0-16,0 3-1 0,0-4 0 0,3 1 0 15,-1 2 1-15,2 1-2 16,4-1 1-16,4 3-1 15,3-3 1-15,2 0 0 16,1 1 0-16,3 2 0 16,2 2 0-16,-2-2 0 0,-4 0 0 15,4 0 0-15,-3 0 0 16,-3 0 0-16,-1 3 0 16,1-3 0-16,-3 0 1 15,-4 3 0-15,-2 0 1 16,3-6 0-16,-6 0 0 15,0 3 0-15,-3 0 0 16,-4 0 0-16,2-3 0 16,-2 1-1-16,-2-4 0 0,0 1 0 15,-3-6 1-15,0 4-1 16,0-3 0-16,-3-1 0 16,0 0 0-16,1 0-1 31,-1-2 1-31,-1 3-1 15,1-1 0-15,0 4 0 0,1-2 0 16,-1-1 0-16,0 2 0 0,0-3 0 16,3 3 0-16,-4 3 0 15,4-3 0-15,0 0-1 16,0 0 0-16,0 6-3 16,0-1 0-16,0 3-5 15,0 0 1-15,0 0-7 16,4 5 1-1</inkml:trace>
        </inkml:traceGroup>
      </inkml:traceGroup>
    </inkml:traceGroup>
  </inkml:traceGroup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256" units="dev"/>
          <inkml:channel name="T" type="integer" max="2.14748E9" units="dev"/>
        </inkml:traceFormat>
        <inkml:channelProperties>
          <inkml:channelProperty channel="X" name="resolution" value="377.95276" units="1/cm"/>
          <inkml:channelProperty channel="Y" name="resolution" value="425.2805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8-16T02:35:25.807"/>
    </inkml:context>
    <inkml:brush xml:id="br0">
      <inkml:brushProperty name="width" value="0.07" units="cm"/>
      <inkml:brushProperty name="height" value="0.07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99C0896F-2DE7-4128-BFC4-48C0A1C90F84}" emma:medium="tactile" emma:mode="ink">
          <msink:context xmlns:msink="http://schemas.microsoft.com/ink/2010/main" type="writingRegion" rotatedBoundingBox="27692,12383 28998,11810 29319,12542 28013,13114"/>
        </emma:interpretation>
      </emma:emma>
    </inkml:annotationXML>
    <inkml:traceGroup>
      <inkml:annotationXML>
        <emma:emma xmlns:emma="http://www.w3.org/2003/04/emma" version="1.0">
          <emma:interpretation id="{EB6C5320-1E2B-4B29-AB83-48C8615B21A8}" emma:medium="tactile" emma:mode="ink">
            <msink:context xmlns:msink="http://schemas.microsoft.com/ink/2010/main" type="paragraph" rotatedBoundingBox="27692,12383 28998,11810 29319,12542 28013,13114" alignmentLevel="1"/>
          </emma:interpretation>
        </emma:emma>
      </inkml:annotationXML>
      <inkml:traceGroup>
        <inkml:annotationXML>
          <emma:emma xmlns:emma="http://www.w3.org/2003/04/emma" version="1.0">
            <emma:interpretation id="{34DD7C78-656D-4F0D-8450-5923F2F1369E}" emma:medium="tactile" emma:mode="ink">
              <msink:context xmlns:msink="http://schemas.microsoft.com/ink/2010/main" type="line" rotatedBoundingBox="27692,12383 28998,11810 29319,12542 28013,13114"/>
            </emma:interpretation>
          </emma:emma>
        </inkml:annotationXML>
        <inkml:traceGroup>
          <inkml:annotationXML>
            <emma:emma xmlns:emma="http://www.w3.org/2003/04/emma" version="1.0">
              <emma:interpretation id="{F82DE72B-305A-4FFA-A667-332032E45BFC}" emma:medium="tactile" emma:mode="ink">
                <msink:context xmlns:msink="http://schemas.microsoft.com/ink/2010/main" type="inkWord" rotatedBoundingBox="27692,12383 28998,11810 29242,12365 27936,12937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10 448 45 0,'-9'-8'22'0,"6"11"-24"16,3-1 22-16,3-2-23 15,-3 0 1-15,3 0-2 0,-3 0 0 16,6-5 5-16,-6 5 0 15,6 0-3-15,-6 0 0 0,5 0 1 16,-5 0 1-16,7 0 0 16,-1-5 0-16,2 2 1 15,2 3 0-15,1-8 0 32,4 0 0-32,0-3 0 15,-6 4 0-15,9-4 0 16,-6 1 0-16,2-4-1 15,1 1 0-15,3-2 0 16,0 4 1-16,0-2-1 16,2-11 0-16,1 9 0 0,0 1 0 15,-4-7 0-15,7 6 0 16,-3-4 0-16,-1 3 0 16,-2 3 0-16,-3-3 1 15,0 3-1-15,0 2 1 16,-3 1-1-16,0 0 1 15,-4 2-1-15,1 0 1 16,0 0-1-16,0 0 0 16,-3 0 0-16,0 3 0 0,0-3 0 15,0 0 1-15,0 3-1 16,-3-3 0-16,0 5 0 16,2-2 0-16,-2 2 0 15,-3 3 0-15,12-5 0 16,-3 2 0-16,0 1 0 15,0-1 0-15,0 1 0 16,0-1 0-16,-3 0-1 16,0-2 1-16,0 5 0 15,-1-3 0-15,1 1 0 16,1 2 0-16,-2 0 0 16,1 0 0-16,1 2 0 15,-2-2 0-15,1 0 0 16,3 3 0-16,-3-6 0 15,0 3 1-15,-1 0-1 16,-1 3 0-16,-4-3 0 16,0 0 1-16,0 0 0 0,0 0 0 15,0 0 0-15,0 0 0 16,0 0-1-16,3 3 1 16,-3-3-1-16,0 0 1 15,0 0-1-15,0 0 0 16,0 0 0-16,0 0 0 15,3 2-1-15,0 1 1 16,-1 2 0-16,4 0 0 0,1 0-1 16,-2 1 1-16,4 2 0 15,0 2 0-15,3-2 0 16,0 3 0-16,0-1 0 16,-1 3 0-16,5 1 0 15,1-1 0-15,1 0 0 16,-1 3 0-16,1 0 0 15,3 0 0-15,-3-4 0 16,0 1 0-16,0 6 0 16,-4-6 0-16,7-5 0 15,-6 0 0-15,0 0 0 16,-6-3 0-16,0 1 0 16,-1-1 1-16,-5-2-3 15,4-3 1-15,-4-6-3 16,-1 9 0-16,-2-3-7 15,0 0 1-15,-12-3-1 16,-2 3 0-16</inkml:trace>
        </inkml:traceGroup>
        <inkml:traceGroup>
          <inkml:annotationXML>
            <emma:emma xmlns:emma="http://www.w3.org/2003/04/emma" version="1.0">
              <emma:interpretation id="{8411733D-4BCF-4075-8EAD-46A75B7191FE}" emma:medium="tactile" emma:mode="ink">
                <msink:context xmlns:msink="http://schemas.microsoft.com/ink/2010/main" type="inkWord" rotatedBoundingBox="27949,12564 28721,12226 28934,12711 28162,13049"/>
              </emma:interpretation>
              <emma:one-of disjunction-type="recognition" id="oneOf1">
                <emma:interpretation id="interp1" emma:lang="" emma:confidence="0">
                  <emma:literal>W</emma:literal>
                </emma:interpretation>
                <emma:interpretation id="interp2" emma:lang="" emma:confidence="0">
                  <emma:literal>ん</emma:literal>
                </emma:interpretation>
                <emma:interpretation id="interp3" emma:lang="" emma:confidence="0">
                  <emma:literal>U</emma:literal>
                </emma:interpretation>
                <emma:interpretation id="interp4" emma:lang="" emma:confidence="0">
                  <emma:literal>w</emma:literal>
                </emma:interpretation>
                <emma:interpretation id="interp5" emma:lang="" emma:confidence="0">
                  <emma:literal>ぺ</emma:literal>
                </emma:interpretation>
              </emma:one-of>
            </emma:emma>
          </inkml:annotationXML>
          <inkml:trace contextRef="#ctx0" brushRef="#br0" timeOffset="1033.2691">146 419 48 0,'0'-14'24'0,"3"14"-41"16,-3 0 54-16,0 0-40 16,0 0 0-16,3-2-3 15,-3 2 1-15,3 0 6 16,-3 2 0-16,3 1-4 15,-3 0 1-15,3-1 1 0,-3 1 0 16,3 2 2-16,-3 1 0 16,3 2 0-16,-3-3 0 15,0 3 0-15,0 0 0 16,0-1-1-16,0 1 1 16,0 3-1-16,0 0 1 15,0-1-1-15,0-2 1 16,0 2-1-16,3-2 0 15,-3 0 0-15,3 0 1 0,0 0-1 16,-3-2 1-16,3-4-1 16,-3 1 1-16,0-1-1 15,0 1 1-15,3-1 0 16,-3 1 0-16,3 0-1 16,0-1 0-16,-1-2 0 15,5 0 0-15,-1-2 0 16,2 2 1-16,1-3-1 15,3 0 1-15,0 1-1 16,3-1 1-16,3 1-1 16,-1-1 1-16,7 3-1 15,0-2 0-15,3 2 0 16,2-3 0-16,1 3 0 16,2-3 0-16,-2 1 0 15,0-1 1-15,2 0-1 16,-2 3 0-16,-4 0 0 0,2 0 0 15,-5 0 0-15,1 0 1 16,-6 0-1-16,0 0 0 16,-4 0 0-16,-2 0 1 15,-3 0-1-15,-3 0 1 16,0 0 0-16,-1 0 1 16,-5 0 0-16,0 0 0 15,0 0 1-15,0 0 0 16,0-8-1-16,3 3 1 0,-3 0-1 15,-3-1 0-15,1-2-1 16,-1 1 1-16,0-1-2 16,0 0 1-16,-1-3-1 15,2 3 0-15,-1-7 1 16,0-1 0-16,0-5-1 16,0 2 0-16,-3-2 0 15,3-3 1-15,-3 7-1 16,0-5 0-16,0 6-2 15,0-4 1-15,0 3-3 16,1 4 1-16,-2 0-5 16,2 6 1-16,-4-1-8 15,-3 5 0-15</inkml:trace>
        </inkml:traceGroup>
      </inkml:traceGroup>
    </inkml:traceGroup>
  </inkml:traceGroup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256" units="dev"/>
          <inkml:channel name="T" type="integer" max="2.14748E9" units="dev"/>
        </inkml:traceFormat>
        <inkml:channelProperties>
          <inkml:channelProperty channel="X" name="resolution" value="377.95276" units="1/cm"/>
          <inkml:channelProperty channel="Y" name="resolution" value="425.2805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6-08-16T02:35:15.397"/>
    </inkml:context>
    <inkml:brush xml:id="br0">
      <inkml:brushProperty name="width" value="0.07" units="cm"/>
      <inkml:brushProperty name="height" value="0.07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D4B4B0B6-E981-44A6-86D3-38CA8795D299}" emma:medium="tactile" emma:mode="ink">
          <msink:context xmlns:msink="http://schemas.microsoft.com/ink/2010/main" type="inkDrawing" rotatedBoundingBox="5534,11964 6950,11989 6949,12023 5533,11997" shapeName="Other"/>
        </emma:interpretation>
      </emma:emma>
    </inkml:annotationXML>
    <inkml:trace contextRef="#ctx0" brushRef="#br0">-2 8 9 0,'3'8'4'0,"-6"-19"-3"0,3 11 4 16,0 0-8-16,0 0 0 15,0 0-1-15,0 0 0 16,0-5 6-16,0 5 0 16,0 0-2-16,0 0 0 15,0 0 4 1,0 0 0-16,0 0 2 15,0 0 0-15,0 2 0 16,0-2 0-16,0 0-2 16,0 0 1-16,0 0-3 15,0 0 0-15,3 3-2 16,0 0 1-16,-1-1-1 16,-2-2 0-16,3 3 0 0,-3-3 1 0,4 3 0 15,-1-3 0-15,0 0 0 16,-1 0 0-16,4-3 1 15,4 3 0-15,-5 0 0 16,1 3 0-16,0-6-1 16,0 0 1-16,0 3-1 31,0 3 0-31,3-3 0 0,0 3 0 16,6-6-1-16,-7 3 0 15,7 0 0-15,-3 0 0 16,6 0 0-16,0 0 0 15,-1 3 0-15,1-3 0 16,0 2 0-16,0-2 1 16,0-2 0-16,-1 4 0 0,1-2-1 15,-3-2 1-15,3 2-1 16,0 0 1-16,0 0-1 16,3 0 0-16,-1 0 0 15,1 0 0-15,3 0 0 0,-3 0 0 16,-4 0 0-16,1 0 0 15,6 0 0-15,0 2 0 0,0 1 0 16,-4-3 0-16,1 3 0 16,0-3 0-16,-3 2 0 15,2-2 0-15,-5 0 0 16,3 0 0-16,0 3 0 16,0-3 0-16,-4 0-1 31,1 0 1-31,0 0 0 0,-3 0 0 15,0 0 0-15,0 0 1 16,-1 0-1-16,2 0 0 16,-2 0 0-16,4 0 0 15,-3 0 0-15,0 0 0 16,-3 0 0-16,2 0 0 16,-1 0 0-16,-2 0 0 0,1 0 0 15,-3-3 0-15,0 1 0 16,3 2 0-16,-3 0 0 15,0 0 1-15,-6 0-1 16,0 0 0-16,3 0 0 16,-3 0 0-16,6 0 0 15,-6 0 0 1,0 0 0-16,2 2 0 0,-2-2-1 16,4 0 1-16,-4 0 0 15,0 0 0-15,0 0 0 16,0 0 0-16,0 0 0 15,0 0 0-15,3 0 0 16,-3 0 1-16,3 0-1 16,-3 0 0-16,0 0-1 0,0 0 1 15,5 0-4-15,-5 0 1 16,0 0-7 0,0 3 1-16,0 2-2 15,-2 3 1-15</inkml:trace>
  </inkml:traceGroup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47B914-16E7-452B-82B3-8E2FF4457093}" type="datetimeFigureOut">
              <a:rPr kumimoji="1" lang="ja-JP" altLang="en-US" smtClean="0"/>
              <a:t>2016/8/30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21DD74-2882-4B8D-A4B8-D3D5EE0BF4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2852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7314-E5AF-4A11-867C-420D748B93E6}" type="datetimeFigureOut">
              <a:rPr kumimoji="1" lang="ja-JP" altLang="en-US" smtClean="0"/>
              <a:t>2016/8/30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66FC4-6951-4F62-9D4C-83BDB948D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3114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7314-E5AF-4A11-867C-420D748B93E6}" type="datetimeFigureOut">
              <a:rPr kumimoji="1" lang="ja-JP" altLang="en-US" smtClean="0"/>
              <a:t>2016/8/30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66FC4-6951-4F62-9D4C-83BDB948D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4307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7314-E5AF-4A11-867C-420D748B93E6}" type="datetimeFigureOut">
              <a:rPr kumimoji="1" lang="ja-JP" altLang="en-US" smtClean="0"/>
              <a:t>2016/8/30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66FC4-6951-4F62-9D4C-83BDB948D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0547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7314-E5AF-4A11-867C-420D748B93E6}" type="datetimeFigureOut">
              <a:rPr kumimoji="1" lang="ja-JP" altLang="en-US" smtClean="0"/>
              <a:t>2016/8/30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66FC4-6951-4F62-9D4C-83BDB948D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510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7314-E5AF-4A11-867C-420D748B93E6}" type="datetimeFigureOut">
              <a:rPr kumimoji="1" lang="ja-JP" altLang="en-US" smtClean="0"/>
              <a:t>2016/8/30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66FC4-6951-4F62-9D4C-83BDB948D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1044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7314-E5AF-4A11-867C-420D748B93E6}" type="datetimeFigureOut">
              <a:rPr kumimoji="1" lang="ja-JP" altLang="en-US" smtClean="0"/>
              <a:t>2016/8/30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66FC4-6951-4F62-9D4C-83BDB948D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061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7314-E5AF-4A11-867C-420D748B93E6}" type="datetimeFigureOut">
              <a:rPr kumimoji="1" lang="ja-JP" altLang="en-US" smtClean="0"/>
              <a:t>2016/8/30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66FC4-6951-4F62-9D4C-83BDB948D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180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7314-E5AF-4A11-867C-420D748B93E6}" type="datetimeFigureOut">
              <a:rPr kumimoji="1" lang="ja-JP" altLang="en-US" smtClean="0"/>
              <a:t>2016/8/30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66FC4-6951-4F62-9D4C-83BDB948D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0252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7314-E5AF-4A11-867C-420D748B93E6}" type="datetimeFigureOut">
              <a:rPr kumimoji="1" lang="ja-JP" altLang="en-US" smtClean="0"/>
              <a:t>2016/8/30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66FC4-6951-4F62-9D4C-83BDB948D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595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7314-E5AF-4A11-867C-420D748B93E6}" type="datetimeFigureOut">
              <a:rPr kumimoji="1" lang="ja-JP" altLang="en-US" smtClean="0"/>
              <a:t>2016/8/30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66FC4-6951-4F62-9D4C-83BDB948D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971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07314-E5AF-4A11-867C-420D748B93E6}" type="datetimeFigureOut">
              <a:rPr kumimoji="1" lang="ja-JP" altLang="en-US" smtClean="0"/>
              <a:t>2016/8/30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66FC4-6951-4F62-9D4C-83BDB948D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5973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07314-E5AF-4A11-867C-420D748B93E6}" type="datetimeFigureOut">
              <a:rPr kumimoji="1" lang="ja-JP" altLang="en-US" smtClean="0"/>
              <a:t>2016/8/30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66FC4-6951-4F62-9D4C-83BDB948D3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7434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emf"/><Relationship Id="rId5" Type="http://schemas.openxmlformats.org/officeDocument/2006/relationships/customXml" Target="../ink/ink2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グラフ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3464953"/>
              </p:ext>
            </p:extLst>
          </p:nvPr>
        </p:nvGraphicFramePr>
        <p:xfrm>
          <a:off x="254000" y="2367170"/>
          <a:ext cx="3854985" cy="41916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8" name="グラフ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7550505"/>
              </p:ext>
            </p:extLst>
          </p:nvPr>
        </p:nvGraphicFramePr>
        <p:xfrm>
          <a:off x="4247320" y="2780867"/>
          <a:ext cx="4819342" cy="36834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正方形/長方形 2"/>
          <p:cNvSpPr/>
          <p:nvPr/>
        </p:nvSpPr>
        <p:spPr>
          <a:xfrm>
            <a:off x="177800" y="608737"/>
            <a:ext cx="4546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/>
              <a:t>OLED</a:t>
            </a:r>
          </a:p>
          <a:p>
            <a:r>
              <a:rPr lang="en-US" altLang="ja-JP" sz="1400" dirty="0"/>
              <a:t>my $T  = 300.0;</a:t>
            </a:r>
            <a:r>
              <a:rPr lang="ja-JP" altLang="en-US" sz="1400" dirty="0"/>
              <a:t>　温度</a:t>
            </a:r>
            <a:endParaRPr lang="en-US" altLang="ja-JP" sz="1400" dirty="0"/>
          </a:p>
          <a:p>
            <a:r>
              <a:rPr lang="en-US" altLang="ja-JP" sz="1400" dirty="0"/>
              <a:t>my $S  = 60e-6 * 20e-6;</a:t>
            </a:r>
            <a:r>
              <a:rPr lang="ja-JP" altLang="en-US" sz="1400" dirty="0"/>
              <a:t>　面積</a:t>
            </a:r>
            <a:endParaRPr lang="en-US" altLang="ja-JP" sz="1400" dirty="0"/>
          </a:p>
          <a:p>
            <a:r>
              <a:rPr lang="en-US" altLang="ja-JP" sz="1400" dirty="0"/>
              <a:t>my $I0 = 1.0e-30 * $S;</a:t>
            </a:r>
            <a:r>
              <a:rPr lang="ja-JP" altLang="en-US" sz="1400" dirty="0"/>
              <a:t>　</a:t>
            </a:r>
            <a:r>
              <a:rPr lang="en-US" altLang="ja-JP" sz="1400" dirty="0"/>
              <a:t>I = S * I0 * (</a:t>
            </a:r>
            <a:r>
              <a:rPr lang="en-US" altLang="ja-JP" sz="1400" dirty="0" err="1"/>
              <a:t>exp</a:t>
            </a:r>
            <a:r>
              <a:rPr lang="en-US" altLang="ja-JP" sz="1400" dirty="0"/>
              <a:t>(V/(</a:t>
            </a:r>
            <a:r>
              <a:rPr lang="en-US" altLang="ja-JP" sz="1400" dirty="0" err="1"/>
              <a:t>nd</a:t>
            </a:r>
            <a:r>
              <a:rPr lang="en-US" altLang="ja-JP" sz="1400" dirty="0"/>
              <a:t> k T)) – 1)</a:t>
            </a:r>
          </a:p>
          <a:p>
            <a:r>
              <a:rPr lang="en-US" altLang="ja-JP" sz="1400" dirty="0"/>
              <a:t>my $</a:t>
            </a:r>
            <a:r>
              <a:rPr lang="en-US" altLang="ja-JP" sz="1400" dirty="0" err="1"/>
              <a:t>nd</a:t>
            </a:r>
            <a:r>
              <a:rPr lang="en-US" altLang="ja-JP" sz="1400" dirty="0"/>
              <a:t> = 1.0;</a:t>
            </a:r>
          </a:p>
          <a:p>
            <a:r>
              <a:rPr lang="en-US" altLang="ja-JP" sz="1400" dirty="0"/>
              <a:t>my $</a:t>
            </a:r>
            <a:r>
              <a:rPr lang="en-US" altLang="ja-JP" sz="1400" dirty="0" err="1"/>
              <a:t>Rs</a:t>
            </a:r>
            <a:r>
              <a:rPr lang="en-US" altLang="ja-JP" sz="1400" dirty="0"/>
              <a:t> = 1.0e5;</a:t>
            </a:r>
            <a:r>
              <a:rPr lang="ja-JP" altLang="en-US" sz="1400" dirty="0"/>
              <a:t>　直列抵抗</a:t>
            </a:r>
            <a:endParaRPr lang="en-US" altLang="ja-JP" sz="1400" dirty="0"/>
          </a:p>
        </p:txBody>
      </p:sp>
      <p:sp>
        <p:nvSpPr>
          <p:cNvPr id="7" name="正方形/長方形 6"/>
          <p:cNvSpPr/>
          <p:nvPr/>
        </p:nvSpPr>
        <p:spPr>
          <a:xfrm>
            <a:off x="4724400" y="195546"/>
            <a:ext cx="44196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/>
              <a:t>TFT</a:t>
            </a:r>
          </a:p>
          <a:p>
            <a:r>
              <a:rPr lang="ja-JP" altLang="en-US" sz="1400" dirty="0"/>
              <a:t>my $TFTW     = 200e-6;　チャネル幅</a:t>
            </a:r>
            <a:r>
              <a:rPr lang="en-US" altLang="ja-JP" sz="1400" dirty="0"/>
              <a:t>(m)</a:t>
            </a:r>
            <a:endParaRPr lang="ja-JP" altLang="en-US" sz="1400" dirty="0"/>
          </a:p>
          <a:p>
            <a:r>
              <a:rPr lang="ja-JP" altLang="en-US" sz="1400" dirty="0"/>
              <a:t>my $TFTL     =  50e-6;　　チャネル長</a:t>
            </a:r>
            <a:r>
              <a:rPr lang="en-US" altLang="ja-JP" sz="1400" dirty="0"/>
              <a:t>(m)</a:t>
            </a:r>
            <a:endParaRPr lang="ja-JP" altLang="en-US" sz="1400" dirty="0"/>
          </a:p>
          <a:p>
            <a:r>
              <a:rPr lang="ja-JP" altLang="en-US" sz="1400" dirty="0"/>
              <a:t>my $TFTNes   = 1.0e15; # キャリア濃度cm-3</a:t>
            </a:r>
          </a:p>
          <a:p>
            <a:r>
              <a:rPr lang="ja-JP" altLang="en-US" sz="1400" dirty="0"/>
              <a:t>my $TFTEpss  = 13.0;　　　チャネル誘電率</a:t>
            </a:r>
          </a:p>
          <a:p>
            <a:r>
              <a:rPr lang="ja-JP" altLang="en-US" sz="1400" dirty="0"/>
              <a:t>my $TFTuFE   = 10.0;   # cm2/Vs　チャネル移動度</a:t>
            </a:r>
          </a:p>
          <a:p>
            <a:r>
              <a:rPr lang="ja-JP" altLang="en-US" sz="1400" dirty="0"/>
              <a:t>my $TFTEpsg  = 4.0;　　　　　　　　ゲート誘電率</a:t>
            </a:r>
          </a:p>
          <a:p>
            <a:r>
              <a:rPr lang="ja-JP" altLang="en-US" sz="1400" dirty="0"/>
              <a:t>my $TFTdg    = 150.0;  # nm　　　ゲート厚さ</a:t>
            </a:r>
          </a:p>
          <a:p>
            <a:r>
              <a:rPr lang="ja-JP" altLang="en-US" sz="1400" dirty="0"/>
              <a:t>my $Vth      = 0.0;    # V　　　　　　</a:t>
            </a:r>
            <a:r>
              <a:rPr lang="en-US" altLang="ja-JP" sz="1400" dirty="0"/>
              <a:t>Vth</a:t>
            </a:r>
            <a:endParaRPr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713420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/>
          <p:cNvGrpSpPr/>
          <p:nvPr/>
        </p:nvGrpSpPr>
        <p:grpSpPr>
          <a:xfrm>
            <a:off x="572770" y="1080116"/>
            <a:ext cx="8215630" cy="4590949"/>
            <a:chOff x="-849630" y="483870"/>
            <a:chExt cx="11487150" cy="6419096"/>
          </a:xfrm>
        </p:grpSpPr>
        <p:grpSp>
          <p:nvGrpSpPr>
            <p:cNvPr id="14" name="Group 13"/>
            <p:cNvGrpSpPr/>
            <p:nvPr/>
          </p:nvGrpSpPr>
          <p:grpSpPr>
            <a:xfrm>
              <a:off x="-849630" y="483870"/>
              <a:ext cx="11487150" cy="5981700"/>
              <a:chOff x="321945" y="483870"/>
              <a:chExt cx="11487150" cy="5981700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321945" y="483870"/>
                <a:ext cx="11487150" cy="5981700"/>
                <a:chOff x="321945" y="483870"/>
                <a:chExt cx="11487150" cy="5981700"/>
              </a:xfrm>
            </p:grpSpPr>
            <p:pic>
              <p:nvPicPr>
                <p:cNvPr id="4" name="Picture 3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321945" y="483870"/>
                  <a:ext cx="11487150" cy="5981700"/>
                </a:xfrm>
                <a:prstGeom prst="rect">
                  <a:avLst/>
                </a:prstGeom>
              </p:spPr>
            </p:pic>
            <p:cxnSp>
              <p:nvCxnSpPr>
                <p:cNvPr id="6" name="Straight Connector 5"/>
                <p:cNvCxnSpPr/>
                <p:nvPr/>
              </p:nvCxnSpPr>
              <p:spPr>
                <a:xfrm>
                  <a:off x="4882038" y="4921092"/>
                  <a:ext cx="440056" cy="0"/>
                </a:xfrm>
                <a:prstGeom prst="line">
                  <a:avLst/>
                </a:prstGeom>
                <a:ln w="317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Connector 7"/>
                <p:cNvCxnSpPr/>
                <p:nvPr/>
              </p:nvCxnSpPr>
              <p:spPr>
                <a:xfrm>
                  <a:off x="8763476" y="4921092"/>
                  <a:ext cx="440056" cy="0"/>
                </a:xfrm>
                <a:prstGeom prst="line">
                  <a:avLst/>
                </a:prstGeom>
                <a:ln w="317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" name="Oval 8"/>
                <p:cNvSpPr/>
                <p:nvPr/>
              </p:nvSpPr>
              <p:spPr>
                <a:xfrm>
                  <a:off x="4775993" y="4892675"/>
                  <a:ext cx="63500" cy="635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/>
                </a:p>
              </p:txBody>
            </p:sp>
            <p:sp>
              <p:nvSpPr>
                <p:cNvPr id="10" name="Oval 9"/>
                <p:cNvSpPr/>
                <p:nvPr/>
              </p:nvSpPr>
              <p:spPr>
                <a:xfrm>
                  <a:off x="8666639" y="4890293"/>
                  <a:ext cx="63500" cy="635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/>
                </a:p>
              </p:txBody>
            </p:sp>
          </p:grpSp>
          <p:sp>
            <p:nvSpPr>
              <p:cNvPr id="13" name="Oval 12"/>
              <p:cNvSpPr/>
              <p:nvPr/>
            </p:nvSpPr>
            <p:spPr>
              <a:xfrm>
                <a:off x="825658" y="4890770"/>
                <a:ext cx="63500" cy="635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</p:grpSp>
        <p:sp>
          <p:nvSpPr>
            <p:cNvPr id="2" name="テキスト ボックス 1"/>
            <p:cNvSpPr txBox="1"/>
            <p:nvPr/>
          </p:nvSpPr>
          <p:spPr>
            <a:xfrm>
              <a:off x="-849630" y="6533634"/>
              <a:ext cx="6270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/>
                <a:t>Fig.1</a:t>
              </a:r>
              <a:endParaRPr lang="ja-JP" altLang="en-US" dirty="0"/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16" name="インク 15"/>
                <p14:cNvContentPartPr/>
                <p14:nvPr/>
              </p14:nvContentPartPr>
              <p14:xfrm>
                <a:off x="5192813" y="4329047"/>
                <a:ext cx="780480" cy="325440"/>
              </p14:xfrm>
            </p:contentPart>
          </mc:Choice>
          <mc:Fallback xmlns="">
            <p:pic>
              <p:nvPicPr>
                <p:cNvPr id="16" name="インク 15"/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5184258" y="4315529"/>
                  <a:ext cx="798596" cy="35247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20" name="インク 19"/>
                <p14:cNvContentPartPr/>
                <p14:nvPr/>
              </p14:nvContentPartPr>
              <p14:xfrm>
                <a:off x="8833493" y="4312127"/>
                <a:ext cx="521640" cy="291960"/>
              </p14:xfrm>
            </p:contentPart>
          </mc:Choice>
          <mc:Fallback xmlns="">
            <p:pic>
              <p:nvPicPr>
                <p:cNvPr id="20" name="インク 19"/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8820414" y="4299039"/>
                  <a:ext cx="547294" cy="31813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27" name="インク 26"/>
                <p14:cNvContentPartPr/>
                <p14:nvPr/>
              </p14:nvContentPartPr>
              <p14:xfrm>
                <a:off x="821693" y="4307087"/>
                <a:ext cx="507960" cy="21600"/>
              </p14:xfrm>
            </p:contentPart>
          </mc:Choice>
          <mc:Fallback xmlns="">
            <p:pic>
              <p:nvPicPr>
                <p:cNvPr id="27" name="インク 26"/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811634" y="4298045"/>
                  <a:ext cx="530089" cy="38679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621200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/>
          <p:cNvSpPr/>
          <p:nvPr/>
        </p:nvSpPr>
        <p:spPr>
          <a:xfrm>
            <a:off x="-43257" y="36383"/>
            <a:ext cx="28880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400" dirty="0"/>
              <a:t>VDD=10V</a:t>
            </a:r>
          </a:p>
          <a:p>
            <a:r>
              <a:rPr lang="en-US" altLang="ja-JP" sz="1400" dirty="0"/>
              <a:t>V1</a:t>
            </a:r>
            <a:r>
              <a:rPr lang="ja-JP" altLang="en-US" sz="1400" dirty="0"/>
              <a:t>は</a:t>
            </a:r>
            <a:r>
              <a:rPr lang="en-US" altLang="ja-JP" sz="1400" dirty="0"/>
              <a:t>OLED</a:t>
            </a:r>
            <a:r>
              <a:rPr lang="ja-JP" altLang="en-US" sz="1400" dirty="0"/>
              <a:t>と</a:t>
            </a:r>
            <a:r>
              <a:rPr lang="en-US" altLang="ja-JP" sz="1400" dirty="0"/>
              <a:t>TFT</a:t>
            </a:r>
            <a:r>
              <a:rPr lang="ja-JP" altLang="en-US" sz="1400" dirty="0"/>
              <a:t>の接続点の電位</a:t>
            </a:r>
          </a:p>
        </p:txBody>
      </p:sp>
      <p:graphicFrame>
        <p:nvGraphicFramePr>
          <p:cNvPr id="17" name="グラフ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4260371"/>
              </p:ext>
            </p:extLst>
          </p:nvPr>
        </p:nvGraphicFramePr>
        <p:xfrm>
          <a:off x="205891" y="948706"/>
          <a:ext cx="2943225" cy="3914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8" name="グラフ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6888949"/>
              </p:ext>
            </p:extLst>
          </p:nvPr>
        </p:nvGraphicFramePr>
        <p:xfrm>
          <a:off x="3049455" y="948706"/>
          <a:ext cx="3486150" cy="3914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" name="正方形/長方形 18"/>
          <p:cNvSpPr/>
          <p:nvPr/>
        </p:nvSpPr>
        <p:spPr>
          <a:xfrm>
            <a:off x="770467" y="640565"/>
            <a:ext cx="21741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b="1" smtClean="0">
                <a:solidFill>
                  <a:srgbClr val="0000FF"/>
                </a:solidFill>
              </a:rPr>
              <a:t>pTFT,Normal,Vdd</a:t>
            </a:r>
            <a:r>
              <a:rPr lang="en-US" altLang="ja-JP" b="1" dirty="0" smtClean="0">
                <a:solidFill>
                  <a:srgbClr val="0000FF"/>
                </a:solidFill>
              </a:rPr>
              <a:t>&gt;0</a:t>
            </a:r>
            <a:endParaRPr lang="ja-JP" altLang="en-US" b="1" dirty="0">
              <a:solidFill>
                <a:srgbClr val="0000FF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090238" y="640565"/>
            <a:ext cx="16892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b="1" dirty="0" err="1">
                <a:solidFill>
                  <a:srgbClr val="0000FF"/>
                </a:solidFill>
              </a:rPr>
              <a:t>nTFT,Normal</a:t>
            </a:r>
            <a:endParaRPr lang="ja-JP" altLang="en-US" b="1" dirty="0">
              <a:solidFill>
                <a:srgbClr val="0000FF"/>
              </a:solidFill>
            </a:endParaRPr>
          </a:p>
        </p:txBody>
      </p:sp>
      <p:graphicFrame>
        <p:nvGraphicFramePr>
          <p:cNvPr id="22" name="グラフ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7528744"/>
              </p:ext>
            </p:extLst>
          </p:nvPr>
        </p:nvGraphicFramePr>
        <p:xfrm>
          <a:off x="6461344" y="986805"/>
          <a:ext cx="2819400" cy="3752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3" name="正方形/長方形 22"/>
          <p:cNvSpPr/>
          <p:nvPr/>
        </p:nvSpPr>
        <p:spPr>
          <a:xfrm>
            <a:off x="7295390" y="687519"/>
            <a:ext cx="16892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b="1" dirty="0" err="1">
                <a:solidFill>
                  <a:srgbClr val="0000FF"/>
                </a:solidFill>
              </a:rPr>
              <a:t>nTFT,Inverted</a:t>
            </a:r>
            <a:endParaRPr lang="ja-JP" altLang="en-US" b="1" dirty="0">
              <a:solidFill>
                <a:srgbClr val="0000FF"/>
              </a:solidFill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0505368"/>
              </p:ext>
            </p:extLst>
          </p:nvPr>
        </p:nvGraphicFramePr>
        <p:xfrm>
          <a:off x="7136848" y="4926980"/>
          <a:ext cx="3987410" cy="43513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9630">
                  <a:extLst>
                    <a:ext uri="{9D8B030D-6E8A-4147-A177-3AD203B41FA5}">
                      <a16:colId xmlns:a16="http://schemas.microsoft.com/office/drawing/2014/main" val="762743339"/>
                    </a:ext>
                  </a:extLst>
                </a:gridCol>
                <a:gridCol w="569630">
                  <a:extLst>
                    <a:ext uri="{9D8B030D-6E8A-4147-A177-3AD203B41FA5}">
                      <a16:colId xmlns:a16="http://schemas.microsoft.com/office/drawing/2014/main" val="1925922923"/>
                    </a:ext>
                  </a:extLst>
                </a:gridCol>
                <a:gridCol w="569630">
                  <a:extLst>
                    <a:ext uri="{9D8B030D-6E8A-4147-A177-3AD203B41FA5}">
                      <a16:colId xmlns:a16="http://schemas.microsoft.com/office/drawing/2014/main" val="1930714439"/>
                    </a:ext>
                  </a:extLst>
                </a:gridCol>
                <a:gridCol w="569630">
                  <a:extLst>
                    <a:ext uri="{9D8B030D-6E8A-4147-A177-3AD203B41FA5}">
                      <a16:colId xmlns:a16="http://schemas.microsoft.com/office/drawing/2014/main" val="350098934"/>
                    </a:ext>
                  </a:extLst>
                </a:gridCol>
                <a:gridCol w="569630">
                  <a:extLst>
                    <a:ext uri="{9D8B030D-6E8A-4147-A177-3AD203B41FA5}">
                      <a16:colId xmlns:a16="http://schemas.microsoft.com/office/drawing/2014/main" val="2474644120"/>
                    </a:ext>
                  </a:extLst>
                </a:gridCol>
                <a:gridCol w="569630">
                  <a:extLst>
                    <a:ext uri="{9D8B030D-6E8A-4147-A177-3AD203B41FA5}">
                      <a16:colId xmlns:a16="http://schemas.microsoft.com/office/drawing/2014/main" val="4123858635"/>
                    </a:ext>
                  </a:extLst>
                </a:gridCol>
                <a:gridCol w="569630">
                  <a:extLst>
                    <a:ext uri="{9D8B030D-6E8A-4147-A177-3AD203B41FA5}">
                      <a16:colId xmlns:a16="http://schemas.microsoft.com/office/drawing/2014/main" val="3961236494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Vg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I(OLED)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I(TFT)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V1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V(OLED)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Vgs(TFT)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Vds(TFT)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254435394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0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-1.20E-39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0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11.3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-1.3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0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11.3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337539841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4.72E-07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4.72E-07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8.0125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1.9875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8.0125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158307383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1.89E-06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1.89E-06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7.834998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2.165002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7.834998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212311408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4.25E-06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4.25E-06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7.577911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2.422089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7.577911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86328903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4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7.56E-06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7.56E-06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7.232477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2.767523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4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7.232477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59732151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5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1.18E-05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1.18E-05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6.795923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3.204077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5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6.795923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174924224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6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1.70E-05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1.70E-05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6.267041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3.732959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6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6.267041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304187500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7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2.24E-05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2.24E-05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5.723047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4.276953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7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5.723047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369474267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2.67E-05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2.67E-05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5.281958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4.718042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5.281958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334934218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9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3.04E-05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3.04E-05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4.915009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5.084991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9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4.915009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81700219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10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3.35E-05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3.35E-05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4.60282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5.39718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10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4.60282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97399743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3.61E-05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3.61E-05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4.332733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5.667267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4.332733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421661617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3.85E-05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3.85E-05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4.095984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5.904016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4.095984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355034470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4.06E-05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4.06E-05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3.886237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6.113763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3.886237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73327697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14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4.24E-05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4.24E-05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3.698761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6.301239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14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3.698761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188003528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15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4.41E-05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4.41E-05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3.529956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6.470044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15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3.529956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8743727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16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4.56E-05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4.56E-05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3.376965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6.623035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16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3.376965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275999129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17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4.70E-05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4.70E-05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3.237549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6.762451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17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3.237549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36804551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4.83E-05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4.83E-05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3.109869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6.890131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3.109869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312203490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19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4.95E-05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4.95E-05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2.992432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7.007568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19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2.992432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139596946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20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5.05E-05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5.05E-05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2.883994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7.116006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20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 dirty="0">
                          <a:effectLst/>
                        </a:rPr>
                        <a:t>2.883994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3550019020"/>
                  </a:ext>
                </a:extLst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174587"/>
              </p:ext>
            </p:extLst>
          </p:nvPr>
        </p:nvGraphicFramePr>
        <p:xfrm>
          <a:off x="-1074072" y="4926980"/>
          <a:ext cx="3987410" cy="43513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9630">
                  <a:extLst>
                    <a:ext uri="{9D8B030D-6E8A-4147-A177-3AD203B41FA5}">
                      <a16:colId xmlns:a16="http://schemas.microsoft.com/office/drawing/2014/main" val="3692383790"/>
                    </a:ext>
                  </a:extLst>
                </a:gridCol>
                <a:gridCol w="569630">
                  <a:extLst>
                    <a:ext uri="{9D8B030D-6E8A-4147-A177-3AD203B41FA5}">
                      <a16:colId xmlns:a16="http://schemas.microsoft.com/office/drawing/2014/main" val="3509315721"/>
                    </a:ext>
                  </a:extLst>
                </a:gridCol>
                <a:gridCol w="569630">
                  <a:extLst>
                    <a:ext uri="{9D8B030D-6E8A-4147-A177-3AD203B41FA5}">
                      <a16:colId xmlns:a16="http://schemas.microsoft.com/office/drawing/2014/main" val="335083526"/>
                    </a:ext>
                  </a:extLst>
                </a:gridCol>
                <a:gridCol w="569630">
                  <a:extLst>
                    <a:ext uri="{9D8B030D-6E8A-4147-A177-3AD203B41FA5}">
                      <a16:colId xmlns:a16="http://schemas.microsoft.com/office/drawing/2014/main" val="3948433201"/>
                    </a:ext>
                  </a:extLst>
                </a:gridCol>
                <a:gridCol w="569630">
                  <a:extLst>
                    <a:ext uri="{9D8B030D-6E8A-4147-A177-3AD203B41FA5}">
                      <a16:colId xmlns:a16="http://schemas.microsoft.com/office/drawing/2014/main" val="4094388381"/>
                    </a:ext>
                  </a:extLst>
                </a:gridCol>
                <a:gridCol w="569630">
                  <a:extLst>
                    <a:ext uri="{9D8B030D-6E8A-4147-A177-3AD203B41FA5}">
                      <a16:colId xmlns:a16="http://schemas.microsoft.com/office/drawing/2014/main" val="1569510110"/>
                    </a:ext>
                  </a:extLst>
                </a:gridCol>
                <a:gridCol w="569630">
                  <a:extLst>
                    <a:ext uri="{9D8B030D-6E8A-4147-A177-3AD203B41FA5}">
                      <a16:colId xmlns:a16="http://schemas.microsoft.com/office/drawing/2014/main" val="2838889845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Vg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I(OLED)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I(TFT)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V1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V(OLED)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>
                          <a:effectLst/>
                        </a:rPr>
                        <a:t>Vgs(TFT)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u="none" strike="noStrike" dirty="0" err="1">
                          <a:effectLst/>
                        </a:rPr>
                        <a:t>Vds</a:t>
                      </a:r>
                      <a:r>
                        <a:rPr lang="en-US" sz="900" u="none" strike="noStrike" dirty="0">
                          <a:effectLst/>
                        </a:rPr>
                        <a:t>(TFT)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77437774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0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3.35E-05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3.35E-05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5.39718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5.39718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10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4.60282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184718775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3.04E-05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3.04E-05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5.084991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5.084991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9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4.915009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326815961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2.67E-05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2.67E-05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4.718042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4.718042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5.281958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125794772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2.24E-05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2.24E-05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4.276953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4.276953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7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5.723047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98060121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4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1.70E-05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1.70E-05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3.732959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3.732959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6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6.267041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160945001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5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1.18E-05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1.18E-05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 dirty="0">
                          <a:effectLst/>
                        </a:rPr>
                        <a:t>3.204077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 dirty="0">
                          <a:effectLst/>
                        </a:rPr>
                        <a:t>3.204077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5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6.795923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44720057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6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7.56E-06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7.56E-06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2.767523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2.767523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4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7.232477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232004901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7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4.25E-06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4.25E-06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2.422089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 dirty="0">
                          <a:effectLst/>
                        </a:rPr>
                        <a:t>2.422089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7.577911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279796459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1.89E-06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1.89E-06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2.165002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2.165002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7.834998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278927071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9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4.72E-07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4.72E-07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1.9875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1.9875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8.0125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571547586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10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-1.20E-39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0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-2.8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-2.8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0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12.8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399193745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-1.20E-39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0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-2.8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-2.8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-1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12.8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323513002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-1.20E-39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0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-2.8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-2.8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-2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12.8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133239341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-1.20E-39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0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-2.8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-2.8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-3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12.8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71702475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14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-1.20E-39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0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-2.8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-2.8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-4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12.8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352990669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15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-1.20E-39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0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-2.8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-2.8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-5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12.8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271796255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16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-1.20E-39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0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-2.8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-2.8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-6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12.8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241364880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17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-1.20E-39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0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-2.8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-2.8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-7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12.8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172043392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-1.20E-39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0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-2.8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-2.8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12.8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233439110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19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-1.20E-39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0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-2.8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-2.8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-9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12.8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179735157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20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u="none" strike="noStrike">
                          <a:effectLst/>
                        </a:rPr>
                        <a:t>-1.20E-39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0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-2.8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-2.8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>
                          <a:effectLst/>
                        </a:rPr>
                        <a:t>-10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u="none" strike="noStrike" dirty="0">
                          <a:effectLst/>
                        </a:rPr>
                        <a:t>12.8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7912" marR="7912" marT="7912" marB="0" anchor="ctr"/>
                </a:tc>
                <a:extLst>
                  <a:ext uri="{0D108BD9-81ED-4DB2-BD59-A6C34878D82A}">
                    <a16:rowId xmlns:a16="http://schemas.microsoft.com/office/drawing/2014/main" val="1628511328"/>
                  </a:ext>
                </a:extLst>
              </a:tr>
            </a:tbl>
          </a:graphicData>
        </a:graphic>
      </p:graphicFrame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2350621"/>
              </p:ext>
            </p:extLst>
          </p:nvPr>
        </p:nvGraphicFramePr>
        <p:xfrm>
          <a:off x="2680717" y="4926980"/>
          <a:ext cx="3987410" cy="4351336"/>
        </p:xfrm>
        <a:graphic>
          <a:graphicData uri="http://schemas.openxmlformats.org/drawingml/2006/table">
            <a:tbl>
              <a:tblPr/>
              <a:tblGrid>
                <a:gridCol w="569630">
                  <a:extLst>
                    <a:ext uri="{9D8B030D-6E8A-4147-A177-3AD203B41FA5}">
                      <a16:colId xmlns:a16="http://schemas.microsoft.com/office/drawing/2014/main" val="3043813274"/>
                    </a:ext>
                  </a:extLst>
                </a:gridCol>
                <a:gridCol w="569630">
                  <a:extLst>
                    <a:ext uri="{9D8B030D-6E8A-4147-A177-3AD203B41FA5}">
                      <a16:colId xmlns:a16="http://schemas.microsoft.com/office/drawing/2014/main" val="3341466089"/>
                    </a:ext>
                  </a:extLst>
                </a:gridCol>
                <a:gridCol w="569630">
                  <a:extLst>
                    <a:ext uri="{9D8B030D-6E8A-4147-A177-3AD203B41FA5}">
                      <a16:colId xmlns:a16="http://schemas.microsoft.com/office/drawing/2014/main" val="3713925923"/>
                    </a:ext>
                  </a:extLst>
                </a:gridCol>
                <a:gridCol w="569630">
                  <a:extLst>
                    <a:ext uri="{9D8B030D-6E8A-4147-A177-3AD203B41FA5}">
                      <a16:colId xmlns:a16="http://schemas.microsoft.com/office/drawing/2014/main" val="650413960"/>
                    </a:ext>
                  </a:extLst>
                </a:gridCol>
                <a:gridCol w="569630">
                  <a:extLst>
                    <a:ext uri="{9D8B030D-6E8A-4147-A177-3AD203B41FA5}">
                      <a16:colId xmlns:a16="http://schemas.microsoft.com/office/drawing/2014/main" val="951233937"/>
                    </a:ext>
                  </a:extLst>
                </a:gridCol>
                <a:gridCol w="569630">
                  <a:extLst>
                    <a:ext uri="{9D8B030D-6E8A-4147-A177-3AD203B41FA5}">
                      <a16:colId xmlns:a16="http://schemas.microsoft.com/office/drawing/2014/main" val="3563756757"/>
                    </a:ext>
                  </a:extLst>
                </a:gridCol>
                <a:gridCol w="569630">
                  <a:extLst>
                    <a:ext uri="{9D8B030D-6E8A-4147-A177-3AD203B41FA5}">
                      <a16:colId xmlns:a16="http://schemas.microsoft.com/office/drawing/2014/main" val="679589949"/>
                    </a:ext>
                  </a:extLst>
                </a:gridCol>
              </a:tblGrid>
              <a:tr h="1977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Vg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I(OLED)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I(TFT)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V1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V(OLED)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Vgs(TFT)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Vds(TFT)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7118561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0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-1.20E-39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7.56E-08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-0.4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-0.4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0.4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10.4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038685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7.56E-23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9.54E-35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-1.42E-14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9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9811534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1.13E-08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1.14E-08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1.844922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1.844922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0.155078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8.155078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59425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4.83E-07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4.83E-07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1.989087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1.989087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1.010913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8.010913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918139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1.64E-06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1.64E-06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2.136456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2.136456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1.863544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7.863544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994931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3.37E-06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3.37E-06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2.328186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2.328186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2.671814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7.671814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884862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5.58E-06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5.58E-06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2.562219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2.562219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3.437781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7.437781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480052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8.20E-06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8.20E-06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2.83374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2.83374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4.16626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7.16626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05523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1.12E-05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1.12E-05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3.138245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3.138245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4.861755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6.861755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345601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9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1.44E-05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1.44E-05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3.471875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3.471875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5.528125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6.528125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584846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1.80E-05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1.80E-05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3.831323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3.831323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6.168677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6.168677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487377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11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2.15E-05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2.15E-05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4.184985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4.184985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6.815015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5.815015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9872763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12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2.46E-05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2.46E-05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4.505817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4.505817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7.494183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5.494183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4163340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13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2.75E-05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2.75E-05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4.797559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4.797559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8.202441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5.202441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949647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14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3.02E-05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3.02E-05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5.063489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5.063489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8.936511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4.936511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284765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3.26E-05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3.26E-05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5.306445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5.306445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9.693555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4.693555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1699678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16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3.48E-05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3.48E-05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5.529028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5.529028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10.47097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4.470972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663656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17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3.68E-05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3.68E-05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5.733362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5.733362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11.26664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4.266638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5472665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18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3.87E-05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3.87E-05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5.921408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5.921408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12.07859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4.078592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7647357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19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4.04E-05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4.04E-05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6.094873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6.094873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12.90513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3.905127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7325972"/>
                  </a:ext>
                </a:extLst>
              </a:tr>
              <a:tr h="19778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4.20E-05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4.20E-05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6.25528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6.25528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13.74472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3.74472</a:t>
                      </a:r>
                    </a:p>
                  </a:txBody>
                  <a:tcPr marL="7912" marR="7912" marT="791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9518104"/>
                  </a:ext>
                </a:extLst>
              </a:tr>
            </a:tbl>
          </a:graphicData>
        </a:graphic>
      </p:graphicFrame>
      <p:sp>
        <p:nvSpPr>
          <p:cNvPr id="25" name="正方形/長方形 24"/>
          <p:cNvSpPr/>
          <p:nvPr/>
        </p:nvSpPr>
        <p:spPr>
          <a:xfrm>
            <a:off x="3962213" y="36383"/>
            <a:ext cx="50801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dirty="0">
                <a:solidFill>
                  <a:srgbClr val="FF0000"/>
                </a:solidFill>
              </a:rPr>
              <a:t>下の表で、</a:t>
            </a:r>
            <a:r>
              <a:rPr lang="en-US" altLang="ja-JP" sz="1400" dirty="0" err="1">
                <a:solidFill>
                  <a:srgbClr val="FF0000"/>
                </a:solidFill>
              </a:rPr>
              <a:t>Vds</a:t>
            </a:r>
            <a:r>
              <a:rPr lang="en-US" altLang="ja-JP" sz="1400" dirty="0">
                <a:solidFill>
                  <a:srgbClr val="FF0000"/>
                </a:solidFill>
              </a:rPr>
              <a:t>(TFT)</a:t>
            </a:r>
            <a:r>
              <a:rPr lang="ja-JP" altLang="en-US" sz="1400" dirty="0">
                <a:solidFill>
                  <a:srgbClr val="FF0000"/>
                </a:solidFill>
              </a:rPr>
              <a:t> </a:t>
            </a:r>
            <a:r>
              <a:rPr lang="en-US" altLang="ja-JP" sz="1400" dirty="0">
                <a:solidFill>
                  <a:srgbClr val="FF0000"/>
                </a:solidFill>
              </a:rPr>
              <a:t>&gt;</a:t>
            </a:r>
            <a:r>
              <a:rPr lang="ja-JP" altLang="en-US" sz="1400" dirty="0">
                <a:solidFill>
                  <a:srgbClr val="FF0000"/>
                </a:solidFill>
              </a:rPr>
              <a:t> </a:t>
            </a:r>
            <a:r>
              <a:rPr lang="en-US" altLang="ja-JP" sz="1400" dirty="0" err="1">
                <a:solidFill>
                  <a:srgbClr val="FF0000"/>
                </a:solidFill>
              </a:rPr>
              <a:t>Vgs</a:t>
            </a:r>
            <a:r>
              <a:rPr lang="en-US" altLang="ja-JP" sz="1400" dirty="0">
                <a:solidFill>
                  <a:srgbClr val="FF0000"/>
                </a:solidFill>
              </a:rPr>
              <a:t>(TFT)</a:t>
            </a:r>
            <a:r>
              <a:rPr lang="ja-JP" altLang="en-US" sz="1400" dirty="0">
                <a:solidFill>
                  <a:srgbClr val="FF0000"/>
                </a:solidFill>
              </a:rPr>
              <a:t> が飽和領域</a:t>
            </a:r>
            <a:endParaRPr lang="en-US" altLang="ja-JP" sz="1400" dirty="0">
              <a:solidFill>
                <a:srgbClr val="FF0000"/>
              </a:solidFill>
            </a:endParaRPr>
          </a:p>
          <a:p>
            <a:r>
              <a:rPr lang="en-US" altLang="ja-JP" sz="1400" dirty="0"/>
              <a:t>V(OLED)</a:t>
            </a:r>
            <a:r>
              <a:rPr lang="ja-JP" altLang="en-US" sz="1400" dirty="0"/>
              <a:t>は</a:t>
            </a:r>
            <a:r>
              <a:rPr lang="en-US" altLang="ja-JP" sz="1400" dirty="0"/>
              <a:t>OLED</a:t>
            </a:r>
            <a:r>
              <a:rPr lang="ja-JP" altLang="en-US" sz="1400" dirty="0"/>
              <a:t>にかかる電圧、</a:t>
            </a:r>
            <a:r>
              <a:rPr lang="en-US" altLang="ja-JP" sz="1400" dirty="0" err="1"/>
              <a:t>Vds</a:t>
            </a:r>
            <a:r>
              <a:rPr lang="en-US" altLang="ja-JP" sz="1400" dirty="0"/>
              <a:t>(TFT)</a:t>
            </a:r>
            <a:r>
              <a:rPr lang="ja-JP" altLang="en-US" sz="1400" dirty="0"/>
              <a:t>は</a:t>
            </a:r>
            <a:r>
              <a:rPr lang="en-US" altLang="ja-JP" sz="1400" dirty="0"/>
              <a:t>TFT</a:t>
            </a:r>
            <a:r>
              <a:rPr lang="ja-JP" altLang="en-US" sz="1400" dirty="0"/>
              <a:t>にかかる電圧</a:t>
            </a:r>
            <a:endParaRPr lang="en-US" altLang="ja-JP" sz="1400" dirty="0"/>
          </a:p>
        </p:txBody>
      </p:sp>
      <p:graphicFrame>
        <p:nvGraphicFramePr>
          <p:cNvPr id="13" name="グラフ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7893938"/>
              </p:ext>
            </p:extLst>
          </p:nvPr>
        </p:nvGraphicFramePr>
        <p:xfrm>
          <a:off x="-2830518" y="951880"/>
          <a:ext cx="3132510" cy="3911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" name="正方形/長方形 13"/>
          <p:cNvSpPr/>
          <p:nvPr/>
        </p:nvSpPr>
        <p:spPr>
          <a:xfrm>
            <a:off x="-1949727" y="687519"/>
            <a:ext cx="21556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b="1" dirty="0" err="1" smtClean="0">
                <a:solidFill>
                  <a:srgbClr val="0000FF"/>
                </a:solidFill>
              </a:rPr>
              <a:t>pTFT,Normal,Vdd</a:t>
            </a:r>
            <a:r>
              <a:rPr lang="en-US" altLang="ja-JP" b="1" dirty="0" smtClean="0">
                <a:solidFill>
                  <a:srgbClr val="0000FF"/>
                </a:solidFill>
              </a:rPr>
              <a:t>&lt;0</a:t>
            </a:r>
            <a:endParaRPr lang="ja-JP" altLang="en-US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701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355600" y="304798"/>
            <a:ext cx="8559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/>
              <a:t>Vg</a:t>
            </a:r>
            <a:r>
              <a:rPr lang="ja-JP" altLang="en-US" dirty="0"/>
              <a:t>が小さいときは線形領域、大きくなると飽和領域なので、どちらを使うかは</a:t>
            </a:r>
            <a:endParaRPr lang="en-US" altLang="ja-JP" dirty="0"/>
          </a:p>
          <a:p>
            <a:r>
              <a:rPr lang="ja-JP" altLang="en-US" dirty="0"/>
              <a:t>設計ポリシーに依存 （</a:t>
            </a:r>
            <a:r>
              <a:rPr lang="en-US" altLang="ja-JP" dirty="0"/>
              <a:t>TFT</a:t>
            </a:r>
            <a:r>
              <a:rPr lang="ja-JP" altLang="en-US" dirty="0"/>
              <a:t>極性、</a:t>
            </a:r>
            <a:r>
              <a:rPr lang="en-US" altLang="ja-JP" dirty="0"/>
              <a:t>OLED</a:t>
            </a:r>
            <a:r>
              <a:rPr lang="ja-JP" altLang="en-US" dirty="0"/>
              <a:t>構造による制約ではない）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>
                <a:solidFill>
                  <a:srgbClr val="FF0000"/>
                </a:solidFill>
              </a:rPr>
              <a:t>飽和領域</a:t>
            </a:r>
            <a:endParaRPr lang="en-US" altLang="ja-JP" dirty="0">
              <a:solidFill>
                <a:srgbClr val="FF0000"/>
              </a:solidFill>
            </a:endParaRPr>
          </a:p>
          <a:p>
            <a:r>
              <a:rPr lang="ja-JP" altLang="en-US" dirty="0"/>
              <a:t>　長所： 定電流動作なので、</a:t>
            </a:r>
            <a:r>
              <a:rPr lang="en-US" altLang="ja-JP" dirty="0"/>
              <a:t>OLED</a:t>
            </a:r>
            <a:r>
              <a:rPr lang="ja-JP" altLang="en-US" dirty="0"/>
              <a:t>の特性が変わって</a:t>
            </a:r>
            <a:r>
              <a:rPr lang="en-US" altLang="ja-JP" dirty="0" err="1"/>
              <a:t>Vds</a:t>
            </a:r>
            <a:r>
              <a:rPr lang="ja-JP" altLang="en-US" dirty="0"/>
              <a:t>が変化しても</a:t>
            </a:r>
            <a:r>
              <a:rPr lang="en-US" altLang="ja-JP" dirty="0"/>
              <a:t>IOLED</a:t>
            </a:r>
            <a:r>
              <a:rPr lang="ja-JP" altLang="en-US" dirty="0"/>
              <a:t>が変わらない。</a:t>
            </a:r>
            <a:r>
              <a:rPr lang="ja-JP" altLang="en-US" dirty="0">
                <a:solidFill>
                  <a:srgbClr val="FF0000"/>
                </a:solidFill>
              </a:rPr>
              <a:t>劣化に強い</a:t>
            </a:r>
            <a:endParaRPr lang="en-US" altLang="ja-JP" dirty="0">
              <a:solidFill>
                <a:srgbClr val="FF0000"/>
              </a:solidFill>
            </a:endParaRPr>
          </a:p>
          <a:p>
            <a:r>
              <a:rPr lang="ja-JP" altLang="en-US" dirty="0"/>
              <a:t>　短所</a:t>
            </a:r>
            <a:r>
              <a:rPr lang="en-US" altLang="ja-JP" dirty="0"/>
              <a:t>:</a:t>
            </a:r>
            <a:r>
              <a:rPr lang="ja-JP" altLang="en-US" dirty="0"/>
              <a:t>　</a:t>
            </a:r>
            <a:r>
              <a:rPr lang="en-US" altLang="ja-JP" dirty="0" err="1">
                <a:solidFill>
                  <a:srgbClr val="FF0000"/>
                </a:solidFill>
              </a:rPr>
              <a:t>Vds</a:t>
            </a:r>
            <a:r>
              <a:rPr lang="ja-JP" altLang="en-US" dirty="0">
                <a:solidFill>
                  <a:srgbClr val="FF0000"/>
                </a:solidFill>
              </a:rPr>
              <a:t>が高い</a:t>
            </a:r>
            <a:r>
              <a:rPr lang="ja-JP" altLang="en-US" dirty="0"/>
              <a:t>ため、消費電力で損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>
                <a:solidFill>
                  <a:srgbClr val="FF0000"/>
                </a:solidFill>
              </a:rPr>
              <a:t>線形領域</a:t>
            </a:r>
            <a:endParaRPr lang="en-US" altLang="ja-JP" dirty="0">
              <a:solidFill>
                <a:srgbClr val="FF0000"/>
              </a:solidFill>
            </a:endParaRPr>
          </a:p>
          <a:p>
            <a:r>
              <a:rPr lang="ja-JP" altLang="en-US" dirty="0"/>
              <a:t>　長所： </a:t>
            </a:r>
            <a:r>
              <a:rPr lang="en-US" altLang="ja-JP" dirty="0" err="1">
                <a:solidFill>
                  <a:srgbClr val="FF0000"/>
                </a:solidFill>
              </a:rPr>
              <a:t>Vds</a:t>
            </a:r>
            <a:r>
              <a:rPr lang="ja-JP" altLang="en-US" dirty="0">
                <a:solidFill>
                  <a:srgbClr val="FF0000"/>
                </a:solidFill>
              </a:rPr>
              <a:t>が低い</a:t>
            </a:r>
            <a:r>
              <a:rPr lang="ja-JP" altLang="en-US" dirty="0"/>
              <a:t> </a:t>
            </a:r>
            <a:r>
              <a:rPr lang="en-US" altLang="ja-JP" dirty="0"/>
              <a:t>(</a:t>
            </a:r>
            <a:r>
              <a:rPr lang="ja-JP" altLang="en-US" dirty="0"/>
              <a:t>特に移動度の高い</a:t>
            </a:r>
            <a:r>
              <a:rPr lang="en-US" altLang="ja-JP" dirty="0"/>
              <a:t>TFT</a:t>
            </a:r>
            <a:r>
              <a:rPr lang="ja-JP" altLang="en-US" dirty="0" err="1"/>
              <a:t>ほど</a:t>
            </a:r>
            <a:r>
              <a:rPr lang="ja-JP" altLang="en-US" dirty="0"/>
              <a:t>低い</a:t>
            </a:r>
            <a:r>
              <a:rPr lang="en-US" altLang="ja-JP" dirty="0"/>
              <a:t>)</a:t>
            </a:r>
          </a:p>
          <a:p>
            <a:r>
              <a:rPr lang="ja-JP" altLang="en-US" dirty="0"/>
              <a:t>　短所</a:t>
            </a:r>
            <a:r>
              <a:rPr lang="en-US" altLang="ja-JP" dirty="0"/>
              <a:t>:</a:t>
            </a:r>
            <a:r>
              <a:rPr lang="ja-JP" altLang="en-US" dirty="0"/>
              <a:t>　</a:t>
            </a:r>
            <a:r>
              <a:rPr lang="en-US" altLang="ja-JP" dirty="0"/>
              <a:t>OLED</a:t>
            </a:r>
            <a:r>
              <a:rPr lang="ja-JP" altLang="en-US" dirty="0"/>
              <a:t>の特性変化によって</a:t>
            </a:r>
            <a:r>
              <a:rPr lang="en-US" altLang="ja-JP" dirty="0" err="1"/>
              <a:t>Vds</a:t>
            </a:r>
            <a:r>
              <a:rPr lang="ja-JP" altLang="en-US" dirty="0"/>
              <a:t>が変化すると、</a:t>
            </a:r>
            <a:r>
              <a:rPr lang="en-US" altLang="ja-JP" dirty="0"/>
              <a:t>IOLED</a:t>
            </a:r>
            <a:r>
              <a:rPr lang="ja-JP" altLang="en-US" dirty="0"/>
              <a:t>も線形に変化する。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/>
              <a:t>　　　　　</a:t>
            </a:r>
            <a:r>
              <a:rPr lang="ja-JP" altLang="en-US" dirty="0">
                <a:solidFill>
                  <a:srgbClr val="FF0000"/>
                </a:solidFill>
              </a:rPr>
              <a:t>劣化に弱い</a:t>
            </a:r>
            <a:endParaRPr lang="en-US" altLang="ja-JP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379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736600" y="564138"/>
            <a:ext cx="8077200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</a:rPr>
              <a:t>仕様： </a:t>
            </a:r>
            <a:r>
              <a:rPr lang="en-US" altLang="ja-JP" dirty="0">
                <a:solidFill>
                  <a:srgbClr val="FF0000"/>
                </a:solidFill>
              </a:rPr>
              <a:t>VOLED</a:t>
            </a:r>
            <a:r>
              <a:rPr lang="ja-JP" altLang="en-US" dirty="0">
                <a:solidFill>
                  <a:srgbClr val="FF0000"/>
                </a:solidFill>
              </a:rPr>
              <a:t> </a:t>
            </a:r>
            <a:r>
              <a:rPr lang="en-US" altLang="ja-JP" dirty="0">
                <a:solidFill>
                  <a:srgbClr val="FF0000"/>
                </a:solidFill>
              </a:rPr>
              <a:t>&gt;</a:t>
            </a:r>
            <a:r>
              <a:rPr lang="ja-JP" altLang="en-US" dirty="0">
                <a:solidFill>
                  <a:srgbClr val="FF0000"/>
                </a:solidFill>
              </a:rPr>
              <a:t> </a:t>
            </a:r>
            <a:r>
              <a:rPr lang="en-US" altLang="ja-JP" dirty="0">
                <a:solidFill>
                  <a:srgbClr val="FF0000"/>
                </a:solidFill>
              </a:rPr>
              <a:t>5V</a:t>
            </a:r>
            <a:r>
              <a:rPr lang="ja-JP" altLang="en-US" dirty="0">
                <a:solidFill>
                  <a:srgbClr val="FF0000"/>
                </a:solidFill>
              </a:rPr>
              <a:t> </a:t>
            </a:r>
            <a:r>
              <a:rPr lang="en-US" altLang="ja-JP" dirty="0">
                <a:solidFill>
                  <a:srgbClr val="FF0000"/>
                </a:solidFill>
              </a:rPr>
              <a:t>(</a:t>
            </a:r>
            <a:r>
              <a:rPr lang="ja-JP" altLang="en-US" dirty="0">
                <a:solidFill>
                  <a:srgbClr val="FF0000"/>
                </a:solidFill>
              </a:rPr>
              <a:t>青色</a:t>
            </a:r>
            <a:r>
              <a:rPr lang="en-US" altLang="ja-JP" dirty="0">
                <a:solidFill>
                  <a:srgbClr val="FF0000"/>
                </a:solidFill>
              </a:rPr>
              <a:t>)</a:t>
            </a:r>
          </a:p>
          <a:p>
            <a:r>
              <a:rPr lang="ja-JP" altLang="en-US" dirty="0">
                <a:solidFill>
                  <a:srgbClr val="FF0000"/>
                </a:solidFill>
              </a:rPr>
              <a:t>　　　　</a:t>
            </a:r>
            <a:r>
              <a:rPr lang="en-US" altLang="ja-JP" dirty="0">
                <a:solidFill>
                  <a:srgbClr val="FF0000"/>
                </a:solidFill>
              </a:rPr>
              <a:t>IOLED</a:t>
            </a:r>
            <a:r>
              <a:rPr lang="ja-JP" altLang="en-US" dirty="0">
                <a:solidFill>
                  <a:srgbClr val="FF0000"/>
                </a:solidFill>
              </a:rPr>
              <a:t> </a:t>
            </a:r>
            <a:r>
              <a:rPr lang="en-US" altLang="ja-JP" dirty="0">
                <a:solidFill>
                  <a:srgbClr val="FF0000"/>
                </a:solidFill>
              </a:rPr>
              <a:t>&gt;</a:t>
            </a:r>
            <a:r>
              <a:rPr lang="ja-JP" altLang="en-US" dirty="0">
                <a:solidFill>
                  <a:srgbClr val="FF0000"/>
                </a:solidFill>
              </a:rPr>
              <a:t> </a:t>
            </a:r>
            <a:r>
              <a:rPr lang="en-US" altLang="ja-JP" dirty="0">
                <a:solidFill>
                  <a:srgbClr val="FF0000"/>
                </a:solidFill>
              </a:rPr>
              <a:t>5</a:t>
            </a:r>
            <a:r>
              <a:rPr lang="ja-JP" altLang="en-US" dirty="0">
                <a:solidFill>
                  <a:srgbClr val="FF0000"/>
                </a:solidFill>
              </a:rPr>
              <a:t> </a:t>
            </a:r>
            <a:r>
              <a:rPr lang="en-US" altLang="ja-JP" dirty="0" err="1">
                <a:solidFill>
                  <a:srgbClr val="FF0000"/>
                </a:solidFill>
              </a:rPr>
              <a:t>μA</a:t>
            </a:r>
            <a:endParaRPr lang="en-US" altLang="ja-JP" dirty="0">
              <a:solidFill>
                <a:srgbClr val="FF0000"/>
              </a:solidFill>
            </a:endParaRPr>
          </a:p>
          <a:p>
            <a:endParaRPr lang="en-US" altLang="ja-JP" dirty="0"/>
          </a:p>
          <a:p>
            <a:r>
              <a:rPr lang="ja-JP" altLang="en-US" dirty="0"/>
              <a:t>ここまでの計算では </a:t>
            </a:r>
            <a:r>
              <a:rPr lang="en-US" altLang="ja-JP" dirty="0"/>
              <a:t>W/L</a:t>
            </a:r>
            <a:r>
              <a:rPr lang="ja-JP" altLang="en-US" dirty="0"/>
              <a:t> </a:t>
            </a:r>
            <a:r>
              <a:rPr lang="en-US" altLang="ja-JP" dirty="0"/>
              <a:t>=</a:t>
            </a:r>
            <a:r>
              <a:rPr lang="ja-JP" altLang="en-US" dirty="0"/>
              <a:t> </a:t>
            </a:r>
            <a:r>
              <a:rPr lang="en-US" altLang="ja-JP" dirty="0"/>
              <a:t>200/50</a:t>
            </a:r>
            <a:r>
              <a:rPr lang="ja-JP" altLang="en-US" dirty="0"/>
              <a:t> </a:t>
            </a:r>
            <a:r>
              <a:rPr lang="en-US" altLang="ja-JP" dirty="0"/>
              <a:t>=</a:t>
            </a:r>
            <a:r>
              <a:rPr lang="ja-JP" altLang="en-US" dirty="0"/>
              <a:t> </a:t>
            </a:r>
            <a:r>
              <a:rPr lang="en-US" altLang="ja-JP" dirty="0"/>
              <a:t>4</a:t>
            </a:r>
            <a:r>
              <a:rPr lang="ja-JP" altLang="en-US" dirty="0"/>
              <a:t> ですが、</a:t>
            </a:r>
            <a:r>
              <a:rPr lang="en-US" altLang="ja-JP" dirty="0"/>
              <a:t>Ids</a:t>
            </a:r>
            <a:r>
              <a:rPr lang="ja-JP" altLang="en-US" dirty="0"/>
              <a:t>が大きすぎるので</a:t>
            </a:r>
            <a:endParaRPr lang="en-US" altLang="ja-JP" dirty="0"/>
          </a:p>
          <a:p>
            <a:r>
              <a:rPr lang="en-US" altLang="ja-JP" dirty="0"/>
              <a:t>W/L</a:t>
            </a:r>
            <a:r>
              <a:rPr lang="ja-JP" altLang="en-US" dirty="0"/>
              <a:t> </a:t>
            </a:r>
            <a:r>
              <a:rPr lang="en-US" altLang="ja-JP" dirty="0"/>
              <a:t>=</a:t>
            </a:r>
            <a:r>
              <a:rPr lang="ja-JP" altLang="en-US" dirty="0"/>
              <a:t> </a:t>
            </a:r>
            <a:r>
              <a:rPr lang="en-US" altLang="ja-JP" dirty="0"/>
              <a:t>0.4</a:t>
            </a:r>
            <a:r>
              <a:rPr lang="ja-JP" altLang="en-US" dirty="0"/>
              <a:t> でまずは話をします</a:t>
            </a:r>
            <a:endParaRPr lang="en-US" altLang="ja-JP" dirty="0"/>
          </a:p>
          <a:p>
            <a:endParaRPr lang="en-US" altLang="ja-JP" sz="1600" dirty="0">
              <a:solidFill>
                <a:srgbClr val="FF0000"/>
              </a:solidFill>
            </a:endParaRPr>
          </a:p>
          <a:p>
            <a:r>
              <a:rPr lang="ja-JP" altLang="en-US" sz="2400" dirty="0">
                <a:solidFill>
                  <a:srgbClr val="FF0000"/>
                </a:solidFill>
              </a:rPr>
              <a:t>飽和動作させる必要条件</a:t>
            </a:r>
            <a:endParaRPr lang="en-US" altLang="ja-JP" sz="2400" dirty="0">
              <a:solidFill>
                <a:srgbClr val="FF0000"/>
              </a:solidFill>
            </a:endParaRPr>
          </a:p>
          <a:p>
            <a:r>
              <a:rPr lang="ja-JP" altLang="en-US" dirty="0"/>
              <a:t>　飽和領域で </a:t>
            </a:r>
            <a:r>
              <a:rPr lang="en-US" altLang="ja-JP" dirty="0"/>
              <a:t>Ids</a:t>
            </a:r>
            <a:r>
              <a:rPr lang="ja-JP" altLang="en-US" dirty="0"/>
              <a:t> </a:t>
            </a:r>
            <a:r>
              <a:rPr lang="en-US" altLang="ja-JP" dirty="0"/>
              <a:t>&gt;</a:t>
            </a:r>
            <a:r>
              <a:rPr lang="ja-JP" altLang="en-US" dirty="0"/>
              <a:t> </a:t>
            </a:r>
            <a:r>
              <a:rPr lang="en-US" altLang="ja-JP" dirty="0"/>
              <a:t>5uA</a:t>
            </a:r>
            <a:r>
              <a:rPr lang="ja-JP" altLang="en-US" dirty="0"/>
              <a:t> </a:t>
            </a:r>
            <a:r>
              <a:rPr lang="en-US" altLang="ja-JP" dirty="0"/>
              <a:t>=&gt;</a:t>
            </a:r>
            <a:r>
              <a:rPr lang="ja-JP" altLang="en-US" dirty="0"/>
              <a:t> </a:t>
            </a:r>
            <a:r>
              <a:rPr lang="en-US" altLang="ja-JP" dirty="0" err="1"/>
              <a:t>Vgs</a:t>
            </a:r>
            <a:r>
              <a:rPr lang="ja-JP" altLang="en-US" dirty="0"/>
              <a:t>  </a:t>
            </a:r>
            <a:r>
              <a:rPr lang="en-US" altLang="ja-JP" dirty="0"/>
              <a:t>&gt;</a:t>
            </a:r>
            <a:r>
              <a:rPr lang="ja-JP" altLang="en-US" dirty="0"/>
              <a:t> </a:t>
            </a:r>
            <a:r>
              <a:rPr lang="en-US" altLang="ja-JP" dirty="0"/>
              <a:t>10</a:t>
            </a:r>
            <a:r>
              <a:rPr lang="ja-JP" altLang="en-US" dirty="0"/>
              <a:t> </a:t>
            </a:r>
            <a:r>
              <a:rPr lang="en-US" altLang="ja-JP" dirty="0"/>
              <a:t>V</a:t>
            </a:r>
          </a:p>
          <a:p>
            <a:r>
              <a:rPr lang="ja-JP" altLang="en-US" dirty="0"/>
              <a:t>　　</a:t>
            </a:r>
            <a:r>
              <a:rPr lang="en-US" altLang="ja-JP" dirty="0"/>
              <a:t>=&gt;</a:t>
            </a:r>
            <a:r>
              <a:rPr lang="ja-JP" altLang="en-US" dirty="0"/>
              <a:t> </a:t>
            </a:r>
            <a:r>
              <a:rPr lang="en-US" altLang="ja-JP" dirty="0" err="1"/>
              <a:t>Vds</a:t>
            </a:r>
            <a:r>
              <a:rPr lang="ja-JP" altLang="en-US" dirty="0"/>
              <a:t> </a:t>
            </a:r>
            <a:r>
              <a:rPr lang="en-US" altLang="ja-JP" dirty="0"/>
              <a:t>&gt;</a:t>
            </a:r>
            <a:r>
              <a:rPr lang="ja-JP" altLang="en-US" dirty="0"/>
              <a:t> </a:t>
            </a:r>
            <a:r>
              <a:rPr lang="en-US" altLang="ja-JP" dirty="0" err="1"/>
              <a:t>Vgs</a:t>
            </a:r>
            <a:r>
              <a:rPr lang="ja-JP" altLang="en-US" dirty="0"/>
              <a:t> </a:t>
            </a:r>
            <a:r>
              <a:rPr lang="en-US" altLang="ja-JP" dirty="0"/>
              <a:t>=</a:t>
            </a:r>
            <a:r>
              <a:rPr lang="ja-JP" altLang="en-US" dirty="0"/>
              <a:t> </a:t>
            </a:r>
            <a:r>
              <a:rPr lang="en-US" altLang="ja-JP" dirty="0"/>
              <a:t>10V</a:t>
            </a:r>
          </a:p>
          <a:p>
            <a:r>
              <a:rPr lang="ja-JP" altLang="en-US" dirty="0"/>
              <a:t>　　　</a:t>
            </a:r>
            <a:r>
              <a:rPr lang="en-US" altLang="ja-JP" dirty="0"/>
              <a:t>=&gt;</a:t>
            </a:r>
            <a:r>
              <a:rPr lang="ja-JP" altLang="en-US" dirty="0"/>
              <a:t> </a:t>
            </a:r>
            <a:r>
              <a:rPr lang="en-US" altLang="ja-JP" dirty="0">
                <a:solidFill>
                  <a:srgbClr val="FF0000"/>
                </a:solidFill>
              </a:rPr>
              <a:t>VDD</a:t>
            </a:r>
            <a:r>
              <a:rPr lang="ja-JP" altLang="en-US" dirty="0">
                <a:solidFill>
                  <a:srgbClr val="FF0000"/>
                </a:solidFill>
              </a:rPr>
              <a:t> </a:t>
            </a:r>
            <a:r>
              <a:rPr lang="en-US" altLang="ja-JP" dirty="0">
                <a:solidFill>
                  <a:srgbClr val="FF0000"/>
                </a:solidFill>
              </a:rPr>
              <a:t>&gt;</a:t>
            </a:r>
            <a:r>
              <a:rPr lang="ja-JP" altLang="en-US" dirty="0">
                <a:solidFill>
                  <a:srgbClr val="FF0000"/>
                </a:solidFill>
              </a:rPr>
              <a:t> </a:t>
            </a:r>
            <a:r>
              <a:rPr lang="en-US" altLang="ja-JP" dirty="0">
                <a:solidFill>
                  <a:srgbClr val="FF0000"/>
                </a:solidFill>
              </a:rPr>
              <a:t>15V</a:t>
            </a:r>
            <a:r>
              <a:rPr lang="ja-JP" altLang="en-US" dirty="0">
                <a:solidFill>
                  <a:srgbClr val="FF0000"/>
                </a:solidFill>
              </a:rPr>
              <a:t> </a:t>
            </a:r>
            <a:r>
              <a:rPr lang="en-US" altLang="ja-JP" dirty="0">
                <a:solidFill>
                  <a:srgbClr val="FF0000"/>
                </a:solidFill>
              </a:rPr>
              <a:t>(TFT</a:t>
            </a:r>
            <a:r>
              <a:rPr lang="ja-JP" altLang="en-US" dirty="0">
                <a:solidFill>
                  <a:srgbClr val="FF0000"/>
                </a:solidFill>
              </a:rPr>
              <a:t>によるジュール熱損 </a:t>
            </a:r>
            <a:r>
              <a:rPr lang="en-US" altLang="ja-JP" dirty="0">
                <a:solidFill>
                  <a:srgbClr val="FF0000"/>
                </a:solidFill>
              </a:rPr>
              <a:t>67%)</a:t>
            </a:r>
          </a:p>
          <a:p>
            <a:endParaRPr lang="en-US" altLang="ja-JP" dirty="0"/>
          </a:p>
          <a:p>
            <a:r>
              <a:rPr lang="ja-JP" altLang="en-US" dirty="0"/>
              <a:t>必要</a:t>
            </a:r>
            <a:r>
              <a:rPr lang="en-US" altLang="ja-JP" dirty="0" err="1"/>
              <a:t>Vgs</a:t>
            </a:r>
            <a:r>
              <a:rPr lang="ja-JP" altLang="en-US" dirty="0"/>
              <a:t>を</a:t>
            </a:r>
            <a:r>
              <a:rPr lang="en-US" altLang="ja-JP" dirty="0"/>
              <a:t>5V</a:t>
            </a:r>
            <a:r>
              <a:rPr lang="ja-JP" altLang="en-US" dirty="0"/>
              <a:t>に低くするには、</a:t>
            </a:r>
            <a:r>
              <a:rPr lang="en-US" altLang="ja-JP" dirty="0"/>
              <a:t> W/L</a:t>
            </a:r>
            <a:r>
              <a:rPr lang="ja-JP" altLang="en-US" dirty="0"/>
              <a:t>を</a:t>
            </a:r>
            <a:r>
              <a:rPr lang="en-US" altLang="ja-JP" dirty="0"/>
              <a:t>4</a:t>
            </a:r>
            <a:r>
              <a:rPr lang="ja-JP" altLang="en-US" dirty="0"/>
              <a:t>倍、</a:t>
            </a:r>
            <a:r>
              <a:rPr lang="en-US" altLang="ja-JP" dirty="0"/>
              <a:t>1.6</a:t>
            </a:r>
            <a:r>
              <a:rPr lang="ja-JP" altLang="en-US" dirty="0"/>
              <a:t>にする</a:t>
            </a:r>
            <a:endParaRPr lang="en-US" altLang="ja-JP" dirty="0"/>
          </a:p>
          <a:p>
            <a:r>
              <a:rPr lang="ja-JP" altLang="en-US" dirty="0"/>
              <a:t>　　</a:t>
            </a:r>
            <a:r>
              <a:rPr lang="en-US" altLang="ja-JP" dirty="0"/>
              <a:t>=&gt;</a:t>
            </a:r>
            <a:r>
              <a:rPr lang="ja-JP" altLang="en-US" dirty="0"/>
              <a:t> </a:t>
            </a:r>
            <a:r>
              <a:rPr lang="en-US" altLang="ja-JP" dirty="0" err="1"/>
              <a:t>Vds</a:t>
            </a:r>
            <a:r>
              <a:rPr lang="ja-JP" altLang="en-US" dirty="0"/>
              <a:t> </a:t>
            </a:r>
            <a:r>
              <a:rPr lang="en-US" altLang="ja-JP" dirty="0"/>
              <a:t>&gt;</a:t>
            </a:r>
            <a:r>
              <a:rPr lang="ja-JP" altLang="en-US" dirty="0"/>
              <a:t> </a:t>
            </a:r>
            <a:r>
              <a:rPr lang="en-US" altLang="ja-JP" dirty="0" err="1"/>
              <a:t>Vgs</a:t>
            </a:r>
            <a:r>
              <a:rPr lang="ja-JP" altLang="en-US" dirty="0"/>
              <a:t> </a:t>
            </a:r>
            <a:r>
              <a:rPr lang="en-US" altLang="ja-JP" dirty="0"/>
              <a:t>=</a:t>
            </a:r>
            <a:r>
              <a:rPr lang="ja-JP" altLang="en-US" dirty="0"/>
              <a:t> </a:t>
            </a:r>
            <a:r>
              <a:rPr lang="en-US" altLang="ja-JP" dirty="0"/>
              <a:t>5V</a:t>
            </a:r>
          </a:p>
          <a:p>
            <a:r>
              <a:rPr lang="ja-JP" altLang="en-US" dirty="0"/>
              <a:t>　　　</a:t>
            </a:r>
            <a:r>
              <a:rPr lang="en-US" altLang="ja-JP" dirty="0"/>
              <a:t>=&gt;</a:t>
            </a:r>
            <a:r>
              <a:rPr lang="ja-JP" altLang="en-US" dirty="0"/>
              <a:t> </a:t>
            </a:r>
            <a:r>
              <a:rPr lang="en-US" altLang="ja-JP" dirty="0">
                <a:solidFill>
                  <a:srgbClr val="FF0000"/>
                </a:solidFill>
              </a:rPr>
              <a:t>VDD</a:t>
            </a:r>
            <a:r>
              <a:rPr lang="ja-JP" altLang="en-US" dirty="0">
                <a:solidFill>
                  <a:srgbClr val="FF0000"/>
                </a:solidFill>
              </a:rPr>
              <a:t> </a:t>
            </a:r>
            <a:r>
              <a:rPr lang="en-US" altLang="ja-JP" dirty="0">
                <a:solidFill>
                  <a:srgbClr val="FF0000"/>
                </a:solidFill>
              </a:rPr>
              <a:t>&gt;</a:t>
            </a:r>
            <a:r>
              <a:rPr lang="ja-JP" altLang="en-US" dirty="0">
                <a:solidFill>
                  <a:srgbClr val="FF0000"/>
                </a:solidFill>
              </a:rPr>
              <a:t> </a:t>
            </a:r>
            <a:r>
              <a:rPr lang="en-US" altLang="ja-JP" dirty="0">
                <a:solidFill>
                  <a:srgbClr val="FF0000"/>
                </a:solidFill>
              </a:rPr>
              <a:t>10V</a:t>
            </a:r>
            <a:r>
              <a:rPr lang="ja-JP" altLang="en-US" dirty="0">
                <a:solidFill>
                  <a:srgbClr val="FF0000"/>
                </a:solidFill>
              </a:rPr>
              <a:t> </a:t>
            </a:r>
            <a:r>
              <a:rPr lang="en-US" altLang="ja-JP" dirty="0">
                <a:solidFill>
                  <a:srgbClr val="FF0000"/>
                </a:solidFill>
              </a:rPr>
              <a:t>(TFT</a:t>
            </a:r>
            <a:r>
              <a:rPr lang="ja-JP" altLang="en-US" dirty="0">
                <a:solidFill>
                  <a:srgbClr val="FF0000"/>
                </a:solidFill>
              </a:rPr>
              <a:t>によるジュール熱損 </a:t>
            </a:r>
            <a:r>
              <a:rPr lang="en-US" altLang="ja-JP" dirty="0">
                <a:solidFill>
                  <a:srgbClr val="FF0000"/>
                </a:solidFill>
              </a:rPr>
              <a:t>50%)</a:t>
            </a:r>
          </a:p>
          <a:p>
            <a:endParaRPr lang="en-US" altLang="ja-JP" dirty="0">
              <a:solidFill>
                <a:srgbClr val="FF0000"/>
              </a:solidFill>
            </a:endParaRPr>
          </a:p>
          <a:p>
            <a:r>
              <a:rPr lang="en-US" altLang="ja-JP" dirty="0"/>
              <a:t>W/L</a:t>
            </a:r>
            <a:r>
              <a:rPr lang="ja-JP" altLang="en-US" dirty="0"/>
              <a:t>が</a:t>
            </a:r>
            <a:r>
              <a:rPr lang="en-US" altLang="ja-JP" dirty="0"/>
              <a:t>4.0</a:t>
            </a:r>
          </a:p>
          <a:p>
            <a:r>
              <a:rPr lang="ja-JP" altLang="en-US" dirty="0"/>
              <a:t>　　</a:t>
            </a:r>
            <a:r>
              <a:rPr lang="en-US" altLang="ja-JP" dirty="0"/>
              <a:t>=&gt;</a:t>
            </a:r>
            <a:r>
              <a:rPr lang="ja-JP" altLang="en-US" dirty="0"/>
              <a:t> </a:t>
            </a:r>
            <a:r>
              <a:rPr lang="en-US" altLang="ja-JP" dirty="0" err="1"/>
              <a:t>Vds</a:t>
            </a:r>
            <a:r>
              <a:rPr lang="ja-JP" altLang="en-US" dirty="0"/>
              <a:t> </a:t>
            </a:r>
            <a:r>
              <a:rPr lang="en-US" altLang="ja-JP" dirty="0"/>
              <a:t>&gt;</a:t>
            </a:r>
            <a:r>
              <a:rPr lang="ja-JP" altLang="en-US" dirty="0"/>
              <a:t> </a:t>
            </a:r>
            <a:r>
              <a:rPr lang="en-US" altLang="ja-JP" dirty="0" err="1"/>
              <a:t>Vgs</a:t>
            </a:r>
            <a:r>
              <a:rPr lang="ja-JP" altLang="en-US" dirty="0"/>
              <a:t> </a:t>
            </a:r>
            <a:r>
              <a:rPr lang="en-US" altLang="ja-JP" dirty="0"/>
              <a:t>=</a:t>
            </a:r>
            <a:r>
              <a:rPr lang="ja-JP" altLang="en-US" dirty="0"/>
              <a:t> </a:t>
            </a:r>
            <a:r>
              <a:rPr lang="en-US" altLang="ja-JP" dirty="0"/>
              <a:t>3V</a:t>
            </a:r>
          </a:p>
          <a:p>
            <a:r>
              <a:rPr lang="ja-JP" altLang="en-US" dirty="0"/>
              <a:t>　　　</a:t>
            </a:r>
            <a:r>
              <a:rPr lang="en-US" altLang="ja-JP" dirty="0"/>
              <a:t>=&gt;</a:t>
            </a:r>
            <a:r>
              <a:rPr lang="ja-JP" altLang="en-US" dirty="0"/>
              <a:t> </a:t>
            </a:r>
            <a:r>
              <a:rPr lang="en-US" altLang="ja-JP" dirty="0">
                <a:solidFill>
                  <a:srgbClr val="FF0000"/>
                </a:solidFill>
              </a:rPr>
              <a:t>VDD</a:t>
            </a:r>
            <a:r>
              <a:rPr lang="ja-JP" altLang="en-US" dirty="0">
                <a:solidFill>
                  <a:srgbClr val="FF0000"/>
                </a:solidFill>
              </a:rPr>
              <a:t> </a:t>
            </a:r>
            <a:r>
              <a:rPr lang="en-US" altLang="ja-JP" dirty="0">
                <a:solidFill>
                  <a:srgbClr val="FF0000"/>
                </a:solidFill>
              </a:rPr>
              <a:t>&gt;</a:t>
            </a:r>
            <a:r>
              <a:rPr lang="ja-JP" altLang="en-US" dirty="0">
                <a:solidFill>
                  <a:srgbClr val="FF0000"/>
                </a:solidFill>
              </a:rPr>
              <a:t> </a:t>
            </a:r>
            <a:r>
              <a:rPr lang="en-US" altLang="ja-JP" dirty="0">
                <a:solidFill>
                  <a:srgbClr val="FF0000"/>
                </a:solidFill>
              </a:rPr>
              <a:t>8V</a:t>
            </a:r>
            <a:r>
              <a:rPr lang="ja-JP" altLang="en-US" dirty="0">
                <a:solidFill>
                  <a:srgbClr val="FF0000"/>
                </a:solidFill>
              </a:rPr>
              <a:t> </a:t>
            </a:r>
            <a:r>
              <a:rPr lang="en-US" altLang="ja-JP" dirty="0">
                <a:solidFill>
                  <a:srgbClr val="FF0000"/>
                </a:solidFill>
              </a:rPr>
              <a:t>(TFT</a:t>
            </a:r>
            <a:r>
              <a:rPr lang="ja-JP" altLang="en-US" dirty="0">
                <a:solidFill>
                  <a:srgbClr val="FF0000"/>
                </a:solidFill>
              </a:rPr>
              <a:t>によるジュール熱損 </a:t>
            </a:r>
            <a:r>
              <a:rPr lang="en-US" altLang="ja-JP" dirty="0">
                <a:solidFill>
                  <a:srgbClr val="FF0000"/>
                </a:solidFill>
              </a:rPr>
              <a:t>38%)</a:t>
            </a:r>
          </a:p>
        </p:txBody>
      </p:sp>
    </p:spTree>
    <p:extLst>
      <p:ext uri="{BB962C8B-B14F-4D97-AF65-F5344CB8AC3E}">
        <p14:creationId xmlns:p14="http://schemas.microsoft.com/office/powerpoint/2010/main" val="1757850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4044</TotalTime>
  <Words>630</Words>
  <Application>Microsoft Office PowerPoint</Application>
  <PresentationFormat>画面に合わせる (4:3)</PresentationFormat>
  <Paragraphs>514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ＭＳ Ｐゴシック</vt:lpstr>
      <vt:lpstr>游ゴシック</vt:lpstr>
      <vt:lpstr>游ゴシック Light</vt:lpstr>
      <vt:lpstr>Arial</vt:lpstr>
      <vt:lpstr>Calibri</vt:lpstr>
      <vt:lpstr>Calibri Light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Junghwan Kim</dc:creator>
  <cp:lastModifiedBy>神谷利夫</cp:lastModifiedBy>
  <cp:revision>141</cp:revision>
  <dcterms:created xsi:type="dcterms:W3CDTF">2015-07-06T17:22:49Z</dcterms:created>
  <dcterms:modified xsi:type="dcterms:W3CDTF">2016-08-30T00:19:46Z</dcterms:modified>
</cp:coreProperties>
</file>