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72" y="43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2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F9D8-892C-404E-B947-EC4E369091C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406C-D317-4DD8-8155-72745A78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7A93-76F8-40D8-A89C-B129CB56287D}"/>
              </a:ext>
            </a:extLst>
          </p:cNvPr>
          <p:cNvSpPr txBox="1"/>
          <p:nvPr/>
        </p:nvSpPr>
        <p:spPr>
          <a:xfrm>
            <a:off x="979714" y="2645229"/>
            <a:ext cx="788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Plot band structure and DOS by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pymatgen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7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5945D3-9944-4A28-BFEC-9D126E6437DA}"/>
              </a:ext>
            </a:extLst>
          </p:cNvPr>
          <p:cNvSpPr/>
          <p:nvPr/>
        </p:nvSpPr>
        <p:spPr>
          <a:xfrm>
            <a:off x="285387" y="265532"/>
            <a:ext cx="8521155" cy="1451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04CB-2E2F-4191-BB59-CFB198ACB44C}"/>
              </a:ext>
            </a:extLst>
          </p:cNvPr>
          <p:cNvSpPr txBox="1"/>
          <p:nvPr/>
        </p:nvSpPr>
        <p:spPr>
          <a:xfrm>
            <a:off x="234751" y="369006"/>
            <a:ext cx="655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(8) Plot total DOS for element and orbital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552B8-8B57-470F-86CF-712EFD697978}"/>
              </a:ext>
            </a:extLst>
          </p:cNvPr>
          <p:cNvSpPr txBox="1"/>
          <p:nvPr/>
        </p:nvSpPr>
        <p:spPr>
          <a:xfrm>
            <a:off x="337458" y="713007"/>
            <a:ext cx="810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plt8=</a:t>
            </a:r>
            <a:r>
              <a:rPr lang="en-US" dirty="0" err="1"/>
              <a:t>DosPlotter</a:t>
            </a:r>
            <a:r>
              <a:rPr lang="en-US" dirty="0"/>
              <a:t>(stack=</a:t>
            </a:r>
            <a:r>
              <a:rPr lang="en-US" dirty="0" err="1"/>
              <a:t>False,sigma</a:t>
            </a:r>
            <a:r>
              <a:rPr lang="en-US" dirty="0"/>
              <a:t>=0.1)</a:t>
            </a:r>
          </a:p>
          <a:p>
            <a:r>
              <a:rPr lang="en-US" dirty="0"/>
              <a:t>plt8.add_dos_dict(</a:t>
            </a:r>
            <a:r>
              <a:rPr lang="en-US" dirty="0" err="1">
                <a:solidFill>
                  <a:srgbClr val="FF0000"/>
                </a:solidFill>
              </a:rPr>
              <a:t>dos_data.get_element_spd_dos</a:t>
            </a:r>
            <a:r>
              <a:rPr lang="en-US" dirty="0">
                <a:solidFill>
                  <a:srgbClr val="FF0000"/>
                </a:solidFill>
              </a:rPr>
              <a:t>(‘O’))</a:t>
            </a:r>
          </a:p>
          <a:p>
            <a:r>
              <a:rPr lang="en-US" dirty="0"/>
              <a:t>plt8.save_plot(‘plt8.png', </a:t>
            </a:r>
            <a:r>
              <a:rPr lang="en-US" dirty="0" err="1"/>
              <a:t>img_format</a:t>
            </a:r>
            <a:r>
              <a:rPr lang="en-US" dirty="0"/>
              <a:t>=</a:t>
            </a:r>
            <a:r>
              <a:rPr lang="en-US" dirty="0" err="1"/>
              <a:t>u'png</a:t>
            </a:r>
            <a:r>
              <a:rPr lang="en-US" dirty="0"/>
              <a:t>')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EE60E-53E4-4A8C-BC96-4F4DFE7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1" y="2601972"/>
            <a:ext cx="4747671" cy="3147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BF856E-2527-4294-9A09-9FF9EA0FC3BB}"/>
              </a:ext>
            </a:extLst>
          </p:cNvPr>
          <p:cNvSpPr/>
          <p:nvPr/>
        </p:nvSpPr>
        <p:spPr>
          <a:xfrm>
            <a:off x="1903745" y="2151937"/>
            <a:ext cx="140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oxygen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01FC9-A613-41CD-96C9-75E5F5C2D4BE}"/>
              </a:ext>
            </a:extLst>
          </p:cNvPr>
          <p:cNvSpPr txBox="1"/>
          <p:nvPr/>
        </p:nvSpPr>
        <p:spPr>
          <a:xfrm>
            <a:off x="234751" y="215348"/>
            <a:ext cx="790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“vasprun.xml” from band / DOS calculation output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51F4B-70B6-425F-8A46-85E6D99A711B}"/>
              </a:ext>
            </a:extLst>
          </p:cNvPr>
          <p:cNvSpPr/>
          <p:nvPr/>
        </p:nvSpPr>
        <p:spPr>
          <a:xfrm>
            <a:off x="587829" y="1506141"/>
            <a:ext cx="8218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MMonoLt10-Bold"/>
              </a:rPr>
              <a:t>import </a:t>
            </a:r>
            <a:r>
              <a:rPr lang="en-US" dirty="0" err="1">
                <a:latin typeface="LMMonoLt10-Bold"/>
              </a:rPr>
              <a:t>matplotlib.pyplot</a:t>
            </a:r>
            <a:r>
              <a:rPr lang="en-US" dirty="0">
                <a:latin typeface="LMMonoLt10-Bold"/>
              </a:rPr>
              <a:t> as </a:t>
            </a:r>
            <a:r>
              <a:rPr lang="en-US" dirty="0" err="1">
                <a:latin typeface="LMMonoLt10-Bold"/>
              </a:rPr>
              <a:t>pyplt</a:t>
            </a:r>
            <a:br>
              <a:rPr lang="en-US" dirty="0">
                <a:latin typeface="LMMonoLt10-Bold"/>
              </a:rPr>
            </a:br>
            <a:r>
              <a:rPr lang="en-US" dirty="0">
                <a:latin typeface="LMMonoLt10-Bold"/>
              </a:rPr>
              <a:t>from </a:t>
            </a:r>
            <a:r>
              <a:rPr lang="en-US" dirty="0" err="1">
                <a:latin typeface="LMMonoLt10-Bold"/>
              </a:rPr>
              <a:t>pymatgen.io.vasp.outputs</a:t>
            </a:r>
            <a:r>
              <a:rPr lang="en-US" dirty="0">
                <a:latin typeface="LMMonoLt10-Bold"/>
              </a:rPr>
              <a:t> import </a:t>
            </a:r>
            <a:r>
              <a:rPr lang="en-US" dirty="0" err="1">
                <a:latin typeface="LMMono10-Regular"/>
              </a:rPr>
              <a:t>Vasprun</a:t>
            </a:r>
            <a:br>
              <a:rPr lang="en-US" dirty="0">
                <a:latin typeface="LMMono10-Regular"/>
              </a:rPr>
            </a:br>
            <a:r>
              <a:rPr lang="en-US" dirty="0">
                <a:latin typeface="LMMonoLt10-Bold"/>
              </a:rPr>
              <a:t>from </a:t>
            </a:r>
            <a:r>
              <a:rPr lang="en-US" dirty="0" err="1">
                <a:latin typeface="LMMonoLt10-Bold"/>
              </a:rPr>
              <a:t>pymatgen.electronic_structure.plotter</a:t>
            </a:r>
            <a:r>
              <a:rPr lang="en-US" dirty="0">
                <a:latin typeface="LMMonoLt10-Bold"/>
              </a:rPr>
              <a:t> import </a:t>
            </a:r>
            <a:r>
              <a:rPr lang="en-US" dirty="0" err="1">
                <a:latin typeface="LMMono10-Regular"/>
              </a:rPr>
              <a:t>BSDOSPlotter</a:t>
            </a:r>
            <a:r>
              <a:rPr lang="en-US" dirty="0">
                <a:latin typeface="LMMono10-Regular"/>
              </a:rPr>
              <a:t>,\</a:t>
            </a:r>
            <a:br>
              <a:rPr lang="en-US" dirty="0">
                <a:latin typeface="LMMono10-Regular"/>
              </a:rPr>
            </a:br>
            <a:endParaRPr lang="en-US" dirty="0">
              <a:latin typeface="LMMono10-Regular"/>
            </a:endParaRPr>
          </a:p>
          <a:p>
            <a:r>
              <a:rPr lang="en-US" dirty="0" err="1">
                <a:solidFill>
                  <a:srgbClr val="000000"/>
                </a:solidFill>
                <a:latin typeface="LMMono10-Regular"/>
              </a:rPr>
              <a:t>BSPlotter,BSPlotterProjected,DosPlotter</a:t>
            </a:r>
            <a:endParaRPr lang="en-US" dirty="0">
              <a:solidFill>
                <a:srgbClr val="000000"/>
              </a:solidFill>
              <a:latin typeface="LMMono10-Regular"/>
            </a:endParaRPr>
          </a:p>
          <a:p>
            <a:endParaRPr lang="en-US" dirty="0">
              <a:solidFill>
                <a:srgbClr val="000000"/>
              </a:solidFill>
              <a:latin typeface="LMMono10-Regular"/>
            </a:endParaRPr>
          </a:p>
          <a:p>
            <a:r>
              <a:rPr lang="en-US" dirty="0" err="1">
                <a:solidFill>
                  <a:srgbClr val="000000"/>
                </a:solidFill>
                <a:latin typeface="LMMono10-Regular"/>
              </a:rPr>
              <a:t>bs_vasprun</a:t>
            </a:r>
            <a:r>
              <a:rPr lang="en-US" dirty="0">
                <a:solidFill>
                  <a:srgbClr val="666666"/>
                </a:solidFill>
                <a:latin typeface="LMMono10-Regula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Vasprun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(</a:t>
            </a:r>
            <a:r>
              <a:rPr lang="en-US" dirty="0">
                <a:solidFill>
                  <a:srgbClr val="BA2121"/>
                </a:solidFill>
                <a:latin typeface="LMMono10-Regular"/>
              </a:rPr>
              <a:t>"./bs/vasprun.xml"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parse_projected_</a:t>
            </a:r>
            <a:r>
              <a:rPr lang="en-US" dirty="0" err="1">
                <a:latin typeface="LMMono10-Regular"/>
              </a:rPr>
              <a:t>eigen</a:t>
            </a:r>
            <a:r>
              <a:rPr lang="en-US" dirty="0">
                <a:latin typeface="LMMono10-Regular"/>
              </a:rPr>
              <a:t>=</a:t>
            </a:r>
            <a:r>
              <a:rPr lang="en-US" b="1" dirty="0">
                <a:latin typeface="LMMonoLt10-Bold"/>
              </a:rPr>
              <a:t>True</a:t>
            </a:r>
            <a:r>
              <a:rPr lang="en-US" dirty="0">
                <a:latin typeface="LMMono10-Regular"/>
              </a:rPr>
              <a:t>) #pathway 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for band calculation</a:t>
            </a:r>
          </a:p>
          <a:p>
            <a:r>
              <a:rPr lang="en-US" dirty="0" err="1">
                <a:solidFill>
                  <a:srgbClr val="000000"/>
                </a:solidFill>
                <a:latin typeface="LMMono10-Regular"/>
              </a:rPr>
              <a:t>bs_data</a:t>
            </a:r>
            <a:r>
              <a:rPr lang="en-US" dirty="0">
                <a:solidFill>
                  <a:srgbClr val="666666"/>
                </a:solidFill>
                <a:latin typeface="LMMono10-Regula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bs_vasprun</a:t>
            </a:r>
            <a:r>
              <a:rPr lang="en-US" dirty="0" err="1">
                <a:solidFill>
                  <a:srgbClr val="666666"/>
                </a:solidFill>
                <a:latin typeface="LMMono10-Regular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get_band_structure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line_mode</a:t>
            </a:r>
            <a:r>
              <a:rPr lang="en-US" dirty="0">
                <a:solidFill>
                  <a:srgbClr val="666666"/>
                </a:solidFill>
                <a:latin typeface="LMMono10-Regular"/>
              </a:rPr>
              <a:t>=1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)</a:t>
            </a:r>
            <a:r>
              <a:rPr lang="en-US" dirty="0"/>
              <a:t> </a:t>
            </a:r>
          </a:p>
          <a:p>
            <a:br>
              <a:rPr lang="en-US" dirty="0">
                <a:solidFill>
                  <a:srgbClr val="000000"/>
                </a:solidFill>
                <a:latin typeface="LMMono10-Regular"/>
              </a:rPr>
            </a:br>
            <a:r>
              <a:rPr lang="en-US" dirty="0" err="1">
                <a:solidFill>
                  <a:srgbClr val="000000"/>
                </a:solidFill>
                <a:latin typeface="LMMono10-Regular"/>
              </a:rPr>
              <a:t>dos_vasprun</a:t>
            </a:r>
            <a:r>
              <a:rPr lang="en-US" dirty="0">
                <a:solidFill>
                  <a:srgbClr val="666666"/>
                </a:solidFill>
                <a:latin typeface="LMMono10-Regula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Vasprun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(</a:t>
            </a:r>
            <a:r>
              <a:rPr lang="en-US" dirty="0">
                <a:solidFill>
                  <a:srgbClr val="BA2121"/>
                </a:solidFill>
                <a:latin typeface="LMMono10-Regular"/>
              </a:rPr>
              <a:t>"./dos/vasprun.xml"</a:t>
            </a:r>
            <a:r>
              <a:rPr lang="en-US" dirty="0">
                <a:solidFill>
                  <a:srgbClr val="000000"/>
                </a:solidFill>
                <a:latin typeface="LMMono10-Regular"/>
              </a:rPr>
              <a:t>) #pathway for dos calculation</a:t>
            </a:r>
            <a:br>
              <a:rPr lang="en-US" dirty="0">
                <a:solidFill>
                  <a:srgbClr val="000000"/>
                </a:solidFill>
                <a:latin typeface="LMMono10-Regular"/>
              </a:rPr>
            </a:br>
            <a:r>
              <a:rPr lang="en-US" dirty="0" err="1">
                <a:solidFill>
                  <a:srgbClr val="000000"/>
                </a:solidFill>
                <a:latin typeface="LMMono10-Regular"/>
              </a:rPr>
              <a:t>dos_data</a:t>
            </a:r>
            <a:r>
              <a:rPr lang="en-US" dirty="0">
                <a:solidFill>
                  <a:srgbClr val="666666"/>
                </a:solidFill>
                <a:latin typeface="LMMono10-Regula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dos_vasprun</a:t>
            </a:r>
            <a:r>
              <a:rPr lang="en-US" dirty="0" err="1">
                <a:solidFill>
                  <a:srgbClr val="666666"/>
                </a:solidFill>
                <a:latin typeface="LMMono10-Regular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LMMono10-Regular"/>
              </a:rPr>
              <a:t>complete_dos</a:t>
            </a:r>
            <a:br>
              <a:rPr lang="en-US" dirty="0">
                <a:solidFill>
                  <a:srgbClr val="000000"/>
                </a:solidFill>
                <a:latin typeface="LMMono10-Regular"/>
              </a:rPr>
            </a:br>
            <a:endParaRPr lang="en-US" dirty="0">
              <a:solidFill>
                <a:srgbClr val="000000"/>
              </a:solidFill>
              <a:latin typeface="LMMono10-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6DCD0-2754-4DCF-93DB-C7B02004799F}"/>
              </a:ext>
            </a:extLst>
          </p:cNvPr>
          <p:cNvSpPr txBox="1"/>
          <p:nvPr/>
        </p:nvSpPr>
        <p:spPr>
          <a:xfrm>
            <a:off x="234751" y="978608"/>
            <a:ext cx="448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Here is the first part of the script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F74CD-0F27-4640-AAF5-2D8EA876A592}"/>
              </a:ext>
            </a:extLst>
          </p:cNvPr>
          <p:cNvSpPr/>
          <p:nvPr/>
        </p:nvSpPr>
        <p:spPr>
          <a:xfrm>
            <a:off x="285388" y="5268686"/>
            <a:ext cx="8521155" cy="15316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06963-B22C-43EF-B659-5A87B68F94A4}"/>
              </a:ext>
            </a:extLst>
          </p:cNvPr>
          <p:cNvSpPr/>
          <p:nvPr/>
        </p:nvSpPr>
        <p:spPr>
          <a:xfrm>
            <a:off x="587829" y="5320402"/>
            <a:ext cx="8218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MMono10-Regular"/>
              </a:rPr>
              <a:t>#</a:t>
            </a:r>
            <a:r>
              <a:rPr lang="en-US" b="1" dirty="0" err="1">
                <a:solidFill>
                  <a:srgbClr val="0000FF"/>
                </a:solidFill>
              </a:rPr>
              <a:t>Vasprun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i="1" dirty="0">
                <a:solidFill>
                  <a:srgbClr val="0000FF"/>
                </a:solidFill>
              </a:rPr>
              <a:t>filename</a:t>
            </a:r>
            <a:r>
              <a:rPr lang="en-US" b="1" dirty="0">
                <a:solidFill>
                  <a:srgbClr val="0000FF"/>
                </a:solidFill>
              </a:rPr>
              <a:t>, </a:t>
            </a:r>
            <a:r>
              <a:rPr lang="en-US" b="1" i="1" dirty="0" err="1">
                <a:solidFill>
                  <a:srgbClr val="0000FF"/>
                </a:solidFill>
              </a:rPr>
              <a:t>parse_dos</a:t>
            </a:r>
            <a:r>
              <a:rPr lang="en-US" b="1" i="1" dirty="0">
                <a:solidFill>
                  <a:srgbClr val="0000FF"/>
                </a:solidFill>
              </a:rPr>
              <a:t>=True</a:t>
            </a:r>
            <a:r>
              <a:rPr lang="en-US" b="1" dirty="0">
                <a:solidFill>
                  <a:srgbClr val="0000FF"/>
                </a:solidFill>
              </a:rPr>
              <a:t>, </a:t>
            </a:r>
            <a:r>
              <a:rPr lang="en-US" b="1" i="1" dirty="0" err="1">
                <a:solidFill>
                  <a:srgbClr val="0000FF"/>
                </a:solidFill>
              </a:rPr>
              <a:t>parse_eigen</a:t>
            </a:r>
            <a:r>
              <a:rPr lang="en-US" b="1" i="1" dirty="0">
                <a:solidFill>
                  <a:srgbClr val="0000FF"/>
                </a:solidFill>
              </a:rPr>
              <a:t>=True</a:t>
            </a:r>
            <a:r>
              <a:rPr lang="en-US" b="1" dirty="0">
                <a:solidFill>
                  <a:srgbClr val="0000FF"/>
                </a:solidFill>
              </a:rPr>
              <a:t>, </a:t>
            </a:r>
            <a:r>
              <a:rPr lang="en-US" b="1" i="1" dirty="0" err="1">
                <a:solidFill>
                  <a:srgbClr val="0000FF"/>
                </a:solidFill>
              </a:rPr>
              <a:t>parse_projected_eigen</a:t>
            </a:r>
            <a:r>
              <a:rPr lang="en-US" b="1" i="1" dirty="0">
                <a:solidFill>
                  <a:srgbClr val="0000FF"/>
                </a:solidFill>
              </a:rPr>
              <a:t>=False</a:t>
            </a:r>
            <a:r>
              <a:rPr lang="en-US" b="1" dirty="0">
                <a:solidFill>
                  <a:srgbClr val="0000FF"/>
                </a:solidFill>
              </a:rPr>
              <a:t>, </a:t>
            </a:r>
            <a:r>
              <a:rPr lang="en-US" b="1" i="1" dirty="0" err="1">
                <a:solidFill>
                  <a:srgbClr val="0000FF"/>
                </a:solidFill>
              </a:rPr>
              <a:t>parse_potcar_file</a:t>
            </a:r>
            <a:r>
              <a:rPr lang="en-US" b="1" i="1" dirty="0">
                <a:solidFill>
                  <a:srgbClr val="0000FF"/>
                </a:solidFill>
              </a:rPr>
              <a:t>=True</a:t>
            </a:r>
            <a:r>
              <a:rPr lang="en-US" b="1" dirty="0">
                <a:solidFill>
                  <a:srgbClr val="0000FF"/>
                </a:solidFill>
              </a:rPr>
              <a:t>, </a:t>
            </a:r>
            <a:r>
              <a:rPr lang="en-US" b="1" i="1" dirty="0" err="1">
                <a:solidFill>
                  <a:srgbClr val="0000FF"/>
                </a:solidFill>
              </a:rPr>
              <a:t>separate_spins</a:t>
            </a:r>
            <a:r>
              <a:rPr lang="en-US" b="1" i="1" dirty="0">
                <a:solidFill>
                  <a:srgbClr val="0000FF"/>
                </a:solidFill>
              </a:rPr>
              <a:t>=False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#</a:t>
            </a:r>
            <a:r>
              <a:rPr lang="en-US" b="1" dirty="0" err="1">
                <a:solidFill>
                  <a:srgbClr val="0000FF"/>
                </a:solidFill>
              </a:rPr>
              <a:t>get_band_structure</a:t>
            </a:r>
            <a:r>
              <a:rPr lang="en-US" b="1" i="1" dirty="0">
                <a:solidFill>
                  <a:srgbClr val="0000FF"/>
                </a:solidFill>
              </a:rPr>
              <a:t>(</a:t>
            </a:r>
            <a:r>
              <a:rPr lang="en-US" b="1" i="1" dirty="0" err="1">
                <a:solidFill>
                  <a:srgbClr val="0000FF"/>
                </a:solidFill>
              </a:rPr>
              <a:t>kpoints_filename</a:t>
            </a:r>
            <a:r>
              <a:rPr lang="en-US" b="1" i="1" dirty="0">
                <a:solidFill>
                  <a:srgbClr val="0000FF"/>
                </a:solidFill>
              </a:rPr>
              <a:t>: str | None = None, </a:t>
            </a:r>
            <a:r>
              <a:rPr lang="en-US" b="1" i="1" dirty="0" err="1">
                <a:solidFill>
                  <a:srgbClr val="0000FF"/>
                </a:solidFill>
              </a:rPr>
              <a:t>efermi</a:t>
            </a:r>
            <a:r>
              <a:rPr lang="en-US" b="1" i="1" dirty="0">
                <a:solidFill>
                  <a:srgbClr val="0000FF"/>
                </a:solidFill>
              </a:rPr>
              <a:t>: float | Literal['smart'] | None = None, </a:t>
            </a:r>
            <a:r>
              <a:rPr lang="en-US" b="1" i="1" dirty="0" err="1">
                <a:solidFill>
                  <a:srgbClr val="0000FF"/>
                </a:solidFill>
              </a:rPr>
              <a:t>line_mode</a:t>
            </a:r>
            <a:r>
              <a:rPr lang="en-US" b="1" i="1" dirty="0">
                <a:solidFill>
                  <a:srgbClr val="0000FF"/>
                </a:solidFill>
              </a:rPr>
              <a:t>: bool = False)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94EFC-3E14-4B38-ACC4-5A31A799EB6D}"/>
              </a:ext>
            </a:extLst>
          </p:cNvPr>
          <p:cNvSpPr/>
          <p:nvPr/>
        </p:nvSpPr>
        <p:spPr>
          <a:xfrm>
            <a:off x="285388" y="875134"/>
            <a:ext cx="8521154" cy="40865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9EA0C-62C9-432B-8E44-2663F5F6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765"/>
            <a:ext cx="4359018" cy="3566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E6B62F-384B-4A71-B118-E5CFB9072DB3}"/>
              </a:ext>
            </a:extLst>
          </p:cNvPr>
          <p:cNvSpPr/>
          <p:nvPr/>
        </p:nvSpPr>
        <p:spPr>
          <a:xfrm>
            <a:off x="285388" y="265532"/>
            <a:ext cx="8521154" cy="1530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CFED1-0324-4A2A-9243-87F5F4CC1352}"/>
              </a:ext>
            </a:extLst>
          </p:cNvPr>
          <p:cNvSpPr txBox="1"/>
          <p:nvPr/>
        </p:nvSpPr>
        <p:spPr>
          <a:xfrm>
            <a:off x="234751" y="369006"/>
            <a:ext cx="656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(1) Plot fat band and DOS projected by each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D581C-C605-44EF-8DFB-EF5B8414135A}"/>
              </a:ext>
            </a:extLst>
          </p:cNvPr>
          <p:cNvSpPr txBox="1"/>
          <p:nvPr/>
        </p:nvSpPr>
        <p:spPr>
          <a:xfrm>
            <a:off x="337458" y="872591"/>
            <a:ext cx="7121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plt1=</a:t>
            </a:r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dos_projection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'elements</a:t>
            </a:r>
            <a:r>
              <a:rPr lang="en-US" dirty="0"/>
              <a:t>', </a:t>
            </a:r>
            <a:r>
              <a:rPr lang="en-US" dirty="0" err="1"/>
              <a:t>bs_projection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'elements</a:t>
            </a:r>
            <a:r>
              <a:rPr lang="en-US" dirty="0"/>
              <a:t>’) </a:t>
            </a:r>
          </a:p>
          <a:p>
            <a:r>
              <a:rPr lang="en-US" dirty="0"/>
              <a:t>plt1.get_plot(bs=</a:t>
            </a:r>
            <a:r>
              <a:rPr lang="en-US" dirty="0" err="1"/>
              <a:t>bs_data,dos</a:t>
            </a:r>
            <a:r>
              <a:rPr lang="en-US" dirty="0"/>
              <a:t>=</a:t>
            </a:r>
            <a:r>
              <a:rPr lang="en-US" dirty="0" err="1"/>
              <a:t>dos_data</a:t>
            </a:r>
            <a:r>
              <a:rPr lang="en-US" dirty="0"/>
              <a:t>)</a:t>
            </a:r>
          </a:p>
          <a:p>
            <a:r>
              <a:rPr lang="en-US" dirty="0" err="1"/>
              <a:t>pyplt.savefig</a:t>
            </a:r>
            <a:r>
              <a:rPr lang="en-US" dirty="0"/>
              <a:t>(‘plt1.png')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84A85-1E2E-426D-ABDA-C61955EB5306}"/>
              </a:ext>
            </a:extLst>
          </p:cNvPr>
          <p:cNvSpPr/>
          <p:nvPr/>
        </p:nvSpPr>
        <p:spPr>
          <a:xfrm>
            <a:off x="4277073" y="2013856"/>
            <a:ext cx="4736298" cy="40220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E6B5A-D8BC-4CD4-B1EA-9D3C7BC37AC6}"/>
              </a:ext>
            </a:extLst>
          </p:cNvPr>
          <p:cNvSpPr/>
          <p:nvPr/>
        </p:nvSpPr>
        <p:spPr>
          <a:xfrm>
            <a:off x="4277073" y="2065572"/>
            <a:ext cx="58684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bs_projection</a:t>
            </a:r>
            <a:r>
              <a:rPr lang="en-US" dirty="0"/>
              <a:t> = </a:t>
            </a:r>
            <a:r>
              <a:rPr lang="en-US" sz="1600" dirty="0"/>
              <a:t>'elements’ or None,\            </a:t>
            </a:r>
            <a:endParaRPr lang="en-US" dirty="0"/>
          </a:p>
          <a:p>
            <a:r>
              <a:rPr lang="en-US" dirty="0"/>
              <a:t>                   </a:t>
            </a:r>
            <a:r>
              <a:rPr lang="en-US" dirty="0" err="1"/>
              <a:t>dos_projection</a:t>
            </a:r>
            <a:r>
              <a:rPr lang="en-US" dirty="0"/>
              <a:t>= </a:t>
            </a:r>
            <a:r>
              <a:rPr lang="en-US" sz="1600" dirty="0"/>
              <a:t>'elements’ or ‘orbitals’ ,\</a:t>
            </a:r>
            <a:br>
              <a:rPr lang="en-US" sz="1600" dirty="0"/>
            </a:br>
            <a:r>
              <a:rPr lang="en-US" dirty="0"/>
              <a:t>                   </a:t>
            </a:r>
            <a:r>
              <a:rPr lang="en-US" dirty="0" err="1"/>
              <a:t>vb_energy_range</a:t>
            </a:r>
            <a:r>
              <a:rPr lang="en-US" dirty="0"/>
              <a:t> = 4,\</a:t>
            </a:r>
          </a:p>
          <a:p>
            <a:r>
              <a:rPr lang="en-US" dirty="0"/>
              <a:t>                   </a:t>
            </a:r>
            <a:r>
              <a:rPr lang="en-US" dirty="0" err="1"/>
              <a:t>cb_energy_range</a:t>
            </a:r>
            <a:r>
              <a:rPr lang="en-US" dirty="0"/>
              <a:t> = 4,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fixed_cb_energy</a:t>
            </a:r>
            <a:r>
              <a:rPr lang="en-US" dirty="0"/>
              <a:t> = False,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egrid_interval</a:t>
            </a:r>
            <a:r>
              <a:rPr lang="en-US" dirty="0"/>
              <a:t> = 1,\</a:t>
            </a:r>
            <a:br>
              <a:rPr lang="en-US" dirty="0"/>
            </a:br>
            <a:r>
              <a:rPr lang="en-US" dirty="0"/>
              <a:t>                   font = 'Times New Roman',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axis_fontsize</a:t>
            </a:r>
            <a:r>
              <a:rPr lang="en-US" dirty="0"/>
              <a:t> = 20,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tick_fontsize</a:t>
            </a:r>
            <a:r>
              <a:rPr lang="en-US" dirty="0"/>
              <a:t> = 15,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legend_fontsize</a:t>
            </a:r>
            <a:r>
              <a:rPr lang="en-US" dirty="0"/>
              <a:t> = 14,\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bs_legend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dos_legend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rgb_legend</a:t>
            </a:r>
            <a:r>
              <a:rPr lang="en-US" dirty="0"/>
              <a:t> = True,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fig_size</a:t>
            </a:r>
            <a:r>
              <a:rPr lang="en-US" dirty="0"/>
              <a:t> = (11, 8.5) 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6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9CADB-3FD1-4A4F-B3BE-64D24A9B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"/>
          <a:stretch/>
        </p:blipFill>
        <p:spPr>
          <a:xfrm>
            <a:off x="104594" y="1713800"/>
            <a:ext cx="4441371" cy="36045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444BC-E63E-43E8-AF31-8060444E47E1}"/>
              </a:ext>
            </a:extLst>
          </p:cNvPr>
          <p:cNvSpPr/>
          <p:nvPr/>
        </p:nvSpPr>
        <p:spPr>
          <a:xfrm>
            <a:off x="285388" y="265532"/>
            <a:ext cx="8521154" cy="1530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CCC07-42C3-4CF7-B57C-72B1762B2B7C}"/>
              </a:ext>
            </a:extLst>
          </p:cNvPr>
          <p:cNvSpPr txBox="1"/>
          <p:nvPr/>
        </p:nvSpPr>
        <p:spPr>
          <a:xfrm>
            <a:off x="234751" y="369006"/>
            <a:ext cx="799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(2) Plot fat band projected by each element and DOS by orbitals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CC132-10EB-4AD9-9B8E-2424B0787FFF}"/>
              </a:ext>
            </a:extLst>
          </p:cNvPr>
          <p:cNvSpPr txBox="1"/>
          <p:nvPr/>
        </p:nvSpPr>
        <p:spPr>
          <a:xfrm>
            <a:off x="337458" y="872591"/>
            <a:ext cx="6934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plt2=</a:t>
            </a:r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dos_projection</a:t>
            </a:r>
            <a:r>
              <a:rPr lang="en-US" dirty="0"/>
              <a:t>=‘</a:t>
            </a:r>
            <a:r>
              <a:rPr lang="en-US" dirty="0">
                <a:solidFill>
                  <a:srgbClr val="FF0000"/>
                </a:solidFill>
              </a:rPr>
              <a:t>orbitals</a:t>
            </a:r>
            <a:r>
              <a:rPr lang="en-US" dirty="0"/>
              <a:t>’, </a:t>
            </a:r>
            <a:r>
              <a:rPr lang="en-US" dirty="0" err="1"/>
              <a:t>bs_projection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‘elements’</a:t>
            </a:r>
            <a:r>
              <a:rPr lang="en-US" dirty="0"/>
              <a:t>) </a:t>
            </a:r>
          </a:p>
          <a:p>
            <a:r>
              <a:rPr lang="en-US" dirty="0"/>
              <a:t>plt2.get_plot(bs=</a:t>
            </a:r>
            <a:r>
              <a:rPr lang="en-US" dirty="0" err="1"/>
              <a:t>bs_data,dos</a:t>
            </a:r>
            <a:r>
              <a:rPr lang="en-US" dirty="0"/>
              <a:t>=</a:t>
            </a:r>
            <a:r>
              <a:rPr lang="en-US" dirty="0" err="1"/>
              <a:t>dos_data</a:t>
            </a:r>
            <a:r>
              <a:rPr lang="en-US" dirty="0"/>
              <a:t>)</a:t>
            </a:r>
          </a:p>
          <a:p>
            <a:r>
              <a:rPr lang="en-US" dirty="0" err="1"/>
              <a:t>pyplt.savefig</a:t>
            </a:r>
            <a:r>
              <a:rPr lang="en-US" dirty="0"/>
              <a:t>(‘plt2.png')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D3C9F-B967-4AD5-8D52-20C64C941250}"/>
              </a:ext>
            </a:extLst>
          </p:cNvPr>
          <p:cNvSpPr/>
          <p:nvPr/>
        </p:nvSpPr>
        <p:spPr>
          <a:xfrm>
            <a:off x="4277073" y="2013856"/>
            <a:ext cx="4736298" cy="40220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6ADFE-6349-497E-9FF4-34A5E1592E60}"/>
              </a:ext>
            </a:extLst>
          </p:cNvPr>
          <p:cNvSpPr/>
          <p:nvPr/>
        </p:nvSpPr>
        <p:spPr>
          <a:xfrm>
            <a:off x="4277073" y="2065572"/>
            <a:ext cx="58684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bs_projection</a:t>
            </a:r>
            <a:r>
              <a:rPr lang="en-US" dirty="0"/>
              <a:t> = </a:t>
            </a:r>
            <a:r>
              <a:rPr lang="en-US" sz="1600" dirty="0"/>
              <a:t>'elements’ or None,\            </a:t>
            </a:r>
            <a:endParaRPr lang="en-US" dirty="0"/>
          </a:p>
          <a:p>
            <a:r>
              <a:rPr lang="en-US" dirty="0"/>
              <a:t>                   </a:t>
            </a:r>
            <a:r>
              <a:rPr lang="en-US" dirty="0" err="1"/>
              <a:t>dos_projection</a:t>
            </a:r>
            <a:r>
              <a:rPr lang="en-US" dirty="0"/>
              <a:t>= </a:t>
            </a:r>
            <a:r>
              <a:rPr lang="en-US" sz="1600" dirty="0"/>
              <a:t>'elements’ or ‘orbitals’ ,\</a:t>
            </a:r>
            <a:br>
              <a:rPr lang="en-US" sz="1600" dirty="0"/>
            </a:br>
            <a:r>
              <a:rPr lang="en-US" dirty="0"/>
              <a:t>                   </a:t>
            </a:r>
            <a:r>
              <a:rPr lang="en-US" dirty="0" err="1"/>
              <a:t>vb_energy_range</a:t>
            </a:r>
            <a:r>
              <a:rPr lang="en-US" dirty="0"/>
              <a:t> = 4,\</a:t>
            </a:r>
          </a:p>
          <a:p>
            <a:r>
              <a:rPr lang="en-US" dirty="0"/>
              <a:t>                   </a:t>
            </a:r>
            <a:r>
              <a:rPr lang="en-US" dirty="0" err="1"/>
              <a:t>cb_energy_range</a:t>
            </a:r>
            <a:r>
              <a:rPr lang="en-US" dirty="0"/>
              <a:t> = 4,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fixed_cb_energy</a:t>
            </a:r>
            <a:r>
              <a:rPr lang="en-US" dirty="0"/>
              <a:t> = False,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egrid_interval</a:t>
            </a:r>
            <a:r>
              <a:rPr lang="en-US" dirty="0"/>
              <a:t> = 1,\</a:t>
            </a:r>
            <a:br>
              <a:rPr lang="en-US" dirty="0"/>
            </a:br>
            <a:r>
              <a:rPr lang="en-US" dirty="0"/>
              <a:t>                   font = 'Times New Roman',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axis_fontsize</a:t>
            </a:r>
            <a:r>
              <a:rPr lang="en-US" dirty="0"/>
              <a:t> = 20,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tick_fontsize</a:t>
            </a:r>
            <a:r>
              <a:rPr lang="en-US" dirty="0"/>
              <a:t> = 15,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legend_fontsize</a:t>
            </a:r>
            <a:r>
              <a:rPr lang="en-US" dirty="0"/>
              <a:t> = 14,\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bs_legend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dos_legend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rgb_legend</a:t>
            </a:r>
            <a:r>
              <a:rPr lang="en-US" dirty="0"/>
              <a:t> = True,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fig_size</a:t>
            </a:r>
            <a:r>
              <a:rPr lang="en-US" dirty="0"/>
              <a:t> = (11, 8.5) 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444BC-E63E-43E8-AF31-8060444E47E1}"/>
              </a:ext>
            </a:extLst>
          </p:cNvPr>
          <p:cNvSpPr/>
          <p:nvPr/>
        </p:nvSpPr>
        <p:spPr>
          <a:xfrm>
            <a:off x="285388" y="265532"/>
            <a:ext cx="8521154" cy="1530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CCC07-42C3-4CF7-B57C-72B1762B2B7C}"/>
              </a:ext>
            </a:extLst>
          </p:cNvPr>
          <p:cNvSpPr txBox="1"/>
          <p:nvPr/>
        </p:nvSpPr>
        <p:spPr>
          <a:xfrm>
            <a:off x="234751" y="369006"/>
            <a:ext cx="5408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(3) Plot fat band projected by each element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CC132-10EB-4AD9-9B8E-2424B0787FFF}"/>
              </a:ext>
            </a:extLst>
          </p:cNvPr>
          <p:cNvSpPr txBox="1"/>
          <p:nvPr/>
        </p:nvSpPr>
        <p:spPr>
          <a:xfrm>
            <a:off x="337458" y="872591"/>
            <a:ext cx="6653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plt3=</a:t>
            </a:r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dos_projection</a:t>
            </a:r>
            <a:r>
              <a:rPr lang="en-US" dirty="0"/>
              <a:t>=None, </a:t>
            </a:r>
            <a:r>
              <a:rPr lang="en-US" dirty="0" err="1"/>
              <a:t>bs_projection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‘elements’</a:t>
            </a:r>
            <a:r>
              <a:rPr lang="en-US" dirty="0"/>
              <a:t>) </a:t>
            </a:r>
          </a:p>
          <a:p>
            <a:r>
              <a:rPr lang="en-US" dirty="0"/>
              <a:t>plt3.get_plot(bs=</a:t>
            </a:r>
            <a:r>
              <a:rPr lang="en-US" dirty="0" err="1"/>
              <a:t>bs_data,dos</a:t>
            </a:r>
            <a:r>
              <a:rPr lang="en-US" dirty="0"/>
              <a:t>=</a:t>
            </a:r>
            <a:r>
              <a:rPr lang="en-US" dirty="0" err="1"/>
              <a:t>dos_data</a:t>
            </a:r>
            <a:r>
              <a:rPr lang="en-US" dirty="0"/>
              <a:t>)</a:t>
            </a:r>
          </a:p>
          <a:p>
            <a:r>
              <a:rPr lang="en-US" dirty="0" err="1"/>
              <a:t>pyplt.savefig</a:t>
            </a:r>
            <a:r>
              <a:rPr lang="en-US" dirty="0"/>
              <a:t>(‘plt3.png')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D3C9F-B967-4AD5-8D52-20C64C941250}"/>
              </a:ext>
            </a:extLst>
          </p:cNvPr>
          <p:cNvSpPr/>
          <p:nvPr/>
        </p:nvSpPr>
        <p:spPr>
          <a:xfrm>
            <a:off x="4277073" y="2013856"/>
            <a:ext cx="4736298" cy="40220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6ADFE-6349-497E-9FF4-34A5E1592E60}"/>
              </a:ext>
            </a:extLst>
          </p:cNvPr>
          <p:cNvSpPr/>
          <p:nvPr/>
        </p:nvSpPr>
        <p:spPr>
          <a:xfrm>
            <a:off x="4277073" y="2065572"/>
            <a:ext cx="58684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BSDOSPlotter</a:t>
            </a:r>
            <a:r>
              <a:rPr lang="en-US" dirty="0"/>
              <a:t>(</a:t>
            </a:r>
            <a:r>
              <a:rPr lang="en-US" dirty="0" err="1"/>
              <a:t>bs_projection</a:t>
            </a:r>
            <a:r>
              <a:rPr lang="en-US" dirty="0"/>
              <a:t> = </a:t>
            </a:r>
            <a:r>
              <a:rPr lang="en-US" sz="1600" dirty="0"/>
              <a:t>'elements’ or None,\            </a:t>
            </a:r>
            <a:endParaRPr lang="en-US" dirty="0"/>
          </a:p>
          <a:p>
            <a:r>
              <a:rPr lang="en-US" dirty="0"/>
              <a:t>                   </a:t>
            </a:r>
            <a:r>
              <a:rPr lang="en-US" dirty="0" err="1"/>
              <a:t>dos_projection</a:t>
            </a:r>
            <a:r>
              <a:rPr lang="en-US" dirty="0"/>
              <a:t>= </a:t>
            </a:r>
            <a:r>
              <a:rPr lang="en-US" sz="1600" dirty="0"/>
              <a:t>'elements’ or ‘orbitals’ ,\</a:t>
            </a:r>
            <a:br>
              <a:rPr lang="en-US" sz="1600" dirty="0"/>
            </a:br>
            <a:r>
              <a:rPr lang="en-US" dirty="0"/>
              <a:t>                   </a:t>
            </a:r>
            <a:r>
              <a:rPr lang="en-US" dirty="0" err="1"/>
              <a:t>vb_energy_range</a:t>
            </a:r>
            <a:r>
              <a:rPr lang="en-US" dirty="0"/>
              <a:t> = 4,\</a:t>
            </a:r>
          </a:p>
          <a:p>
            <a:r>
              <a:rPr lang="en-US" dirty="0"/>
              <a:t>                   </a:t>
            </a:r>
            <a:r>
              <a:rPr lang="en-US" dirty="0" err="1"/>
              <a:t>cb_energy_range</a:t>
            </a:r>
            <a:r>
              <a:rPr lang="en-US" dirty="0"/>
              <a:t> = 4,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fixed_cb_energy</a:t>
            </a:r>
            <a:r>
              <a:rPr lang="en-US" dirty="0"/>
              <a:t> = False,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egrid_interval</a:t>
            </a:r>
            <a:r>
              <a:rPr lang="en-US" dirty="0"/>
              <a:t> = 1,\</a:t>
            </a:r>
            <a:br>
              <a:rPr lang="en-US" dirty="0"/>
            </a:br>
            <a:r>
              <a:rPr lang="en-US" dirty="0"/>
              <a:t>                   font = 'Times New Roman',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axis_fontsize</a:t>
            </a:r>
            <a:r>
              <a:rPr lang="en-US" dirty="0"/>
              <a:t> = 20,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tick_fontsize</a:t>
            </a:r>
            <a:r>
              <a:rPr lang="en-US" dirty="0"/>
              <a:t> = 15,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legend_fontsize</a:t>
            </a:r>
            <a:r>
              <a:rPr lang="en-US" dirty="0"/>
              <a:t> = 14,\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bs_legend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dos_legend</a:t>
            </a:r>
            <a:r>
              <a:rPr lang="en-US" dirty="0"/>
              <a:t> = 'best',\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rgb_legend</a:t>
            </a:r>
            <a:r>
              <a:rPr lang="en-US" dirty="0"/>
              <a:t> = True, \</a:t>
            </a:r>
            <a:br>
              <a:rPr lang="en-US" dirty="0"/>
            </a:br>
            <a:r>
              <a:rPr lang="en-US" dirty="0"/>
              <a:t>                   </a:t>
            </a:r>
            <a:r>
              <a:rPr lang="en-US" dirty="0" err="1"/>
              <a:t>fig_size</a:t>
            </a:r>
            <a:r>
              <a:rPr lang="en-US" dirty="0"/>
              <a:t> = (11, 8.5) )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FFBF5-178B-4005-9859-E5761103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2065572"/>
            <a:ext cx="4124364" cy="32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7126FC-9BAF-4725-9F8F-246CE714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8" y="2127350"/>
            <a:ext cx="6640285" cy="4596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444BC-E63E-43E8-AF31-8060444E47E1}"/>
              </a:ext>
            </a:extLst>
          </p:cNvPr>
          <p:cNvSpPr/>
          <p:nvPr/>
        </p:nvSpPr>
        <p:spPr>
          <a:xfrm>
            <a:off x="285387" y="265532"/>
            <a:ext cx="8521155" cy="18073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CCC07-42C3-4CF7-B57C-72B1762B2B7C}"/>
              </a:ext>
            </a:extLst>
          </p:cNvPr>
          <p:cNvSpPr txBox="1"/>
          <p:nvPr/>
        </p:nvSpPr>
        <p:spPr>
          <a:xfrm>
            <a:off x="234751" y="369006"/>
            <a:ext cx="4366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(4) Plot fat band for each element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CC132-10EB-4AD9-9B8E-2424B0787FFF}"/>
              </a:ext>
            </a:extLst>
          </p:cNvPr>
          <p:cNvSpPr txBox="1"/>
          <p:nvPr/>
        </p:nvSpPr>
        <p:spPr>
          <a:xfrm>
            <a:off x="337458" y="872591"/>
            <a:ext cx="693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plt_4=</a:t>
            </a:r>
            <a:r>
              <a:rPr lang="en-US" dirty="0" err="1"/>
              <a:t>BSPlotterProjected</a:t>
            </a:r>
            <a:r>
              <a:rPr lang="en-US" dirty="0"/>
              <a:t>(bs=</a:t>
            </a:r>
            <a:r>
              <a:rPr lang="en-US" dirty="0" err="1"/>
              <a:t>bs_data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fig_4=plt_3.get_elt_projected_plots(</a:t>
            </a:r>
            <a:r>
              <a:rPr lang="en-US" dirty="0" err="1"/>
              <a:t>zero_to_efermi</a:t>
            </a:r>
            <a:r>
              <a:rPr lang="en-US" dirty="0"/>
              <a:t>=True, </a:t>
            </a:r>
            <a:r>
              <a:rPr lang="en-US" dirty="0" err="1"/>
              <a:t>ylim</a:t>
            </a:r>
            <a:r>
              <a:rPr lang="en-US" dirty="0"/>
              <a:t>=None, \</a:t>
            </a:r>
          </a:p>
          <a:p>
            <a:r>
              <a:rPr lang="en-US" dirty="0"/>
              <a:t>                                    </a:t>
            </a:r>
            <a:r>
              <a:rPr lang="en-US" dirty="0" err="1"/>
              <a:t>vbm_cbm_marker</a:t>
            </a:r>
            <a:r>
              <a:rPr lang="en-US" dirty="0"/>
              <a:t>=False)</a:t>
            </a:r>
            <a:br>
              <a:rPr lang="en-US" dirty="0"/>
            </a:br>
            <a:r>
              <a:rPr lang="en-US" dirty="0" err="1"/>
              <a:t>pyplt.savefig</a:t>
            </a:r>
            <a:r>
              <a:rPr lang="en-US" dirty="0"/>
              <a:t>('band_4.png')</a:t>
            </a:r>
          </a:p>
        </p:txBody>
      </p:sp>
    </p:spTree>
    <p:extLst>
      <p:ext uri="{BB962C8B-B14F-4D97-AF65-F5344CB8AC3E}">
        <p14:creationId xmlns:p14="http://schemas.microsoft.com/office/powerpoint/2010/main" val="36291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444BC-E63E-43E8-AF31-8060444E47E1}"/>
              </a:ext>
            </a:extLst>
          </p:cNvPr>
          <p:cNvSpPr/>
          <p:nvPr/>
        </p:nvSpPr>
        <p:spPr>
          <a:xfrm>
            <a:off x="285387" y="265532"/>
            <a:ext cx="8521155" cy="2392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CCC07-42C3-4CF7-B57C-72B1762B2B7C}"/>
              </a:ext>
            </a:extLst>
          </p:cNvPr>
          <p:cNvSpPr txBox="1"/>
          <p:nvPr/>
        </p:nvSpPr>
        <p:spPr>
          <a:xfrm>
            <a:off x="234751" y="369006"/>
            <a:ext cx="851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(5) Plot fat band for sum of selected atoms with orbitals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Si (at site 13 in POSCAR index) p and O (at site 19) p orbitals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CC132-10EB-4AD9-9B8E-2424B0787FFF}"/>
              </a:ext>
            </a:extLst>
          </p:cNvPr>
          <p:cNvSpPr txBox="1"/>
          <p:nvPr/>
        </p:nvSpPr>
        <p:spPr>
          <a:xfrm>
            <a:off x="337458" y="1180367"/>
            <a:ext cx="8109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plt_5=</a:t>
            </a:r>
            <a:r>
              <a:rPr lang="en-US" dirty="0" err="1"/>
              <a:t>BSPlotterProjected</a:t>
            </a:r>
            <a:r>
              <a:rPr lang="en-US" dirty="0"/>
              <a:t>(bs=</a:t>
            </a:r>
            <a:r>
              <a:rPr lang="en-US" dirty="0" err="1"/>
              <a:t>bs_data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plt_5.get_projected_plots_dots_patom_pmorb(</a:t>
            </a:r>
            <a:r>
              <a:rPr lang="en-US" dirty="0" err="1"/>
              <a:t>dictio</a:t>
            </a:r>
            <a:r>
              <a:rPr lang="en-US" dirty="0"/>
              <a:t>={'Si':['px','</a:t>
            </a:r>
            <a:r>
              <a:rPr lang="en-US" dirty="0" err="1"/>
              <a:t>py</a:t>
            </a:r>
            <a:r>
              <a:rPr lang="en-US" dirty="0"/>
              <a:t>','</a:t>
            </a:r>
            <a:r>
              <a:rPr lang="en-US" dirty="0" err="1"/>
              <a:t>pz</a:t>
            </a:r>
            <a:r>
              <a:rPr lang="en-US" dirty="0"/>
              <a:t>'],'O':['px','</a:t>
            </a:r>
            <a:r>
              <a:rPr lang="en-US" dirty="0" err="1"/>
              <a:t>py</a:t>
            </a:r>
            <a:r>
              <a:rPr lang="en-US" dirty="0"/>
              <a:t>','</a:t>
            </a:r>
            <a:r>
              <a:rPr lang="en-US" dirty="0" err="1"/>
              <a:t>pz</a:t>
            </a:r>
            <a:r>
              <a:rPr lang="en-US" dirty="0"/>
              <a:t>']},</a:t>
            </a:r>
            <a:r>
              <a:rPr lang="en-US" dirty="0" err="1"/>
              <a:t>dictpa</a:t>
            </a:r>
            <a:r>
              <a:rPr lang="en-US" dirty="0"/>
              <a:t>={'Si':[13],'O':[19]},\</a:t>
            </a:r>
            <a:br>
              <a:rPr lang="en-US" dirty="0"/>
            </a:br>
            <a:r>
              <a:rPr lang="en-US" dirty="0" err="1"/>
              <a:t>sum_morbs</a:t>
            </a:r>
            <a:r>
              <a:rPr lang="en-US" dirty="0"/>
              <a:t>={'Si':['px','</a:t>
            </a:r>
            <a:r>
              <a:rPr lang="en-US" dirty="0" err="1"/>
              <a:t>py</a:t>
            </a:r>
            <a:r>
              <a:rPr lang="en-US" dirty="0"/>
              <a:t>','</a:t>
            </a:r>
            <a:r>
              <a:rPr lang="en-US" dirty="0" err="1"/>
              <a:t>pz</a:t>
            </a:r>
            <a:r>
              <a:rPr lang="en-US" dirty="0"/>
              <a:t>'],'O':['px','</a:t>
            </a:r>
            <a:r>
              <a:rPr lang="en-US" dirty="0" err="1"/>
              <a:t>py</a:t>
            </a:r>
            <a:r>
              <a:rPr lang="en-US" dirty="0"/>
              <a:t>','</a:t>
            </a:r>
            <a:r>
              <a:rPr lang="en-US" dirty="0" err="1"/>
              <a:t>pz</a:t>
            </a:r>
            <a:r>
              <a:rPr lang="en-US" dirty="0"/>
              <a:t>']})</a:t>
            </a:r>
            <a:br>
              <a:rPr lang="en-US" dirty="0"/>
            </a:br>
            <a:r>
              <a:rPr lang="en-US" dirty="0" err="1"/>
              <a:t>pyplt.savefig</a:t>
            </a:r>
            <a:r>
              <a:rPr lang="en-US" dirty="0"/>
              <a:t>('band_5.png')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12BC8-FC67-4A60-92F3-63302332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1" y="2835178"/>
            <a:ext cx="3985605" cy="28196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F3B6B-ABB9-4844-BA4F-1E602B615A98}"/>
              </a:ext>
            </a:extLst>
          </p:cNvPr>
          <p:cNvSpPr/>
          <p:nvPr/>
        </p:nvSpPr>
        <p:spPr>
          <a:xfrm>
            <a:off x="4337249" y="283517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plt_5.get_projected_plots_dots_patom_pmorb()</a:t>
            </a:r>
          </a:p>
          <a:p>
            <a:r>
              <a:rPr lang="en-US" sz="1600" dirty="0"/>
              <a:t>     </a:t>
            </a:r>
            <a:r>
              <a:rPr lang="en-US" sz="1600" b="1" dirty="0"/>
              <a:t>diction</a:t>
            </a:r>
            <a:r>
              <a:rPr lang="en-US" sz="1600" dirty="0"/>
              <a:t>: selected elements and  orbitals  </a:t>
            </a:r>
          </a:p>
          <a:p>
            <a:r>
              <a:rPr lang="en-US" sz="1600" dirty="0"/>
              <a:t>                          </a:t>
            </a:r>
            <a:r>
              <a:rPr lang="en-US" sz="1600" dirty="0" err="1"/>
              <a:t>eg</a:t>
            </a:r>
            <a:r>
              <a:rPr lang="en-US" sz="1600" dirty="0"/>
              <a:t>:{'Si':['px','</a:t>
            </a:r>
            <a:r>
              <a:rPr lang="en-US" sz="1600" dirty="0" err="1"/>
              <a:t>py</a:t>
            </a:r>
            <a:r>
              <a:rPr lang="en-US" sz="1600" dirty="0"/>
              <a:t>','</a:t>
            </a:r>
            <a:r>
              <a:rPr lang="en-US" sz="1600" dirty="0" err="1"/>
              <a:t>pz</a:t>
            </a:r>
            <a:r>
              <a:rPr lang="en-US" sz="1600" dirty="0"/>
              <a:t>'],'O':['px','</a:t>
            </a:r>
            <a:r>
              <a:rPr lang="en-US" sz="1600" dirty="0" err="1"/>
              <a:t>py</a:t>
            </a:r>
            <a:r>
              <a:rPr lang="en-US" sz="1600" dirty="0"/>
              <a:t>','</a:t>
            </a:r>
            <a:r>
              <a:rPr lang="en-US" sz="1600" dirty="0" err="1"/>
              <a:t>pz</a:t>
            </a:r>
            <a:r>
              <a:rPr lang="en-US" sz="1600" dirty="0"/>
              <a:t>']}</a:t>
            </a:r>
            <a:br>
              <a:rPr lang="en-US" sz="1600" dirty="0"/>
            </a:br>
            <a:r>
              <a:rPr lang="en-US" sz="1600" dirty="0"/>
              <a:t>     </a:t>
            </a:r>
            <a:r>
              <a:rPr lang="en-US" sz="1600" b="1" dirty="0" err="1"/>
              <a:t>dictpa</a:t>
            </a:r>
            <a:r>
              <a:rPr lang="en-US" sz="1600" b="1" dirty="0"/>
              <a:t>:  </a:t>
            </a:r>
            <a:r>
              <a:rPr lang="en-US" sz="1600" dirty="0"/>
              <a:t>atom sites (site numbers)              </a:t>
            </a:r>
          </a:p>
          <a:p>
            <a:r>
              <a:rPr lang="en-US" sz="1600" dirty="0"/>
              <a:t>                          </a:t>
            </a:r>
            <a:r>
              <a:rPr lang="en-US" sz="1600" dirty="0" err="1"/>
              <a:t>eg</a:t>
            </a:r>
            <a:r>
              <a:rPr lang="en-US" sz="1600" dirty="0"/>
              <a:t>: {'Si':[15,16],'O':[19,20]} </a:t>
            </a:r>
          </a:p>
          <a:p>
            <a:r>
              <a:rPr lang="en-US" sz="1600" dirty="0"/>
              <a:t>                              Si site 15,16 in POSCAR</a:t>
            </a:r>
            <a:br>
              <a:rPr lang="en-US" sz="1600" dirty="0"/>
            </a:br>
            <a:r>
              <a:rPr lang="en-US" sz="1600" dirty="0"/>
              <a:t>      </a:t>
            </a:r>
            <a:r>
              <a:rPr lang="en-US" sz="1600" b="1" dirty="0" err="1"/>
              <a:t>sum_atoms</a:t>
            </a:r>
            <a:r>
              <a:rPr lang="en-US" sz="1600" b="1" dirty="0"/>
              <a:t>: </a:t>
            </a:r>
            <a:r>
              <a:rPr lang="en-US" sz="1600" dirty="0"/>
              <a:t>None or Sum projection of atoms  </a:t>
            </a:r>
          </a:p>
          <a:p>
            <a:r>
              <a:rPr lang="en-US" sz="1600" dirty="0"/>
              <a:t>                          </a:t>
            </a:r>
            <a:r>
              <a:rPr lang="en-US" sz="1600" dirty="0" err="1"/>
              <a:t>eg</a:t>
            </a:r>
            <a:r>
              <a:rPr lang="en-US" sz="1600" dirty="0"/>
              <a:t>: {‘Si’:[15,16],'O':[19,20]} </a:t>
            </a:r>
            <a:br>
              <a:rPr lang="en-US" sz="1600" dirty="0"/>
            </a:br>
            <a:r>
              <a:rPr lang="en-US" sz="1600" dirty="0"/>
              <a:t>      </a:t>
            </a:r>
            <a:r>
              <a:rPr lang="en-US" sz="1600" b="1" dirty="0" err="1"/>
              <a:t>sum_morbs</a:t>
            </a:r>
            <a:r>
              <a:rPr lang="en-US" sz="1600" dirty="0"/>
              <a:t>: None, or Sum projections of orbitals </a:t>
            </a:r>
          </a:p>
          <a:p>
            <a:r>
              <a:rPr lang="en-US" sz="1600" dirty="0"/>
              <a:t>                           </a:t>
            </a:r>
            <a:r>
              <a:rPr lang="en-US" sz="1600" dirty="0" err="1"/>
              <a:t>eg</a:t>
            </a:r>
            <a:r>
              <a:rPr lang="en-US" sz="1600" dirty="0"/>
              <a:t>: {'Si': ['px','</a:t>
            </a:r>
            <a:r>
              <a:rPr lang="en-US" sz="1600" dirty="0" err="1"/>
              <a:t>py</a:t>
            </a:r>
            <a:r>
              <a:rPr lang="en-US" sz="1600" dirty="0"/>
              <a:t>','</a:t>
            </a:r>
            <a:r>
              <a:rPr lang="en-US" sz="1600" dirty="0" err="1"/>
              <a:t>pz</a:t>
            </a:r>
            <a:r>
              <a:rPr lang="en-US" sz="1600" dirty="0"/>
              <a:t>'], 'O': ['px', '</a:t>
            </a:r>
            <a:r>
              <a:rPr lang="en-US" sz="1600" dirty="0" err="1"/>
              <a:t>py</a:t>
            </a:r>
            <a:r>
              <a:rPr lang="en-US" sz="1600" dirty="0"/>
              <a:t>']} </a:t>
            </a:r>
            <a:br>
              <a:rPr lang="en-US" sz="1600" dirty="0"/>
            </a:br>
            <a:r>
              <a:rPr lang="en-US" sz="1600" dirty="0"/>
              <a:t>      </a:t>
            </a:r>
            <a:r>
              <a:rPr lang="en-US" sz="1600" dirty="0" err="1"/>
              <a:t>zero_to_efermi</a:t>
            </a:r>
            <a:r>
              <a:rPr lang="en-US" sz="1600" dirty="0"/>
              <a:t>=True, \</a:t>
            </a:r>
            <a:br>
              <a:rPr lang="en-US" sz="1600" dirty="0"/>
            </a:br>
            <a:r>
              <a:rPr lang="en-US" sz="1600" dirty="0"/>
              <a:t>      </a:t>
            </a:r>
            <a:r>
              <a:rPr lang="en-US" sz="1600" dirty="0" err="1"/>
              <a:t>ylim</a:t>
            </a:r>
            <a:r>
              <a:rPr lang="en-US" sz="1600" dirty="0"/>
              <a:t>=None, \</a:t>
            </a:r>
            <a:br>
              <a:rPr lang="en-US" sz="1600" dirty="0"/>
            </a:br>
            <a:r>
              <a:rPr lang="en-US" sz="1600" dirty="0"/>
              <a:t>      </a:t>
            </a:r>
            <a:r>
              <a:rPr lang="en-US" sz="1600" dirty="0" err="1"/>
              <a:t>vbm_cbm_marker</a:t>
            </a:r>
            <a:r>
              <a:rPr lang="en-US" sz="1600" dirty="0"/>
              <a:t>=False,\</a:t>
            </a:r>
            <a:br>
              <a:rPr lang="en-US" sz="1600" dirty="0"/>
            </a:br>
            <a:r>
              <a:rPr lang="en-US" sz="1600" dirty="0"/>
              <a:t>      </a:t>
            </a:r>
            <a:r>
              <a:rPr lang="en-US" sz="1600" dirty="0" err="1"/>
              <a:t>selected_branches</a:t>
            </a:r>
            <a:r>
              <a:rPr lang="en-US" sz="1600" dirty="0"/>
              <a:t>=None, \</a:t>
            </a:r>
            <a:br>
              <a:rPr lang="en-US" sz="1600" dirty="0"/>
            </a:br>
            <a:r>
              <a:rPr lang="en-US" sz="1600" dirty="0"/>
              <a:t>      </a:t>
            </a:r>
            <a:r>
              <a:rPr lang="en-US" sz="1600" dirty="0" err="1"/>
              <a:t>w_h_size</a:t>
            </a:r>
            <a:r>
              <a:rPr lang="en-US" sz="1600" dirty="0"/>
              <a:t>=(12, 8))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70F2A-3E99-4189-AEAC-9A5122E7B7D9}"/>
              </a:ext>
            </a:extLst>
          </p:cNvPr>
          <p:cNvSpPr/>
          <p:nvPr/>
        </p:nvSpPr>
        <p:spPr>
          <a:xfrm>
            <a:off x="4255100" y="2835178"/>
            <a:ext cx="4736298" cy="37856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444BC-E63E-43E8-AF31-8060444E47E1}"/>
              </a:ext>
            </a:extLst>
          </p:cNvPr>
          <p:cNvSpPr/>
          <p:nvPr/>
        </p:nvSpPr>
        <p:spPr>
          <a:xfrm>
            <a:off x="285387" y="265532"/>
            <a:ext cx="8521155" cy="1492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CCC07-42C3-4CF7-B57C-72B1762B2B7C}"/>
              </a:ext>
            </a:extLst>
          </p:cNvPr>
          <p:cNvSpPr txBox="1"/>
          <p:nvPr/>
        </p:nvSpPr>
        <p:spPr>
          <a:xfrm>
            <a:off x="234751" y="369006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(6) Plot total DOS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CC132-10EB-4AD9-9B8E-2424B0787FFF}"/>
              </a:ext>
            </a:extLst>
          </p:cNvPr>
          <p:cNvSpPr txBox="1"/>
          <p:nvPr/>
        </p:nvSpPr>
        <p:spPr>
          <a:xfrm>
            <a:off x="337458" y="713007"/>
            <a:ext cx="810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plt6=</a:t>
            </a:r>
            <a:r>
              <a:rPr lang="en-US" dirty="0" err="1"/>
              <a:t>DosPlotter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stack=</a:t>
            </a:r>
            <a:r>
              <a:rPr lang="en-US" dirty="0" err="1">
                <a:solidFill>
                  <a:srgbClr val="FF0000"/>
                </a:solidFill>
              </a:rPr>
              <a:t>False,sigma</a:t>
            </a:r>
            <a:r>
              <a:rPr lang="en-US" dirty="0">
                <a:solidFill>
                  <a:srgbClr val="FF0000"/>
                </a:solidFill>
              </a:rPr>
              <a:t>=0.1</a:t>
            </a:r>
            <a:r>
              <a:rPr lang="en-US" dirty="0"/>
              <a:t>)</a:t>
            </a:r>
          </a:p>
          <a:p>
            <a:r>
              <a:rPr lang="en-US" dirty="0"/>
              <a:t>plt6.add_dos('total </a:t>
            </a:r>
            <a:r>
              <a:rPr lang="en-US" dirty="0" err="1"/>
              <a:t>dos',dos</a:t>
            </a:r>
            <a:r>
              <a:rPr lang="en-US" dirty="0"/>
              <a:t>=</a:t>
            </a:r>
            <a:r>
              <a:rPr lang="en-US" dirty="0" err="1"/>
              <a:t>dos_data</a:t>
            </a:r>
            <a:r>
              <a:rPr lang="en-US" dirty="0"/>
              <a:t>)</a:t>
            </a:r>
          </a:p>
          <a:p>
            <a:r>
              <a:rPr lang="en-US" dirty="0"/>
              <a:t>plt6.save_plot(‘plt6.png', </a:t>
            </a:r>
            <a:r>
              <a:rPr lang="en-US" dirty="0" err="1"/>
              <a:t>img_format</a:t>
            </a:r>
            <a:r>
              <a:rPr lang="en-US" dirty="0"/>
              <a:t>=</a:t>
            </a:r>
            <a:r>
              <a:rPr lang="en-US" dirty="0" err="1"/>
              <a:t>u'png</a:t>
            </a:r>
            <a:r>
              <a:rPr lang="en-US" dirty="0"/>
              <a:t>')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65F17-970D-4B0C-82F5-D9AA6E54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2" y="2196435"/>
            <a:ext cx="3922782" cy="2619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DFA0A-3EA5-43C0-BD0D-EEE2619DE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61" y="2196435"/>
            <a:ext cx="3753053" cy="25365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612643-20CA-4B48-B87A-BC3C7BBD4A84}"/>
              </a:ext>
            </a:extLst>
          </p:cNvPr>
          <p:cNvSpPr/>
          <p:nvPr/>
        </p:nvSpPr>
        <p:spPr>
          <a:xfrm>
            <a:off x="1746148" y="1817201"/>
            <a:ext cx="124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stack=False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FF739-1583-46DF-9A92-2774184C738A}"/>
              </a:ext>
            </a:extLst>
          </p:cNvPr>
          <p:cNvSpPr/>
          <p:nvPr/>
        </p:nvSpPr>
        <p:spPr>
          <a:xfrm>
            <a:off x="6155591" y="1827103"/>
            <a:ext cx="118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stack=True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6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F49D7-5BCD-485D-B8DD-67B0D552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1" y="2173308"/>
            <a:ext cx="4740051" cy="3177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5945D3-9944-4A28-BFEC-9D126E6437DA}"/>
              </a:ext>
            </a:extLst>
          </p:cNvPr>
          <p:cNvSpPr/>
          <p:nvPr/>
        </p:nvSpPr>
        <p:spPr>
          <a:xfrm>
            <a:off x="285387" y="265532"/>
            <a:ext cx="8521155" cy="1647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04CB-2E2F-4191-BB59-CFB198ACB44C}"/>
              </a:ext>
            </a:extLst>
          </p:cNvPr>
          <p:cNvSpPr txBox="1"/>
          <p:nvPr/>
        </p:nvSpPr>
        <p:spPr>
          <a:xfrm>
            <a:off x="234751" y="369006"/>
            <a:ext cx="655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(7) Plot total DOS for each element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552B8-8B57-470F-86CF-712EFD697978}"/>
              </a:ext>
            </a:extLst>
          </p:cNvPr>
          <p:cNvSpPr txBox="1"/>
          <p:nvPr/>
        </p:nvSpPr>
        <p:spPr>
          <a:xfrm>
            <a:off x="337458" y="713007"/>
            <a:ext cx="810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plt7=</a:t>
            </a:r>
            <a:r>
              <a:rPr lang="en-US" dirty="0" err="1"/>
              <a:t>DosPlotter</a:t>
            </a:r>
            <a:r>
              <a:rPr lang="en-US" dirty="0"/>
              <a:t>(stack=</a:t>
            </a:r>
            <a:r>
              <a:rPr lang="en-US" dirty="0" err="1"/>
              <a:t>False,sigma</a:t>
            </a:r>
            <a:r>
              <a:rPr lang="en-US" dirty="0"/>
              <a:t>=0.1)</a:t>
            </a:r>
          </a:p>
          <a:p>
            <a:r>
              <a:rPr lang="en-US" dirty="0"/>
              <a:t>#plt7.add_dos('total </a:t>
            </a:r>
            <a:r>
              <a:rPr lang="en-US" dirty="0" err="1"/>
              <a:t>dos',dos</a:t>
            </a:r>
            <a:r>
              <a:rPr lang="en-US" dirty="0"/>
              <a:t>=</a:t>
            </a:r>
            <a:r>
              <a:rPr lang="en-US" dirty="0" err="1"/>
              <a:t>dos_data</a:t>
            </a:r>
            <a:r>
              <a:rPr lang="en-US" dirty="0"/>
              <a:t>)</a:t>
            </a:r>
          </a:p>
          <a:p>
            <a:r>
              <a:rPr lang="en-US" dirty="0"/>
              <a:t>plt7.add_dos_dict(</a:t>
            </a:r>
            <a:r>
              <a:rPr lang="en-US" dirty="0" err="1">
                <a:solidFill>
                  <a:srgbClr val="FF0000"/>
                </a:solidFill>
              </a:rPr>
              <a:t>dos_data.get_element_dos</a:t>
            </a:r>
            <a:r>
              <a:rPr lang="en-US" dirty="0">
                <a:solidFill>
                  <a:srgbClr val="FF0000"/>
                </a:solidFill>
              </a:rPr>
              <a:t>())</a:t>
            </a:r>
          </a:p>
          <a:p>
            <a:r>
              <a:rPr lang="en-US" dirty="0"/>
              <a:t>plt7.save_plot(‘plt7.png', </a:t>
            </a:r>
            <a:r>
              <a:rPr lang="en-US" dirty="0" err="1"/>
              <a:t>img_format</a:t>
            </a:r>
            <a:r>
              <a:rPr lang="en-US" dirty="0"/>
              <a:t>=</a:t>
            </a:r>
            <a:r>
              <a:rPr lang="en-US" dirty="0" err="1"/>
              <a:t>u'png</a:t>
            </a:r>
            <a:r>
              <a:rPr lang="en-US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7800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1998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LMMono10-Regular</vt:lpstr>
      <vt:lpstr>LMMonoLt10-Bold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he</dc:creator>
  <cp:lastModifiedBy>x he</cp:lastModifiedBy>
  <cp:revision>14</cp:revision>
  <dcterms:created xsi:type="dcterms:W3CDTF">2023-06-07T04:02:33Z</dcterms:created>
  <dcterms:modified xsi:type="dcterms:W3CDTF">2023-06-07T05:29:24Z</dcterms:modified>
</cp:coreProperties>
</file>