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8.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9.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1.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2.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3.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4.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698" r:id="rId5"/>
    <p:sldMasterId id="2147483710" r:id="rId6"/>
    <p:sldMasterId id="2147483735" r:id="rId7"/>
    <p:sldMasterId id="2147483790" r:id="rId8"/>
    <p:sldMasterId id="2147483802" r:id="rId9"/>
    <p:sldMasterId id="2147483815" r:id="rId10"/>
    <p:sldMasterId id="2147483840" r:id="rId11"/>
    <p:sldMasterId id="2147483853" r:id="rId12"/>
    <p:sldMasterId id="2147483879" r:id="rId13"/>
    <p:sldMasterId id="2147483892" r:id="rId14"/>
    <p:sldMasterId id="2147483905" r:id="rId15"/>
    <p:sldMasterId id="2147483918" r:id="rId16"/>
    <p:sldMasterId id="2147483931" r:id="rId17"/>
    <p:sldMasterId id="2147483944" r:id="rId18"/>
    <p:sldMasterId id="2147483956" r:id="rId19"/>
    <p:sldMasterId id="2147483969" r:id="rId20"/>
    <p:sldMasterId id="2147483981" r:id="rId21"/>
    <p:sldMasterId id="2147483994" r:id="rId22"/>
    <p:sldMasterId id="2147484010" r:id="rId23"/>
    <p:sldMasterId id="2147484023" r:id="rId24"/>
    <p:sldMasterId id="2147484036" r:id="rId25"/>
  </p:sldMasterIdLst>
  <p:notesMasterIdLst>
    <p:notesMasterId r:id="rId110"/>
  </p:notesMasterIdLst>
  <p:sldIdLst>
    <p:sldId id="314" r:id="rId26"/>
    <p:sldId id="257" r:id="rId27"/>
    <p:sldId id="379" r:id="rId28"/>
    <p:sldId id="258" r:id="rId29"/>
    <p:sldId id="373" r:id="rId30"/>
    <p:sldId id="320" r:id="rId31"/>
    <p:sldId id="333" r:id="rId32"/>
    <p:sldId id="317" r:id="rId33"/>
    <p:sldId id="374" r:id="rId34"/>
    <p:sldId id="334" r:id="rId35"/>
    <p:sldId id="335" r:id="rId36"/>
    <p:sldId id="263" r:id="rId37"/>
    <p:sldId id="266" r:id="rId38"/>
    <p:sldId id="265" r:id="rId39"/>
    <p:sldId id="339" r:id="rId40"/>
    <p:sldId id="338" r:id="rId41"/>
    <p:sldId id="267" r:id="rId42"/>
    <p:sldId id="268" r:id="rId43"/>
    <p:sldId id="269" r:id="rId44"/>
    <p:sldId id="270" r:id="rId45"/>
    <p:sldId id="340" r:id="rId46"/>
    <p:sldId id="272" r:id="rId47"/>
    <p:sldId id="341" r:id="rId48"/>
    <p:sldId id="342" r:id="rId49"/>
    <p:sldId id="275" r:id="rId50"/>
    <p:sldId id="315" r:id="rId51"/>
    <p:sldId id="276" r:id="rId52"/>
    <p:sldId id="382" r:id="rId53"/>
    <p:sldId id="383" r:id="rId54"/>
    <p:sldId id="384" r:id="rId55"/>
    <p:sldId id="375" r:id="rId56"/>
    <p:sldId id="281" r:id="rId57"/>
    <p:sldId id="345" r:id="rId58"/>
    <p:sldId id="278" r:id="rId59"/>
    <p:sldId id="285" r:id="rId60"/>
    <p:sldId id="347" r:id="rId61"/>
    <p:sldId id="346" r:id="rId62"/>
    <p:sldId id="350" r:id="rId63"/>
    <p:sldId id="349" r:id="rId64"/>
    <p:sldId id="351" r:id="rId65"/>
    <p:sldId id="357" r:id="rId66"/>
    <p:sldId id="292" r:id="rId67"/>
    <p:sldId id="294" r:id="rId68"/>
    <p:sldId id="295" r:id="rId69"/>
    <p:sldId id="376" r:id="rId70"/>
    <p:sldId id="358" r:id="rId71"/>
    <p:sldId id="359" r:id="rId72"/>
    <p:sldId id="360" r:id="rId73"/>
    <p:sldId id="296" r:id="rId74"/>
    <p:sldId id="297" r:id="rId75"/>
    <p:sldId id="298" r:id="rId76"/>
    <p:sldId id="380" r:id="rId77"/>
    <p:sldId id="381" r:id="rId78"/>
    <p:sldId id="301" r:id="rId79"/>
    <p:sldId id="305" r:id="rId80"/>
    <p:sldId id="308" r:id="rId81"/>
    <p:sldId id="366" r:id="rId82"/>
    <p:sldId id="363" r:id="rId83"/>
    <p:sldId id="361" r:id="rId84"/>
    <p:sldId id="362" r:id="rId85"/>
    <p:sldId id="364" r:id="rId86"/>
    <p:sldId id="327" r:id="rId87"/>
    <p:sldId id="336" r:id="rId88"/>
    <p:sldId id="368" r:id="rId89"/>
    <p:sldId id="328" r:id="rId90"/>
    <p:sldId id="309" r:id="rId91"/>
    <p:sldId id="330" r:id="rId92"/>
    <p:sldId id="377" r:id="rId93"/>
    <p:sldId id="331" r:id="rId94"/>
    <p:sldId id="369" r:id="rId95"/>
    <p:sldId id="370" r:id="rId96"/>
    <p:sldId id="371" r:id="rId97"/>
    <p:sldId id="321" r:id="rId98"/>
    <p:sldId id="372" r:id="rId99"/>
    <p:sldId id="322" r:id="rId100"/>
    <p:sldId id="367" r:id="rId101"/>
    <p:sldId id="332" r:id="rId102"/>
    <p:sldId id="365" r:id="rId103"/>
    <p:sldId id="352" r:id="rId104"/>
    <p:sldId id="353" r:id="rId105"/>
    <p:sldId id="355" r:id="rId106"/>
    <p:sldId id="329" r:id="rId107"/>
    <p:sldId id="311" r:id="rId108"/>
    <p:sldId id="312" r:id="rId109"/>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1026" y="870"/>
      </p:cViewPr>
      <p:guideLst/>
    </p:cSldViewPr>
  </p:slideViewPr>
  <p:notesTextViewPr>
    <p:cViewPr>
      <p:scale>
        <a:sx n="3" d="2"/>
        <a:sy n="3" d="2"/>
      </p:scale>
      <p:origin x="0" y="0"/>
    </p:cViewPr>
  </p:notesTextViewPr>
  <p:sorterViewPr>
    <p:cViewPr varScale="1">
      <p:scale>
        <a:sx n="1" d="1"/>
        <a:sy n="1" d="1"/>
      </p:scale>
      <p:origin x="0" y="-2076"/>
    </p:cViewPr>
  </p:sorterViewPr>
  <p:notesViewPr>
    <p:cSldViewPr snapToGrid="0">
      <p:cViewPr varScale="1">
        <p:scale>
          <a:sx n="82" d="100"/>
          <a:sy n="82" d="100"/>
        </p:scale>
        <p:origin x="1716"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4.xml"/><Relationship Id="rId107" Type="http://schemas.openxmlformats.org/officeDocument/2006/relationships/slide" Target="slides/slide82.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slide" Target="slides/slide41.xml"/><Relationship Id="rId74" Type="http://schemas.openxmlformats.org/officeDocument/2006/relationships/slide" Target="slides/slide49.xml"/><Relationship Id="rId79" Type="http://schemas.openxmlformats.org/officeDocument/2006/relationships/slide" Target="slides/slide54.xml"/><Relationship Id="rId87" Type="http://schemas.openxmlformats.org/officeDocument/2006/relationships/slide" Target="slides/slide62.xml"/><Relationship Id="rId102" Type="http://schemas.openxmlformats.org/officeDocument/2006/relationships/slide" Target="slides/slide77.xml"/><Relationship Id="rId110"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36.xml"/><Relationship Id="rId82" Type="http://schemas.openxmlformats.org/officeDocument/2006/relationships/slide" Target="slides/slide57.xml"/><Relationship Id="rId90" Type="http://schemas.openxmlformats.org/officeDocument/2006/relationships/slide" Target="slides/slide65.xml"/><Relationship Id="rId95" Type="http://schemas.openxmlformats.org/officeDocument/2006/relationships/slide" Target="slides/slide7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slide" Target="slides/slide44.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13"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80" Type="http://schemas.openxmlformats.org/officeDocument/2006/relationships/slide" Target="slides/slide55.xml"/><Relationship Id="rId85" Type="http://schemas.openxmlformats.org/officeDocument/2006/relationships/slide" Target="slides/slide60.xml"/><Relationship Id="rId93" Type="http://schemas.openxmlformats.org/officeDocument/2006/relationships/slide" Target="slides/slide68.xml"/><Relationship Id="rId98" Type="http://schemas.openxmlformats.org/officeDocument/2006/relationships/slide" Target="slides/slide7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103" Type="http://schemas.openxmlformats.org/officeDocument/2006/relationships/slide" Target="slides/slide78.xml"/><Relationship Id="rId108" Type="http://schemas.openxmlformats.org/officeDocument/2006/relationships/slide" Target="slides/slide83.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slide" Target="slides/slide50.xml"/><Relationship Id="rId83" Type="http://schemas.openxmlformats.org/officeDocument/2006/relationships/slide" Target="slides/slide58.xml"/><Relationship Id="rId88" Type="http://schemas.openxmlformats.org/officeDocument/2006/relationships/slide" Target="slides/slide63.xml"/><Relationship Id="rId91" Type="http://schemas.openxmlformats.org/officeDocument/2006/relationships/slide" Target="slides/slide66.xml"/><Relationship Id="rId96" Type="http://schemas.openxmlformats.org/officeDocument/2006/relationships/slide" Target="slides/slide71.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6" Type="http://schemas.openxmlformats.org/officeDocument/2006/relationships/slide" Target="slides/slide81.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16.wmf"/><Relationship Id="rId2" Type="http://schemas.openxmlformats.org/officeDocument/2006/relationships/image" Target="../media/image215.png"/><Relationship Id="rId1" Type="http://schemas.openxmlformats.org/officeDocument/2006/relationships/image" Target="../media/image214.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4" Type="http://schemas.openxmlformats.org/officeDocument/2006/relationships/image" Target="../media/image4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117.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image" Target="../media/image122.wmf"/><Relationship Id="rId4" Type="http://schemas.openxmlformats.org/officeDocument/2006/relationships/image" Target="../media/image12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image" Target="../media/image122.wmf"/><Relationship Id="rId4" Type="http://schemas.openxmlformats.org/officeDocument/2006/relationships/image" Target="../media/image12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66.emf"/><Relationship Id="rId1" Type="http://schemas.openxmlformats.org/officeDocument/2006/relationships/image" Target="../media/image165.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01.wmf"/><Relationship Id="rId1" Type="http://schemas.openxmlformats.org/officeDocument/2006/relationships/image" Target="../media/image20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7D705-101A-452E-87DD-77A5B1435BF6}" type="datetimeFigureOut">
              <a:rPr kumimoji="1" lang="ja-JP" altLang="en-US" smtClean="0"/>
              <a:t>2013/11/4</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CC7519-BAC8-417F-97A1-0E3C3136D38A}" type="slidenum">
              <a:rPr kumimoji="1" lang="ja-JP" altLang="en-US" smtClean="0"/>
              <a:t>‹#›</a:t>
            </a:fld>
            <a:endParaRPr kumimoji="1" lang="ja-JP" altLang="en-US"/>
          </a:p>
        </p:txBody>
      </p:sp>
    </p:spTree>
    <p:extLst>
      <p:ext uri="{BB962C8B-B14F-4D97-AF65-F5344CB8AC3E}">
        <p14:creationId xmlns:p14="http://schemas.microsoft.com/office/powerpoint/2010/main" val="57376918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1D4417-6623-4109-9945-EB62B2994AFC}" type="slidenum">
              <a:rPr lang="en-US" altLang="ja-JP">
                <a:solidFill>
                  <a:prstClr val="black"/>
                </a:solidFill>
              </a:rPr>
              <a:pPr/>
              <a:t>1</a:t>
            </a:fld>
            <a:endParaRPr lang="en-US" altLang="ja-JP">
              <a:solidFill>
                <a:prstClr val="black"/>
              </a:solidFill>
            </a:endParaRPr>
          </a:p>
        </p:txBody>
      </p:sp>
      <p:sp>
        <p:nvSpPr>
          <p:cNvPr id="4987906" name="Rectangle 6146"/>
          <p:cNvSpPr>
            <a:spLocks noGrp="1" noRot="1" noChangeAspect="1" noChangeArrowheads="1" noTextEdit="1"/>
          </p:cNvSpPr>
          <p:nvPr>
            <p:ph type="sldImg"/>
          </p:nvPr>
        </p:nvSpPr>
        <p:spPr bwMode="auto">
          <a:xfrm>
            <a:off x="992188" y="768350"/>
            <a:ext cx="5119687" cy="3840163"/>
          </a:xfrm>
          <a:prstGeom prst="rect">
            <a:avLst/>
          </a:prstGeom>
          <a:solidFill>
            <a:srgbClr val="FFFFFF"/>
          </a:solidFill>
          <a:ln>
            <a:solidFill>
              <a:srgbClr val="000000"/>
            </a:solidFill>
            <a:miter lim="800000"/>
            <a:headEnd/>
            <a:tailEnd/>
          </a:ln>
        </p:spPr>
      </p:sp>
      <p:sp>
        <p:nvSpPr>
          <p:cNvPr id="4987907" name="Rectangle 6147"/>
          <p:cNvSpPr>
            <a:spLocks noGrp="1" noChangeArrowheads="1"/>
          </p:cNvSpPr>
          <p:nvPr>
            <p:ph type="body" idx="1"/>
          </p:nvPr>
        </p:nvSpPr>
        <p:spPr bwMode="auto">
          <a:xfrm>
            <a:off x="944564" y="4860926"/>
            <a:ext cx="5210175" cy="4606925"/>
          </a:xfrm>
          <a:prstGeom prst="rect">
            <a:avLst/>
          </a:prstGeom>
          <a:solidFill>
            <a:srgbClr val="FFFFFF"/>
          </a:solidFill>
          <a:ln>
            <a:solidFill>
              <a:srgbClr val="000000"/>
            </a:solidFill>
            <a:miter lim="800000"/>
            <a:headEnd/>
            <a:tailEnd/>
          </a:ln>
        </p:spPr>
        <p:txBody>
          <a:bodyPr lIns="91955" tIns="45979" rIns="91955" bIns="45979"/>
          <a:lstStyle/>
          <a:p>
            <a:endParaRPr lang="ja-JP" altLang="ja-JP"/>
          </a:p>
        </p:txBody>
      </p:sp>
    </p:spTree>
    <p:extLst>
      <p:ext uri="{BB962C8B-B14F-4D97-AF65-F5344CB8AC3E}">
        <p14:creationId xmlns:p14="http://schemas.microsoft.com/office/powerpoint/2010/main" val="4281247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defTabSz="988759">
              <a:spcBef>
                <a:spcPct val="30000"/>
              </a:spcBef>
              <a:defRPr kumimoji="1" sz="1300">
                <a:solidFill>
                  <a:schemeClr val="tx1"/>
                </a:solidFill>
                <a:latin typeface="Times New Roman" panose="02020603050405020304" pitchFamily="18" charset="0"/>
                <a:ea typeface="ＭＳ Ｐ明朝" panose="02020600040205080304" pitchFamily="18" charset="-128"/>
              </a:defRPr>
            </a:lvl1pPr>
            <a:lvl2pPr marL="804763" indent="-309524" defTabSz="988759">
              <a:spcBef>
                <a:spcPct val="30000"/>
              </a:spcBef>
              <a:defRPr kumimoji="1" sz="1300">
                <a:solidFill>
                  <a:schemeClr val="tx1"/>
                </a:solidFill>
                <a:latin typeface="Times New Roman" panose="02020603050405020304" pitchFamily="18" charset="0"/>
                <a:ea typeface="ＭＳ Ｐ明朝" panose="02020600040205080304" pitchFamily="18" charset="-128"/>
              </a:defRPr>
            </a:lvl2pPr>
            <a:lvl3pPr marL="1238098" indent="-247620" defTabSz="988759">
              <a:spcBef>
                <a:spcPct val="30000"/>
              </a:spcBef>
              <a:defRPr kumimoji="1" sz="1300">
                <a:solidFill>
                  <a:schemeClr val="tx1"/>
                </a:solidFill>
                <a:latin typeface="Times New Roman" panose="02020603050405020304" pitchFamily="18" charset="0"/>
                <a:ea typeface="ＭＳ Ｐ明朝" panose="02020600040205080304" pitchFamily="18" charset="-128"/>
              </a:defRPr>
            </a:lvl3pPr>
            <a:lvl4pPr marL="1733337" indent="-247620" defTabSz="988759">
              <a:spcBef>
                <a:spcPct val="30000"/>
              </a:spcBef>
              <a:defRPr kumimoji="1" sz="1300">
                <a:solidFill>
                  <a:schemeClr val="tx1"/>
                </a:solidFill>
                <a:latin typeface="Times New Roman" panose="02020603050405020304" pitchFamily="18" charset="0"/>
                <a:ea typeface="ＭＳ Ｐ明朝" panose="02020600040205080304" pitchFamily="18" charset="-128"/>
              </a:defRPr>
            </a:lvl4pPr>
            <a:lvl5pPr marL="2228576" indent="-247620" defTabSz="988759">
              <a:spcBef>
                <a:spcPct val="30000"/>
              </a:spcBef>
              <a:defRPr kumimoji="1" sz="1300">
                <a:solidFill>
                  <a:schemeClr val="tx1"/>
                </a:solidFill>
                <a:latin typeface="Times New Roman" panose="02020603050405020304" pitchFamily="18" charset="0"/>
                <a:ea typeface="ＭＳ Ｐ明朝" panose="02020600040205080304" pitchFamily="18" charset="-128"/>
              </a:defRPr>
            </a:lvl5pPr>
            <a:lvl6pPr marL="2723815" indent="-247620" defTabSz="988759"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6pPr>
            <a:lvl7pPr marL="3219054" indent="-247620" defTabSz="988759"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7pPr>
            <a:lvl8pPr marL="3714293" indent="-247620" defTabSz="988759"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8pPr>
            <a:lvl9pPr marL="4209532" indent="-247620" defTabSz="988759"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9EF7B342-C8F3-4D58-A306-3DAE0329C6EE}" type="slidenum">
              <a:rPr lang="en-US" altLang="ja-JP" smtClean="0">
                <a:solidFill>
                  <a:srgbClr val="000000"/>
                </a:solidFill>
                <a:ea typeface="ＭＳ Ｐゴシック" panose="020B0600070205080204" pitchFamily="50" charset="-128"/>
              </a:rPr>
              <a:pPr>
                <a:spcBef>
                  <a:spcPct val="0"/>
                </a:spcBef>
              </a:pPr>
              <a:t>16</a:t>
            </a:fld>
            <a:endParaRPr lang="en-US" altLang="ja-JP" smtClean="0">
              <a:solidFill>
                <a:srgbClr val="000000"/>
              </a:solidFill>
              <a:ea typeface="ＭＳ Ｐゴシック" panose="020B0600070205080204" pitchFamily="50" charset="-128"/>
            </a:endParaRPr>
          </a:p>
        </p:txBody>
      </p:sp>
      <p:sp>
        <p:nvSpPr>
          <p:cNvPr id="222211" name="Rectangle 7"/>
          <p:cNvSpPr txBox="1">
            <a:spLocks noGrp="1" noChangeArrowheads="1"/>
          </p:cNvSpPr>
          <p:nvPr/>
        </p:nvSpPr>
        <p:spPr bwMode="auto">
          <a:xfrm>
            <a:off x="4022324" y="9722636"/>
            <a:ext cx="3076977" cy="51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28" tIns="49514" rIns="99028" bIns="49514" anchor="b"/>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lgn="r" fontAlgn="base">
              <a:spcBef>
                <a:spcPct val="0"/>
              </a:spcBef>
              <a:spcAft>
                <a:spcPct val="0"/>
              </a:spcAft>
            </a:pPr>
            <a:fld id="{E35A198D-262F-4A51-9CE0-BAA3EB2F763F}" type="slidenum">
              <a:rPr lang="en-US" altLang="ja-JP">
                <a:solidFill>
                  <a:srgbClr val="000000"/>
                </a:solidFill>
                <a:ea typeface="ＭＳ Ｐゴシック" panose="020B0600070205080204" pitchFamily="50" charset="-128"/>
              </a:rPr>
              <a:pPr algn="r" fontAlgn="base">
                <a:spcBef>
                  <a:spcPct val="0"/>
                </a:spcBef>
                <a:spcAft>
                  <a:spcPct val="0"/>
                </a:spcAft>
              </a:pPr>
              <a:t>16</a:t>
            </a:fld>
            <a:endParaRPr lang="en-US" altLang="ja-JP">
              <a:solidFill>
                <a:srgbClr val="000000"/>
              </a:solidFill>
              <a:ea typeface="ＭＳ Ｐゴシック" panose="020B0600070205080204" pitchFamily="50" charset="-128"/>
            </a:endParaRPr>
          </a:p>
        </p:txBody>
      </p:sp>
      <p:sp>
        <p:nvSpPr>
          <p:cNvPr id="222212" name="Rectangle 2"/>
          <p:cNvSpPr>
            <a:spLocks noGrp="1" noRot="1" noChangeAspect="1" noChangeArrowheads="1" noTextEdit="1"/>
          </p:cNvSpPr>
          <p:nvPr>
            <p:ph type="sldImg"/>
          </p:nvPr>
        </p:nvSpPr>
        <p:spPr>
          <a:xfrm>
            <a:off x="992188" y="766763"/>
            <a:ext cx="5121275" cy="3841750"/>
          </a:xfrm>
          <a:ln/>
        </p:spPr>
      </p:sp>
      <p:sp>
        <p:nvSpPr>
          <p:cNvPr id="222213" name="Rectangle 3"/>
          <p:cNvSpPr>
            <a:spLocks noGrp="1" noChangeArrowheads="1"/>
          </p:cNvSpPr>
          <p:nvPr>
            <p:ph type="body" idx="1"/>
          </p:nvPr>
        </p:nvSpPr>
        <p:spPr>
          <a:xfrm>
            <a:off x="948695" y="4861319"/>
            <a:ext cx="5201913" cy="4606152"/>
          </a:xfrm>
          <a:noFill/>
        </p:spPr>
        <p:txBody>
          <a:bodyPr lIns="99028" tIns="49514" rIns="99028" bIns="49514"/>
          <a:lstStyle/>
          <a:p>
            <a:pPr eaLnBrk="1" hangingPunct="1"/>
            <a:endParaRPr lang="ja-JP" altLang="ja-JP" smtClean="0"/>
          </a:p>
        </p:txBody>
      </p:sp>
    </p:spTree>
    <p:extLst>
      <p:ext uri="{BB962C8B-B14F-4D97-AF65-F5344CB8AC3E}">
        <p14:creationId xmlns:p14="http://schemas.microsoft.com/office/powerpoint/2010/main" val="142358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txBox="1">
            <a:spLocks noGrp="1" noChangeArrowheads="1"/>
          </p:cNvSpPr>
          <p:nvPr/>
        </p:nvSpPr>
        <p:spPr bwMode="auto">
          <a:xfrm>
            <a:off x="3886200" y="8685214"/>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096" tIns="44049" rIns="88096" bIns="44049" anchor="b"/>
          <a:lstStyle>
            <a:lvl1pPr defTabSz="881063" eaLnBrk="0" hangingPunct="0">
              <a:defRPr kumimoji="1" sz="2400">
                <a:solidFill>
                  <a:schemeClr val="tx1"/>
                </a:solidFill>
                <a:latin typeface="Times New Roman" pitchFamily="18" charset="0"/>
                <a:ea typeface="ＭＳ Ｐゴシック" pitchFamily="50" charset="-128"/>
              </a:defRPr>
            </a:lvl1pPr>
            <a:lvl2pPr marL="742950" indent="-285750" defTabSz="881063" eaLnBrk="0" hangingPunct="0">
              <a:defRPr kumimoji="1" sz="2400">
                <a:solidFill>
                  <a:schemeClr val="tx1"/>
                </a:solidFill>
                <a:latin typeface="Times New Roman" pitchFamily="18" charset="0"/>
                <a:ea typeface="ＭＳ Ｐゴシック" pitchFamily="50" charset="-128"/>
              </a:defRPr>
            </a:lvl2pPr>
            <a:lvl3pPr marL="1143000" indent="-228600" defTabSz="881063" eaLnBrk="0" hangingPunct="0">
              <a:defRPr kumimoji="1" sz="2400">
                <a:solidFill>
                  <a:schemeClr val="tx1"/>
                </a:solidFill>
                <a:latin typeface="Times New Roman" pitchFamily="18" charset="0"/>
                <a:ea typeface="ＭＳ Ｐゴシック" pitchFamily="50" charset="-128"/>
              </a:defRPr>
            </a:lvl3pPr>
            <a:lvl4pPr marL="1600200" indent="-228600" defTabSz="881063" eaLnBrk="0" hangingPunct="0">
              <a:defRPr kumimoji="1" sz="2400">
                <a:solidFill>
                  <a:schemeClr val="tx1"/>
                </a:solidFill>
                <a:latin typeface="Times New Roman" pitchFamily="18" charset="0"/>
                <a:ea typeface="ＭＳ Ｐゴシック" pitchFamily="50" charset="-128"/>
              </a:defRPr>
            </a:lvl4pPr>
            <a:lvl5pPr marL="2057400" indent="-228600" defTabSz="881063" eaLnBrk="0" hangingPunct="0">
              <a:defRPr kumimoji="1" sz="2400">
                <a:solidFill>
                  <a:schemeClr val="tx1"/>
                </a:solidFill>
                <a:latin typeface="Times New Roman" pitchFamily="18" charset="0"/>
                <a:ea typeface="ＭＳ Ｐゴシック" pitchFamily="50" charset="-128"/>
              </a:defRPr>
            </a:lvl5pPr>
            <a:lvl6pPr marL="2514600" indent="-228600" defTabSz="881063"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defTabSz="881063"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defTabSz="881063"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defTabSz="881063"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r" eaLnBrk="1" fontAlgn="base" hangingPunct="1">
              <a:spcBef>
                <a:spcPct val="0"/>
              </a:spcBef>
              <a:spcAft>
                <a:spcPct val="0"/>
              </a:spcAft>
            </a:pPr>
            <a:fld id="{5A4BE66F-0985-4E93-8484-7F4AF930384E}" type="slidenum">
              <a:rPr lang="ja-JP" altLang="en-US" sz="1200">
                <a:solidFill>
                  <a:prstClr val="black"/>
                </a:solidFill>
                <a:latin typeface="Arial" pitchFamily="34" charset="0"/>
              </a:rPr>
              <a:pPr algn="r" eaLnBrk="1" fontAlgn="base" hangingPunct="1">
                <a:spcBef>
                  <a:spcPct val="0"/>
                </a:spcBef>
                <a:spcAft>
                  <a:spcPct val="0"/>
                </a:spcAft>
              </a:pPr>
              <a:t>17</a:t>
            </a:fld>
            <a:endParaRPr lang="ja-JP" altLang="en-US" sz="1200">
              <a:solidFill>
                <a:prstClr val="black"/>
              </a:solidFill>
              <a:latin typeface="Arial" pitchFamily="34" charset="0"/>
            </a:endParaRPr>
          </a:p>
        </p:txBody>
      </p:sp>
      <p:sp>
        <p:nvSpPr>
          <p:cNvPr id="273411" name="Rectangle 7"/>
          <p:cNvSpPr txBox="1">
            <a:spLocks noGrp="1" noChangeArrowheads="1"/>
          </p:cNvSpPr>
          <p:nvPr/>
        </p:nvSpPr>
        <p:spPr bwMode="auto">
          <a:xfrm>
            <a:off x="3886200" y="8685214"/>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9" tIns="45701" rIns="91399" bIns="45701" anchor="b"/>
          <a:lstStyle>
            <a:lvl1pPr defTabSz="844550" eaLnBrk="0" hangingPunct="0">
              <a:defRPr kumimoji="1" sz="2400">
                <a:solidFill>
                  <a:schemeClr val="tx1"/>
                </a:solidFill>
                <a:latin typeface="Times New Roman" pitchFamily="18" charset="0"/>
                <a:ea typeface="ＭＳ Ｐゴシック" pitchFamily="50" charset="-128"/>
              </a:defRPr>
            </a:lvl1pPr>
            <a:lvl2pPr marL="742950" indent="-285750" defTabSz="844550" eaLnBrk="0" hangingPunct="0">
              <a:defRPr kumimoji="1" sz="2400">
                <a:solidFill>
                  <a:schemeClr val="tx1"/>
                </a:solidFill>
                <a:latin typeface="Times New Roman" pitchFamily="18" charset="0"/>
                <a:ea typeface="ＭＳ Ｐゴシック" pitchFamily="50" charset="-128"/>
              </a:defRPr>
            </a:lvl2pPr>
            <a:lvl3pPr marL="1143000" indent="-228600" defTabSz="844550" eaLnBrk="0" hangingPunct="0">
              <a:defRPr kumimoji="1" sz="2400">
                <a:solidFill>
                  <a:schemeClr val="tx1"/>
                </a:solidFill>
                <a:latin typeface="Times New Roman" pitchFamily="18" charset="0"/>
                <a:ea typeface="ＭＳ Ｐゴシック" pitchFamily="50" charset="-128"/>
              </a:defRPr>
            </a:lvl3pPr>
            <a:lvl4pPr marL="1600200" indent="-228600" defTabSz="844550" eaLnBrk="0" hangingPunct="0">
              <a:defRPr kumimoji="1" sz="2400">
                <a:solidFill>
                  <a:schemeClr val="tx1"/>
                </a:solidFill>
                <a:latin typeface="Times New Roman" pitchFamily="18" charset="0"/>
                <a:ea typeface="ＭＳ Ｐゴシック" pitchFamily="50" charset="-128"/>
              </a:defRPr>
            </a:lvl4pPr>
            <a:lvl5pPr marL="2057400" indent="-228600" defTabSz="844550" eaLnBrk="0" hangingPunct="0">
              <a:defRPr kumimoji="1" sz="2400">
                <a:solidFill>
                  <a:schemeClr val="tx1"/>
                </a:solidFill>
                <a:latin typeface="Times New Roman" pitchFamily="18" charset="0"/>
                <a:ea typeface="ＭＳ Ｐゴシック" pitchFamily="50" charset="-128"/>
              </a:defRPr>
            </a:lvl5pPr>
            <a:lvl6pPr marL="2514600" indent="-228600" defTabSz="84455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defTabSz="84455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defTabSz="84455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defTabSz="84455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r" eaLnBrk="1" fontAlgn="base" hangingPunct="1">
              <a:spcBef>
                <a:spcPct val="0"/>
              </a:spcBef>
              <a:spcAft>
                <a:spcPct val="0"/>
              </a:spcAft>
            </a:pPr>
            <a:fld id="{BED4DB5E-FC09-4EDC-9B08-9430C213EB6C}" type="slidenum">
              <a:rPr lang="ja-JP" altLang="en-US" sz="1200">
                <a:solidFill>
                  <a:srgbClr val="0000FF"/>
                </a:solidFill>
                <a:latin typeface="Arial" pitchFamily="34" charset="0"/>
                <a:ea typeface="HG丸ｺﾞｼｯｸM-PRO" pitchFamily="50" charset="-128"/>
              </a:rPr>
              <a:pPr algn="r" eaLnBrk="1" fontAlgn="base" hangingPunct="1">
                <a:spcBef>
                  <a:spcPct val="0"/>
                </a:spcBef>
                <a:spcAft>
                  <a:spcPct val="0"/>
                </a:spcAft>
              </a:pPr>
              <a:t>17</a:t>
            </a:fld>
            <a:endParaRPr lang="ja-JP" altLang="en-US" sz="1200">
              <a:solidFill>
                <a:srgbClr val="0000FF"/>
              </a:solidFill>
              <a:latin typeface="Arial" pitchFamily="34" charset="0"/>
              <a:ea typeface="HG丸ｺﾞｼｯｸM-PRO" pitchFamily="50" charset="-128"/>
            </a:endParaRPr>
          </a:p>
        </p:txBody>
      </p:sp>
      <p:sp>
        <p:nvSpPr>
          <p:cNvPr id="273412" name="Rectangle 1026"/>
          <p:cNvSpPr>
            <a:spLocks noGrp="1" noRot="1" noChangeAspect="1" noChangeArrowheads="1" noTextEdit="1"/>
          </p:cNvSpPr>
          <p:nvPr>
            <p:ph type="sldImg"/>
          </p:nvPr>
        </p:nvSpPr>
        <p:spPr>
          <a:xfrm>
            <a:off x="1149350" y="685800"/>
            <a:ext cx="4573588" cy="3430588"/>
          </a:xfrm>
          <a:solidFill>
            <a:srgbClr val="FFFFFF"/>
          </a:solidFill>
          <a:ln/>
        </p:spPr>
      </p:sp>
      <p:sp>
        <p:nvSpPr>
          <p:cNvPr id="273413" name="Rectangle 1027"/>
          <p:cNvSpPr>
            <a:spLocks noGrp="1" noChangeArrowheads="1"/>
          </p:cNvSpPr>
          <p:nvPr>
            <p:ph type="body" idx="1"/>
          </p:nvPr>
        </p:nvSpPr>
        <p:spPr>
          <a:xfrm>
            <a:off x="685800" y="4343400"/>
            <a:ext cx="5486400" cy="4114800"/>
          </a:xfrm>
          <a:solidFill>
            <a:srgbClr val="FFFFFF"/>
          </a:solidFill>
          <a:ln>
            <a:solidFill>
              <a:srgbClr val="000000"/>
            </a:solidFill>
          </a:ln>
        </p:spPr>
        <p:txBody>
          <a:bodyPr lIns="88058" tIns="44030" rIns="88058" bIns="44030"/>
          <a:lstStyle/>
          <a:p>
            <a:endParaRPr lang="ja-JP" altLang="ja-JP" smtClean="0"/>
          </a:p>
        </p:txBody>
      </p:sp>
    </p:spTree>
    <p:extLst>
      <p:ext uri="{BB962C8B-B14F-4D97-AF65-F5344CB8AC3E}">
        <p14:creationId xmlns:p14="http://schemas.microsoft.com/office/powerpoint/2010/main" val="57895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fld id="{6C15DF4F-545D-4EB6-A215-D4EA379095C6}" type="slidenum">
              <a:rPr lang="en-US" altLang="ja-JP" sz="1200" smtClean="0">
                <a:solidFill>
                  <a:prstClr val="black"/>
                </a:solidFill>
              </a:rPr>
              <a:pPr eaLnBrk="1" hangingPunct="1"/>
              <a:t>18</a:t>
            </a:fld>
            <a:endParaRPr lang="en-US" altLang="ja-JP" sz="1200" smtClean="0">
              <a:solidFill>
                <a:prstClr val="black"/>
              </a:solidFill>
            </a:endParaRPr>
          </a:p>
        </p:txBody>
      </p:sp>
      <p:sp>
        <p:nvSpPr>
          <p:cNvPr id="132099" name="Rectangle 2"/>
          <p:cNvSpPr>
            <a:spLocks noGrp="1" noRot="1" noChangeAspect="1" noChangeArrowheads="1" noTextEdit="1"/>
          </p:cNvSpPr>
          <p:nvPr>
            <p:ph type="sldImg"/>
          </p:nvPr>
        </p:nvSpPr>
        <p:spPr>
          <a:xfrm>
            <a:off x="1141413" y="685800"/>
            <a:ext cx="4572000" cy="3429000"/>
          </a:xfrm>
          <a:ln/>
        </p:spPr>
      </p:sp>
      <p:sp>
        <p:nvSpPr>
          <p:cNvPr id="132100" name="Rectangle 3"/>
          <p:cNvSpPr>
            <a:spLocks noGrp="1" noChangeArrowheads="1"/>
          </p:cNvSpPr>
          <p:nvPr>
            <p:ph type="body" idx="1"/>
          </p:nvPr>
        </p:nvSpPr>
        <p:spPr>
          <a:xfrm>
            <a:off x="685800" y="4343400"/>
            <a:ext cx="5486400" cy="4114800"/>
          </a:xfrm>
          <a:noFill/>
        </p:spPr>
        <p:txBody>
          <a:bodyPr/>
          <a:lstStyle/>
          <a:p>
            <a:pPr eaLnBrk="1" hangingPunct="1"/>
            <a:endParaRPr lang="ja-JP" altLang="ja-JP" smtClean="0"/>
          </a:p>
        </p:txBody>
      </p:sp>
    </p:spTree>
    <p:extLst>
      <p:ext uri="{BB962C8B-B14F-4D97-AF65-F5344CB8AC3E}">
        <p14:creationId xmlns:p14="http://schemas.microsoft.com/office/powerpoint/2010/main" val="2071042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C7590D-6F6F-4719-A3FD-D48C622C9AB4}" type="slidenum">
              <a:rPr lang="en-US" altLang="ja-JP">
                <a:solidFill>
                  <a:prstClr val="black"/>
                </a:solidFill>
              </a:rPr>
              <a:pPr/>
              <a:t>21</a:t>
            </a:fld>
            <a:endParaRPr lang="en-US" altLang="ja-JP">
              <a:solidFill>
                <a:prstClr val="black"/>
              </a:solidFill>
            </a:endParaRPr>
          </a:p>
        </p:txBody>
      </p:sp>
      <p:sp>
        <p:nvSpPr>
          <p:cNvPr id="773122" name="Rectangle 2"/>
          <p:cNvSpPr>
            <a:spLocks noGrp="1" noRot="1" noChangeAspect="1" noChangeArrowheads="1" noTextEdit="1"/>
          </p:cNvSpPr>
          <p:nvPr>
            <p:ph type="sldImg"/>
          </p:nvPr>
        </p:nvSpPr>
        <p:spPr>
          <a:ln/>
        </p:spPr>
      </p:sp>
      <p:sp>
        <p:nvSpPr>
          <p:cNvPr id="773123"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3984475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EFA7C5-311B-4D30-8BDC-8B789F3A73E3}" type="slidenum">
              <a:rPr lang="en-US" altLang="ja-JP">
                <a:solidFill>
                  <a:prstClr val="black"/>
                </a:solidFill>
              </a:rPr>
              <a:pPr/>
              <a:t>26</a:t>
            </a:fld>
            <a:endParaRPr lang="en-US" altLang="ja-JP">
              <a:solidFill>
                <a:prstClr val="black"/>
              </a:solidFill>
            </a:endParaRPr>
          </a:p>
        </p:txBody>
      </p:sp>
      <p:sp>
        <p:nvSpPr>
          <p:cNvPr id="30722" name="Rectangle 2"/>
          <p:cNvSpPr>
            <a:spLocks noGrp="1" noRot="1" noChangeAspect="1" noChangeArrowheads="1" noTextEdit="1"/>
          </p:cNvSpPr>
          <p:nvPr>
            <p:ph type="sldImg"/>
          </p:nvPr>
        </p:nvSpPr>
        <p:spPr bwMode="auto">
          <a:xfrm>
            <a:off x="992188" y="768350"/>
            <a:ext cx="5113337" cy="3835400"/>
          </a:xfrm>
          <a:prstGeom prst="rect">
            <a:avLst/>
          </a:prstGeom>
          <a:solidFill>
            <a:srgbClr val="FFFFFF"/>
          </a:solidFill>
          <a:ln>
            <a:solidFill>
              <a:srgbClr val="000000"/>
            </a:solidFill>
            <a:miter lim="800000"/>
            <a:headEnd/>
            <a:tailEnd/>
          </a:ln>
        </p:spPr>
      </p:sp>
      <p:sp>
        <p:nvSpPr>
          <p:cNvPr id="30723" name="Rectangle 3"/>
          <p:cNvSpPr>
            <a:spLocks noGrp="1" noChangeArrowheads="1"/>
          </p:cNvSpPr>
          <p:nvPr>
            <p:ph type="body" idx="1"/>
          </p:nvPr>
        </p:nvSpPr>
        <p:spPr bwMode="auto">
          <a:xfrm>
            <a:off x="709930" y="4861441"/>
            <a:ext cx="5679440" cy="4605576"/>
          </a:xfrm>
          <a:prstGeom prst="rect">
            <a:avLst/>
          </a:prstGeom>
          <a:solidFill>
            <a:srgbClr val="FFFFFF"/>
          </a:solidFill>
          <a:ln>
            <a:solidFill>
              <a:srgbClr val="000000"/>
            </a:solidFill>
            <a:miter lim="800000"/>
            <a:headEnd/>
            <a:tailEnd/>
          </a:ln>
        </p:spPr>
        <p:txBody>
          <a:bodyPr lIns="91431" tIns="45715" rIns="91431" bIns="45715"/>
          <a:lstStyle/>
          <a:p>
            <a:endParaRPr lang="ja-JP" altLang="ja-JP" dirty="0"/>
          </a:p>
        </p:txBody>
      </p:sp>
    </p:spTree>
    <p:extLst>
      <p:ext uri="{BB962C8B-B14F-4D97-AF65-F5344CB8AC3E}">
        <p14:creationId xmlns:p14="http://schemas.microsoft.com/office/powerpoint/2010/main" val="2591689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BCC7519-BAC8-417F-97A1-0E3C3136D38A}" type="slidenum">
              <a:rPr kumimoji="1" lang="ja-JP" altLang="en-US" smtClean="0"/>
              <a:t>27</a:t>
            </a:fld>
            <a:endParaRPr kumimoji="1" lang="ja-JP" altLang="en-US"/>
          </a:p>
        </p:txBody>
      </p:sp>
    </p:spTree>
    <p:extLst>
      <p:ext uri="{BB962C8B-B14F-4D97-AF65-F5344CB8AC3E}">
        <p14:creationId xmlns:p14="http://schemas.microsoft.com/office/powerpoint/2010/main" val="4138171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BCC7519-BAC8-417F-97A1-0E3C3136D38A}" type="slidenum">
              <a:rPr kumimoji="1" lang="ja-JP" altLang="en-US" smtClean="0"/>
              <a:t>28</a:t>
            </a:fld>
            <a:endParaRPr kumimoji="1" lang="ja-JP" altLang="en-US"/>
          </a:p>
        </p:txBody>
      </p:sp>
    </p:spTree>
    <p:extLst>
      <p:ext uri="{BB962C8B-B14F-4D97-AF65-F5344CB8AC3E}">
        <p14:creationId xmlns:p14="http://schemas.microsoft.com/office/powerpoint/2010/main" val="2771382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BCC7519-BAC8-417F-97A1-0E3C3136D38A}" type="slidenum">
              <a:rPr kumimoji="1" lang="ja-JP" altLang="en-US" smtClean="0"/>
              <a:t>29</a:t>
            </a:fld>
            <a:endParaRPr kumimoji="1" lang="ja-JP" altLang="en-US"/>
          </a:p>
        </p:txBody>
      </p:sp>
    </p:spTree>
    <p:extLst>
      <p:ext uri="{BB962C8B-B14F-4D97-AF65-F5344CB8AC3E}">
        <p14:creationId xmlns:p14="http://schemas.microsoft.com/office/powerpoint/2010/main" val="2393411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BCC7519-BAC8-417F-97A1-0E3C3136D38A}" type="slidenum">
              <a:rPr kumimoji="1" lang="ja-JP" altLang="en-US" smtClean="0"/>
              <a:t>30</a:t>
            </a:fld>
            <a:endParaRPr kumimoji="1" lang="ja-JP" altLang="en-US"/>
          </a:p>
        </p:txBody>
      </p:sp>
    </p:spTree>
    <p:extLst>
      <p:ext uri="{BB962C8B-B14F-4D97-AF65-F5344CB8AC3E}">
        <p14:creationId xmlns:p14="http://schemas.microsoft.com/office/powerpoint/2010/main" val="1804580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kumimoji="1" sz="2700">
                <a:solidFill>
                  <a:schemeClr val="tx1"/>
                </a:solidFill>
                <a:latin typeface="Times New Roman" pitchFamily="18" charset="0"/>
                <a:ea typeface="ＭＳ Ｐゴシック" pitchFamily="50" charset="-128"/>
              </a:defRPr>
            </a:lvl1pPr>
            <a:lvl2pPr marL="842081" indent="-323877" eaLnBrk="0" hangingPunct="0">
              <a:defRPr kumimoji="1" sz="2700">
                <a:solidFill>
                  <a:schemeClr val="tx1"/>
                </a:solidFill>
                <a:latin typeface="Times New Roman" pitchFamily="18" charset="0"/>
                <a:ea typeface="ＭＳ Ｐゴシック" pitchFamily="50" charset="-128"/>
              </a:defRPr>
            </a:lvl2pPr>
            <a:lvl3pPr marL="1295510" indent="-259103" eaLnBrk="0" hangingPunct="0">
              <a:defRPr kumimoji="1" sz="2700">
                <a:solidFill>
                  <a:schemeClr val="tx1"/>
                </a:solidFill>
                <a:latin typeface="Times New Roman" pitchFamily="18" charset="0"/>
                <a:ea typeface="ＭＳ Ｐゴシック" pitchFamily="50" charset="-128"/>
              </a:defRPr>
            </a:lvl3pPr>
            <a:lvl4pPr marL="1813714" indent="-259103" eaLnBrk="0" hangingPunct="0">
              <a:defRPr kumimoji="1" sz="2700">
                <a:solidFill>
                  <a:schemeClr val="tx1"/>
                </a:solidFill>
                <a:latin typeface="Times New Roman" pitchFamily="18" charset="0"/>
                <a:ea typeface="ＭＳ Ｐゴシック" pitchFamily="50" charset="-128"/>
              </a:defRPr>
            </a:lvl4pPr>
            <a:lvl5pPr marL="2331917" indent="-259103" eaLnBrk="0" hangingPunct="0">
              <a:defRPr kumimoji="1" sz="2700">
                <a:solidFill>
                  <a:schemeClr val="tx1"/>
                </a:solidFill>
                <a:latin typeface="Times New Roman" pitchFamily="18" charset="0"/>
                <a:ea typeface="ＭＳ Ｐゴシック" pitchFamily="50" charset="-128"/>
              </a:defRPr>
            </a:lvl5pPr>
            <a:lvl6pPr marL="2850121"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6pPr>
            <a:lvl7pPr marL="3368325"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7pPr>
            <a:lvl8pPr marL="3886529"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8pPr>
            <a:lvl9pPr marL="4404733"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9pPr>
          </a:lstStyle>
          <a:p>
            <a:pPr eaLnBrk="1" hangingPunct="1"/>
            <a:fld id="{57D5DF92-1F7F-4E7F-8F45-70D97C4AA2BF}" type="slidenum">
              <a:rPr lang="en-US" altLang="ja-JP" sz="1400">
                <a:solidFill>
                  <a:prstClr val="black"/>
                </a:solidFill>
              </a:rPr>
              <a:pPr eaLnBrk="1" hangingPunct="1"/>
              <a:t>31</a:t>
            </a:fld>
            <a:endParaRPr lang="en-US" altLang="ja-JP" sz="1400">
              <a:solidFill>
                <a:prstClr val="black"/>
              </a:solidFill>
            </a:endParaRPr>
          </a:p>
        </p:txBody>
      </p:sp>
      <p:sp>
        <p:nvSpPr>
          <p:cNvPr id="74755" name="Rectangle 2"/>
          <p:cNvSpPr>
            <a:spLocks noGrp="1" noRot="1" noChangeAspect="1" noChangeArrowheads="1" noTextEdit="1"/>
          </p:cNvSpPr>
          <p:nvPr>
            <p:ph type="sldImg"/>
          </p:nvPr>
        </p:nvSpPr>
        <p:spPr>
          <a:xfrm>
            <a:off x="742950" y="835025"/>
            <a:ext cx="5556250" cy="4168775"/>
          </a:xfrm>
          <a:solidFill>
            <a:srgbClr val="FFFFFF"/>
          </a:solidFill>
          <a:ln/>
        </p:spPr>
      </p:sp>
      <p:sp>
        <p:nvSpPr>
          <p:cNvPr id="74756" name="Rectangle 3"/>
          <p:cNvSpPr>
            <a:spLocks noGrp="1" noChangeArrowheads="1"/>
          </p:cNvSpPr>
          <p:nvPr>
            <p:ph type="body" idx="1"/>
          </p:nvPr>
        </p:nvSpPr>
        <p:spPr>
          <a:xfrm>
            <a:off x="704508" y="5284286"/>
            <a:ext cx="5636055" cy="5006165"/>
          </a:xfrm>
          <a:solidFill>
            <a:srgbClr val="FFFFFF"/>
          </a:solidFill>
          <a:ln>
            <a:solidFill>
              <a:srgbClr val="000000"/>
            </a:solidFill>
            <a:miter lim="800000"/>
            <a:headEnd/>
            <a:tailEnd/>
          </a:ln>
        </p:spPr>
        <p:txBody>
          <a:bodyPr lIns="99847" tIns="49925" rIns="99847" bIns="49925"/>
          <a:lstStyle/>
          <a:p>
            <a:pPr eaLnBrk="1" hangingPunct="1"/>
            <a:endParaRPr lang="ja-JP" altLang="ja-JP" smtClean="0"/>
          </a:p>
        </p:txBody>
      </p:sp>
    </p:spTree>
    <p:extLst>
      <p:ext uri="{BB962C8B-B14F-4D97-AF65-F5344CB8AC3E}">
        <p14:creationId xmlns:p14="http://schemas.microsoft.com/office/powerpoint/2010/main" val="3964442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fld id="{6C15DF4F-545D-4EB6-A215-D4EA379095C6}" type="slidenum">
              <a:rPr lang="en-US" altLang="ja-JP" sz="1200" smtClean="0">
                <a:solidFill>
                  <a:prstClr val="black"/>
                </a:solidFill>
              </a:rPr>
              <a:pPr eaLnBrk="1" hangingPunct="1"/>
              <a:t>2</a:t>
            </a:fld>
            <a:endParaRPr lang="en-US" altLang="ja-JP" sz="1200" smtClean="0">
              <a:solidFill>
                <a:prstClr val="black"/>
              </a:solidFill>
            </a:endParaRPr>
          </a:p>
        </p:txBody>
      </p:sp>
      <p:sp>
        <p:nvSpPr>
          <p:cNvPr id="132099" name="Rectangle 2"/>
          <p:cNvSpPr>
            <a:spLocks noGrp="1" noRot="1" noChangeAspect="1" noChangeArrowheads="1" noTextEdit="1"/>
          </p:cNvSpPr>
          <p:nvPr>
            <p:ph type="sldImg"/>
          </p:nvPr>
        </p:nvSpPr>
        <p:spPr>
          <a:xfrm>
            <a:off x="1141413" y="685800"/>
            <a:ext cx="4572000" cy="3429000"/>
          </a:xfrm>
          <a:ln/>
        </p:spPr>
      </p:sp>
      <p:sp>
        <p:nvSpPr>
          <p:cNvPr id="132100" name="Rectangle 3"/>
          <p:cNvSpPr>
            <a:spLocks noGrp="1" noChangeArrowheads="1"/>
          </p:cNvSpPr>
          <p:nvPr>
            <p:ph type="body" idx="1"/>
          </p:nvPr>
        </p:nvSpPr>
        <p:spPr>
          <a:xfrm>
            <a:off x="685800" y="4343400"/>
            <a:ext cx="5486400" cy="4114800"/>
          </a:xfrm>
          <a:noFill/>
        </p:spPr>
        <p:txBody>
          <a:bodyPr/>
          <a:lstStyle/>
          <a:p>
            <a:pPr eaLnBrk="1" hangingPunct="1"/>
            <a:endParaRPr lang="ja-JP" altLang="ja-JP" smtClean="0"/>
          </a:p>
        </p:txBody>
      </p:sp>
    </p:spTree>
    <p:extLst>
      <p:ext uri="{BB962C8B-B14F-4D97-AF65-F5344CB8AC3E}">
        <p14:creationId xmlns:p14="http://schemas.microsoft.com/office/powerpoint/2010/main" val="2227466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FA081A-E9B0-4DB7-B392-2CDCBD9D9F2C}" type="slidenum">
              <a:rPr lang="en-US" altLang="ja-JP">
                <a:solidFill>
                  <a:prstClr val="black"/>
                </a:solidFill>
              </a:rPr>
              <a:pPr/>
              <a:t>33</a:t>
            </a:fld>
            <a:endParaRPr lang="en-US" altLang="ja-JP">
              <a:solidFill>
                <a:prstClr val="black"/>
              </a:solidFill>
            </a:endParaRPr>
          </a:p>
        </p:txBody>
      </p:sp>
      <p:sp>
        <p:nvSpPr>
          <p:cNvPr id="824322" name="Rectangle 1026"/>
          <p:cNvSpPr>
            <a:spLocks noGrp="1" noRot="1" noChangeAspect="1" noChangeArrowheads="1" noTextEdit="1"/>
          </p:cNvSpPr>
          <p:nvPr>
            <p:ph type="sldImg"/>
          </p:nvPr>
        </p:nvSpPr>
        <p:spPr>
          <a:ln/>
        </p:spPr>
      </p:sp>
      <p:sp>
        <p:nvSpPr>
          <p:cNvPr id="824323" name="Rectangle 1027"/>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3872788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fld id="{A6CC0D50-D42B-46C8-A1A3-C5DB66EF9E3A}" type="slidenum">
              <a:rPr lang="en-US" altLang="ja-JP" sz="1200" smtClean="0">
                <a:solidFill>
                  <a:prstClr val="black"/>
                </a:solidFill>
              </a:rPr>
              <a:pPr eaLnBrk="1" hangingPunct="1"/>
              <a:t>34</a:t>
            </a:fld>
            <a:endParaRPr lang="en-US" altLang="ja-JP" sz="1200" smtClean="0">
              <a:solidFill>
                <a:prstClr val="black"/>
              </a:solidFill>
            </a:endParaRPr>
          </a:p>
        </p:txBody>
      </p:sp>
      <p:sp>
        <p:nvSpPr>
          <p:cNvPr id="137219" name="Rectangle 1026"/>
          <p:cNvSpPr>
            <a:spLocks noGrp="1" noRot="1" noChangeAspect="1" noChangeArrowheads="1" noTextEdit="1"/>
          </p:cNvSpPr>
          <p:nvPr>
            <p:ph type="sldImg"/>
          </p:nvPr>
        </p:nvSpPr>
        <p:spPr>
          <a:solidFill>
            <a:srgbClr val="FFFFFF"/>
          </a:solidFill>
          <a:ln/>
        </p:spPr>
      </p:sp>
      <p:sp>
        <p:nvSpPr>
          <p:cNvPr id="137220" name="Rectangle 1027"/>
          <p:cNvSpPr>
            <a:spLocks noGrp="1" noChangeArrowheads="1"/>
          </p:cNvSpPr>
          <p:nvPr>
            <p:ph type="body" idx="1"/>
          </p:nvPr>
        </p:nvSpPr>
        <p:spPr>
          <a:xfrm>
            <a:off x="912813" y="4343400"/>
            <a:ext cx="5032375"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422" tIns="45712" rIns="91422" bIns="45712"/>
          <a:lstStyle/>
          <a:p>
            <a:pPr eaLnBrk="1" hangingPunct="1"/>
            <a:endParaRPr lang="ja-JP" altLang="ja-JP" smtClean="0"/>
          </a:p>
        </p:txBody>
      </p:sp>
    </p:spTree>
    <p:extLst>
      <p:ext uri="{BB962C8B-B14F-4D97-AF65-F5344CB8AC3E}">
        <p14:creationId xmlns:p14="http://schemas.microsoft.com/office/powerpoint/2010/main" val="1995475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fld id="{CB05C820-D9CB-43A3-9C1C-1E66DCD58F6E}" type="slidenum">
              <a:rPr lang="en-US" altLang="ja-JP" sz="1200" smtClean="0">
                <a:solidFill>
                  <a:prstClr val="black"/>
                </a:solidFill>
              </a:rPr>
              <a:pPr eaLnBrk="1" hangingPunct="1"/>
              <a:t>35</a:t>
            </a:fld>
            <a:endParaRPr lang="en-US" altLang="ja-JP" sz="1200" smtClean="0">
              <a:solidFill>
                <a:prstClr val="black"/>
              </a:solidFill>
            </a:endParaRPr>
          </a:p>
        </p:txBody>
      </p:sp>
      <p:sp>
        <p:nvSpPr>
          <p:cNvPr id="185347" name="Rectangle 2"/>
          <p:cNvSpPr>
            <a:spLocks noGrp="1" noRot="1" noChangeAspect="1" noChangeArrowheads="1" noTextEdit="1"/>
          </p:cNvSpPr>
          <p:nvPr>
            <p:ph type="sldImg"/>
          </p:nvPr>
        </p:nvSpPr>
        <p:spPr>
          <a:xfrm>
            <a:off x="1143000" y="685800"/>
            <a:ext cx="4576763" cy="3432175"/>
          </a:xfrm>
          <a:solidFill>
            <a:srgbClr val="FFFFFF"/>
          </a:solidFill>
          <a:ln/>
        </p:spPr>
      </p:sp>
      <p:sp>
        <p:nvSpPr>
          <p:cNvPr id="185348" name="Rectangle 3"/>
          <p:cNvSpPr>
            <a:spLocks noGrp="1" noChangeArrowheads="1"/>
          </p:cNvSpPr>
          <p:nvPr>
            <p:ph type="body" idx="1"/>
          </p:nvPr>
        </p:nvSpPr>
        <p:spPr>
          <a:xfrm>
            <a:off x="917575" y="4343400"/>
            <a:ext cx="5022850" cy="4114800"/>
          </a:xfrm>
          <a:solidFill>
            <a:srgbClr val="FFFFFF"/>
          </a:solidFill>
          <a:ln>
            <a:solidFill>
              <a:srgbClr val="000000"/>
            </a:solidFill>
            <a:miter lim="800000"/>
            <a:headEnd/>
            <a:tailEnd/>
          </a:ln>
        </p:spPr>
        <p:txBody>
          <a:bodyPr lIns="84891" tIns="42446" rIns="84891" bIns="42446"/>
          <a:lstStyle/>
          <a:p>
            <a:pPr eaLnBrk="1" hangingPunct="1"/>
            <a:endParaRPr lang="ja-JP" altLang="ja-JP" smtClean="0"/>
          </a:p>
        </p:txBody>
      </p:sp>
    </p:spTree>
    <p:extLst>
      <p:ext uri="{BB962C8B-B14F-4D97-AF65-F5344CB8AC3E}">
        <p14:creationId xmlns:p14="http://schemas.microsoft.com/office/powerpoint/2010/main" val="377020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7223C3-731C-4BC7-8CDD-2E499C6EEA96}" type="slidenum">
              <a:rPr lang="en-US" altLang="ja-JP">
                <a:solidFill>
                  <a:prstClr val="black"/>
                </a:solidFill>
              </a:rPr>
              <a:pPr/>
              <a:t>36</a:t>
            </a:fld>
            <a:endParaRPr lang="en-US" altLang="ja-JP">
              <a:solidFill>
                <a:prstClr val="black"/>
              </a:solidFill>
            </a:endParaRPr>
          </a:p>
        </p:txBody>
      </p:sp>
      <p:sp>
        <p:nvSpPr>
          <p:cNvPr id="284674" name="Rectangle 2"/>
          <p:cNvSpPr>
            <a:spLocks noGrp="1" noRot="1" noChangeAspect="1" noChangeArrowheads="1" noTextEdit="1"/>
          </p:cNvSpPr>
          <p:nvPr>
            <p:ph type="sldImg"/>
          </p:nvPr>
        </p:nvSpPr>
        <p:spPr>
          <a:xfrm>
            <a:off x="992188" y="768350"/>
            <a:ext cx="5116512" cy="3838575"/>
          </a:xfrm>
          <a:ln/>
        </p:spPr>
      </p:sp>
      <p:sp>
        <p:nvSpPr>
          <p:cNvPr id="284675" name="Rectangle 3"/>
          <p:cNvSpPr>
            <a:spLocks noGrp="1" noChangeArrowheads="1"/>
          </p:cNvSpPr>
          <p:nvPr>
            <p:ph type="body" idx="1"/>
          </p:nvPr>
        </p:nvSpPr>
        <p:spPr/>
        <p:txBody>
          <a:bodyPr lIns="95426" tIns="47713" rIns="95426" bIns="47713"/>
          <a:lstStyle/>
          <a:p>
            <a:endParaRPr lang="ja-JP" altLang="ja-JP"/>
          </a:p>
        </p:txBody>
      </p:sp>
    </p:spTree>
    <p:extLst>
      <p:ext uri="{BB962C8B-B14F-4D97-AF65-F5344CB8AC3E}">
        <p14:creationId xmlns:p14="http://schemas.microsoft.com/office/powerpoint/2010/main" val="2263352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489">
              <a:defRPr kumimoji="1" sz="1300">
                <a:solidFill>
                  <a:schemeClr val="tx1"/>
                </a:solidFill>
                <a:latin typeface="Times New Roman" pitchFamily="18" charset="0"/>
                <a:ea typeface="ＭＳ Ｐ明朝" pitchFamily="18" charset="-128"/>
              </a:defRPr>
            </a:lvl1pPr>
            <a:lvl2pPr marL="804763" indent="-309524" defTabSz="947489">
              <a:defRPr kumimoji="1" sz="1300">
                <a:solidFill>
                  <a:schemeClr val="tx1"/>
                </a:solidFill>
                <a:latin typeface="Times New Roman" pitchFamily="18" charset="0"/>
                <a:ea typeface="ＭＳ Ｐ明朝" pitchFamily="18" charset="-128"/>
              </a:defRPr>
            </a:lvl2pPr>
            <a:lvl3pPr marL="1238098" indent="-247620" defTabSz="947489">
              <a:defRPr kumimoji="1" sz="1300">
                <a:solidFill>
                  <a:schemeClr val="tx1"/>
                </a:solidFill>
                <a:latin typeface="Times New Roman" pitchFamily="18" charset="0"/>
                <a:ea typeface="ＭＳ Ｐ明朝" pitchFamily="18" charset="-128"/>
              </a:defRPr>
            </a:lvl3pPr>
            <a:lvl4pPr marL="1733337" indent="-247620" defTabSz="947489">
              <a:defRPr kumimoji="1" sz="1300">
                <a:solidFill>
                  <a:schemeClr val="tx1"/>
                </a:solidFill>
                <a:latin typeface="Times New Roman" pitchFamily="18" charset="0"/>
                <a:ea typeface="ＭＳ Ｐ明朝" pitchFamily="18" charset="-128"/>
              </a:defRPr>
            </a:lvl4pPr>
            <a:lvl5pPr marL="2228576" indent="-247620" defTabSz="947489">
              <a:defRPr kumimoji="1" sz="1300">
                <a:solidFill>
                  <a:schemeClr val="tx1"/>
                </a:solidFill>
                <a:latin typeface="Times New Roman" pitchFamily="18" charset="0"/>
                <a:ea typeface="ＭＳ Ｐ明朝" pitchFamily="18" charset="-128"/>
              </a:defRPr>
            </a:lvl5pPr>
            <a:lvl6pPr marL="2723815" indent="-247620" defTabSz="947489" eaLnBrk="0" fontAlgn="base" hangingPunct="0">
              <a:spcBef>
                <a:spcPct val="30000"/>
              </a:spcBef>
              <a:spcAft>
                <a:spcPct val="0"/>
              </a:spcAft>
              <a:defRPr kumimoji="1" sz="1300">
                <a:solidFill>
                  <a:schemeClr val="tx1"/>
                </a:solidFill>
                <a:latin typeface="Times New Roman" pitchFamily="18" charset="0"/>
                <a:ea typeface="ＭＳ Ｐ明朝" pitchFamily="18" charset="-128"/>
              </a:defRPr>
            </a:lvl6pPr>
            <a:lvl7pPr marL="3219054" indent="-247620" defTabSz="947489" eaLnBrk="0" fontAlgn="base" hangingPunct="0">
              <a:spcBef>
                <a:spcPct val="30000"/>
              </a:spcBef>
              <a:spcAft>
                <a:spcPct val="0"/>
              </a:spcAft>
              <a:defRPr kumimoji="1" sz="1300">
                <a:solidFill>
                  <a:schemeClr val="tx1"/>
                </a:solidFill>
                <a:latin typeface="Times New Roman" pitchFamily="18" charset="0"/>
                <a:ea typeface="ＭＳ Ｐ明朝" pitchFamily="18" charset="-128"/>
              </a:defRPr>
            </a:lvl7pPr>
            <a:lvl8pPr marL="3714293" indent="-247620" defTabSz="947489" eaLnBrk="0" fontAlgn="base" hangingPunct="0">
              <a:spcBef>
                <a:spcPct val="30000"/>
              </a:spcBef>
              <a:spcAft>
                <a:spcPct val="0"/>
              </a:spcAft>
              <a:defRPr kumimoji="1" sz="1300">
                <a:solidFill>
                  <a:schemeClr val="tx1"/>
                </a:solidFill>
                <a:latin typeface="Times New Roman" pitchFamily="18" charset="0"/>
                <a:ea typeface="ＭＳ Ｐ明朝" pitchFamily="18" charset="-128"/>
              </a:defRPr>
            </a:lvl8pPr>
            <a:lvl9pPr marL="4209532" indent="-247620" defTabSz="947489" eaLnBrk="0" fontAlgn="base" hangingPunct="0">
              <a:spcBef>
                <a:spcPct val="30000"/>
              </a:spcBef>
              <a:spcAft>
                <a:spcPct val="0"/>
              </a:spcAft>
              <a:defRPr kumimoji="1" sz="1300">
                <a:solidFill>
                  <a:schemeClr val="tx1"/>
                </a:solidFill>
                <a:latin typeface="Times New Roman" pitchFamily="18" charset="0"/>
                <a:ea typeface="ＭＳ Ｐ明朝" pitchFamily="18" charset="-128"/>
              </a:defRPr>
            </a:lvl9pPr>
          </a:lstStyle>
          <a:p>
            <a:fld id="{23FA77B4-2B80-4871-A5AC-8CAF0739CE13}" type="slidenum">
              <a:rPr lang="en-US" altLang="ja-JP">
                <a:solidFill>
                  <a:srgbClr val="000000"/>
                </a:solidFill>
                <a:ea typeface="ＭＳ Ｐゴシック" pitchFamily="50" charset="-128"/>
              </a:rPr>
              <a:pPr/>
              <a:t>40</a:t>
            </a:fld>
            <a:endParaRPr lang="en-US" altLang="ja-JP">
              <a:solidFill>
                <a:srgbClr val="000000"/>
              </a:solidFill>
              <a:ea typeface="ＭＳ Ｐゴシック" pitchFamily="50" charset="-128"/>
            </a:endParaRPr>
          </a:p>
        </p:txBody>
      </p:sp>
      <p:sp>
        <p:nvSpPr>
          <p:cNvPr id="183299" name="Rectangle 2"/>
          <p:cNvSpPr>
            <a:spLocks noGrp="1" noRot="1" noChangeAspect="1" noChangeArrowheads="1" noTextEdit="1"/>
          </p:cNvSpPr>
          <p:nvPr>
            <p:ph type="sldImg"/>
          </p:nvPr>
        </p:nvSpPr>
        <p:spPr>
          <a:xfrm>
            <a:off x="995363" y="768350"/>
            <a:ext cx="5111750" cy="3835400"/>
          </a:xfrm>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miter lim="800000"/>
            <a:headEnd/>
            <a:tailEnd/>
          </a:ln>
        </p:spPr>
        <p:txBody>
          <a:bodyPr lIns="98929" tIns="49464" rIns="98929" bIns="49464"/>
          <a:lstStyle/>
          <a:p>
            <a:pPr eaLnBrk="1" hangingPunct="1"/>
            <a:endParaRPr lang="ja-JP" altLang="ja-JP" smtClean="0"/>
          </a:p>
        </p:txBody>
      </p:sp>
    </p:spTree>
    <p:extLst>
      <p:ext uri="{BB962C8B-B14F-4D97-AF65-F5344CB8AC3E}">
        <p14:creationId xmlns:p14="http://schemas.microsoft.com/office/powerpoint/2010/main" val="1535831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500">
                <a:solidFill>
                  <a:schemeClr val="tx1"/>
                </a:solidFill>
                <a:latin typeface="Times New Roman" pitchFamily="18" charset="0"/>
                <a:ea typeface="ＭＳ Ｐゴシック" pitchFamily="50" charset="-128"/>
              </a:defRPr>
            </a:lvl1pPr>
            <a:lvl2pPr marL="777248" indent="-298942" eaLnBrk="0" hangingPunct="0">
              <a:defRPr kumimoji="1" sz="2500">
                <a:solidFill>
                  <a:schemeClr val="tx1"/>
                </a:solidFill>
                <a:latin typeface="Times New Roman" pitchFamily="18" charset="0"/>
                <a:ea typeface="ＭＳ Ｐゴシック" pitchFamily="50" charset="-128"/>
              </a:defRPr>
            </a:lvl2pPr>
            <a:lvl3pPr marL="1195768" indent="-239155" eaLnBrk="0" hangingPunct="0">
              <a:defRPr kumimoji="1" sz="2500">
                <a:solidFill>
                  <a:schemeClr val="tx1"/>
                </a:solidFill>
                <a:latin typeface="Times New Roman" pitchFamily="18" charset="0"/>
                <a:ea typeface="ＭＳ Ｐゴシック" pitchFamily="50" charset="-128"/>
              </a:defRPr>
            </a:lvl3pPr>
            <a:lvl4pPr marL="1674075" indent="-239155" eaLnBrk="0" hangingPunct="0">
              <a:defRPr kumimoji="1" sz="2500">
                <a:solidFill>
                  <a:schemeClr val="tx1"/>
                </a:solidFill>
                <a:latin typeface="Times New Roman" pitchFamily="18" charset="0"/>
                <a:ea typeface="ＭＳ Ｐゴシック" pitchFamily="50" charset="-128"/>
              </a:defRPr>
            </a:lvl4pPr>
            <a:lvl5pPr marL="2152382" indent="-239155" eaLnBrk="0" hangingPunct="0">
              <a:defRPr kumimoji="1" sz="2500">
                <a:solidFill>
                  <a:schemeClr val="tx1"/>
                </a:solidFill>
                <a:latin typeface="Times New Roman" pitchFamily="18" charset="0"/>
                <a:ea typeface="ＭＳ Ｐゴシック" pitchFamily="50" charset="-128"/>
              </a:defRPr>
            </a:lvl5pPr>
            <a:lvl6pPr marL="2630689" indent="-239155"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6pPr>
            <a:lvl7pPr marL="3108997" indent="-239155"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7pPr>
            <a:lvl8pPr marL="3587304" indent="-239155"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8pPr>
            <a:lvl9pPr marL="4065610" indent="-239155"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9pPr>
          </a:lstStyle>
          <a:p>
            <a:pPr eaLnBrk="1" hangingPunct="1"/>
            <a:fld id="{CF06ED08-D048-411D-97B2-D2942C4E5DD2}" type="slidenum">
              <a:rPr lang="en-US" altLang="ja-JP" sz="1300">
                <a:solidFill>
                  <a:prstClr val="black"/>
                </a:solidFill>
              </a:rPr>
              <a:pPr eaLnBrk="1" hangingPunct="1"/>
              <a:t>42</a:t>
            </a:fld>
            <a:endParaRPr lang="en-US" altLang="ja-JP" sz="1300">
              <a:solidFill>
                <a:prstClr val="black"/>
              </a:solidFill>
            </a:endParaRPr>
          </a:p>
        </p:txBody>
      </p:sp>
      <p:sp>
        <p:nvSpPr>
          <p:cNvPr id="18435" name="Rectangle 2"/>
          <p:cNvSpPr>
            <a:spLocks noGrp="1" noRot="1" noChangeAspect="1" noChangeArrowheads="1" noTextEdit="1"/>
          </p:cNvSpPr>
          <p:nvPr>
            <p:ph type="sldImg"/>
          </p:nvPr>
        </p:nvSpPr>
        <p:spPr>
          <a:xfrm>
            <a:off x="1143000" y="685800"/>
            <a:ext cx="4570413" cy="3427413"/>
          </a:xfrm>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miter lim="800000"/>
            <a:headEnd/>
            <a:tailEnd/>
          </a:ln>
        </p:spPr>
        <p:txBody>
          <a:bodyPr lIns="88288" tIns="44144" rIns="88288" bIns="44144"/>
          <a:lstStyle/>
          <a:p>
            <a:pPr eaLnBrk="1" hangingPunct="1"/>
            <a:endParaRPr lang="ja-JP" altLang="ja-JP" smtClean="0"/>
          </a:p>
        </p:txBody>
      </p:sp>
    </p:spTree>
    <p:extLst>
      <p:ext uri="{BB962C8B-B14F-4D97-AF65-F5344CB8AC3E}">
        <p14:creationId xmlns:p14="http://schemas.microsoft.com/office/powerpoint/2010/main" val="2321635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eaLnBrk="0" hangingPunct="0">
              <a:defRPr kumimoji="1" sz="2500">
                <a:solidFill>
                  <a:schemeClr val="tx1"/>
                </a:solidFill>
                <a:latin typeface="Times New Roman" pitchFamily="18" charset="0"/>
                <a:ea typeface="ＭＳ Ｐゴシック" pitchFamily="50" charset="-128"/>
              </a:defRPr>
            </a:lvl1pPr>
            <a:lvl2pPr marL="777248" indent="-298942" eaLnBrk="0" hangingPunct="0">
              <a:defRPr kumimoji="1" sz="2500">
                <a:solidFill>
                  <a:schemeClr val="tx1"/>
                </a:solidFill>
                <a:latin typeface="Times New Roman" pitchFamily="18" charset="0"/>
                <a:ea typeface="ＭＳ Ｐゴシック" pitchFamily="50" charset="-128"/>
              </a:defRPr>
            </a:lvl2pPr>
            <a:lvl3pPr marL="1195768" indent="-239155" eaLnBrk="0" hangingPunct="0">
              <a:defRPr kumimoji="1" sz="2500">
                <a:solidFill>
                  <a:schemeClr val="tx1"/>
                </a:solidFill>
                <a:latin typeface="Times New Roman" pitchFamily="18" charset="0"/>
                <a:ea typeface="ＭＳ Ｐゴシック" pitchFamily="50" charset="-128"/>
              </a:defRPr>
            </a:lvl3pPr>
            <a:lvl4pPr marL="1674075" indent="-239155" eaLnBrk="0" hangingPunct="0">
              <a:defRPr kumimoji="1" sz="2500">
                <a:solidFill>
                  <a:schemeClr val="tx1"/>
                </a:solidFill>
                <a:latin typeface="Times New Roman" pitchFamily="18" charset="0"/>
                <a:ea typeface="ＭＳ Ｐゴシック" pitchFamily="50" charset="-128"/>
              </a:defRPr>
            </a:lvl4pPr>
            <a:lvl5pPr marL="2152382" indent="-239155" eaLnBrk="0" hangingPunct="0">
              <a:defRPr kumimoji="1" sz="2500">
                <a:solidFill>
                  <a:schemeClr val="tx1"/>
                </a:solidFill>
                <a:latin typeface="Times New Roman" pitchFamily="18" charset="0"/>
                <a:ea typeface="ＭＳ Ｐゴシック" pitchFamily="50" charset="-128"/>
              </a:defRPr>
            </a:lvl5pPr>
            <a:lvl6pPr marL="2630689" indent="-239155"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6pPr>
            <a:lvl7pPr marL="3108997" indent="-239155"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7pPr>
            <a:lvl8pPr marL="3587304" indent="-239155"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8pPr>
            <a:lvl9pPr marL="4065610" indent="-239155"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9pPr>
          </a:lstStyle>
          <a:p>
            <a:pPr eaLnBrk="1" hangingPunct="1"/>
            <a:fld id="{E20C1763-4F25-4ABF-BA0C-67C4D29F7717}" type="slidenum">
              <a:rPr lang="en-US" altLang="ja-JP" sz="1300">
                <a:solidFill>
                  <a:prstClr val="black"/>
                </a:solidFill>
              </a:rPr>
              <a:pPr eaLnBrk="1" hangingPunct="1"/>
              <a:t>44</a:t>
            </a:fld>
            <a:endParaRPr lang="en-US" altLang="ja-JP" sz="1300">
              <a:solidFill>
                <a:prstClr val="black"/>
              </a:solidFill>
            </a:endParaRPr>
          </a:p>
        </p:txBody>
      </p:sp>
      <p:sp>
        <p:nvSpPr>
          <p:cNvPr id="17411" name="Rectangle 2"/>
          <p:cNvSpPr>
            <a:spLocks noGrp="1" noRot="1" noChangeAspect="1" noChangeArrowheads="1" noTextEdit="1"/>
          </p:cNvSpPr>
          <p:nvPr>
            <p:ph type="sldImg"/>
          </p:nvPr>
        </p:nvSpPr>
        <p:spPr>
          <a:xfrm>
            <a:off x="1143000" y="685800"/>
            <a:ext cx="4570413" cy="3427413"/>
          </a:xfrm>
          <a:solidFill>
            <a:srgbClr val="FFFFFF"/>
          </a:solidFill>
          <a:ln/>
        </p:spPr>
      </p:sp>
      <p:sp>
        <p:nvSpPr>
          <p:cNvPr id="17412" name="Rectangle 3"/>
          <p:cNvSpPr>
            <a:spLocks noGrp="1" noChangeArrowheads="1"/>
          </p:cNvSpPr>
          <p:nvPr>
            <p:ph type="body" idx="1"/>
          </p:nvPr>
        </p:nvSpPr>
        <p:spPr>
          <a:xfrm>
            <a:off x="685801" y="4343400"/>
            <a:ext cx="5486400" cy="4114800"/>
          </a:xfrm>
          <a:solidFill>
            <a:srgbClr val="FFFFFF"/>
          </a:solidFill>
          <a:ln>
            <a:solidFill>
              <a:srgbClr val="000000"/>
            </a:solidFill>
            <a:miter lim="800000"/>
            <a:headEnd/>
            <a:tailEnd/>
          </a:ln>
        </p:spPr>
        <p:txBody>
          <a:bodyPr lIns="88305" tIns="44153" rIns="88305" bIns="44153"/>
          <a:lstStyle/>
          <a:p>
            <a:pPr eaLnBrk="1" hangingPunct="1"/>
            <a:endParaRPr lang="ja-JP" altLang="ja-JP" smtClean="0"/>
          </a:p>
        </p:txBody>
      </p:sp>
    </p:spTree>
    <p:extLst>
      <p:ext uri="{BB962C8B-B14F-4D97-AF65-F5344CB8AC3E}">
        <p14:creationId xmlns:p14="http://schemas.microsoft.com/office/powerpoint/2010/main" val="944226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kumimoji="1" sz="2700">
                <a:solidFill>
                  <a:schemeClr val="tx1"/>
                </a:solidFill>
                <a:latin typeface="Times New Roman" pitchFamily="18" charset="0"/>
                <a:ea typeface="ＭＳ Ｐゴシック" pitchFamily="50" charset="-128"/>
              </a:defRPr>
            </a:lvl1pPr>
            <a:lvl2pPr marL="842081" indent="-323877" eaLnBrk="0" hangingPunct="0">
              <a:defRPr kumimoji="1" sz="2700">
                <a:solidFill>
                  <a:schemeClr val="tx1"/>
                </a:solidFill>
                <a:latin typeface="Times New Roman" pitchFamily="18" charset="0"/>
                <a:ea typeface="ＭＳ Ｐゴシック" pitchFamily="50" charset="-128"/>
              </a:defRPr>
            </a:lvl2pPr>
            <a:lvl3pPr marL="1295510" indent="-259103" eaLnBrk="0" hangingPunct="0">
              <a:defRPr kumimoji="1" sz="2700">
                <a:solidFill>
                  <a:schemeClr val="tx1"/>
                </a:solidFill>
                <a:latin typeface="Times New Roman" pitchFamily="18" charset="0"/>
                <a:ea typeface="ＭＳ Ｐゴシック" pitchFamily="50" charset="-128"/>
              </a:defRPr>
            </a:lvl3pPr>
            <a:lvl4pPr marL="1813714" indent="-259103" eaLnBrk="0" hangingPunct="0">
              <a:defRPr kumimoji="1" sz="2700">
                <a:solidFill>
                  <a:schemeClr val="tx1"/>
                </a:solidFill>
                <a:latin typeface="Times New Roman" pitchFamily="18" charset="0"/>
                <a:ea typeface="ＭＳ Ｐゴシック" pitchFamily="50" charset="-128"/>
              </a:defRPr>
            </a:lvl4pPr>
            <a:lvl5pPr marL="2331917" indent="-259103" eaLnBrk="0" hangingPunct="0">
              <a:defRPr kumimoji="1" sz="2700">
                <a:solidFill>
                  <a:schemeClr val="tx1"/>
                </a:solidFill>
                <a:latin typeface="Times New Roman" pitchFamily="18" charset="0"/>
                <a:ea typeface="ＭＳ Ｐゴシック" pitchFamily="50" charset="-128"/>
              </a:defRPr>
            </a:lvl5pPr>
            <a:lvl6pPr marL="2850121"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6pPr>
            <a:lvl7pPr marL="3368325"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7pPr>
            <a:lvl8pPr marL="3886529"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8pPr>
            <a:lvl9pPr marL="4404733"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9pPr>
          </a:lstStyle>
          <a:p>
            <a:pPr eaLnBrk="1" hangingPunct="1"/>
            <a:fld id="{57D5DF92-1F7F-4E7F-8F45-70D97C4AA2BF}" type="slidenum">
              <a:rPr lang="en-US" altLang="ja-JP" sz="1400">
                <a:solidFill>
                  <a:prstClr val="black"/>
                </a:solidFill>
              </a:rPr>
              <a:pPr eaLnBrk="1" hangingPunct="1"/>
              <a:t>45</a:t>
            </a:fld>
            <a:endParaRPr lang="en-US" altLang="ja-JP" sz="1400">
              <a:solidFill>
                <a:prstClr val="black"/>
              </a:solidFill>
            </a:endParaRPr>
          </a:p>
        </p:txBody>
      </p:sp>
      <p:sp>
        <p:nvSpPr>
          <p:cNvPr id="74755" name="Rectangle 2"/>
          <p:cNvSpPr>
            <a:spLocks noGrp="1" noRot="1" noChangeAspect="1" noChangeArrowheads="1" noTextEdit="1"/>
          </p:cNvSpPr>
          <p:nvPr>
            <p:ph type="sldImg"/>
          </p:nvPr>
        </p:nvSpPr>
        <p:spPr>
          <a:xfrm>
            <a:off x="742950" y="835025"/>
            <a:ext cx="5556250" cy="4168775"/>
          </a:xfrm>
          <a:solidFill>
            <a:srgbClr val="FFFFFF"/>
          </a:solidFill>
          <a:ln/>
        </p:spPr>
      </p:sp>
      <p:sp>
        <p:nvSpPr>
          <p:cNvPr id="74756" name="Rectangle 3"/>
          <p:cNvSpPr>
            <a:spLocks noGrp="1" noChangeArrowheads="1"/>
          </p:cNvSpPr>
          <p:nvPr>
            <p:ph type="body" idx="1"/>
          </p:nvPr>
        </p:nvSpPr>
        <p:spPr>
          <a:xfrm>
            <a:off x="704508" y="5284286"/>
            <a:ext cx="5636055" cy="5006165"/>
          </a:xfrm>
          <a:solidFill>
            <a:srgbClr val="FFFFFF"/>
          </a:solidFill>
          <a:ln>
            <a:solidFill>
              <a:srgbClr val="000000"/>
            </a:solidFill>
            <a:miter lim="800000"/>
            <a:headEnd/>
            <a:tailEnd/>
          </a:ln>
        </p:spPr>
        <p:txBody>
          <a:bodyPr lIns="99847" tIns="49925" rIns="99847" bIns="49925"/>
          <a:lstStyle/>
          <a:p>
            <a:pPr eaLnBrk="1" hangingPunct="1"/>
            <a:endParaRPr lang="ja-JP" altLang="ja-JP" smtClean="0"/>
          </a:p>
        </p:txBody>
      </p:sp>
    </p:spTree>
    <p:extLst>
      <p:ext uri="{BB962C8B-B14F-4D97-AF65-F5344CB8AC3E}">
        <p14:creationId xmlns:p14="http://schemas.microsoft.com/office/powerpoint/2010/main" val="2511704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fld id="{A6CC0D50-D42B-46C8-A1A3-C5DB66EF9E3A}" type="slidenum">
              <a:rPr lang="en-US" altLang="ja-JP" sz="1200" smtClean="0">
                <a:solidFill>
                  <a:prstClr val="black"/>
                </a:solidFill>
              </a:rPr>
              <a:pPr eaLnBrk="1" hangingPunct="1"/>
              <a:t>46</a:t>
            </a:fld>
            <a:endParaRPr lang="en-US" altLang="ja-JP" sz="1200" smtClean="0">
              <a:solidFill>
                <a:prstClr val="black"/>
              </a:solidFill>
            </a:endParaRPr>
          </a:p>
        </p:txBody>
      </p:sp>
      <p:sp>
        <p:nvSpPr>
          <p:cNvPr id="137219" name="Rectangle 1026"/>
          <p:cNvSpPr>
            <a:spLocks noGrp="1" noRot="1" noChangeAspect="1" noChangeArrowheads="1" noTextEdit="1"/>
          </p:cNvSpPr>
          <p:nvPr>
            <p:ph type="sldImg"/>
          </p:nvPr>
        </p:nvSpPr>
        <p:spPr>
          <a:solidFill>
            <a:srgbClr val="FFFFFF"/>
          </a:solidFill>
          <a:ln/>
        </p:spPr>
      </p:sp>
      <p:sp>
        <p:nvSpPr>
          <p:cNvPr id="137220" name="Rectangle 1027"/>
          <p:cNvSpPr>
            <a:spLocks noGrp="1" noChangeArrowheads="1"/>
          </p:cNvSpPr>
          <p:nvPr>
            <p:ph type="body" idx="1"/>
          </p:nvPr>
        </p:nvSpPr>
        <p:spPr>
          <a:xfrm>
            <a:off x="912813" y="4343400"/>
            <a:ext cx="5032375"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422" tIns="45712" rIns="91422" bIns="45712"/>
          <a:lstStyle/>
          <a:p>
            <a:pPr eaLnBrk="1" hangingPunct="1"/>
            <a:endParaRPr lang="ja-JP" altLang="ja-JP" smtClean="0"/>
          </a:p>
        </p:txBody>
      </p:sp>
    </p:spTree>
    <p:extLst>
      <p:ext uri="{BB962C8B-B14F-4D97-AF65-F5344CB8AC3E}">
        <p14:creationId xmlns:p14="http://schemas.microsoft.com/office/powerpoint/2010/main" val="763070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fld id="{A7304D02-97F5-44B6-B386-1F0782ACCF05}" type="slidenum">
              <a:rPr lang="en-US" altLang="ja-JP" sz="1200">
                <a:solidFill>
                  <a:srgbClr val="000000"/>
                </a:solidFill>
              </a:rPr>
              <a:pPr/>
              <a:t>47</a:t>
            </a:fld>
            <a:endParaRPr lang="en-US" altLang="ja-JP" sz="1200">
              <a:solidFill>
                <a:srgbClr val="000000"/>
              </a:solidFill>
            </a:endParaRPr>
          </a:p>
        </p:txBody>
      </p:sp>
      <p:sp>
        <p:nvSpPr>
          <p:cNvPr id="82947" name="Rectangle 2"/>
          <p:cNvSpPr>
            <a:spLocks noGrp="1" noRot="1" noChangeAspect="1" noChangeArrowheads="1" noTextEdit="1"/>
          </p:cNvSpPr>
          <p:nvPr>
            <p:ph type="sldImg"/>
          </p:nvPr>
        </p:nvSpPr>
        <p:spPr>
          <a:xfrm>
            <a:off x="1146175" y="687388"/>
            <a:ext cx="4567238" cy="3425825"/>
          </a:xfrm>
          <a:solidFill>
            <a:srgbClr val="FFFFFF"/>
          </a:solidFill>
          <a:ln/>
        </p:spPr>
      </p:sp>
      <p:sp>
        <p:nvSpPr>
          <p:cNvPr id="82948" name="Rectangle 3"/>
          <p:cNvSpPr>
            <a:spLocks noGrp="1" noChangeArrowheads="1"/>
          </p:cNvSpPr>
          <p:nvPr>
            <p:ph type="body" idx="1"/>
          </p:nvPr>
        </p:nvSpPr>
        <p:spPr>
          <a:xfrm>
            <a:off x="685800" y="4343400"/>
            <a:ext cx="5486400" cy="4113213"/>
          </a:xfrm>
          <a:solidFill>
            <a:srgbClr val="FFFFFF"/>
          </a:solidFill>
          <a:ln>
            <a:solidFill>
              <a:srgbClr val="000000"/>
            </a:solidFill>
            <a:miter lim="800000"/>
            <a:headEnd/>
            <a:tailEnd/>
          </a:ln>
        </p:spPr>
        <p:txBody>
          <a:bodyPr lIns="87582" tIns="43790" rIns="87582" bIns="43790"/>
          <a:lstStyle/>
          <a:p>
            <a:pPr eaLnBrk="1" hangingPunct="1"/>
            <a:endParaRPr lang="ja-JP" altLang="ja-JP" smtClean="0"/>
          </a:p>
        </p:txBody>
      </p:sp>
    </p:spTree>
    <p:extLst>
      <p:ext uri="{BB962C8B-B14F-4D97-AF65-F5344CB8AC3E}">
        <p14:creationId xmlns:p14="http://schemas.microsoft.com/office/powerpoint/2010/main" val="2503677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rgbClr val="0000FF"/>
                </a:solidFill>
                <a:latin typeface="Times New Roman" pitchFamily="18" charset="0"/>
                <a:ea typeface="ＭＳ Ｐゴシック" pitchFamily="50" charset="-128"/>
              </a:defRPr>
            </a:lvl1pPr>
            <a:lvl2pPr marL="742950" indent="-285750" eaLnBrk="0" hangingPunct="0">
              <a:defRPr kumimoji="1" sz="1600" b="1">
                <a:solidFill>
                  <a:srgbClr val="0000FF"/>
                </a:solidFill>
                <a:latin typeface="Times New Roman" pitchFamily="18" charset="0"/>
                <a:ea typeface="ＭＳ Ｐゴシック" pitchFamily="50" charset="-128"/>
              </a:defRPr>
            </a:lvl2pPr>
            <a:lvl3pPr marL="1143000" indent="-228600" eaLnBrk="0" hangingPunct="0">
              <a:defRPr kumimoji="1" sz="1600" b="1">
                <a:solidFill>
                  <a:srgbClr val="0000FF"/>
                </a:solidFill>
                <a:latin typeface="Times New Roman" pitchFamily="18" charset="0"/>
                <a:ea typeface="ＭＳ Ｐゴシック" pitchFamily="50" charset="-128"/>
              </a:defRPr>
            </a:lvl3pPr>
            <a:lvl4pPr marL="1600200" indent="-228600" eaLnBrk="0" hangingPunct="0">
              <a:defRPr kumimoji="1" sz="1600" b="1">
                <a:solidFill>
                  <a:srgbClr val="0000FF"/>
                </a:solidFill>
                <a:latin typeface="Times New Roman" pitchFamily="18" charset="0"/>
                <a:ea typeface="ＭＳ Ｐゴシック" pitchFamily="50" charset="-128"/>
              </a:defRPr>
            </a:lvl4pPr>
            <a:lvl5pPr marL="2057400" indent="-228600" eaLnBrk="0" hangingPunct="0">
              <a:defRPr kumimoji="1" sz="1600" b="1">
                <a:solidFill>
                  <a:srgbClr val="0000FF"/>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9pPr>
          </a:lstStyle>
          <a:p>
            <a:pPr eaLnBrk="1" hangingPunct="1"/>
            <a:fld id="{209924FF-0FDC-4447-BC93-FD6CE1E95659}" type="slidenum">
              <a:rPr lang="en-US" altLang="ja-JP" sz="1200" b="0" smtClean="0">
                <a:solidFill>
                  <a:srgbClr val="000000"/>
                </a:solidFill>
                <a:latin typeface="Arial" pitchFamily="34" charset="0"/>
              </a:rPr>
              <a:pPr eaLnBrk="1" hangingPunct="1"/>
              <a:t>3</a:t>
            </a:fld>
            <a:endParaRPr lang="en-US" altLang="ja-JP" sz="1200" b="0" smtClean="0">
              <a:solidFill>
                <a:srgbClr val="000000"/>
              </a:solidFill>
              <a:latin typeface="Arial" pitchFamily="34" charset="0"/>
            </a:endParaRPr>
          </a:p>
        </p:txBody>
      </p:sp>
      <p:sp>
        <p:nvSpPr>
          <p:cNvPr id="240643" name="Rectangle 2"/>
          <p:cNvSpPr>
            <a:spLocks noGrp="1" noRot="1" noChangeAspect="1" noChangeArrowheads="1" noTextEdit="1"/>
          </p:cNvSpPr>
          <p:nvPr>
            <p:ph type="sldImg"/>
          </p:nvPr>
        </p:nvSpPr>
        <p:spPr>
          <a:xfrm>
            <a:off x="995363" y="768350"/>
            <a:ext cx="5113337" cy="3835400"/>
          </a:xfrm>
          <a:solidFill>
            <a:srgbClr val="FFFFFF"/>
          </a:solidFill>
          <a:ln/>
        </p:spPr>
      </p:sp>
      <p:sp>
        <p:nvSpPr>
          <p:cNvPr id="240644" name="Rectangle 3"/>
          <p:cNvSpPr>
            <a:spLocks noGrp="1" noChangeArrowheads="1"/>
          </p:cNvSpPr>
          <p:nvPr>
            <p:ph type="body" idx="1"/>
          </p:nvPr>
        </p:nvSpPr>
        <p:spPr>
          <a:solidFill>
            <a:srgbClr val="FFFFFF"/>
          </a:solidFill>
          <a:ln>
            <a:solidFill>
              <a:srgbClr val="000000"/>
            </a:solidFill>
            <a:miter lim="800000"/>
            <a:headEnd/>
            <a:tailEnd/>
          </a:ln>
        </p:spPr>
        <p:txBody>
          <a:bodyPr lIns="98986" tIns="49494" rIns="98986" bIns="49494"/>
          <a:lstStyle/>
          <a:p>
            <a:pPr eaLnBrk="1" hangingPunct="1"/>
            <a:endParaRPr lang="ja-JP" altLang="ja-JP" smtClean="0"/>
          </a:p>
        </p:txBody>
      </p:sp>
    </p:spTree>
    <p:extLst>
      <p:ext uri="{BB962C8B-B14F-4D97-AF65-F5344CB8AC3E}">
        <p14:creationId xmlns:p14="http://schemas.microsoft.com/office/powerpoint/2010/main" val="565137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fld id="{F46AAC5E-23F3-4E42-BF69-A95201E0687B}" type="slidenum">
              <a:rPr lang="en-US" altLang="ja-JP" sz="1200">
                <a:solidFill>
                  <a:srgbClr val="000000"/>
                </a:solidFill>
              </a:rPr>
              <a:pPr/>
              <a:t>48</a:t>
            </a:fld>
            <a:endParaRPr lang="en-US" altLang="ja-JP" sz="1200">
              <a:solidFill>
                <a:srgbClr val="000000"/>
              </a:solidFill>
            </a:endParaRPr>
          </a:p>
        </p:txBody>
      </p:sp>
      <p:sp>
        <p:nvSpPr>
          <p:cNvPr id="67587" name="Rectangle 2"/>
          <p:cNvSpPr>
            <a:spLocks noGrp="1" noRot="1" noChangeAspect="1" noChangeArrowheads="1" noTextEdit="1"/>
          </p:cNvSpPr>
          <p:nvPr>
            <p:ph type="sldImg"/>
          </p:nvPr>
        </p:nvSpPr>
        <p:spPr>
          <a:xfrm>
            <a:off x="1143000" y="685800"/>
            <a:ext cx="4570413" cy="3427413"/>
          </a:xfrm>
          <a:solidFill>
            <a:srgbClr val="FFFFFF"/>
          </a:solidFill>
          <a:ln/>
        </p:spPr>
      </p:sp>
      <p:sp>
        <p:nvSpPr>
          <p:cNvPr id="67588"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ja-JP" altLang="ja-JP" smtClean="0"/>
          </a:p>
        </p:txBody>
      </p:sp>
    </p:spTree>
    <p:extLst>
      <p:ext uri="{BB962C8B-B14F-4D97-AF65-F5344CB8AC3E}">
        <p14:creationId xmlns:p14="http://schemas.microsoft.com/office/powerpoint/2010/main" val="890670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3885A7-6126-4710-8B5D-DC2844CB54E9}" type="slidenum">
              <a:rPr lang="en-US" altLang="ja-JP">
                <a:solidFill>
                  <a:prstClr val="black"/>
                </a:solidFill>
              </a:rPr>
              <a:pPr/>
              <a:t>50</a:t>
            </a:fld>
            <a:endParaRPr lang="en-US" altLang="ja-JP">
              <a:solidFill>
                <a:prstClr val="black"/>
              </a:solidFill>
            </a:endParaRPr>
          </a:p>
        </p:txBody>
      </p:sp>
      <p:sp>
        <p:nvSpPr>
          <p:cNvPr id="32770" name="Rectangle 2"/>
          <p:cNvSpPr>
            <a:spLocks noGrp="1" noRot="1" noChangeAspect="1" noChangeArrowheads="1" noTextEdit="1"/>
          </p:cNvSpPr>
          <p:nvPr>
            <p:ph type="sldImg"/>
          </p:nvPr>
        </p:nvSpPr>
        <p:spPr bwMode="auto">
          <a:xfrm>
            <a:off x="1149350" y="687388"/>
            <a:ext cx="4567238" cy="3425825"/>
          </a:xfrm>
          <a:prstGeom prst="rect">
            <a:avLst/>
          </a:prstGeom>
          <a:solidFill>
            <a:srgbClr val="FFFFFF"/>
          </a:solidFill>
          <a:ln>
            <a:solidFill>
              <a:srgbClr val="000000"/>
            </a:solidFill>
            <a:miter lim="800000"/>
            <a:headEnd/>
            <a:tailEnd/>
          </a:ln>
        </p:spPr>
      </p:sp>
      <p:sp>
        <p:nvSpPr>
          <p:cNvPr id="32771" name="Rectangle 3"/>
          <p:cNvSpPr>
            <a:spLocks noGrp="1" noChangeArrowheads="1"/>
          </p:cNvSpPr>
          <p:nvPr>
            <p:ph type="body" idx="1"/>
          </p:nvPr>
        </p:nvSpPr>
        <p:spPr bwMode="auto">
          <a:xfrm>
            <a:off x="685800" y="4343400"/>
            <a:ext cx="5486400"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7" tIns="45674" rIns="91347" bIns="45674"/>
          <a:lstStyle/>
          <a:p>
            <a:endParaRPr lang="ja-JP" altLang="ja-JP"/>
          </a:p>
        </p:txBody>
      </p:sp>
    </p:spTree>
    <p:extLst>
      <p:ext uri="{BB962C8B-B14F-4D97-AF65-F5344CB8AC3E}">
        <p14:creationId xmlns:p14="http://schemas.microsoft.com/office/powerpoint/2010/main" val="5044308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871719" indent="-335276" eaLnBrk="0" hangingPunct="0">
              <a:defRPr kumimoji="1">
                <a:solidFill>
                  <a:schemeClr val="tx1"/>
                </a:solidFill>
                <a:latin typeface="Arial" charset="0"/>
                <a:ea typeface="ＭＳ Ｐゴシック" pitchFamily="50" charset="-128"/>
              </a:defRPr>
            </a:lvl2pPr>
            <a:lvl3pPr marL="1341108" indent="-268222" eaLnBrk="0" hangingPunct="0">
              <a:defRPr kumimoji="1">
                <a:solidFill>
                  <a:schemeClr val="tx1"/>
                </a:solidFill>
                <a:latin typeface="Arial" charset="0"/>
                <a:ea typeface="ＭＳ Ｐゴシック" pitchFamily="50" charset="-128"/>
              </a:defRPr>
            </a:lvl3pPr>
            <a:lvl4pPr marL="1877551" indent="-268222" eaLnBrk="0" hangingPunct="0">
              <a:defRPr kumimoji="1">
                <a:solidFill>
                  <a:schemeClr val="tx1"/>
                </a:solidFill>
                <a:latin typeface="Arial" charset="0"/>
                <a:ea typeface="ＭＳ Ｐゴシック" pitchFamily="50" charset="-128"/>
              </a:defRPr>
            </a:lvl4pPr>
            <a:lvl5pPr marL="2413994" indent="-268222" eaLnBrk="0" hangingPunct="0">
              <a:defRPr kumimoji="1">
                <a:solidFill>
                  <a:schemeClr val="tx1"/>
                </a:solidFill>
                <a:latin typeface="Arial" charset="0"/>
                <a:ea typeface="ＭＳ Ｐゴシック" pitchFamily="50" charset="-128"/>
              </a:defRPr>
            </a:lvl5pPr>
            <a:lvl6pPr marL="2950436" indent="-268222"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3486879" indent="-268222"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4023322" indent="-268222"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4559765" indent="-268222"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5353ED7A-2794-4ED3-B465-D271D4DA9A04}" type="slidenum">
              <a:rPr lang="en-US" altLang="ja-JP">
                <a:solidFill>
                  <a:prstClr val="black"/>
                </a:solidFill>
              </a:rPr>
              <a:pPr eaLnBrk="1" hangingPunct="1"/>
              <a:t>51</a:t>
            </a:fld>
            <a:endParaRPr lang="en-US" altLang="ja-JP">
              <a:solidFill>
                <a:prstClr val="black"/>
              </a:solidFill>
            </a:endParaRPr>
          </a:p>
        </p:txBody>
      </p:sp>
      <p:sp>
        <p:nvSpPr>
          <p:cNvPr id="145411" name="Rectangle 2"/>
          <p:cNvSpPr>
            <a:spLocks noGrp="1" noRot="1" noChangeAspect="1" noChangeArrowheads="1" noTextEdit="1"/>
          </p:cNvSpPr>
          <p:nvPr>
            <p:ph type="sldImg"/>
          </p:nvPr>
        </p:nvSpPr>
        <p:spPr bwMode="auto">
          <a:xfrm>
            <a:off x="522288" y="927100"/>
            <a:ext cx="6176962" cy="4633913"/>
          </a:xfrm>
          <a:solidFill>
            <a:srgbClr val="FFFFFF"/>
          </a:solidFill>
          <a:ln>
            <a:solidFill>
              <a:srgbClr val="000000"/>
            </a:solidFill>
            <a:miter lim="800000"/>
            <a:headEnd/>
            <a:tailEnd/>
          </a:ln>
        </p:spPr>
      </p:sp>
      <p:sp>
        <p:nvSpPr>
          <p:cNvPr id="1454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107222" tIns="53612" rIns="107222" bIns="53612" numCol="1" anchor="t" anchorCtr="0" compatLnSpc="1">
            <a:prstTxWarp prst="textNoShape">
              <a:avLst/>
            </a:prstTxWarp>
          </a:bodyPr>
          <a:lstStyle/>
          <a:p>
            <a:endParaRPr lang="ja-JP" altLang="ja-JP" smtClean="0"/>
          </a:p>
        </p:txBody>
      </p:sp>
    </p:spTree>
    <p:extLst>
      <p:ext uri="{BB962C8B-B14F-4D97-AF65-F5344CB8AC3E}">
        <p14:creationId xmlns:p14="http://schemas.microsoft.com/office/powerpoint/2010/main" val="1745881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b="1">
                <a:solidFill>
                  <a:srgbClr val="0000FF"/>
                </a:solidFill>
                <a:latin typeface="Times New Roman" pitchFamily="18" charset="0"/>
                <a:ea typeface="ＭＳ Ｐゴシック" pitchFamily="50" charset="-128"/>
              </a:defRPr>
            </a:lvl1pPr>
            <a:lvl2pPr marL="742950" indent="-285750" eaLnBrk="0" hangingPunct="0">
              <a:defRPr kumimoji="1" sz="1600" b="1">
                <a:solidFill>
                  <a:srgbClr val="0000FF"/>
                </a:solidFill>
                <a:latin typeface="Times New Roman" pitchFamily="18" charset="0"/>
                <a:ea typeface="ＭＳ Ｐゴシック" pitchFamily="50" charset="-128"/>
              </a:defRPr>
            </a:lvl2pPr>
            <a:lvl3pPr marL="1143000" indent="-228600" eaLnBrk="0" hangingPunct="0">
              <a:defRPr kumimoji="1" sz="1600" b="1">
                <a:solidFill>
                  <a:srgbClr val="0000FF"/>
                </a:solidFill>
                <a:latin typeface="Times New Roman" pitchFamily="18" charset="0"/>
                <a:ea typeface="ＭＳ Ｐゴシック" pitchFamily="50" charset="-128"/>
              </a:defRPr>
            </a:lvl3pPr>
            <a:lvl4pPr marL="1600200" indent="-228600" eaLnBrk="0" hangingPunct="0">
              <a:defRPr kumimoji="1" sz="1600" b="1">
                <a:solidFill>
                  <a:srgbClr val="0000FF"/>
                </a:solidFill>
                <a:latin typeface="Times New Roman" pitchFamily="18" charset="0"/>
                <a:ea typeface="ＭＳ Ｐゴシック" pitchFamily="50" charset="-128"/>
              </a:defRPr>
            </a:lvl4pPr>
            <a:lvl5pPr marL="2057400" indent="-228600" eaLnBrk="0" hangingPunct="0">
              <a:defRPr kumimoji="1" sz="1600" b="1">
                <a:solidFill>
                  <a:srgbClr val="0000FF"/>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9pPr>
          </a:lstStyle>
          <a:p>
            <a:pPr eaLnBrk="1" hangingPunct="1"/>
            <a:fld id="{B95271BA-1F59-40EC-A9CE-69DA5BFB9E1E}" type="slidenum">
              <a:rPr lang="en-US" altLang="ja-JP" sz="1200" b="0">
                <a:solidFill>
                  <a:srgbClr val="000000"/>
                </a:solidFill>
                <a:latin typeface="Arial" pitchFamily="34" charset="0"/>
              </a:rPr>
              <a:pPr eaLnBrk="1" hangingPunct="1"/>
              <a:t>52</a:t>
            </a:fld>
            <a:endParaRPr lang="en-US" altLang="ja-JP" sz="1200" b="0">
              <a:solidFill>
                <a:srgbClr val="000000"/>
              </a:solidFill>
              <a:latin typeface="Arial" pitchFamily="34" charset="0"/>
            </a:endParaRPr>
          </a:p>
        </p:txBody>
      </p:sp>
      <p:sp>
        <p:nvSpPr>
          <p:cNvPr id="675843" name="Rectangle 2"/>
          <p:cNvSpPr>
            <a:spLocks noGrp="1" noRot="1" noChangeAspect="1" noChangeArrowheads="1" noTextEdit="1"/>
          </p:cNvSpPr>
          <p:nvPr>
            <p:ph type="sldImg"/>
          </p:nvPr>
        </p:nvSpPr>
        <p:spPr>
          <a:xfrm>
            <a:off x="995363" y="768350"/>
            <a:ext cx="5113337" cy="3835400"/>
          </a:xfrm>
          <a:solidFill>
            <a:srgbClr val="FFFFFF"/>
          </a:solidFill>
          <a:ln/>
        </p:spPr>
      </p:sp>
      <p:sp>
        <p:nvSpPr>
          <p:cNvPr id="675844" name="Rectangle 3"/>
          <p:cNvSpPr>
            <a:spLocks noGrp="1" noChangeArrowheads="1"/>
          </p:cNvSpPr>
          <p:nvPr>
            <p:ph type="body" idx="1"/>
          </p:nvPr>
        </p:nvSpPr>
        <p:spPr>
          <a:solidFill>
            <a:srgbClr val="FFFFFF"/>
          </a:solidFill>
          <a:ln>
            <a:solidFill>
              <a:srgbClr val="000000"/>
            </a:solidFill>
            <a:miter lim="800000"/>
            <a:headEnd/>
            <a:tailEnd/>
          </a:ln>
        </p:spPr>
        <p:txBody>
          <a:bodyPr lIns="98986" tIns="49494" rIns="98986" bIns="49494"/>
          <a:lstStyle/>
          <a:p>
            <a:pPr eaLnBrk="1" hangingPunct="1"/>
            <a:endParaRPr lang="ja-JP" altLang="ja-JP" smtClean="0"/>
          </a:p>
        </p:txBody>
      </p:sp>
    </p:spTree>
    <p:extLst>
      <p:ext uri="{BB962C8B-B14F-4D97-AF65-F5344CB8AC3E}">
        <p14:creationId xmlns:p14="http://schemas.microsoft.com/office/powerpoint/2010/main" val="128494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3885A7-6126-4710-8B5D-DC2844CB54E9}" type="slidenum">
              <a:rPr lang="en-US" altLang="ja-JP">
                <a:solidFill>
                  <a:prstClr val="black"/>
                </a:solidFill>
              </a:rPr>
              <a:pPr/>
              <a:t>53</a:t>
            </a:fld>
            <a:endParaRPr lang="en-US" altLang="ja-JP">
              <a:solidFill>
                <a:prstClr val="black"/>
              </a:solidFill>
            </a:endParaRPr>
          </a:p>
        </p:txBody>
      </p:sp>
      <p:sp>
        <p:nvSpPr>
          <p:cNvPr id="32770" name="Rectangle 2"/>
          <p:cNvSpPr>
            <a:spLocks noGrp="1" noRot="1" noChangeAspect="1" noChangeArrowheads="1" noTextEdit="1"/>
          </p:cNvSpPr>
          <p:nvPr>
            <p:ph type="sldImg"/>
          </p:nvPr>
        </p:nvSpPr>
        <p:spPr bwMode="auto">
          <a:xfrm>
            <a:off x="1149350" y="687388"/>
            <a:ext cx="4567238" cy="3425825"/>
          </a:xfrm>
          <a:prstGeom prst="rect">
            <a:avLst/>
          </a:prstGeom>
          <a:solidFill>
            <a:srgbClr val="FFFFFF"/>
          </a:solidFill>
          <a:ln>
            <a:solidFill>
              <a:srgbClr val="000000"/>
            </a:solidFill>
            <a:miter lim="800000"/>
            <a:headEnd/>
            <a:tailEnd/>
          </a:ln>
        </p:spPr>
      </p:sp>
      <p:sp>
        <p:nvSpPr>
          <p:cNvPr id="32771" name="Rectangle 3"/>
          <p:cNvSpPr>
            <a:spLocks noGrp="1" noChangeArrowheads="1"/>
          </p:cNvSpPr>
          <p:nvPr>
            <p:ph type="body" idx="1"/>
          </p:nvPr>
        </p:nvSpPr>
        <p:spPr bwMode="auto">
          <a:xfrm>
            <a:off x="685800" y="4343400"/>
            <a:ext cx="5486400"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7" tIns="45674" rIns="91347" bIns="45674"/>
          <a:lstStyle/>
          <a:p>
            <a:endParaRPr lang="ja-JP" altLang="ja-JP"/>
          </a:p>
        </p:txBody>
      </p:sp>
    </p:spTree>
    <p:extLst>
      <p:ext uri="{BB962C8B-B14F-4D97-AF65-F5344CB8AC3E}">
        <p14:creationId xmlns:p14="http://schemas.microsoft.com/office/powerpoint/2010/main" val="32559168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700" b="1">
                <a:solidFill>
                  <a:srgbClr val="0000FF"/>
                </a:solidFill>
                <a:latin typeface="Times New Roman" pitchFamily="18" charset="0"/>
                <a:ea typeface="ＭＳ Ｐゴシック" pitchFamily="50" charset="-128"/>
              </a:defRPr>
            </a:lvl1pPr>
            <a:lvl2pPr marL="804763" indent="-309524" eaLnBrk="0" hangingPunct="0">
              <a:defRPr kumimoji="1" sz="1700" b="1">
                <a:solidFill>
                  <a:srgbClr val="0000FF"/>
                </a:solidFill>
                <a:latin typeface="Times New Roman" pitchFamily="18" charset="0"/>
                <a:ea typeface="ＭＳ Ｐゴシック" pitchFamily="50" charset="-128"/>
              </a:defRPr>
            </a:lvl2pPr>
            <a:lvl3pPr marL="1238098" indent="-247620" eaLnBrk="0" hangingPunct="0">
              <a:defRPr kumimoji="1" sz="1700" b="1">
                <a:solidFill>
                  <a:srgbClr val="0000FF"/>
                </a:solidFill>
                <a:latin typeface="Times New Roman" pitchFamily="18" charset="0"/>
                <a:ea typeface="ＭＳ Ｐゴシック" pitchFamily="50" charset="-128"/>
              </a:defRPr>
            </a:lvl3pPr>
            <a:lvl4pPr marL="1733337" indent="-247620" eaLnBrk="0" hangingPunct="0">
              <a:defRPr kumimoji="1" sz="1700" b="1">
                <a:solidFill>
                  <a:srgbClr val="0000FF"/>
                </a:solidFill>
                <a:latin typeface="Times New Roman" pitchFamily="18" charset="0"/>
                <a:ea typeface="ＭＳ Ｐゴシック" pitchFamily="50" charset="-128"/>
              </a:defRPr>
            </a:lvl4pPr>
            <a:lvl5pPr marL="2228576" indent="-247620" eaLnBrk="0" hangingPunct="0">
              <a:defRPr kumimoji="1" sz="1700" b="1">
                <a:solidFill>
                  <a:srgbClr val="0000FF"/>
                </a:solidFill>
                <a:latin typeface="Times New Roman" pitchFamily="18" charset="0"/>
                <a:ea typeface="ＭＳ Ｐゴシック" pitchFamily="50" charset="-128"/>
              </a:defRPr>
            </a:lvl5pPr>
            <a:lvl6pPr marL="2723815" indent="-247620" eaLnBrk="0" fontAlgn="base" hangingPunct="0">
              <a:spcBef>
                <a:spcPct val="0"/>
              </a:spcBef>
              <a:spcAft>
                <a:spcPct val="0"/>
              </a:spcAft>
              <a:defRPr kumimoji="1" sz="1700" b="1">
                <a:solidFill>
                  <a:srgbClr val="0000FF"/>
                </a:solidFill>
                <a:latin typeface="Times New Roman" pitchFamily="18" charset="0"/>
                <a:ea typeface="ＭＳ Ｐゴシック" pitchFamily="50" charset="-128"/>
              </a:defRPr>
            </a:lvl6pPr>
            <a:lvl7pPr marL="3219054" indent="-247620" eaLnBrk="0" fontAlgn="base" hangingPunct="0">
              <a:spcBef>
                <a:spcPct val="0"/>
              </a:spcBef>
              <a:spcAft>
                <a:spcPct val="0"/>
              </a:spcAft>
              <a:defRPr kumimoji="1" sz="1700" b="1">
                <a:solidFill>
                  <a:srgbClr val="0000FF"/>
                </a:solidFill>
                <a:latin typeface="Times New Roman" pitchFamily="18" charset="0"/>
                <a:ea typeface="ＭＳ Ｐゴシック" pitchFamily="50" charset="-128"/>
              </a:defRPr>
            </a:lvl7pPr>
            <a:lvl8pPr marL="3714293" indent="-247620" eaLnBrk="0" fontAlgn="base" hangingPunct="0">
              <a:spcBef>
                <a:spcPct val="0"/>
              </a:spcBef>
              <a:spcAft>
                <a:spcPct val="0"/>
              </a:spcAft>
              <a:defRPr kumimoji="1" sz="1700" b="1">
                <a:solidFill>
                  <a:srgbClr val="0000FF"/>
                </a:solidFill>
                <a:latin typeface="Times New Roman" pitchFamily="18" charset="0"/>
                <a:ea typeface="ＭＳ Ｐゴシック" pitchFamily="50" charset="-128"/>
              </a:defRPr>
            </a:lvl8pPr>
            <a:lvl9pPr marL="4209532" indent="-247620" eaLnBrk="0" fontAlgn="base" hangingPunct="0">
              <a:spcBef>
                <a:spcPct val="0"/>
              </a:spcBef>
              <a:spcAft>
                <a:spcPct val="0"/>
              </a:spcAft>
              <a:defRPr kumimoji="1" sz="1700" b="1">
                <a:solidFill>
                  <a:srgbClr val="0000FF"/>
                </a:solidFill>
                <a:latin typeface="Times New Roman" pitchFamily="18" charset="0"/>
                <a:ea typeface="ＭＳ Ｐゴシック" pitchFamily="50" charset="-128"/>
              </a:defRPr>
            </a:lvl9pPr>
          </a:lstStyle>
          <a:p>
            <a:pPr eaLnBrk="1" hangingPunct="1"/>
            <a:fld id="{9B60DBDE-67E9-469D-BB41-95B35F409922}" type="slidenum">
              <a:rPr lang="en-US" altLang="ja-JP" sz="1300" b="0">
                <a:solidFill>
                  <a:srgbClr val="000000"/>
                </a:solidFill>
                <a:latin typeface="Arial" pitchFamily="34" charset="0"/>
              </a:rPr>
              <a:pPr eaLnBrk="1" hangingPunct="1"/>
              <a:t>54</a:t>
            </a:fld>
            <a:endParaRPr lang="en-US" altLang="ja-JP" sz="1300" b="0">
              <a:solidFill>
                <a:srgbClr val="000000"/>
              </a:solidFill>
              <a:latin typeface="Arial" pitchFamily="34" charset="0"/>
            </a:endParaRPr>
          </a:p>
        </p:txBody>
      </p:sp>
      <p:sp>
        <p:nvSpPr>
          <p:cNvPr id="522243" name="Rectangle 2"/>
          <p:cNvSpPr>
            <a:spLocks noGrp="1" noRot="1" noChangeAspect="1" noChangeArrowheads="1" noTextEdit="1"/>
          </p:cNvSpPr>
          <p:nvPr>
            <p:ph type="sldImg"/>
          </p:nvPr>
        </p:nvSpPr>
        <p:spPr>
          <a:xfrm>
            <a:off x="2941638" y="695325"/>
            <a:ext cx="4611687" cy="3460750"/>
          </a:xfrm>
          <a:solidFill>
            <a:srgbClr val="FFFFFF"/>
          </a:solidFill>
          <a:ln/>
        </p:spPr>
      </p:sp>
      <p:sp>
        <p:nvSpPr>
          <p:cNvPr id="522244" name="Rectangle 3"/>
          <p:cNvSpPr>
            <a:spLocks noGrp="1" noChangeArrowheads="1"/>
          </p:cNvSpPr>
          <p:nvPr>
            <p:ph type="body" idx="1"/>
          </p:nvPr>
        </p:nvSpPr>
        <p:spPr>
          <a:solidFill>
            <a:srgbClr val="FFFFFF"/>
          </a:solidFill>
          <a:ln>
            <a:solidFill>
              <a:srgbClr val="000000"/>
            </a:solidFill>
            <a:miter lim="800000"/>
            <a:headEnd/>
            <a:tailEnd/>
          </a:ln>
        </p:spPr>
        <p:txBody>
          <a:bodyPr lIns="107222" tIns="53612" rIns="107222" bIns="53612"/>
          <a:lstStyle/>
          <a:p>
            <a:pPr eaLnBrk="1" hangingPunct="1"/>
            <a:endParaRPr lang="ja-JP" altLang="ja-JP" smtClean="0"/>
          </a:p>
        </p:txBody>
      </p:sp>
    </p:spTree>
    <p:extLst>
      <p:ext uri="{BB962C8B-B14F-4D97-AF65-F5344CB8AC3E}">
        <p14:creationId xmlns:p14="http://schemas.microsoft.com/office/powerpoint/2010/main" val="7222481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842081" indent="-323877" eaLnBrk="0" hangingPunct="0">
              <a:defRPr kumimoji="1">
                <a:solidFill>
                  <a:schemeClr val="tx1"/>
                </a:solidFill>
                <a:latin typeface="Arial" charset="0"/>
                <a:ea typeface="ＭＳ Ｐゴシック" pitchFamily="50" charset="-128"/>
              </a:defRPr>
            </a:lvl2pPr>
            <a:lvl3pPr marL="1295510" indent="-259103" eaLnBrk="0" hangingPunct="0">
              <a:defRPr kumimoji="1">
                <a:solidFill>
                  <a:schemeClr val="tx1"/>
                </a:solidFill>
                <a:latin typeface="Arial" charset="0"/>
                <a:ea typeface="ＭＳ Ｐゴシック" pitchFamily="50" charset="-128"/>
              </a:defRPr>
            </a:lvl3pPr>
            <a:lvl4pPr marL="1813714" indent="-259103" eaLnBrk="0" hangingPunct="0">
              <a:defRPr kumimoji="1">
                <a:solidFill>
                  <a:schemeClr val="tx1"/>
                </a:solidFill>
                <a:latin typeface="Arial" charset="0"/>
                <a:ea typeface="ＭＳ Ｐゴシック" pitchFamily="50" charset="-128"/>
              </a:defRPr>
            </a:lvl4pPr>
            <a:lvl5pPr marL="2331917" indent="-259103" eaLnBrk="0" hangingPunct="0">
              <a:defRPr kumimoji="1">
                <a:solidFill>
                  <a:schemeClr val="tx1"/>
                </a:solidFill>
                <a:latin typeface="Arial" charset="0"/>
                <a:ea typeface="ＭＳ Ｐゴシック" pitchFamily="50" charset="-128"/>
              </a:defRPr>
            </a:lvl5pPr>
            <a:lvl6pPr marL="2850121" indent="-259103"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3368325" indent="-259103"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886529" indent="-259103"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4404733" indent="-259103"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5353ED7A-2794-4ED3-B465-D271D4DA9A04}" type="slidenum">
              <a:rPr lang="en-US" altLang="ja-JP">
                <a:solidFill>
                  <a:prstClr val="black"/>
                </a:solidFill>
              </a:rPr>
              <a:pPr eaLnBrk="1" hangingPunct="1"/>
              <a:t>55</a:t>
            </a:fld>
            <a:endParaRPr lang="en-US" altLang="ja-JP">
              <a:solidFill>
                <a:prstClr val="black"/>
              </a:solidFill>
            </a:endParaRPr>
          </a:p>
        </p:txBody>
      </p:sp>
      <p:sp>
        <p:nvSpPr>
          <p:cNvPr id="145411" name="Rectangle 2"/>
          <p:cNvSpPr>
            <a:spLocks noGrp="1" noRot="1" noChangeAspect="1" noChangeArrowheads="1" noTextEdit="1"/>
          </p:cNvSpPr>
          <p:nvPr>
            <p:ph type="sldImg"/>
          </p:nvPr>
        </p:nvSpPr>
        <p:spPr bwMode="auto">
          <a:xfrm>
            <a:off x="995363" y="768350"/>
            <a:ext cx="5113337" cy="3835400"/>
          </a:xfrm>
          <a:solidFill>
            <a:srgbClr val="FFFFFF"/>
          </a:solidFill>
          <a:ln>
            <a:solidFill>
              <a:srgbClr val="000000"/>
            </a:solidFill>
            <a:miter lim="800000"/>
            <a:headEnd/>
            <a:tailEnd/>
          </a:ln>
        </p:spPr>
      </p:sp>
      <p:sp>
        <p:nvSpPr>
          <p:cNvPr id="1454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103576" tIns="51789" rIns="103576" bIns="51789" numCol="1" anchor="t" anchorCtr="0" compatLnSpc="1">
            <a:prstTxWarp prst="textNoShape">
              <a:avLst/>
            </a:prstTxWarp>
          </a:bodyPr>
          <a:lstStyle/>
          <a:p>
            <a:endParaRPr lang="ja-JP" altLang="ja-JP" smtClean="0"/>
          </a:p>
        </p:txBody>
      </p:sp>
    </p:spTree>
    <p:extLst>
      <p:ext uri="{BB962C8B-B14F-4D97-AF65-F5344CB8AC3E}">
        <p14:creationId xmlns:p14="http://schemas.microsoft.com/office/powerpoint/2010/main" val="25054862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933" eaLnBrk="0" hangingPunct="0">
              <a:defRPr kumimoji="1" sz="2600">
                <a:solidFill>
                  <a:schemeClr val="tx1"/>
                </a:solidFill>
                <a:latin typeface="Times New Roman" pitchFamily="18" charset="0"/>
                <a:ea typeface="ＭＳ Ｐゴシック" pitchFamily="50" charset="-128"/>
              </a:defRPr>
            </a:lvl1pPr>
            <a:lvl2pPr marL="804532" indent="-309436" defTabSz="948933" eaLnBrk="0" hangingPunct="0">
              <a:defRPr kumimoji="1" sz="2600">
                <a:solidFill>
                  <a:schemeClr val="tx1"/>
                </a:solidFill>
                <a:latin typeface="Times New Roman" pitchFamily="18" charset="0"/>
                <a:ea typeface="ＭＳ Ｐゴシック" pitchFamily="50" charset="-128"/>
              </a:defRPr>
            </a:lvl2pPr>
            <a:lvl3pPr marL="1237739" indent="-247547" defTabSz="948933" eaLnBrk="0" hangingPunct="0">
              <a:defRPr kumimoji="1" sz="2600">
                <a:solidFill>
                  <a:schemeClr val="tx1"/>
                </a:solidFill>
                <a:latin typeface="Times New Roman" pitchFamily="18" charset="0"/>
                <a:ea typeface="ＭＳ Ｐゴシック" pitchFamily="50" charset="-128"/>
              </a:defRPr>
            </a:lvl3pPr>
            <a:lvl4pPr marL="1732835" indent="-247547" defTabSz="948933" eaLnBrk="0" hangingPunct="0">
              <a:defRPr kumimoji="1" sz="2600">
                <a:solidFill>
                  <a:schemeClr val="tx1"/>
                </a:solidFill>
                <a:latin typeface="Times New Roman" pitchFamily="18" charset="0"/>
                <a:ea typeface="ＭＳ Ｐゴシック" pitchFamily="50" charset="-128"/>
              </a:defRPr>
            </a:lvl4pPr>
            <a:lvl5pPr marL="2227932" indent="-247547" defTabSz="948933" eaLnBrk="0" hangingPunct="0">
              <a:defRPr kumimoji="1" sz="2600">
                <a:solidFill>
                  <a:schemeClr val="tx1"/>
                </a:solidFill>
                <a:latin typeface="Times New Roman" pitchFamily="18" charset="0"/>
                <a:ea typeface="ＭＳ Ｐゴシック" pitchFamily="50" charset="-128"/>
              </a:defRPr>
            </a:lvl5pPr>
            <a:lvl6pPr marL="2723026" indent="-247547" defTabSz="948933" eaLnBrk="0" fontAlgn="base" hangingPunct="0">
              <a:spcBef>
                <a:spcPct val="0"/>
              </a:spcBef>
              <a:spcAft>
                <a:spcPct val="0"/>
              </a:spcAft>
              <a:defRPr kumimoji="1" sz="2600">
                <a:solidFill>
                  <a:schemeClr val="tx1"/>
                </a:solidFill>
                <a:latin typeface="Times New Roman" pitchFamily="18" charset="0"/>
                <a:ea typeface="ＭＳ Ｐゴシック" pitchFamily="50" charset="-128"/>
              </a:defRPr>
            </a:lvl6pPr>
            <a:lvl7pPr marL="3218121" indent="-247547" defTabSz="948933" eaLnBrk="0" fontAlgn="base" hangingPunct="0">
              <a:spcBef>
                <a:spcPct val="0"/>
              </a:spcBef>
              <a:spcAft>
                <a:spcPct val="0"/>
              </a:spcAft>
              <a:defRPr kumimoji="1" sz="2600">
                <a:solidFill>
                  <a:schemeClr val="tx1"/>
                </a:solidFill>
                <a:latin typeface="Times New Roman" pitchFamily="18" charset="0"/>
                <a:ea typeface="ＭＳ Ｐゴシック" pitchFamily="50" charset="-128"/>
              </a:defRPr>
            </a:lvl7pPr>
            <a:lvl8pPr marL="3713217" indent="-247547" defTabSz="948933" eaLnBrk="0" fontAlgn="base" hangingPunct="0">
              <a:spcBef>
                <a:spcPct val="0"/>
              </a:spcBef>
              <a:spcAft>
                <a:spcPct val="0"/>
              </a:spcAft>
              <a:defRPr kumimoji="1" sz="2600">
                <a:solidFill>
                  <a:schemeClr val="tx1"/>
                </a:solidFill>
                <a:latin typeface="Times New Roman" pitchFamily="18" charset="0"/>
                <a:ea typeface="ＭＳ Ｐゴシック" pitchFamily="50" charset="-128"/>
              </a:defRPr>
            </a:lvl8pPr>
            <a:lvl9pPr marL="4208314" indent="-247547" defTabSz="948933" eaLnBrk="0" fontAlgn="base" hangingPunct="0">
              <a:spcBef>
                <a:spcPct val="0"/>
              </a:spcBef>
              <a:spcAft>
                <a:spcPct val="0"/>
              </a:spcAft>
              <a:defRPr kumimoji="1" sz="2600">
                <a:solidFill>
                  <a:schemeClr val="tx1"/>
                </a:solidFill>
                <a:latin typeface="Times New Roman" pitchFamily="18" charset="0"/>
                <a:ea typeface="ＭＳ Ｐゴシック" pitchFamily="50" charset="-128"/>
              </a:defRPr>
            </a:lvl9pPr>
          </a:lstStyle>
          <a:p>
            <a:pPr eaLnBrk="1" hangingPunct="1"/>
            <a:fld id="{D9C9932D-4A57-4F22-9399-3AD7D4D15F8B}" type="slidenum">
              <a:rPr lang="en-US" altLang="ja-JP" sz="1300">
                <a:solidFill>
                  <a:prstClr val="black"/>
                </a:solidFill>
              </a:rPr>
              <a:pPr eaLnBrk="1" hangingPunct="1"/>
              <a:t>56</a:t>
            </a:fld>
            <a:endParaRPr lang="en-US" altLang="ja-JP" sz="1300">
              <a:solidFill>
                <a:prstClr val="black"/>
              </a:solidFill>
            </a:endParaRPr>
          </a:p>
        </p:txBody>
      </p:sp>
      <p:sp>
        <p:nvSpPr>
          <p:cNvPr id="117763" name="Rectangle 2"/>
          <p:cNvSpPr>
            <a:spLocks noGrp="1" noRot="1" noChangeAspect="1" noChangeArrowheads="1" noTextEdit="1"/>
          </p:cNvSpPr>
          <p:nvPr>
            <p:ph type="sldImg"/>
          </p:nvPr>
        </p:nvSpPr>
        <p:spPr>
          <a:xfrm>
            <a:off x="995363" y="768350"/>
            <a:ext cx="5111750" cy="38354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miter lim="800000"/>
            <a:headEnd/>
            <a:tailEnd/>
          </a:ln>
        </p:spPr>
        <p:txBody>
          <a:bodyPr lIns="98929" tIns="49464" rIns="98929" bIns="49464"/>
          <a:lstStyle/>
          <a:p>
            <a:pPr eaLnBrk="1" hangingPunct="1"/>
            <a:endParaRPr lang="ja-JP" altLang="ja-JP" smtClean="0"/>
          </a:p>
        </p:txBody>
      </p:sp>
    </p:spTree>
    <p:extLst>
      <p:ext uri="{BB962C8B-B14F-4D97-AF65-F5344CB8AC3E}">
        <p14:creationId xmlns:p14="http://schemas.microsoft.com/office/powerpoint/2010/main" val="2312507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76288" indent="-29845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95388" indent="-238125"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73225" indent="-238125"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152650" indent="-238125"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609850" indent="-238125"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3067050" indent="-238125"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524250" indent="-238125"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81450" indent="-238125"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4E4450AB-BA88-43A0-BDE5-7FFE0BCE71CE}" type="slidenum">
              <a:rPr lang="en-US" altLang="ja-JP">
                <a:solidFill>
                  <a:srgbClr val="000000"/>
                </a:solidFill>
                <a:ea typeface="ＭＳ Ｐゴシック" panose="020B0600070205080204" pitchFamily="50" charset="-128"/>
              </a:rPr>
              <a:pPr>
                <a:spcBef>
                  <a:spcPct val="0"/>
                </a:spcBef>
              </a:pPr>
              <a:t>58</a:t>
            </a:fld>
            <a:endParaRPr lang="en-US" altLang="ja-JP">
              <a:solidFill>
                <a:srgbClr val="000000"/>
              </a:solidFill>
              <a:ea typeface="ＭＳ Ｐゴシック" panose="020B0600070205080204" pitchFamily="50" charset="-128"/>
            </a:endParaRPr>
          </a:p>
        </p:txBody>
      </p:sp>
      <p:sp>
        <p:nvSpPr>
          <p:cNvPr id="54275" name="Rectangle 2"/>
          <p:cNvSpPr>
            <a:spLocks noGrp="1" noRot="1" noChangeAspect="1" noChangeArrowheads="1" noTextEdit="1"/>
          </p:cNvSpPr>
          <p:nvPr>
            <p:ph type="sldImg"/>
          </p:nvPr>
        </p:nvSpPr>
        <p:spPr>
          <a:xfrm>
            <a:off x="1146175" y="685800"/>
            <a:ext cx="4568825" cy="3427413"/>
          </a:xfrm>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miter lim="800000"/>
            <a:headEnd/>
            <a:tailEnd/>
          </a:ln>
        </p:spPr>
        <p:txBody>
          <a:bodyPr lIns="91330" tIns="45665" rIns="91330" bIns="45665"/>
          <a:lstStyle/>
          <a:p>
            <a:pPr eaLnBrk="1" hangingPunct="1"/>
            <a:endParaRPr lang="ja-JP" altLang="ja-JP" smtClean="0"/>
          </a:p>
        </p:txBody>
      </p:sp>
    </p:spTree>
    <p:extLst>
      <p:ext uri="{BB962C8B-B14F-4D97-AF65-F5344CB8AC3E}">
        <p14:creationId xmlns:p14="http://schemas.microsoft.com/office/powerpoint/2010/main" val="4691074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76288" indent="-29845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95388" indent="-238125"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73225" indent="-238125"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152650" indent="-238125"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609850" indent="-238125"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3067050" indent="-238125"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524250" indent="-238125"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81450" indent="-238125"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AAFA3BBD-02CB-4363-8B9A-DC0F41EDF721}" type="slidenum">
              <a:rPr lang="en-US" altLang="ja-JP">
                <a:solidFill>
                  <a:srgbClr val="000000"/>
                </a:solidFill>
                <a:ea typeface="ＭＳ Ｐゴシック" panose="020B0600070205080204" pitchFamily="50" charset="-128"/>
              </a:rPr>
              <a:pPr>
                <a:spcBef>
                  <a:spcPct val="0"/>
                </a:spcBef>
              </a:pPr>
              <a:t>59</a:t>
            </a:fld>
            <a:endParaRPr lang="en-US" altLang="ja-JP">
              <a:solidFill>
                <a:srgbClr val="000000"/>
              </a:solidFill>
              <a:ea typeface="ＭＳ Ｐゴシック" panose="020B0600070205080204" pitchFamily="50" charset="-128"/>
            </a:endParaRPr>
          </a:p>
        </p:txBody>
      </p:sp>
      <p:sp>
        <p:nvSpPr>
          <p:cNvPr id="46083" name="Rectangle 2"/>
          <p:cNvSpPr>
            <a:spLocks noGrp="1" noRot="1" noChangeAspect="1" noChangeArrowheads="1" noTextEdit="1"/>
          </p:cNvSpPr>
          <p:nvPr>
            <p:ph type="sldImg"/>
          </p:nvPr>
        </p:nvSpPr>
        <p:spPr>
          <a:xfrm>
            <a:off x="1146175" y="685800"/>
            <a:ext cx="4568825" cy="3427413"/>
          </a:xfrm>
          <a:solidFill>
            <a:srgbClr val="FFFFFF"/>
          </a:solidFill>
          <a:ln/>
        </p:spPr>
      </p:sp>
      <p:sp>
        <p:nvSpPr>
          <p:cNvPr id="46084" name="Rectangle 3"/>
          <p:cNvSpPr>
            <a:spLocks noGrp="1" noChangeArrowheads="1"/>
          </p:cNvSpPr>
          <p:nvPr>
            <p:ph type="body" idx="1"/>
          </p:nvPr>
        </p:nvSpPr>
        <p:spPr>
          <a:solidFill>
            <a:srgbClr val="FFFFFF"/>
          </a:solidFill>
          <a:ln>
            <a:solidFill>
              <a:srgbClr val="000000"/>
            </a:solidFill>
            <a:miter lim="800000"/>
            <a:headEnd/>
            <a:tailEnd/>
          </a:ln>
        </p:spPr>
        <p:txBody>
          <a:bodyPr lIns="91330" tIns="45665" rIns="91330" bIns="45665"/>
          <a:lstStyle/>
          <a:p>
            <a:pPr eaLnBrk="1" hangingPunct="1"/>
            <a:endParaRPr lang="ja-JP" altLang="ja-JP" smtClean="0"/>
          </a:p>
        </p:txBody>
      </p:sp>
    </p:spTree>
    <p:extLst>
      <p:ext uri="{BB962C8B-B14F-4D97-AF65-F5344CB8AC3E}">
        <p14:creationId xmlns:p14="http://schemas.microsoft.com/office/powerpoint/2010/main" val="2348248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kumimoji="1" sz="2700">
                <a:solidFill>
                  <a:schemeClr val="tx1"/>
                </a:solidFill>
                <a:latin typeface="Times New Roman" pitchFamily="18" charset="0"/>
                <a:ea typeface="ＭＳ Ｐゴシック" pitchFamily="50" charset="-128"/>
              </a:defRPr>
            </a:lvl1pPr>
            <a:lvl2pPr marL="842081" indent="-323877" eaLnBrk="0" hangingPunct="0">
              <a:defRPr kumimoji="1" sz="2700">
                <a:solidFill>
                  <a:schemeClr val="tx1"/>
                </a:solidFill>
                <a:latin typeface="Times New Roman" pitchFamily="18" charset="0"/>
                <a:ea typeface="ＭＳ Ｐゴシック" pitchFamily="50" charset="-128"/>
              </a:defRPr>
            </a:lvl2pPr>
            <a:lvl3pPr marL="1295510" indent="-259103" eaLnBrk="0" hangingPunct="0">
              <a:defRPr kumimoji="1" sz="2700">
                <a:solidFill>
                  <a:schemeClr val="tx1"/>
                </a:solidFill>
                <a:latin typeface="Times New Roman" pitchFamily="18" charset="0"/>
                <a:ea typeface="ＭＳ Ｐゴシック" pitchFamily="50" charset="-128"/>
              </a:defRPr>
            </a:lvl3pPr>
            <a:lvl4pPr marL="1813714" indent="-259103" eaLnBrk="0" hangingPunct="0">
              <a:defRPr kumimoji="1" sz="2700">
                <a:solidFill>
                  <a:schemeClr val="tx1"/>
                </a:solidFill>
                <a:latin typeface="Times New Roman" pitchFamily="18" charset="0"/>
                <a:ea typeface="ＭＳ Ｐゴシック" pitchFamily="50" charset="-128"/>
              </a:defRPr>
            </a:lvl4pPr>
            <a:lvl5pPr marL="2331917" indent="-259103" eaLnBrk="0" hangingPunct="0">
              <a:defRPr kumimoji="1" sz="2700">
                <a:solidFill>
                  <a:schemeClr val="tx1"/>
                </a:solidFill>
                <a:latin typeface="Times New Roman" pitchFamily="18" charset="0"/>
                <a:ea typeface="ＭＳ Ｐゴシック" pitchFamily="50" charset="-128"/>
              </a:defRPr>
            </a:lvl5pPr>
            <a:lvl6pPr marL="2850121"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6pPr>
            <a:lvl7pPr marL="3368325"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7pPr>
            <a:lvl8pPr marL="3886529"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8pPr>
            <a:lvl9pPr marL="4404733"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9pPr>
          </a:lstStyle>
          <a:p>
            <a:pPr eaLnBrk="1" hangingPunct="1"/>
            <a:fld id="{57D5DF92-1F7F-4E7F-8F45-70D97C4AA2BF}" type="slidenum">
              <a:rPr lang="en-US" altLang="ja-JP" sz="1400">
                <a:solidFill>
                  <a:prstClr val="black"/>
                </a:solidFill>
              </a:rPr>
              <a:pPr eaLnBrk="1" hangingPunct="1"/>
              <a:t>5</a:t>
            </a:fld>
            <a:endParaRPr lang="en-US" altLang="ja-JP" sz="1400">
              <a:solidFill>
                <a:prstClr val="black"/>
              </a:solidFill>
            </a:endParaRPr>
          </a:p>
        </p:txBody>
      </p:sp>
      <p:sp>
        <p:nvSpPr>
          <p:cNvPr id="74755" name="Rectangle 2"/>
          <p:cNvSpPr>
            <a:spLocks noGrp="1" noRot="1" noChangeAspect="1" noChangeArrowheads="1" noTextEdit="1"/>
          </p:cNvSpPr>
          <p:nvPr>
            <p:ph type="sldImg"/>
          </p:nvPr>
        </p:nvSpPr>
        <p:spPr>
          <a:xfrm>
            <a:off x="742950" y="835025"/>
            <a:ext cx="5556250" cy="4168775"/>
          </a:xfrm>
          <a:solidFill>
            <a:srgbClr val="FFFFFF"/>
          </a:solidFill>
          <a:ln/>
        </p:spPr>
      </p:sp>
      <p:sp>
        <p:nvSpPr>
          <p:cNvPr id="74756" name="Rectangle 3"/>
          <p:cNvSpPr>
            <a:spLocks noGrp="1" noChangeArrowheads="1"/>
          </p:cNvSpPr>
          <p:nvPr>
            <p:ph type="body" idx="1"/>
          </p:nvPr>
        </p:nvSpPr>
        <p:spPr>
          <a:xfrm>
            <a:off x="704508" y="5284286"/>
            <a:ext cx="5636055" cy="5006165"/>
          </a:xfrm>
          <a:solidFill>
            <a:srgbClr val="FFFFFF"/>
          </a:solidFill>
          <a:ln>
            <a:solidFill>
              <a:srgbClr val="000000"/>
            </a:solidFill>
            <a:miter lim="800000"/>
            <a:headEnd/>
            <a:tailEnd/>
          </a:ln>
        </p:spPr>
        <p:txBody>
          <a:bodyPr lIns="99847" tIns="49925" rIns="99847" bIns="49925"/>
          <a:lstStyle/>
          <a:p>
            <a:pPr eaLnBrk="1" hangingPunct="1"/>
            <a:endParaRPr lang="ja-JP" altLang="ja-JP" smtClean="0"/>
          </a:p>
        </p:txBody>
      </p:sp>
    </p:spTree>
    <p:extLst>
      <p:ext uri="{BB962C8B-B14F-4D97-AF65-F5344CB8AC3E}">
        <p14:creationId xmlns:p14="http://schemas.microsoft.com/office/powerpoint/2010/main" val="27699098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76288" indent="-29845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95388" indent="-238125"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73225" indent="-238125"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152650" indent="-238125"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609850" indent="-238125"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3067050" indent="-238125"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524250" indent="-238125"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81450" indent="-238125"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FC5F8737-15F4-4FA1-890B-F2033FFE160F}" type="slidenum">
              <a:rPr lang="en-US" altLang="ja-JP">
                <a:solidFill>
                  <a:srgbClr val="000000"/>
                </a:solidFill>
                <a:ea typeface="ＭＳ Ｐゴシック" panose="020B0600070205080204" pitchFamily="50" charset="-128"/>
              </a:rPr>
              <a:pPr>
                <a:spcBef>
                  <a:spcPct val="0"/>
                </a:spcBef>
              </a:pPr>
              <a:t>60</a:t>
            </a:fld>
            <a:endParaRPr lang="en-US" altLang="ja-JP">
              <a:solidFill>
                <a:srgbClr val="000000"/>
              </a:solidFill>
              <a:ea typeface="ＭＳ Ｐゴシック" panose="020B0600070205080204" pitchFamily="50" charset="-128"/>
            </a:endParaRPr>
          </a:p>
        </p:txBody>
      </p:sp>
      <p:sp>
        <p:nvSpPr>
          <p:cNvPr id="52227" name="Rectangle 2"/>
          <p:cNvSpPr>
            <a:spLocks noGrp="1" noRot="1" noChangeAspect="1" noChangeArrowheads="1" noTextEdit="1"/>
          </p:cNvSpPr>
          <p:nvPr>
            <p:ph type="sldImg"/>
          </p:nvPr>
        </p:nvSpPr>
        <p:spPr>
          <a:xfrm>
            <a:off x="1146175" y="685800"/>
            <a:ext cx="4568825" cy="3427413"/>
          </a:xfrm>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miter lim="800000"/>
            <a:headEnd/>
            <a:tailEnd/>
          </a:ln>
        </p:spPr>
        <p:txBody>
          <a:bodyPr lIns="91330" tIns="45665" rIns="91330" bIns="45665"/>
          <a:lstStyle/>
          <a:p>
            <a:pPr eaLnBrk="1" hangingPunct="1"/>
            <a:endParaRPr lang="ja-JP" altLang="ja-JP" smtClean="0"/>
          </a:p>
        </p:txBody>
      </p:sp>
    </p:spTree>
    <p:extLst>
      <p:ext uri="{BB962C8B-B14F-4D97-AF65-F5344CB8AC3E}">
        <p14:creationId xmlns:p14="http://schemas.microsoft.com/office/powerpoint/2010/main" val="3357380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76288" indent="-298450"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95388" indent="-238125"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73225" indent="-238125"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152650" indent="-238125" defTabSz="874713">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609850" indent="-238125"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3067050" indent="-238125"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524250" indent="-238125"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81450" indent="-238125" defTabSz="874713"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6ED3C81C-9D6E-4B97-BB31-8FDC07FAFB83}" type="slidenum">
              <a:rPr lang="en-US" altLang="ja-JP">
                <a:solidFill>
                  <a:srgbClr val="000000"/>
                </a:solidFill>
                <a:ea typeface="ＭＳ Ｐゴシック" panose="020B0600070205080204" pitchFamily="50" charset="-128"/>
              </a:rPr>
              <a:pPr>
                <a:spcBef>
                  <a:spcPct val="0"/>
                </a:spcBef>
              </a:pPr>
              <a:t>61</a:t>
            </a:fld>
            <a:endParaRPr lang="en-US" altLang="ja-JP">
              <a:solidFill>
                <a:srgbClr val="000000"/>
              </a:solidFill>
              <a:ea typeface="ＭＳ Ｐゴシック" panose="020B0600070205080204" pitchFamily="50" charset="-128"/>
            </a:endParaRPr>
          </a:p>
        </p:txBody>
      </p:sp>
      <p:sp>
        <p:nvSpPr>
          <p:cNvPr id="56323" name="Rectangle 2"/>
          <p:cNvSpPr>
            <a:spLocks noGrp="1" noRot="1" noChangeAspect="1" noChangeArrowheads="1" noTextEdit="1"/>
          </p:cNvSpPr>
          <p:nvPr>
            <p:ph type="sldImg"/>
          </p:nvPr>
        </p:nvSpPr>
        <p:spPr>
          <a:xfrm>
            <a:off x="1146175" y="685800"/>
            <a:ext cx="4568825" cy="3427413"/>
          </a:xfrm>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miter lim="800000"/>
            <a:headEnd/>
            <a:tailEnd/>
          </a:ln>
        </p:spPr>
        <p:txBody>
          <a:bodyPr lIns="91330" tIns="45665" rIns="91330" bIns="45665"/>
          <a:lstStyle/>
          <a:p>
            <a:pPr eaLnBrk="1" hangingPunct="1"/>
            <a:endParaRPr lang="ja-JP" altLang="ja-JP" smtClean="0"/>
          </a:p>
        </p:txBody>
      </p:sp>
    </p:spTree>
    <p:extLst>
      <p:ext uri="{BB962C8B-B14F-4D97-AF65-F5344CB8AC3E}">
        <p14:creationId xmlns:p14="http://schemas.microsoft.com/office/powerpoint/2010/main" val="41590034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31BC79C-CC8E-4333-A970-69D3A59798E6}" type="slidenum">
              <a:rPr lang="en-US" altLang="ja-JP">
                <a:solidFill>
                  <a:srgbClr val="000000"/>
                </a:solidFill>
                <a:ea typeface="ＭＳ Ｐゴシック" panose="020B0600070205080204" pitchFamily="50" charset="-128"/>
              </a:rPr>
              <a:pPr>
                <a:spcBef>
                  <a:spcPct val="0"/>
                </a:spcBef>
              </a:pPr>
              <a:t>62</a:t>
            </a:fld>
            <a:endParaRPr lang="en-US" altLang="ja-JP">
              <a:solidFill>
                <a:srgbClr val="000000"/>
              </a:solidFill>
              <a:ea typeface="ＭＳ Ｐゴシック" panose="020B0600070205080204" pitchFamily="50" charset="-128"/>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endParaRPr lang="ja-JP" altLang="ja-JP" smtClean="0"/>
          </a:p>
        </p:txBody>
      </p:sp>
    </p:spTree>
    <p:extLst>
      <p:ext uri="{BB962C8B-B14F-4D97-AF65-F5344CB8AC3E}">
        <p14:creationId xmlns:p14="http://schemas.microsoft.com/office/powerpoint/2010/main" val="8060890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31BC79C-CC8E-4333-A970-69D3A59798E6}" type="slidenum">
              <a:rPr lang="en-US" altLang="ja-JP">
                <a:solidFill>
                  <a:srgbClr val="000000"/>
                </a:solidFill>
                <a:ea typeface="ＭＳ Ｐゴシック" panose="020B0600070205080204" pitchFamily="50" charset="-128"/>
              </a:rPr>
              <a:pPr>
                <a:spcBef>
                  <a:spcPct val="0"/>
                </a:spcBef>
              </a:pPr>
              <a:t>64</a:t>
            </a:fld>
            <a:endParaRPr lang="en-US" altLang="ja-JP">
              <a:solidFill>
                <a:srgbClr val="000000"/>
              </a:solidFill>
              <a:ea typeface="ＭＳ Ｐゴシック" panose="020B0600070205080204" pitchFamily="50" charset="-128"/>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endParaRPr lang="ja-JP" altLang="ja-JP" smtClean="0"/>
          </a:p>
        </p:txBody>
      </p:sp>
    </p:spTree>
    <p:extLst>
      <p:ext uri="{BB962C8B-B14F-4D97-AF65-F5344CB8AC3E}">
        <p14:creationId xmlns:p14="http://schemas.microsoft.com/office/powerpoint/2010/main" val="16809049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051D7E-210B-4257-9329-23066EADC69C}" type="slidenum">
              <a:rPr lang="en-US" altLang="ja-JP">
                <a:solidFill>
                  <a:prstClr val="black"/>
                </a:solidFill>
              </a:rPr>
              <a:pPr/>
              <a:t>66</a:t>
            </a:fld>
            <a:endParaRPr lang="en-US" altLang="ja-JP" dirty="0">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ja-JP" altLang="ja-JP" dirty="0"/>
          </a:p>
        </p:txBody>
      </p:sp>
    </p:spTree>
    <p:extLst>
      <p:ext uri="{BB962C8B-B14F-4D97-AF65-F5344CB8AC3E}">
        <p14:creationId xmlns:p14="http://schemas.microsoft.com/office/powerpoint/2010/main" val="21943137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fld id="{8817DF5A-E6AE-4271-85F6-5FAF598A4683}" type="slidenum">
              <a:rPr lang="en-US" altLang="ja-JP" sz="1200" smtClean="0">
                <a:solidFill>
                  <a:srgbClr val="000000"/>
                </a:solidFill>
              </a:rPr>
              <a:pPr eaLnBrk="1" hangingPunct="1"/>
              <a:t>67</a:t>
            </a:fld>
            <a:endParaRPr lang="en-US" altLang="ja-JP" sz="1200" smtClean="0">
              <a:solidFill>
                <a:srgbClr val="000000"/>
              </a:solidFill>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xfrm>
            <a:off x="912813" y="4343400"/>
            <a:ext cx="5032375" cy="4114800"/>
          </a:xfrm>
          <a:solidFill>
            <a:srgbClr val="FFFFFF"/>
          </a:solidFill>
          <a:ln>
            <a:solidFill>
              <a:srgbClr val="000000"/>
            </a:solidFill>
            <a:miter lim="800000"/>
            <a:headEnd/>
            <a:tailEnd/>
          </a:ln>
        </p:spPr>
        <p:txBody>
          <a:bodyPr lIns="91422" tIns="45712" rIns="91422" bIns="45712"/>
          <a:lstStyle/>
          <a:p>
            <a:pPr eaLnBrk="1" hangingPunct="1"/>
            <a:endParaRPr lang="ja-JP" altLang="ja-JP" smtClean="0"/>
          </a:p>
        </p:txBody>
      </p:sp>
    </p:spTree>
    <p:extLst>
      <p:ext uri="{BB962C8B-B14F-4D97-AF65-F5344CB8AC3E}">
        <p14:creationId xmlns:p14="http://schemas.microsoft.com/office/powerpoint/2010/main" val="27414940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kumimoji="1" sz="2700">
                <a:solidFill>
                  <a:schemeClr val="tx1"/>
                </a:solidFill>
                <a:latin typeface="Times New Roman" pitchFamily="18" charset="0"/>
                <a:ea typeface="ＭＳ Ｐゴシック" pitchFamily="50" charset="-128"/>
              </a:defRPr>
            </a:lvl1pPr>
            <a:lvl2pPr marL="842081" indent="-323877" eaLnBrk="0" hangingPunct="0">
              <a:defRPr kumimoji="1" sz="2700">
                <a:solidFill>
                  <a:schemeClr val="tx1"/>
                </a:solidFill>
                <a:latin typeface="Times New Roman" pitchFamily="18" charset="0"/>
                <a:ea typeface="ＭＳ Ｐゴシック" pitchFamily="50" charset="-128"/>
              </a:defRPr>
            </a:lvl2pPr>
            <a:lvl3pPr marL="1295510" indent="-259103" eaLnBrk="0" hangingPunct="0">
              <a:defRPr kumimoji="1" sz="2700">
                <a:solidFill>
                  <a:schemeClr val="tx1"/>
                </a:solidFill>
                <a:latin typeface="Times New Roman" pitchFamily="18" charset="0"/>
                <a:ea typeface="ＭＳ Ｐゴシック" pitchFamily="50" charset="-128"/>
              </a:defRPr>
            </a:lvl3pPr>
            <a:lvl4pPr marL="1813714" indent="-259103" eaLnBrk="0" hangingPunct="0">
              <a:defRPr kumimoji="1" sz="2700">
                <a:solidFill>
                  <a:schemeClr val="tx1"/>
                </a:solidFill>
                <a:latin typeface="Times New Roman" pitchFamily="18" charset="0"/>
                <a:ea typeface="ＭＳ Ｐゴシック" pitchFamily="50" charset="-128"/>
              </a:defRPr>
            </a:lvl4pPr>
            <a:lvl5pPr marL="2331917" indent="-259103" eaLnBrk="0" hangingPunct="0">
              <a:defRPr kumimoji="1" sz="2700">
                <a:solidFill>
                  <a:schemeClr val="tx1"/>
                </a:solidFill>
                <a:latin typeface="Times New Roman" pitchFamily="18" charset="0"/>
                <a:ea typeface="ＭＳ Ｐゴシック" pitchFamily="50" charset="-128"/>
              </a:defRPr>
            </a:lvl5pPr>
            <a:lvl6pPr marL="2850121"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6pPr>
            <a:lvl7pPr marL="3368325"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7pPr>
            <a:lvl8pPr marL="3886529"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8pPr>
            <a:lvl9pPr marL="4404733"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9pPr>
          </a:lstStyle>
          <a:p>
            <a:pPr eaLnBrk="1" hangingPunct="1"/>
            <a:fld id="{57D5DF92-1F7F-4E7F-8F45-70D97C4AA2BF}" type="slidenum">
              <a:rPr lang="en-US" altLang="ja-JP" sz="1400">
                <a:solidFill>
                  <a:prstClr val="black"/>
                </a:solidFill>
              </a:rPr>
              <a:pPr eaLnBrk="1" hangingPunct="1"/>
              <a:t>68</a:t>
            </a:fld>
            <a:endParaRPr lang="en-US" altLang="ja-JP" sz="1400">
              <a:solidFill>
                <a:prstClr val="black"/>
              </a:solidFill>
            </a:endParaRPr>
          </a:p>
        </p:txBody>
      </p:sp>
      <p:sp>
        <p:nvSpPr>
          <p:cNvPr id="74755" name="Rectangle 2"/>
          <p:cNvSpPr>
            <a:spLocks noGrp="1" noRot="1" noChangeAspect="1" noChangeArrowheads="1" noTextEdit="1"/>
          </p:cNvSpPr>
          <p:nvPr>
            <p:ph type="sldImg"/>
          </p:nvPr>
        </p:nvSpPr>
        <p:spPr>
          <a:xfrm>
            <a:off x="742950" y="835025"/>
            <a:ext cx="5556250" cy="4168775"/>
          </a:xfrm>
          <a:solidFill>
            <a:srgbClr val="FFFFFF"/>
          </a:solidFill>
          <a:ln/>
        </p:spPr>
      </p:sp>
      <p:sp>
        <p:nvSpPr>
          <p:cNvPr id="74756" name="Rectangle 3"/>
          <p:cNvSpPr>
            <a:spLocks noGrp="1" noChangeArrowheads="1"/>
          </p:cNvSpPr>
          <p:nvPr>
            <p:ph type="body" idx="1"/>
          </p:nvPr>
        </p:nvSpPr>
        <p:spPr>
          <a:xfrm>
            <a:off x="704508" y="5284286"/>
            <a:ext cx="5636055" cy="5006165"/>
          </a:xfrm>
          <a:solidFill>
            <a:srgbClr val="FFFFFF"/>
          </a:solidFill>
          <a:ln>
            <a:solidFill>
              <a:srgbClr val="000000"/>
            </a:solidFill>
            <a:miter lim="800000"/>
            <a:headEnd/>
            <a:tailEnd/>
          </a:ln>
        </p:spPr>
        <p:txBody>
          <a:bodyPr lIns="99847" tIns="49925" rIns="99847" bIns="49925"/>
          <a:lstStyle/>
          <a:p>
            <a:pPr eaLnBrk="1" hangingPunct="1"/>
            <a:endParaRPr lang="ja-JP" altLang="ja-JP" smtClean="0"/>
          </a:p>
        </p:txBody>
      </p:sp>
    </p:spTree>
    <p:extLst>
      <p:ext uri="{BB962C8B-B14F-4D97-AF65-F5344CB8AC3E}">
        <p14:creationId xmlns:p14="http://schemas.microsoft.com/office/powerpoint/2010/main" val="26512071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kumimoji="1" sz="2600">
                <a:solidFill>
                  <a:schemeClr val="tx1"/>
                </a:solidFill>
                <a:latin typeface="Times New Roman" pitchFamily="18" charset="0"/>
                <a:ea typeface="ＭＳ Ｐゴシック" pitchFamily="50" charset="-128"/>
              </a:defRPr>
            </a:lvl1pPr>
            <a:lvl2pPr marL="804763" indent="-309524" eaLnBrk="0" hangingPunct="0">
              <a:defRPr kumimoji="1" sz="2600">
                <a:solidFill>
                  <a:schemeClr val="tx1"/>
                </a:solidFill>
                <a:latin typeface="Times New Roman" pitchFamily="18" charset="0"/>
                <a:ea typeface="ＭＳ Ｐゴシック" pitchFamily="50" charset="-128"/>
              </a:defRPr>
            </a:lvl2pPr>
            <a:lvl3pPr marL="1238098" indent="-247620" eaLnBrk="0" hangingPunct="0">
              <a:defRPr kumimoji="1" sz="2600">
                <a:solidFill>
                  <a:schemeClr val="tx1"/>
                </a:solidFill>
                <a:latin typeface="Times New Roman" pitchFamily="18" charset="0"/>
                <a:ea typeface="ＭＳ Ｐゴシック" pitchFamily="50" charset="-128"/>
              </a:defRPr>
            </a:lvl3pPr>
            <a:lvl4pPr marL="1733337" indent="-247620" eaLnBrk="0" hangingPunct="0">
              <a:defRPr kumimoji="1" sz="2600">
                <a:solidFill>
                  <a:schemeClr val="tx1"/>
                </a:solidFill>
                <a:latin typeface="Times New Roman" pitchFamily="18" charset="0"/>
                <a:ea typeface="ＭＳ Ｐゴシック" pitchFamily="50" charset="-128"/>
              </a:defRPr>
            </a:lvl4pPr>
            <a:lvl5pPr marL="2228576" indent="-247620" eaLnBrk="0" hangingPunct="0">
              <a:defRPr kumimoji="1" sz="2600">
                <a:solidFill>
                  <a:schemeClr val="tx1"/>
                </a:solidFill>
                <a:latin typeface="Times New Roman" pitchFamily="18" charset="0"/>
                <a:ea typeface="ＭＳ Ｐゴシック" pitchFamily="50" charset="-128"/>
              </a:defRPr>
            </a:lvl5pPr>
            <a:lvl6pPr marL="2723815" indent="-247620" eaLnBrk="0" fontAlgn="base" hangingPunct="0">
              <a:spcBef>
                <a:spcPct val="0"/>
              </a:spcBef>
              <a:spcAft>
                <a:spcPct val="0"/>
              </a:spcAft>
              <a:defRPr kumimoji="1" sz="2600">
                <a:solidFill>
                  <a:schemeClr val="tx1"/>
                </a:solidFill>
                <a:latin typeface="Times New Roman" pitchFamily="18" charset="0"/>
                <a:ea typeface="ＭＳ Ｐゴシック" pitchFamily="50" charset="-128"/>
              </a:defRPr>
            </a:lvl6pPr>
            <a:lvl7pPr marL="3219054" indent="-247620" eaLnBrk="0" fontAlgn="base" hangingPunct="0">
              <a:spcBef>
                <a:spcPct val="0"/>
              </a:spcBef>
              <a:spcAft>
                <a:spcPct val="0"/>
              </a:spcAft>
              <a:defRPr kumimoji="1" sz="2600">
                <a:solidFill>
                  <a:schemeClr val="tx1"/>
                </a:solidFill>
                <a:latin typeface="Times New Roman" pitchFamily="18" charset="0"/>
                <a:ea typeface="ＭＳ Ｐゴシック" pitchFamily="50" charset="-128"/>
              </a:defRPr>
            </a:lvl7pPr>
            <a:lvl8pPr marL="3714293" indent="-247620" eaLnBrk="0" fontAlgn="base" hangingPunct="0">
              <a:spcBef>
                <a:spcPct val="0"/>
              </a:spcBef>
              <a:spcAft>
                <a:spcPct val="0"/>
              </a:spcAft>
              <a:defRPr kumimoji="1" sz="2600">
                <a:solidFill>
                  <a:schemeClr val="tx1"/>
                </a:solidFill>
                <a:latin typeface="Times New Roman" pitchFamily="18" charset="0"/>
                <a:ea typeface="ＭＳ Ｐゴシック" pitchFamily="50" charset="-128"/>
              </a:defRPr>
            </a:lvl8pPr>
            <a:lvl9pPr marL="4209532" indent="-247620" eaLnBrk="0" fontAlgn="base" hangingPunct="0">
              <a:spcBef>
                <a:spcPct val="0"/>
              </a:spcBef>
              <a:spcAft>
                <a:spcPct val="0"/>
              </a:spcAft>
              <a:defRPr kumimoji="1" sz="2600">
                <a:solidFill>
                  <a:schemeClr val="tx1"/>
                </a:solidFill>
                <a:latin typeface="Times New Roman" pitchFamily="18" charset="0"/>
                <a:ea typeface="ＭＳ Ｐゴシック" pitchFamily="50" charset="-128"/>
              </a:defRPr>
            </a:lvl9pPr>
          </a:lstStyle>
          <a:p>
            <a:pPr eaLnBrk="1" hangingPunct="1"/>
            <a:fld id="{24B9D07C-7364-4F8E-A0E2-161F36A83506}" type="slidenum">
              <a:rPr lang="en-US" altLang="ja-JP" sz="1300">
                <a:solidFill>
                  <a:prstClr val="black"/>
                </a:solidFill>
              </a:rPr>
              <a:pPr eaLnBrk="1" hangingPunct="1"/>
              <a:t>71</a:t>
            </a:fld>
            <a:endParaRPr lang="en-US" altLang="ja-JP" sz="1300">
              <a:solidFill>
                <a:prstClr val="black"/>
              </a:solidFill>
            </a:endParaRPr>
          </a:p>
        </p:txBody>
      </p:sp>
      <p:sp>
        <p:nvSpPr>
          <p:cNvPr id="60419" name="Rectangle 7"/>
          <p:cNvSpPr txBox="1">
            <a:spLocks noGrp="1" noChangeArrowheads="1"/>
          </p:cNvSpPr>
          <p:nvPr/>
        </p:nvSpPr>
        <p:spPr bwMode="auto">
          <a:xfrm>
            <a:off x="4022938" y="9721106"/>
            <a:ext cx="3074720" cy="5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35" tIns="47719" rIns="95435" bIns="47719" anchor="b"/>
          <a:lstStyle>
            <a:lvl1pPr defTabSz="881063" eaLnBrk="0" hangingPunct="0">
              <a:defRPr kumimoji="1" sz="2400">
                <a:solidFill>
                  <a:schemeClr val="tx1"/>
                </a:solidFill>
                <a:latin typeface="Times New Roman" pitchFamily="18" charset="0"/>
                <a:ea typeface="ＭＳ Ｐゴシック" pitchFamily="50" charset="-128"/>
              </a:defRPr>
            </a:lvl1pPr>
            <a:lvl2pPr marL="742950" indent="-285750" defTabSz="881063" eaLnBrk="0" hangingPunct="0">
              <a:defRPr kumimoji="1" sz="2400">
                <a:solidFill>
                  <a:schemeClr val="tx1"/>
                </a:solidFill>
                <a:latin typeface="Times New Roman" pitchFamily="18" charset="0"/>
                <a:ea typeface="ＭＳ Ｐゴシック" pitchFamily="50" charset="-128"/>
              </a:defRPr>
            </a:lvl2pPr>
            <a:lvl3pPr marL="1143000" indent="-228600" defTabSz="881063" eaLnBrk="0" hangingPunct="0">
              <a:defRPr kumimoji="1" sz="2400">
                <a:solidFill>
                  <a:schemeClr val="tx1"/>
                </a:solidFill>
                <a:latin typeface="Times New Roman" pitchFamily="18" charset="0"/>
                <a:ea typeface="ＭＳ Ｐゴシック" pitchFamily="50" charset="-128"/>
              </a:defRPr>
            </a:lvl3pPr>
            <a:lvl4pPr marL="1600200" indent="-228600" defTabSz="881063" eaLnBrk="0" hangingPunct="0">
              <a:defRPr kumimoji="1" sz="2400">
                <a:solidFill>
                  <a:schemeClr val="tx1"/>
                </a:solidFill>
                <a:latin typeface="Times New Roman" pitchFamily="18" charset="0"/>
                <a:ea typeface="ＭＳ Ｐゴシック" pitchFamily="50" charset="-128"/>
              </a:defRPr>
            </a:lvl4pPr>
            <a:lvl5pPr marL="2057400" indent="-228600" defTabSz="881063" eaLnBrk="0" hangingPunct="0">
              <a:defRPr kumimoji="1" sz="2400">
                <a:solidFill>
                  <a:schemeClr val="tx1"/>
                </a:solidFill>
                <a:latin typeface="Times New Roman" pitchFamily="18" charset="0"/>
                <a:ea typeface="ＭＳ Ｐゴシック" pitchFamily="50" charset="-128"/>
              </a:defRPr>
            </a:lvl5pPr>
            <a:lvl6pPr marL="2514600" indent="-228600" defTabSz="881063"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defTabSz="881063"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defTabSz="881063"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defTabSz="881063"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r" eaLnBrk="1" fontAlgn="base" hangingPunct="1">
              <a:spcBef>
                <a:spcPct val="0"/>
              </a:spcBef>
              <a:spcAft>
                <a:spcPct val="0"/>
              </a:spcAft>
            </a:pPr>
            <a:fld id="{D7F0FE15-CD31-46D6-99DD-E6613380F79E}" type="slidenum">
              <a:rPr lang="en-US" altLang="ja-JP" sz="1300">
                <a:solidFill>
                  <a:prstClr val="black"/>
                </a:solidFill>
                <a:latin typeface="Arial" pitchFamily="34" charset="0"/>
              </a:rPr>
              <a:pPr algn="r" eaLnBrk="1" fontAlgn="base" hangingPunct="1">
                <a:spcBef>
                  <a:spcPct val="0"/>
                </a:spcBef>
                <a:spcAft>
                  <a:spcPct val="0"/>
                </a:spcAft>
              </a:pPr>
              <a:t>71</a:t>
            </a:fld>
            <a:endParaRPr lang="en-US" altLang="ja-JP" sz="1300">
              <a:solidFill>
                <a:prstClr val="black"/>
              </a:solidFill>
              <a:latin typeface="Arial" pitchFamily="34" charset="0"/>
            </a:endParaRPr>
          </a:p>
        </p:txBody>
      </p:sp>
      <p:sp>
        <p:nvSpPr>
          <p:cNvPr id="60420" name="Rectangle 2050"/>
          <p:cNvSpPr>
            <a:spLocks noGrp="1" noRot="1" noChangeAspect="1" noChangeArrowheads="1" noTextEdit="1"/>
          </p:cNvSpPr>
          <p:nvPr>
            <p:ph type="sldImg"/>
          </p:nvPr>
        </p:nvSpPr>
        <p:spPr>
          <a:xfrm>
            <a:off x="992188" y="768350"/>
            <a:ext cx="5119687" cy="3840163"/>
          </a:xfrm>
          <a:solidFill>
            <a:srgbClr val="FFFFFF"/>
          </a:solidFill>
          <a:ln/>
        </p:spPr>
      </p:sp>
      <p:sp>
        <p:nvSpPr>
          <p:cNvPr id="60421" name="Rectangle 2051"/>
          <p:cNvSpPr>
            <a:spLocks noGrp="1" noChangeArrowheads="1"/>
          </p:cNvSpPr>
          <p:nvPr>
            <p:ph type="body" idx="1"/>
          </p:nvPr>
        </p:nvSpPr>
        <p:spPr>
          <a:xfrm>
            <a:off x="944931" y="4861441"/>
            <a:ext cx="5209440" cy="4605576"/>
          </a:xfrm>
          <a:solidFill>
            <a:srgbClr val="FFFFFF"/>
          </a:solidFill>
          <a:ln>
            <a:solidFill>
              <a:srgbClr val="000000"/>
            </a:solidFill>
            <a:miter lim="800000"/>
            <a:headEnd/>
            <a:tailEnd/>
          </a:ln>
        </p:spPr>
        <p:txBody>
          <a:bodyPr lIns="91946" tIns="45974" rIns="91946" bIns="45974"/>
          <a:lstStyle/>
          <a:p>
            <a:pPr eaLnBrk="1" hangingPunct="1"/>
            <a:endParaRPr lang="ja-JP" altLang="ja-JP" smtClean="0"/>
          </a:p>
        </p:txBody>
      </p:sp>
    </p:spTree>
    <p:extLst>
      <p:ext uri="{BB962C8B-B14F-4D97-AF65-F5344CB8AC3E}">
        <p14:creationId xmlns:p14="http://schemas.microsoft.com/office/powerpoint/2010/main" val="18009300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kumimoji="1" sz="2600">
                <a:solidFill>
                  <a:schemeClr val="tx1"/>
                </a:solidFill>
                <a:latin typeface="Times New Roman" pitchFamily="18" charset="0"/>
                <a:ea typeface="ＭＳ Ｐゴシック" pitchFamily="50" charset="-128"/>
              </a:defRPr>
            </a:lvl1pPr>
            <a:lvl2pPr marL="804763" indent="-309524" eaLnBrk="0" hangingPunct="0">
              <a:defRPr kumimoji="1" sz="2600">
                <a:solidFill>
                  <a:schemeClr val="tx1"/>
                </a:solidFill>
                <a:latin typeface="Times New Roman" pitchFamily="18" charset="0"/>
                <a:ea typeface="ＭＳ Ｐゴシック" pitchFamily="50" charset="-128"/>
              </a:defRPr>
            </a:lvl2pPr>
            <a:lvl3pPr marL="1238098" indent="-247620" eaLnBrk="0" hangingPunct="0">
              <a:defRPr kumimoji="1" sz="2600">
                <a:solidFill>
                  <a:schemeClr val="tx1"/>
                </a:solidFill>
                <a:latin typeface="Times New Roman" pitchFamily="18" charset="0"/>
                <a:ea typeface="ＭＳ Ｐゴシック" pitchFamily="50" charset="-128"/>
              </a:defRPr>
            </a:lvl3pPr>
            <a:lvl4pPr marL="1733337" indent="-247620" eaLnBrk="0" hangingPunct="0">
              <a:defRPr kumimoji="1" sz="2600">
                <a:solidFill>
                  <a:schemeClr val="tx1"/>
                </a:solidFill>
                <a:latin typeface="Times New Roman" pitchFamily="18" charset="0"/>
                <a:ea typeface="ＭＳ Ｐゴシック" pitchFamily="50" charset="-128"/>
              </a:defRPr>
            </a:lvl4pPr>
            <a:lvl5pPr marL="2228576" indent="-247620" eaLnBrk="0" hangingPunct="0">
              <a:defRPr kumimoji="1" sz="2600">
                <a:solidFill>
                  <a:schemeClr val="tx1"/>
                </a:solidFill>
                <a:latin typeface="Times New Roman" pitchFamily="18" charset="0"/>
                <a:ea typeface="ＭＳ Ｐゴシック" pitchFamily="50" charset="-128"/>
              </a:defRPr>
            </a:lvl5pPr>
            <a:lvl6pPr marL="2723815" indent="-247620" eaLnBrk="0" fontAlgn="base" hangingPunct="0">
              <a:spcBef>
                <a:spcPct val="0"/>
              </a:spcBef>
              <a:spcAft>
                <a:spcPct val="0"/>
              </a:spcAft>
              <a:defRPr kumimoji="1" sz="2600">
                <a:solidFill>
                  <a:schemeClr val="tx1"/>
                </a:solidFill>
                <a:latin typeface="Times New Roman" pitchFamily="18" charset="0"/>
                <a:ea typeface="ＭＳ Ｐゴシック" pitchFamily="50" charset="-128"/>
              </a:defRPr>
            </a:lvl6pPr>
            <a:lvl7pPr marL="3219054" indent="-247620" eaLnBrk="0" fontAlgn="base" hangingPunct="0">
              <a:spcBef>
                <a:spcPct val="0"/>
              </a:spcBef>
              <a:spcAft>
                <a:spcPct val="0"/>
              </a:spcAft>
              <a:defRPr kumimoji="1" sz="2600">
                <a:solidFill>
                  <a:schemeClr val="tx1"/>
                </a:solidFill>
                <a:latin typeface="Times New Roman" pitchFamily="18" charset="0"/>
                <a:ea typeface="ＭＳ Ｐゴシック" pitchFamily="50" charset="-128"/>
              </a:defRPr>
            </a:lvl7pPr>
            <a:lvl8pPr marL="3714293" indent="-247620" eaLnBrk="0" fontAlgn="base" hangingPunct="0">
              <a:spcBef>
                <a:spcPct val="0"/>
              </a:spcBef>
              <a:spcAft>
                <a:spcPct val="0"/>
              </a:spcAft>
              <a:defRPr kumimoji="1" sz="2600">
                <a:solidFill>
                  <a:schemeClr val="tx1"/>
                </a:solidFill>
                <a:latin typeface="Times New Roman" pitchFamily="18" charset="0"/>
                <a:ea typeface="ＭＳ Ｐゴシック" pitchFamily="50" charset="-128"/>
              </a:defRPr>
            </a:lvl8pPr>
            <a:lvl9pPr marL="4209532" indent="-247620" eaLnBrk="0" fontAlgn="base" hangingPunct="0">
              <a:spcBef>
                <a:spcPct val="0"/>
              </a:spcBef>
              <a:spcAft>
                <a:spcPct val="0"/>
              </a:spcAft>
              <a:defRPr kumimoji="1" sz="2600">
                <a:solidFill>
                  <a:schemeClr val="tx1"/>
                </a:solidFill>
                <a:latin typeface="Times New Roman" pitchFamily="18" charset="0"/>
                <a:ea typeface="ＭＳ Ｐゴシック" pitchFamily="50" charset="-128"/>
              </a:defRPr>
            </a:lvl9pPr>
          </a:lstStyle>
          <a:p>
            <a:pPr eaLnBrk="1" hangingPunct="1"/>
            <a:fld id="{24B9D07C-7364-4F8E-A0E2-161F36A83506}" type="slidenum">
              <a:rPr lang="en-US" altLang="ja-JP" sz="1300">
                <a:solidFill>
                  <a:prstClr val="black"/>
                </a:solidFill>
              </a:rPr>
              <a:pPr eaLnBrk="1" hangingPunct="1"/>
              <a:t>72</a:t>
            </a:fld>
            <a:endParaRPr lang="en-US" altLang="ja-JP" sz="1300">
              <a:solidFill>
                <a:prstClr val="black"/>
              </a:solidFill>
            </a:endParaRPr>
          </a:p>
        </p:txBody>
      </p:sp>
      <p:sp>
        <p:nvSpPr>
          <p:cNvPr id="60419" name="Rectangle 7"/>
          <p:cNvSpPr txBox="1">
            <a:spLocks noGrp="1" noChangeArrowheads="1"/>
          </p:cNvSpPr>
          <p:nvPr/>
        </p:nvSpPr>
        <p:spPr bwMode="auto">
          <a:xfrm>
            <a:off x="4022938" y="9721106"/>
            <a:ext cx="3074720" cy="5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35" tIns="47719" rIns="95435" bIns="47719" anchor="b"/>
          <a:lstStyle>
            <a:lvl1pPr defTabSz="881063" eaLnBrk="0" hangingPunct="0">
              <a:defRPr kumimoji="1" sz="2400">
                <a:solidFill>
                  <a:schemeClr val="tx1"/>
                </a:solidFill>
                <a:latin typeface="Times New Roman" pitchFamily="18" charset="0"/>
                <a:ea typeface="ＭＳ Ｐゴシック" pitchFamily="50" charset="-128"/>
              </a:defRPr>
            </a:lvl1pPr>
            <a:lvl2pPr marL="742950" indent="-285750" defTabSz="881063" eaLnBrk="0" hangingPunct="0">
              <a:defRPr kumimoji="1" sz="2400">
                <a:solidFill>
                  <a:schemeClr val="tx1"/>
                </a:solidFill>
                <a:latin typeface="Times New Roman" pitchFamily="18" charset="0"/>
                <a:ea typeface="ＭＳ Ｐゴシック" pitchFamily="50" charset="-128"/>
              </a:defRPr>
            </a:lvl2pPr>
            <a:lvl3pPr marL="1143000" indent="-228600" defTabSz="881063" eaLnBrk="0" hangingPunct="0">
              <a:defRPr kumimoji="1" sz="2400">
                <a:solidFill>
                  <a:schemeClr val="tx1"/>
                </a:solidFill>
                <a:latin typeface="Times New Roman" pitchFamily="18" charset="0"/>
                <a:ea typeface="ＭＳ Ｐゴシック" pitchFamily="50" charset="-128"/>
              </a:defRPr>
            </a:lvl3pPr>
            <a:lvl4pPr marL="1600200" indent="-228600" defTabSz="881063" eaLnBrk="0" hangingPunct="0">
              <a:defRPr kumimoji="1" sz="2400">
                <a:solidFill>
                  <a:schemeClr val="tx1"/>
                </a:solidFill>
                <a:latin typeface="Times New Roman" pitchFamily="18" charset="0"/>
                <a:ea typeface="ＭＳ Ｐゴシック" pitchFamily="50" charset="-128"/>
              </a:defRPr>
            </a:lvl4pPr>
            <a:lvl5pPr marL="2057400" indent="-228600" defTabSz="881063" eaLnBrk="0" hangingPunct="0">
              <a:defRPr kumimoji="1" sz="2400">
                <a:solidFill>
                  <a:schemeClr val="tx1"/>
                </a:solidFill>
                <a:latin typeface="Times New Roman" pitchFamily="18" charset="0"/>
                <a:ea typeface="ＭＳ Ｐゴシック" pitchFamily="50" charset="-128"/>
              </a:defRPr>
            </a:lvl5pPr>
            <a:lvl6pPr marL="2514600" indent="-228600" defTabSz="881063"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defTabSz="881063"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defTabSz="881063"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defTabSz="881063"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r" eaLnBrk="1" fontAlgn="base" hangingPunct="1">
              <a:spcBef>
                <a:spcPct val="0"/>
              </a:spcBef>
              <a:spcAft>
                <a:spcPct val="0"/>
              </a:spcAft>
            </a:pPr>
            <a:fld id="{D7F0FE15-CD31-46D6-99DD-E6613380F79E}" type="slidenum">
              <a:rPr lang="en-US" altLang="ja-JP" sz="1300">
                <a:solidFill>
                  <a:prstClr val="black"/>
                </a:solidFill>
                <a:latin typeface="Arial" pitchFamily="34" charset="0"/>
              </a:rPr>
              <a:pPr algn="r" eaLnBrk="1" fontAlgn="base" hangingPunct="1">
                <a:spcBef>
                  <a:spcPct val="0"/>
                </a:spcBef>
                <a:spcAft>
                  <a:spcPct val="0"/>
                </a:spcAft>
              </a:pPr>
              <a:t>72</a:t>
            </a:fld>
            <a:endParaRPr lang="en-US" altLang="ja-JP" sz="1300">
              <a:solidFill>
                <a:prstClr val="black"/>
              </a:solidFill>
              <a:latin typeface="Arial" pitchFamily="34" charset="0"/>
            </a:endParaRPr>
          </a:p>
        </p:txBody>
      </p:sp>
      <p:sp>
        <p:nvSpPr>
          <p:cNvPr id="60420" name="Rectangle 2050"/>
          <p:cNvSpPr>
            <a:spLocks noGrp="1" noRot="1" noChangeAspect="1" noChangeArrowheads="1" noTextEdit="1"/>
          </p:cNvSpPr>
          <p:nvPr>
            <p:ph type="sldImg"/>
          </p:nvPr>
        </p:nvSpPr>
        <p:spPr>
          <a:xfrm>
            <a:off x="992188" y="768350"/>
            <a:ext cx="5119687" cy="3840163"/>
          </a:xfrm>
          <a:solidFill>
            <a:srgbClr val="FFFFFF"/>
          </a:solidFill>
          <a:ln/>
        </p:spPr>
      </p:sp>
      <p:sp>
        <p:nvSpPr>
          <p:cNvPr id="60421" name="Rectangle 2051"/>
          <p:cNvSpPr>
            <a:spLocks noGrp="1" noChangeArrowheads="1"/>
          </p:cNvSpPr>
          <p:nvPr>
            <p:ph type="body" idx="1"/>
          </p:nvPr>
        </p:nvSpPr>
        <p:spPr>
          <a:xfrm>
            <a:off x="944931" y="4861441"/>
            <a:ext cx="5209440" cy="4605576"/>
          </a:xfrm>
          <a:solidFill>
            <a:srgbClr val="FFFFFF"/>
          </a:solidFill>
          <a:ln>
            <a:solidFill>
              <a:srgbClr val="000000"/>
            </a:solidFill>
            <a:miter lim="800000"/>
            <a:headEnd/>
            <a:tailEnd/>
          </a:ln>
        </p:spPr>
        <p:txBody>
          <a:bodyPr lIns="91946" tIns="45974" rIns="91946" bIns="45974"/>
          <a:lstStyle/>
          <a:p>
            <a:pPr eaLnBrk="1" hangingPunct="1"/>
            <a:endParaRPr lang="ja-JP" altLang="ja-JP" smtClean="0"/>
          </a:p>
        </p:txBody>
      </p:sp>
    </p:spTree>
    <p:extLst>
      <p:ext uri="{BB962C8B-B14F-4D97-AF65-F5344CB8AC3E}">
        <p14:creationId xmlns:p14="http://schemas.microsoft.com/office/powerpoint/2010/main" val="11405194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kumimoji="1" sz="2700">
                <a:solidFill>
                  <a:schemeClr val="tx1"/>
                </a:solidFill>
                <a:latin typeface="Times New Roman" pitchFamily="18" charset="0"/>
                <a:ea typeface="ＭＳ Ｐゴシック" pitchFamily="50" charset="-128"/>
              </a:defRPr>
            </a:lvl1pPr>
            <a:lvl2pPr marL="842081" indent="-323877" eaLnBrk="0" hangingPunct="0">
              <a:defRPr kumimoji="1" sz="2700">
                <a:solidFill>
                  <a:schemeClr val="tx1"/>
                </a:solidFill>
                <a:latin typeface="Times New Roman" pitchFamily="18" charset="0"/>
                <a:ea typeface="ＭＳ Ｐゴシック" pitchFamily="50" charset="-128"/>
              </a:defRPr>
            </a:lvl2pPr>
            <a:lvl3pPr marL="1295510" indent="-259103" eaLnBrk="0" hangingPunct="0">
              <a:defRPr kumimoji="1" sz="2700">
                <a:solidFill>
                  <a:schemeClr val="tx1"/>
                </a:solidFill>
                <a:latin typeface="Times New Roman" pitchFamily="18" charset="0"/>
                <a:ea typeface="ＭＳ Ｐゴシック" pitchFamily="50" charset="-128"/>
              </a:defRPr>
            </a:lvl3pPr>
            <a:lvl4pPr marL="1813714" indent="-259103" eaLnBrk="0" hangingPunct="0">
              <a:defRPr kumimoji="1" sz="2700">
                <a:solidFill>
                  <a:schemeClr val="tx1"/>
                </a:solidFill>
                <a:latin typeface="Times New Roman" pitchFamily="18" charset="0"/>
                <a:ea typeface="ＭＳ Ｐゴシック" pitchFamily="50" charset="-128"/>
              </a:defRPr>
            </a:lvl4pPr>
            <a:lvl5pPr marL="2331917" indent="-259103" eaLnBrk="0" hangingPunct="0">
              <a:defRPr kumimoji="1" sz="2700">
                <a:solidFill>
                  <a:schemeClr val="tx1"/>
                </a:solidFill>
                <a:latin typeface="Times New Roman" pitchFamily="18" charset="0"/>
                <a:ea typeface="ＭＳ Ｐゴシック" pitchFamily="50" charset="-128"/>
              </a:defRPr>
            </a:lvl5pPr>
            <a:lvl6pPr marL="2850121"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6pPr>
            <a:lvl7pPr marL="3368325"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7pPr>
            <a:lvl8pPr marL="3886529"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8pPr>
            <a:lvl9pPr marL="4404733"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9pPr>
          </a:lstStyle>
          <a:p>
            <a:pPr eaLnBrk="1" hangingPunct="1"/>
            <a:fld id="{57D5DF92-1F7F-4E7F-8F45-70D97C4AA2BF}" type="slidenum">
              <a:rPr lang="en-US" altLang="ja-JP" sz="1400">
                <a:solidFill>
                  <a:prstClr val="black"/>
                </a:solidFill>
              </a:rPr>
              <a:pPr eaLnBrk="1" hangingPunct="1"/>
              <a:t>73</a:t>
            </a:fld>
            <a:endParaRPr lang="en-US" altLang="ja-JP" sz="1400">
              <a:solidFill>
                <a:prstClr val="black"/>
              </a:solidFill>
            </a:endParaRPr>
          </a:p>
        </p:txBody>
      </p:sp>
      <p:sp>
        <p:nvSpPr>
          <p:cNvPr id="74755" name="Rectangle 2"/>
          <p:cNvSpPr>
            <a:spLocks noGrp="1" noRot="1" noChangeAspect="1" noChangeArrowheads="1" noTextEdit="1"/>
          </p:cNvSpPr>
          <p:nvPr>
            <p:ph type="sldImg"/>
          </p:nvPr>
        </p:nvSpPr>
        <p:spPr>
          <a:xfrm>
            <a:off x="742950" y="835025"/>
            <a:ext cx="5556250" cy="4168775"/>
          </a:xfrm>
          <a:solidFill>
            <a:srgbClr val="FFFFFF"/>
          </a:solidFill>
          <a:ln/>
        </p:spPr>
      </p:sp>
      <p:sp>
        <p:nvSpPr>
          <p:cNvPr id="74756" name="Rectangle 3"/>
          <p:cNvSpPr>
            <a:spLocks noGrp="1" noChangeArrowheads="1"/>
          </p:cNvSpPr>
          <p:nvPr>
            <p:ph type="body" idx="1"/>
          </p:nvPr>
        </p:nvSpPr>
        <p:spPr>
          <a:xfrm>
            <a:off x="704508" y="5284286"/>
            <a:ext cx="5636055" cy="5006165"/>
          </a:xfrm>
          <a:solidFill>
            <a:srgbClr val="FFFFFF"/>
          </a:solidFill>
          <a:ln>
            <a:solidFill>
              <a:srgbClr val="000000"/>
            </a:solidFill>
            <a:miter lim="800000"/>
            <a:headEnd/>
            <a:tailEnd/>
          </a:ln>
        </p:spPr>
        <p:txBody>
          <a:bodyPr lIns="99847" tIns="49925" rIns="99847" bIns="49925"/>
          <a:lstStyle/>
          <a:p>
            <a:pPr eaLnBrk="1" hangingPunct="1"/>
            <a:endParaRPr lang="ja-JP" altLang="ja-JP" smtClean="0"/>
          </a:p>
        </p:txBody>
      </p:sp>
    </p:spTree>
    <p:extLst>
      <p:ext uri="{BB962C8B-B14F-4D97-AF65-F5344CB8AC3E}">
        <p14:creationId xmlns:p14="http://schemas.microsoft.com/office/powerpoint/2010/main" val="3904645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kumimoji="1" sz="2700">
                <a:solidFill>
                  <a:schemeClr val="tx1"/>
                </a:solidFill>
                <a:latin typeface="Times New Roman" pitchFamily="18" charset="0"/>
                <a:ea typeface="ＭＳ Ｐゴシック" pitchFamily="50" charset="-128"/>
              </a:defRPr>
            </a:lvl1pPr>
            <a:lvl2pPr marL="842081" indent="-323877" eaLnBrk="0" hangingPunct="0">
              <a:defRPr kumimoji="1" sz="2700">
                <a:solidFill>
                  <a:schemeClr val="tx1"/>
                </a:solidFill>
                <a:latin typeface="Times New Roman" pitchFamily="18" charset="0"/>
                <a:ea typeface="ＭＳ Ｐゴシック" pitchFamily="50" charset="-128"/>
              </a:defRPr>
            </a:lvl2pPr>
            <a:lvl3pPr marL="1295510" indent="-259103" eaLnBrk="0" hangingPunct="0">
              <a:defRPr kumimoji="1" sz="2700">
                <a:solidFill>
                  <a:schemeClr val="tx1"/>
                </a:solidFill>
                <a:latin typeface="Times New Roman" pitchFamily="18" charset="0"/>
                <a:ea typeface="ＭＳ Ｐゴシック" pitchFamily="50" charset="-128"/>
              </a:defRPr>
            </a:lvl3pPr>
            <a:lvl4pPr marL="1813714" indent="-259103" eaLnBrk="0" hangingPunct="0">
              <a:defRPr kumimoji="1" sz="2700">
                <a:solidFill>
                  <a:schemeClr val="tx1"/>
                </a:solidFill>
                <a:latin typeface="Times New Roman" pitchFamily="18" charset="0"/>
                <a:ea typeface="ＭＳ Ｐゴシック" pitchFamily="50" charset="-128"/>
              </a:defRPr>
            </a:lvl4pPr>
            <a:lvl5pPr marL="2331917" indent="-259103" eaLnBrk="0" hangingPunct="0">
              <a:defRPr kumimoji="1" sz="2700">
                <a:solidFill>
                  <a:schemeClr val="tx1"/>
                </a:solidFill>
                <a:latin typeface="Times New Roman" pitchFamily="18" charset="0"/>
                <a:ea typeface="ＭＳ Ｐゴシック" pitchFamily="50" charset="-128"/>
              </a:defRPr>
            </a:lvl5pPr>
            <a:lvl6pPr marL="2850121"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6pPr>
            <a:lvl7pPr marL="3368325"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7pPr>
            <a:lvl8pPr marL="3886529"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8pPr>
            <a:lvl9pPr marL="4404733"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9pPr>
          </a:lstStyle>
          <a:p>
            <a:pPr eaLnBrk="1" hangingPunct="1"/>
            <a:fld id="{57D5DF92-1F7F-4E7F-8F45-70D97C4AA2BF}" type="slidenum">
              <a:rPr lang="en-US" altLang="ja-JP" sz="1400">
                <a:solidFill>
                  <a:prstClr val="black"/>
                </a:solidFill>
              </a:rPr>
              <a:pPr eaLnBrk="1" hangingPunct="1"/>
              <a:t>9</a:t>
            </a:fld>
            <a:endParaRPr lang="en-US" altLang="ja-JP" sz="1400">
              <a:solidFill>
                <a:prstClr val="black"/>
              </a:solidFill>
            </a:endParaRPr>
          </a:p>
        </p:txBody>
      </p:sp>
      <p:sp>
        <p:nvSpPr>
          <p:cNvPr id="74755" name="Rectangle 2"/>
          <p:cNvSpPr>
            <a:spLocks noGrp="1" noRot="1" noChangeAspect="1" noChangeArrowheads="1" noTextEdit="1"/>
          </p:cNvSpPr>
          <p:nvPr>
            <p:ph type="sldImg"/>
          </p:nvPr>
        </p:nvSpPr>
        <p:spPr>
          <a:xfrm>
            <a:off x="742950" y="835025"/>
            <a:ext cx="5556250" cy="4168775"/>
          </a:xfrm>
          <a:solidFill>
            <a:srgbClr val="FFFFFF"/>
          </a:solidFill>
          <a:ln/>
        </p:spPr>
      </p:sp>
      <p:sp>
        <p:nvSpPr>
          <p:cNvPr id="74756" name="Rectangle 3"/>
          <p:cNvSpPr>
            <a:spLocks noGrp="1" noChangeArrowheads="1"/>
          </p:cNvSpPr>
          <p:nvPr>
            <p:ph type="body" idx="1"/>
          </p:nvPr>
        </p:nvSpPr>
        <p:spPr>
          <a:xfrm>
            <a:off x="704508" y="5284286"/>
            <a:ext cx="5636055" cy="5006165"/>
          </a:xfrm>
          <a:solidFill>
            <a:srgbClr val="FFFFFF"/>
          </a:solidFill>
          <a:ln>
            <a:solidFill>
              <a:srgbClr val="000000"/>
            </a:solidFill>
            <a:miter lim="800000"/>
            <a:headEnd/>
            <a:tailEnd/>
          </a:ln>
        </p:spPr>
        <p:txBody>
          <a:bodyPr lIns="99847" tIns="49925" rIns="99847" bIns="49925"/>
          <a:lstStyle/>
          <a:p>
            <a:pPr eaLnBrk="1" hangingPunct="1"/>
            <a:endParaRPr lang="ja-JP" altLang="ja-JP" smtClean="0"/>
          </a:p>
        </p:txBody>
      </p:sp>
    </p:spTree>
    <p:extLst>
      <p:ext uri="{BB962C8B-B14F-4D97-AF65-F5344CB8AC3E}">
        <p14:creationId xmlns:p14="http://schemas.microsoft.com/office/powerpoint/2010/main" val="1699654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kumimoji="1" sz="2600">
                <a:solidFill>
                  <a:schemeClr val="tx1"/>
                </a:solidFill>
                <a:latin typeface="Times New Roman" pitchFamily="18" charset="0"/>
                <a:ea typeface="ＭＳ Ｐゴシック" pitchFamily="50" charset="-128"/>
              </a:defRPr>
            </a:lvl1pPr>
            <a:lvl2pPr marL="804763" indent="-309524" eaLnBrk="0" hangingPunct="0">
              <a:defRPr kumimoji="1" sz="2600">
                <a:solidFill>
                  <a:schemeClr val="tx1"/>
                </a:solidFill>
                <a:latin typeface="Times New Roman" pitchFamily="18" charset="0"/>
                <a:ea typeface="ＭＳ Ｐゴシック" pitchFamily="50" charset="-128"/>
              </a:defRPr>
            </a:lvl2pPr>
            <a:lvl3pPr marL="1238098" indent="-247620" eaLnBrk="0" hangingPunct="0">
              <a:defRPr kumimoji="1" sz="2600">
                <a:solidFill>
                  <a:schemeClr val="tx1"/>
                </a:solidFill>
                <a:latin typeface="Times New Roman" pitchFamily="18" charset="0"/>
                <a:ea typeface="ＭＳ Ｐゴシック" pitchFamily="50" charset="-128"/>
              </a:defRPr>
            </a:lvl3pPr>
            <a:lvl4pPr marL="1733337" indent="-247620" eaLnBrk="0" hangingPunct="0">
              <a:defRPr kumimoji="1" sz="2600">
                <a:solidFill>
                  <a:schemeClr val="tx1"/>
                </a:solidFill>
                <a:latin typeface="Times New Roman" pitchFamily="18" charset="0"/>
                <a:ea typeface="ＭＳ Ｐゴシック" pitchFamily="50" charset="-128"/>
              </a:defRPr>
            </a:lvl4pPr>
            <a:lvl5pPr marL="2228576" indent="-247620" eaLnBrk="0" hangingPunct="0">
              <a:defRPr kumimoji="1" sz="2600">
                <a:solidFill>
                  <a:schemeClr val="tx1"/>
                </a:solidFill>
                <a:latin typeface="Times New Roman" pitchFamily="18" charset="0"/>
                <a:ea typeface="ＭＳ Ｐゴシック" pitchFamily="50" charset="-128"/>
              </a:defRPr>
            </a:lvl5pPr>
            <a:lvl6pPr marL="2723815" indent="-247620" eaLnBrk="0" fontAlgn="base" hangingPunct="0">
              <a:spcBef>
                <a:spcPct val="0"/>
              </a:spcBef>
              <a:spcAft>
                <a:spcPct val="0"/>
              </a:spcAft>
              <a:defRPr kumimoji="1" sz="2600">
                <a:solidFill>
                  <a:schemeClr val="tx1"/>
                </a:solidFill>
                <a:latin typeface="Times New Roman" pitchFamily="18" charset="0"/>
                <a:ea typeface="ＭＳ Ｐゴシック" pitchFamily="50" charset="-128"/>
              </a:defRPr>
            </a:lvl6pPr>
            <a:lvl7pPr marL="3219054" indent="-247620" eaLnBrk="0" fontAlgn="base" hangingPunct="0">
              <a:spcBef>
                <a:spcPct val="0"/>
              </a:spcBef>
              <a:spcAft>
                <a:spcPct val="0"/>
              </a:spcAft>
              <a:defRPr kumimoji="1" sz="2600">
                <a:solidFill>
                  <a:schemeClr val="tx1"/>
                </a:solidFill>
                <a:latin typeface="Times New Roman" pitchFamily="18" charset="0"/>
                <a:ea typeface="ＭＳ Ｐゴシック" pitchFamily="50" charset="-128"/>
              </a:defRPr>
            </a:lvl7pPr>
            <a:lvl8pPr marL="3714293" indent="-247620" eaLnBrk="0" fontAlgn="base" hangingPunct="0">
              <a:spcBef>
                <a:spcPct val="0"/>
              </a:spcBef>
              <a:spcAft>
                <a:spcPct val="0"/>
              </a:spcAft>
              <a:defRPr kumimoji="1" sz="2600">
                <a:solidFill>
                  <a:schemeClr val="tx1"/>
                </a:solidFill>
                <a:latin typeface="Times New Roman" pitchFamily="18" charset="0"/>
                <a:ea typeface="ＭＳ Ｐゴシック" pitchFamily="50" charset="-128"/>
              </a:defRPr>
            </a:lvl8pPr>
            <a:lvl9pPr marL="4209532" indent="-247620" eaLnBrk="0" fontAlgn="base" hangingPunct="0">
              <a:spcBef>
                <a:spcPct val="0"/>
              </a:spcBef>
              <a:spcAft>
                <a:spcPct val="0"/>
              </a:spcAft>
              <a:defRPr kumimoji="1" sz="2600">
                <a:solidFill>
                  <a:schemeClr val="tx1"/>
                </a:solidFill>
                <a:latin typeface="Times New Roman" pitchFamily="18" charset="0"/>
                <a:ea typeface="ＭＳ Ｐゴシック" pitchFamily="50" charset="-128"/>
              </a:defRPr>
            </a:lvl9pPr>
          </a:lstStyle>
          <a:p>
            <a:pPr eaLnBrk="1" hangingPunct="1"/>
            <a:fld id="{24B9D07C-7364-4F8E-A0E2-161F36A83506}" type="slidenum">
              <a:rPr lang="en-US" altLang="ja-JP" sz="1300">
                <a:solidFill>
                  <a:prstClr val="black"/>
                </a:solidFill>
              </a:rPr>
              <a:pPr eaLnBrk="1" hangingPunct="1"/>
              <a:t>74</a:t>
            </a:fld>
            <a:endParaRPr lang="en-US" altLang="ja-JP" sz="1300">
              <a:solidFill>
                <a:prstClr val="black"/>
              </a:solidFill>
            </a:endParaRPr>
          </a:p>
        </p:txBody>
      </p:sp>
      <p:sp>
        <p:nvSpPr>
          <p:cNvPr id="60419" name="Rectangle 7"/>
          <p:cNvSpPr txBox="1">
            <a:spLocks noGrp="1" noChangeArrowheads="1"/>
          </p:cNvSpPr>
          <p:nvPr/>
        </p:nvSpPr>
        <p:spPr bwMode="auto">
          <a:xfrm>
            <a:off x="4022938" y="9721106"/>
            <a:ext cx="3074720" cy="5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35" tIns="47719" rIns="95435" bIns="47719" anchor="b"/>
          <a:lstStyle>
            <a:lvl1pPr defTabSz="881063" eaLnBrk="0" hangingPunct="0">
              <a:defRPr kumimoji="1" sz="2400">
                <a:solidFill>
                  <a:schemeClr val="tx1"/>
                </a:solidFill>
                <a:latin typeface="Times New Roman" pitchFamily="18" charset="0"/>
                <a:ea typeface="ＭＳ Ｐゴシック" pitchFamily="50" charset="-128"/>
              </a:defRPr>
            </a:lvl1pPr>
            <a:lvl2pPr marL="742950" indent="-285750" defTabSz="881063" eaLnBrk="0" hangingPunct="0">
              <a:defRPr kumimoji="1" sz="2400">
                <a:solidFill>
                  <a:schemeClr val="tx1"/>
                </a:solidFill>
                <a:latin typeface="Times New Roman" pitchFamily="18" charset="0"/>
                <a:ea typeface="ＭＳ Ｐゴシック" pitchFamily="50" charset="-128"/>
              </a:defRPr>
            </a:lvl2pPr>
            <a:lvl3pPr marL="1143000" indent="-228600" defTabSz="881063" eaLnBrk="0" hangingPunct="0">
              <a:defRPr kumimoji="1" sz="2400">
                <a:solidFill>
                  <a:schemeClr val="tx1"/>
                </a:solidFill>
                <a:latin typeface="Times New Roman" pitchFamily="18" charset="0"/>
                <a:ea typeface="ＭＳ Ｐゴシック" pitchFamily="50" charset="-128"/>
              </a:defRPr>
            </a:lvl3pPr>
            <a:lvl4pPr marL="1600200" indent="-228600" defTabSz="881063" eaLnBrk="0" hangingPunct="0">
              <a:defRPr kumimoji="1" sz="2400">
                <a:solidFill>
                  <a:schemeClr val="tx1"/>
                </a:solidFill>
                <a:latin typeface="Times New Roman" pitchFamily="18" charset="0"/>
                <a:ea typeface="ＭＳ Ｐゴシック" pitchFamily="50" charset="-128"/>
              </a:defRPr>
            </a:lvl4pPr>
            <a:lvl5pPr marL="2057400" indent="-228600" defTabSz="881063" eaLnBrk="0" hangingPunct="0">
              <a:defRPr kumimoji="1" sz="2400">
                <a:solidFill>
                  <a:schemeClr val="tx1"/>
                </a:solidFill>
                <a:latin typeface="Times New Roman" pitchFamily="18" charset="0"/>
                <a:ea typeface="ＭＳ Ｐゴシック" pitchFamily="50" charset="-128"/>
              </a:defRPr>
            </a:lvl5pPr>
            <a:lvl6pPr marL="2514600" indent="-228600" defTabSz="881063"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defTabSz="881063"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defTabSz="881063"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defTabSz="881063"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r" eaLnBrk="1" fontAlgn="base" hangingPunct="1">
              <a:spcBef>
                <a:spcPct val="0"/>
              </a:spcBef>
              <a:spcAft>
                <a:spcPct val="0"/>
              </a:spcAft>
            </a:pPr>
            <a:fld id="{D7F0FE15-CD31-46D6-99DD-E6613380F79E}" type="slidenum">
              <a:rPr lang="en-US" altLang="ja-JP" sz="1300">
                <a:solidFill>
                  <a:prstClr val="black"/>
                </a:solidFill>
                <a:latin typeface="Arial" pitchFamily="34" charset="0"/>
              </a:rPr>
              <a:pPr algn="r" eaLnBrk="1" fontAlgn="base" hangingPunct="1">
                <a:spcBef>
                  <a:spcPct val="0"/>
                </a:spcBef>
                <a:spcAft>
                  <a:spcPct val="0"/>
                </a:spcAft>
              </a:pPr>
              <a:t>74</a:t>
            </a:fld>
            <a:endParaRPr lang="en-US" altLang="ja-JP" sz="1300">
              <a:solidFill>
                <a:prstClr val="black"/>
              </a:solidFill>
              <a:latin typeface="Arial" pitchFamily="34" charset="0"/>
            </a:endParaRPr>
          </a:p>
        </p:txBody>
      </p:sp>
      <p:sp>
        <p:nvSpPr>
          <p:cNvPr id="60420" name="Rectangle 2050"/>
          <p:cNvSpPr>
            <a:spLocks noGrp="1" noRot="1" noChangeAspect="1" noChangeArrowheads="1" noTextEdit="1"/>
          </p:cNvSpPr>
          <p:nvPr>
            <p:ph type="sldImg"/>
          </p:nvPr>
        </p:nvSpPr>
        <p:spPr>
          <a:xfrm>
            <a:off x="992188" y="768350"/>
            <a:ext cx="5119687" cy="3840163"/>
          </a:xfrm>
          <a:solidFill>
            <a:srgbClr val="FFFFFF"/>
          </a:solidFill>
          <a:ln/>
        </p:spPr>
      </p:sp>
      <p:sp>
        <p:nvSpPr>
          <p:cNvPr id="60421" name="Rectangle 2051"/>
          <p:cNvSpPr>
            <a:spLocks noGrp="1" noChangeArrowheads="1"/>
          </p:cNvSpPr>
          <p:nvPr>
            <p:ph type="body" idx="1"/>
          </p:nvPr>
        </p:nvSpPr>
        <p:spPr>
          <a:xfrm>
            <a:off x="944931" y="4861441"/>
            <a:ext cx="5209440" cy="4605576"/>
          </a:xfrm>
          <a:solidFill>
            <a:srgbClr val="FFFFFF"/>
          </a:solidFill>
          <a:ln>
            <a:solidFill>
              <a:srgbClr val="000000"/>
            </a:solidFill>
            <a:miter lim="800000"/>
            <a:headEnd/>
            <a:tailEnd/>
          </a:ln>
        </p:spPr>
        <p:txBody>
          <a:bodyPr lIns="91946" tIns="45974" rIns="91946" bIns="45974"/>
          <a:lstStyle/>
          <a:p>
            <a:pPr eaLnBrk="1" hangingPunct="1"/>
            <a:endParaRPr lang="ja-JP" altLang="ja-JP" smtClean="0"/>
          </a:p>
        </p:txBody>
      </p:sp>
    </p:spTree>
    <p:extLst>
      <p:ext uri="{BB962C8B-B14F-4D97-AF65-F5344CB8AC3E}">
        <p14:creationId xmlns:p14="http://schemas.microsoft.com/office/powerpoint/2010/main" val="36235382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kumimoji="1" sz="2700">
                <a:solidFill>
                  <a:schemeClr val="tx1"/>
                </a:solidFill>
                <a:latin typeface="Times New Roman" pitchFamily="18" charset="0"/>
                <a:ea typeface="ＭＳ Ｐゴシック" pitchFamily="50" charset="-128"/>
              </a:defRPr>
            </a:lvl1pPr>
            <a:lvl2pPr marL="842081" indent="-323877" eaLnBrk="0" hangingPunct="0">
              <a:defRPr kumimoji="1" sz="2700">
                <a:solidFill>
                  <a:schemeClr val="tx1"/>
                </a:solidFill>
                <a:latin typeface="Times New Roman" pitchFamily="18" charset="0"/>
                <a:ea typeface="ＭＳ Ｐゴシック" pitchFamily="50" charset="-128"/>
              </a:defRPr>
            </a:lvl2pPr>
            <a:lvl3pPr marL="1295510" indent="-259103" eaLnBrk="0" hangingPunct="0">
              <a:defRPr kumimoji="1" sz="2700">
                <a:solidFill>
                  <a:schemeClr val="tx1"/>
                </a:solidFill>
                <a:latin typeface="Times New Roman" pitchFamily="18" charset="0"/>
                <a:ea typeface="ＭＳ Ｐゴシック" pitchFamily="50" charset="-128"/>
              </a:defRPr>
            </a:lvl3pPr>
            <a:lvl4pPr marL="1813714" indent="-259103" eaLnBrk="0" hangingPunct="0">
              <a:defRPr kumimoji="1" sz="2700">
                <a:solidFill>
                  <a:schemeClr val="tx1"/>
                </a:solidFill>
                <a:latin typeface="Times New Roman" pitchFamily="18" charset="0"/>
                <a:ea typeface="ＭＳ Ｐゴシック" pitchFamily="50" charset="-128"/>
              </a:defRPr>
            </a:lvl4pPr>
            <a:lvl5pPr marL="2331917" indent="-259103" eaLnBrk="0" hangingPunct="0">
              <a:defRPr kumimoji="1" sz="2700">
                <a:solidFill>
                  <a:schemeClr val="tx1"/>
                </a:solidFill>
                <a:latin typeface="Times New Roman" pitchFamily="18" charset="0"/>
                <a:ea typeface="ＭＳ Ｐゴシック" pitchFamily="50" charset="-128"/>
              </a:defRPr>
            </a:lvl5pPr>
            <a:lvl6pPr marL="2850121"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6pPr>
            <a:lvl7pPr marL="3368325"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7pPr>
            <a:lvl8pPr marL="3886529"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8pPr>
            <a:lvl9pPr marL="4404733" indent="-259103" eaLnBrk="0" fontAlgn="base" hangingPunct="0">
              <a:spcBef>
                <a:spcPct val="0"/>
              </a:spcBef>
              <a:spcAft>
                <a:spcPct val="0"/>
              </a:spcAft>
              <a:defRPr kumimoji="1" sz="2700">
                <a:solidFill>
                  <a:schemeClr val="tx1"/>
                </a:solidFill>
                <a:latin typeface="Times New Roman" pitchFamily="18" charset="0"/>
                <a:ea typeface="ＭＳ Ｐゴシック" pitchFamily="50" charset="-128"/>
              </a:defRPr>
            </a:lvl9pPr>
          </a:lstStyle>
          <a:p>
            <a:pPr eaLnBrk="1" hangingPunct="1"/>
            <a:fld id="{57D5DF92-1F7F-4E7F-8F45-70D97C4AA2BF}" type="slidenum">
              <a:rPr lang="en-US" altLang="ja-JP" sz="1400">
                <a:solidFill>
                  <a:prstClr val="black"/>
                </a:solidFill>
              </a:rPr>
              <a:pPr eaLnBrk="1" hangingPunct="1"/>
              <a:t>75</a:t>
            </a:fld>
            <a:endParaRPr lang="en-US" altLang="ja-JP" sz="1400">
              <a:solidFill>
                <a:prstClr val="black"/>
              </a:solidFill>
            </a:endParaRPr>
          </a:p>
        </p:txBody>
      </p:sp>
      <p:sp>
        <p:nvSpPr>
          <p:cNvPr id="74755" name="Rectangle 2"/>
          <p:cNvSpPr>
            <a:spLocks noGrp="1" noRot="1" noChangeAspect="1" noChangeArrowheads="1" noTextEdit="1"/>
          </p:cNvSpPr>
          <p:nvPr>
            <p:ph type="sldImg"/>
          </p:nvPr>
        </p:nvSpPr>
        <p:spPr>
          <a:xfrm>
            <a:off x="742950" y="835025"/>
            <a:ext cx="5556250" cy="4168775"/>
          </a:xfrm>
          <a:solidFill>
            <a:srgbClr val="FFFFFF"/>
          </a:solidFill>
          <a:ln/>
        </p:spPr>
      </p:sp>
      <p:sp>
        <p:nvSpPr>
          <p:cNvPr id="74756" name="Rectangle 3"/>
          <p:cNvSpPr>
            <a:spLocks noGrp="1" noChangeArrowheads="1"/>
          </p:cNvSpPr>
          <p:nvPr>
            <p:ph type="body" idx="1"/>
          </p:nvPr>
        </p:nvSpPr>
        <p:spPr>
          <a:xfrm>
            <a:off x="704508" y="5284286"/>
            <a:ext cx="5636055" cy="5006165"/>
          </a:xfrm>
          <a:solidFill>
            <a:srgbClr val="FFFFFF"/>
          </a:solidFill>
          <a:ln>
            <a:solidFill>
              <a:srgbClr val="000000"/>
            </a:solidFill>
            <a:miter lim="800000"/>
            <a:headEnd/>
            <a:tailEnd/>
          </a:ln>
        </p:spPr>
        <p:txBody>
          <a:bodyPr lIns="99847" tIns="49925" rIns="99847" bIns="49925"/>
          <a:lstStyle/>
          <a:p>
            <a:pPr eaLnBrk="1" hangingPunct="1"/>
            <a:endParaRPr lang="ja-JP" altLang="ja-JP" smtClean="0"/>
          </a:p>
        </p:txBody>
      </p:sp>
    </p:spTree>
    <p:extLst>
      <p:ext uri="{BB962C8B-B14F-4D97-AF65-F5344CB8AC3E}">
        <p14:creationId xmlns:p14="http://schemas.microsoft.com/office/powerpoint/2010/main" val="1738957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kumimoji="1" sz="2500">
                <a:solidFill>
                  <a:schemeClr val="tx1"/>
                </a:solidFill>
                <a:latin typeface="Times New Roman" pitchFamily="18" charset="0"/>
                <a:ea typeface="ＭＳ Ｐゴシック" pitchFamily="50" charset="-128"/>
              </a:defRPr>
            </a:lvl1pPr>
            <a:lvl2pPr marL="777401" indent="-299000" eaLnBrk="0" hangingPunct="0">
              <a:defRPr kumimoji="1" sz="2500">
                <a:solidFill>
                  <a:schemeClr val="tx1"/>
                </a:solidFill>
                <a:latin typeface="Times New Roman" pitchFamily="18" charset="0"/>
                <a:ea typeface="ＭＳ Ｐゴシック" pitchFamily="50" charset="-128"/>
              </a:defRPr>
            </a:lvl2pPr>
            <a:lvl3pPr marL="1196003" indent="-239201" eaLnBrk="0" hangingPunct="0">
              <a:defRPr kumimoji="1" sz="2500">
                <a:solidFill>
                  <a:schemeClr val="tx1"/>
                </a:solidFill>
                <a:latin typeface="Times New Roman" pitchFamily="18" charset="0"/>
                <a:ea typeface="ＭＳ Ｐゴシック" pitchFamily="50" charset="-128"/>
              </a:defRPr>
            </a:lvl3pPr>
            <a:lvl4pPr marL="1674404" indent="-239201" eaLnBrk="0" hangingPunct="0">
              <a:defRPr kumimoji="1" sz="2500">
                <a:solidFill>
                  <a:schemeClr val="tx1"/>
                </a:solidFill>
                <a:latin typeface="Times New Roman" pitchFamily="18" charset="0"/>
                <a:ea typeface="ＭＳ Ｐゴシック" pitchFamily="50" charset="-128"/>
              </a:defRPr>
            </a:lvl4pPr>
            <a:lvl5pPr marL="2152804" indent="-239201" eaLnBrk="0" hangingPunct="0">
              <a:defRPr kumimoji="1" sz="2500">
                <a:solidFill>
                  <a:schemeClr val="tx1"/>
                </a:solidFill>
                <a:latin typeface="Times New Roman" pitchFamily="18" charset="0"/>
                <a:ea typeface="ＭＳ Ｐゴシック" pitchFamily="50" charset="-128"/>
              </a:defRPr>
            </a:lvl5pPr>
            <a:lvl6pPr marL="2631205" indent="-239201"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6pPr>
            <a:lvl7pPr marL="3109606" indent="-239201"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7pPr>
            <a:lvl8pPr marL="3588007" indent="-239201"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8pPr>
            <a:lvl9pPr marL="4066408" indent="-239201"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9pPr>
          </a:lstStyle>
          <a:p>
            <a:pPr eaLnBrk="1" hangingPunct="1"/>
            <a:fld id="{57D5DF92-1F7F-4E7F-8F45-70D97C4AA2BF}" type="slidenum">
              <a:rPr lang="en-US" altLang="ja-JP" sz="1300">
                <a:solidFill>
                  <a:prstClr val="black"/>
                </a:solidFill>
              </a:rPr>
              <a:pPr eaLnBrk="1" hangingPunct="1"/>
              <a:t>77</a:t>
            </a:fld>
            <a:endParaRPr lang="en-US" altLang="ja-JP" sz="1300">
              <a:solidFill>
                <a:prstClr val="black"/>
              </a:solidFill>
            </a:endParaRPr>
          </a:p>
        </p:txBody>
      </p:sp>
      <p:sp>
        <p:nvSpPr>
          <p:cNvPr id="74755" name="Rectangle 2"/>
          <p:cNvSpPr>
            <a:spLocks noGrp="1" noRot="1" noChangeAspect="1" noChangeArrowheads="1" noTextEdit="1"/>
          </p:cNvSpPr>
          <p:nvPr>
            <p:ph type="sldImg"/>
          </p:nvPr>
        </p:nvSpPr>
        <p:spPr>
          <a:xfrm>
            <a:off x="919163" y="746125"/>
            <a:ext cx="4965700" cy="3724275"/>
          </a:xfrm>
          <a:solidFill>
            <a:srgbClr val="FFFFFF"/>
          </a:solidFill>
          <a:ln/>
        </p:spPr>
      </p:sp>
      <p:sp>
        <p:nvSpPr>
          <p:cNvPr id="74756" name="Rectangle 3"/>
          <p:cNvSpPr>
            <a:spLocks noGrp="1" noChangeArrowheads="1"/>
          </p:cNvSpPr>
          <p:nvPr>
            <p:ph type="body" idx="1"/>
          </p:nvPr>
        </p:nvSpPr>
        <p:spPr>
          <a:xfrm>
            <a:off x="680562" y="4721186"/>
            <a:ext cx="5444490" cy="4472702"/>
          </a:xfrm>
          <a:solidFill>
            <a:srgbClr val="FFFFFF"/>
          </a:solidFill>
          <a:ln>
            <a:solidFill>
              <a:srgbClr val="000000"/>
            </a:solidFill>
            <a:miter lim="800000"/>
            <a:headEnd/>
            <a:tailEnd/>
          </a:ln>
        </p:spPr>
        <p:txBody>
          <a:bodyPr lIns="92178" tIns="46090" rIns="92178" bIns="46090"/>
          <a:lstStyle/>
          <a:p>
            <a:pPr eaLnBrk="1" hangingPunct="1"/>
            <a:endParaRPr lang="ja-JP" altLang="ja-JP" smtClean="0"/>
          </a:p>
        </p:txBody>
      </p:sp>
    </p:spTree>
    <p:extLst>
      <p:ext uri="{BB962C8B-B14F-4D97-AF65-F5344CB8AC3E}">
        <p14:creationId xmlns:p14="http://schemas.microsoft.com/office/powerpoint/2010/main" val="1577943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fld id="{83A9F45E-B345-4B41-881E-3626DD27A7E4}" type="slidenum">
              <a:rPr lang="en-US" altLang="ja-JP" sz="1200" smtClean="0">
                <a:solidFill>
                  <a:srgbClr val="000000"/>
                </a:solidFill>
              </a:rPr>
              <a:pPr eaLnBrk="1" hangingPunct="1"/>
              <a:t>78</a:t>
            </a:fld>
            <a:endParaRPr lang="en-US" altLang="ja-JP" sz="1200" smtClean="0">
              <a:solidFill>
                <a:srgbClr val="000000"/>
              </a:solidFill>
            </a:endParaRPr>
          </a:p>
        </p:txBody>
      </p:sp>
      <p:sp>
        <p:nvSpPr>
          <p:cNvPr id="155651" name="Rectangle 2"/>
          <p:cNvSpPr>
            <a:spLocks noGrp="1" noRot="1" noChangeAspect="1" noChangeArrowheads="1" noTextEdit="1"/>
          </p:cNvSpPr>
          <p:nvPr>
            <p:ph type="sldImg"/>
          </p:nvPr>
        </p:nvSpPr>
        <p:spPr>
          <a:xfrm>
            <a:off x="1144588" y="685800"/>
            <a:ext cx="4572000" cy="3429000"/>
          </a:xfrm>
          <a:ln/>
        </p:spPr>
      </p:sp>
      <p:sp>
        <p:nvSpPr>
          <p:cNvPr id="155652" name="Rectangle 3"/>
          <p:cNvSpPr>
            <a:spLocks noGrp="1" noChangeArrowheads="1"/>
          </p:cNvSpPr>
          <p:nvPr>
            <p:ph type="body" idx="1"/>
          </p:nvPr>
        </p:nvSpPr>
        <p:spPr>
          <a:xfrm>
            <a:off x="912813" y="4343400"/>
            <a:ext cx="5032375" cy="4114800"/>
          </a:xfrm>
          <a:noFill/>
        </p:spPr>
        <p:txBody>
          <a:bodyPr/>
          <a:lstStyle/>
          <a:p>
            <a:pPr eaLnBrk="1" hangingPunct="1"/>
            <a:endParaRPr lang="ja-JP" altLang="ja-JP" smtClean="0"/>
          </a:p>
        </p:txBody>
      </p:sp>
    </p:spTree>
    <p:extLst>
      <p:ext uri="{BB962C8B-B14F-4D97-AF65-F5344CB8AC3E}">
        <p14:creationId xmlns:p14="http://schemas.microsoft.com/office/powerpoint/2010/main" val="27238004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lvl1pPr defTabSz="988759">
              <a:spcBef>
                <a:spcPct val="30000"/>
              </a:spcBef>
              <a:defRPr kumimoji="1" sz="1300">
                <a:solidFill>
                  <a:schemeClr val="tx1"/>
                </a:solidFill>
                <a:latin typeface="Times New Roman" panose="02020603050405020304" pitchFamily="18" charset="0"/>
                <a:ea typeface="ＭＳ Ｐ明朝" panose="02020600040205080304" pitchFamily="18" charset="-128"/>
              </a:defRPr>
            </a:lvl1pPr>
            <a:lvl2pPr marL="804763" indent="-309524" defTabSz="988759">
              <a:spcBef>
                <a:spcPct val="30000"/>
              </a:spcBef>
              <a:defRPr kumimoji="1" sz="1300">
                <a:solidFill>
                  <a:schemeClr val="tx1"/>
                </a:solidFill>
                <a:latin typeface="Times New Roman" panose="02020603050405020304" pitchFamily="18" charset="0"/>
                <a:ea typeface="ＭＳ Ｐ明朝" panose="02020600040205080304" pitchFamily="18" charset="-128"/>
              </a:defRPr>
            </a:lvl2pPr>
            <a:lvl3pPr marL="1238098" indent="-247620" defTabSz="988759">
              <a:spcBef>
                <a:spcPct val="30000"/>
              </a:spcBef>
              <a:defRPr kumimoji="1" sz="1300">
                <a:solidFill>
                  <a:schemeClr val="tx1"/>
                </a:solidFill>
                <a:latin typeface="Times New Roman" panose="02020603050405020304" pitchFamily="18" charset="0"/>
                <a:ea typeface="ＭＳ Ｐ明朝" panose="02020600040205080304" pitchFamily="18" charset="-128"/>
              </a:defRPr>
            </a:lvl3pPr>
            <a:lvl4pPr marL="1733337" indent="-247620" defTabSz="988759">
              <a:spcBef>
                <a:spcPct val="30000"/>
              </a:spcBef>
              <a:defRPr kumimoji="1" sz="1300">
                <a:solidFill>
                  <a:schemeClr val="tx1"/>
                </a:solidFill>
                <a:latin typeface="Times New Roman" panose="02020603050405020304" pitchFamily="18" charset="0"/>
                <a:ea typeface="ＭＳ Ｐ明朝" panose="02020600040205080304" pitchFamily="18" charset="-128"/>
              </a:defRPr>
            </a:lvl4pPr>
            <a:lvl5pPr marL="2228576" indent="-247620" defTabSz="988759">
              <a:spcBef>
                <a:spcPct val="30000"/>
              </a:spcBef>
              <a:defRPr kumimoji="1" sz="1300">
                <a:solidFill>
                  <a:schemeClr val="tx1"/>
                </a:solidFill>
                <a:latin typeface="Times New Roman" panose="02020603050405020304" pitchFamily="18" charset="0"/>
                <a:ea typeface="ＭＳ Ｐ明朝" panose="02020600040205080304" pitchFamily="18" charset="-128"/>
              </a:defRPr>
            </a:lvl5pPr>
            <a:lvl6pPr marL="2723815" indent="-247620" defTabSz="988759"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6pPr>
            <a:lvl7pPr marL="3219054" indent="-247620" defTabSz="988759"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7pPr>
            <a:lvl8pPr marL="3714293" indent="-247620" defTabSz="988759"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8pPr>
            <a:lvl9pPr marL="4209532" indent="-247620" defTabSz="988759"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9C7EFA3C-06C2-4A4F-8FB4-4A6998EC5E1E}" type="slidenum">
              <a:rPr lang="en-US" altLang="ja-JP" smtClean="0">
                <a:solidFill>
                  <a:prstClr val="black"/>
                </a:solidFill>
                <a:ea typeface="ＭＳ Ｐゴシック" panose="020B0600070205080204" pitchFamily="50" charset="-128"/>
              </a:rPr>
              <a:pPr>
                <a:spcBef>
                  <a:spcPct val="0"/>
                </a:spcBef>
              </a:pPr>
              <a:t>80</a:t>
            </a:fld>
            <a:endParaRPr lang="en-US" altLang="ja-JP" smtClean="0">
              <a:solidFill>
                <a:prstClr val="black"/>
              </a:solidFill>
              <a:ea typeface="ＭＳ Ｐゴシック" panose="020B0600070205080204" pitchFamily="50" charset="-128"/>
            </a:endParaRPr>
          </a:p>
        </p:txBody>
      </p:sp>
      <p:sp>
        <p:nvSpPr>
          <p:cNvPr id="303107" name="Rectangle 2"/>
          <p:cNvSpPr>
            <a:spLocks noGrp="1" noRot="1" noChangeAspect="1" noChangeArrowheads="1" noTextEdit="1"/>
          </p:cNvSpPr>
          <p:nvPr>
            <p:ph type="sldImg"/>
          </p:nvPr>
        </p:nvSpPr>
        <p:spPr>
          <a:xfrm>
            <a:off x="992188" y="766763"/>
            <a:ext cx="5116512" cy="3836987"/>
          </a:xfrm>
          <a:solidFill>
            <a:srgbClr val="FFFFFF"/>
          </a:solidFill>
          <a:ln/>
        </p:spPr>
      </p:sp>
      <p:sp>
        <p:nvSpPr>
          <p:cNvPr id="303108" name="Rectangle 3"/>
          <p:cNvSpPr>
            <a:spLocks noGrp="1" noChangeArrowheads="1"/>
          </p:cNvSpPr>
          <p:nvPr>
            <p:ph type="body" idx="1"/>
          </p:nvPr>
        </p:nvSpPr>
        <p:spPr>
          <a:solidFill>
            <a:srgbClr val="FFFFFF"/>
          </a:solidFill>
          <a:ln>
            <a:solidFill>
              <a:srgbClr val="000000"/>
            </a:solidFill>
            <a:miter lim="800000"/>
            <a:headEnd/>
            <a:tailEnd/>
          </a:ln>
        </p:spPr>
        <p:txBody>
          <a:bodyPr lIns="98006" tIns="49004" rIns="98006" bIns="49004"/>
          <a:lstStyle/>
          <a:p>
            <a:pPr eaLnBrk="1" hangingPunct="1"/>
            <a:endParaRPr lang="ja-JP" altLang="ja-JP" smtClean="0"/>
          </a:p>
        </p:txBody>
      </p:sp>
    </p:spTree>
    <p:extLst>
      <p:ext uri="{BB962C8B-B14F-4D97-AF65-F5344CB8AC3E}">
        <p14:creationId xmlns:p14="http://schemas.microsoft.com/office/powerpoint/2010/main" val="28722606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DF862FA1-A707-4659-8225-2FEFE41EE12B}" type="slidenum">
              <a:rPr lang="en-US" altLang="ja-JP" sz="1200" smtClean="0">
                <a:solidFill>
                  <a:prstClr val="black"/>
                </a:solidFill>
              </a:rPr>
              <a:pPr eaLnBrk="1" hangingPunct="1"/>
              <a:t>83</a:t>
            </a:fld>
            <a:endParaRPr lang="en-US" altLang="ja-JP" sz="1200" smtClean="0">
              <a:solidFill>
                <a:prstClr val="black"/>
              </a:solidFill>
            </a:endParaRPr>
          </a:p>
        </p:txBody>
      </p:sp>
      <p:sp>
        <p:nvSpPr>
          <p:cNvPr id="124931" name="Rectangle 2"/>
          <p:cNvSpPr>
            <a:spLocks noGrp="1" noRot="1" noChangeAspect="1" noChangeArrowheads="1" noTextEdit="1"/>
          </p:cNvSpPr>
          <p:nvPr>
            <p:ph type="sldImg"/>
          </p:nvPr>
        </p:nvSpPr>
        <p:spPr>
          <a:xfrm>
            <a:off x="1143000" y="685800"/>
            <a:ext cx="4570413" cy="3427413"/>
          </a:xfrm>
          <a:solidFill>
            <a:srgbClr val="FFFFFF"/>
          </a:solidFill>
          <a:ln/>
        </p:spPr>
      </p:sp>
      <p:sp>
        <p:nvSpPr>
          <p:cNvPr id="124932"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4392" tIns="42196" rIns="84392" bIns="42196"/>
          <a:lstStyle/>
          <a:p>
            <a:endParaRPr lang="ja-JP" altLang="ja-JP" smtClean="0"/>
          </a:p>
        </p:txBody>
      </p:sp>
    </p:spTree>
    <p:extLst>
      <p:ext uri="{BB962C8B-B14F-4D97-AF65-F5344CB8AC3E}">
        <p14:creationId xmlns:p14="http://schemas.microsoft.com/office/powerpoint/2010/main" val="42626794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1D4417-6623-4109-9945-EB62B2994AFC}" type="slidenum">
              <a:rPr lang="en-US" altLang="ja-JP">
                <a:solidFill>
                  <a:prstClr val="black"/>
                </a:solidFill>
              </a:rPr>
              <a:pPr/>
              <a:t>84</a:t>
            </a:fld>
            <a:endParaRPr lang="en-US" altLang="ja-JP">
              <a:solidFill>
                <a:prstClr val="black"/>
              </a:solidFill>
            </a:endParaRPr>
          </a:p>
        </p:txBody>
      </p:sp>
      <p:sp>
        <p:nvSpPr>
          <p:cNvPr id="4987906" name="Rectangle 6146"/>
          <p:cNvSpPr>
            <a:spLocks noGrp="1" noRot="1" noChangeAspect="1" noChangeArrowheads="1" noTextEdit="1"/>
          </p:cNvSpPr>
          <p:nvPr>
            <p:ph type="sldImg"/>
          </p:nvPr>
        </p:nvSpPr>
        <p:spPr bwMode="auto">
          <a:xfrm>
            <a:off x="1143000" y="685800"/>
            <a:ext cx="4576763" cy="3432175"/>
          </a:xfrm>
          <a:prstGeom prst="rect">
            <a:avLst/>
          </a:prstGeom>
          <a:solidFill>
            <a:srgbClr val="FFFFFF"/>
          </a:solidFill>
          <a:ln>
            <a:solidFill>
              <a:srgbClr val="000000"/>
            </a:solidFill>
            <a:miter lim="800000"/>
            <a:headEnd/>
            <a:tailEnd/>
          </a:ln>
        </p:spPr>
      </p:sp>
      <p:sp>
        <p:nvSpPr>
          <p:cNvPr id="4987907" name="Rectangle 6147"/>
          <p:cNvSpPr>
            <a:spLocks noGrp="1" noChangeArrowheads="1"/>
          </p:cNvSpPr>
          <p:nvPr>
            <p:ph type="body" idx="1"/>
          </p:nvPr>
        </p:nvSpPr>
        <p:spPr bwMode="auto">
          <a:xfrm>
            <a:off x="912458" y="4342939"/>
            <a:ext cx="5033085" cy="4116005"/>
          </a:xfrm>
          <a:prstGeom prst="rect">
            <a:avLst/>
          </a:prstGeom>
          <a:solidFill>
            <a:srgbClr val="FFFFFF"/>
          </a:solidFill>
          <a:ln>
            <a:solidFill>
              <a:srgbClr val="000000"/>
            </a:solidFill>
            <a:miter lim="800000"/>
            <a:headEnd/>
            <a:tailEnd/>
          </a:ln>
        </p:spPr>
        <p:txBody>
          <a:bodyPr lIns="84892" tIns="42447" rIns="84892" bIns="42447"/>
          <a:lstStyle/>
          <a:p>
            <a:endParaRPr lang="ja-JP" altLang="ja-JP"/>
          </a:p>
        </p:txBody>
      </p:sp>
    </p:spTree>
    <p:extLst>
      <p:ext uri="{BB962C8B-B14F-4D97-AF65-F5344CB8AC3E}">
        <p14:creationId xmlns:p14="http://schemas.microsoft.com/office/powerpoint/2010/main" val="2113108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defTabSz="988759">
              <a:spcBef>
                <a:spcPct val="30000"/>
              </a:spcBef>
              <a:defRPr kumimoji="1" sz="1300">
                <a:solidFill>
                  <a:schemeClr val="tx1"/>
                </a:solidFill>
                <a:latin typeface="Times New Roman" panose="02020603050405020304" pitchFamily="18" charset="0"/>
                <a:ea typeface="ＭＳ Ｐ明朝" panose="02020600040205080304" pitchFamily="18" charset="-128"/>
              </a:defRPr>
            </a:lvl1pPr>
            <a:lvl2pPr marL="804763" indent="-309524" defTabSz="988759">
              <a:spcBef>
                <a:spcPct val="30000"/>
              </a:spcBef>
              <a:defRPr kumimoji="1" sz="1300">
                <a:solidFill>
                  <a:schemeClr val="tx1"/>
                </a:solidFill>
                <a:latin typeface="Times New Roman" panose="02020603050405020304" pitchFamily="18" charset="0"/>
                <a:ea typeface="ＭＳ Ｐ明朝" panose="02020600040205080304" pitchFamily="18" charset="-128"/>
              </a:defRPr>
            </a:lvl2pPr>
            <a:lvl3pPr marL="1238098" indent="-247620" defTabSz="988759">
              <a:spcBef>
                <a:spcPct val="30000"/>
              </a:spcBef>
              <a:defRPr kumimoji="1" sz="1300">
                <a:solidFill>
                  <a:schemeClr val="tx1"/>
                </a:solidFill>
                <a:latin typeface="Times New Roman" panose="02020603050405020304" pitchFamily="18" charset="0"/>
                <a:ea typeface="ＭＳ Ｐ明朝" panose="02020600040205080304" pitchFamily="18" charset="-128"/>
              </a:defRPr>
            </a:lvl3pPr>
            <a:lvl4pPr marL="1733337" indent="-247620" defTabSz="988759">
              <a:spcBef>
                <a:spcPct val="30000"/>
              </a:spcBef>
              <a:defRPr kumimoji="1" sz="1300">
                <a:solidFill>
                  <a:schemeClr val="tx1"/>
                </a:solidFill>
                <a:latin typeface="Times New Roman" panose="02020603050405020304" pitchFamily="18" charset="0"/>
                <a:ea typeface="ＭＳ Ｐ明朝" panose="02020600040205080304" pitchFamily="18" charset="-128"/>
              </a:defRPr>
            </a:lvl4pPr>
            <a:lvl5pPr marL="2228576" indent="-247620" defTabSz="988759">
              <a:spcBef>
                <a:spcPct val="30000"/>
              </a:spcBef>
              <a:defRPr kumimoji="1" sz="1300">
                <a:solidFill>
                  <a:schemeClr val="tx1"/>
                </a:solidFill>
                <a:latin typeface="Times New Roman" panose="02020603050405020304" pitchFamily="18" charset="0"/>
                <a:ea typeface="ＭＳ Ｐ明朝" panose="02020600040205080304" pitchFamily="18" charset="-128"/>
              </a:defRPr>
            </a:lvl5pPr>
            <a:lvl6pPr marL="2723815" indent="-247620" defTabSz="988759"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6pPr>
            <a:lvl7pPr marL="3219054" indent="-247620" defTabSz="988759"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7pPr>
            <a:lvl8pPr marL="3714293" indent="-247620" defTabSz="988759"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8pPr>
            <a:lvl9pPr marL="4209532" indent="-247620" defTabSz="988759"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A03ED194-2C3A-48D8-B367-B3A26107AFD5}" type="slidenum">
              <a:rPr lang="en-US" altLang="ja-JP" smtClean="0">
                <a:solidFill>
                  <a:srgbClr val="000000"/>
                </a:solidFill>
                <a:ea typeface="ＭＳ Ｐゴシック" panose="020B0600070205080204" pitchFamily="50" charset="-128"/>
              </a:rPr>
              <a:pPr>
                <a:spcBef>
                  <a:spcPct val="0"/>
                </a:spcBef>
              </a:pPr>
              <a:t>10</a:t>
            </a:fld>
            <a:endParaRPr lang="en-US" altLang="ja-JP" smtClean="0">
              <a:solidFill>
                <a:srgbClr val="000000"/>
              </a:solidFill>
              <a:ea typeface="ＭＳ Ｐゴシック" panose="020B0600070205080204" pitchFamily="50" charset="-128"/>
            </a:endParaRPr>
          </a:p>
        </p:txBody>
      </p:sp>
      <p:sp>
        <p:nvSpPr>
          <p:cNvPr id="177155" name="Rectangle 2"/>
          <p:cNvSpPr>
            <a:spLocks noGrp="1" noRot="1" noChangeAspect="1" noChangeArrowheads="1" noTextEdit="1"/>
          </p:cNvSpPr>
          <p:nvPr>
            <p:ph type="sldImg"/>
          </p:nvPr>
        </p:nvSpPr>
        <p:spPr>
          <a:xfrm>
            <a:off x="987425" y="766763"/>
            <a:ext cx="5121275" cy="3840162"/>
          </a:xfrm>
          <a:ln/>
        </p:spPr>
      </p:sp>
      <p:sp>
        <p:nvSpPr>
          <p:cNvPr id="177156" name="Rectangle 3"/>
          <p:cNvSpPr>
            <a:spLocks noGrp="1" noChangeArrowheads="1"/>
          </p:cNvSpPr>
          <p:nvPr>
            <p:ph type="body" idx="1"/>
          </p:nvPr>
        </p:nvSpPr>
        <p:spPr>
          <a:xfrm>
            <a:off x="709429" y="4861319"/>
            <a:ext cx="5680444" cy="4606152"/>
          </a:xfrm>
          <a:noFill/>
        </p:spPr>
        <p:txBody>
          <a:bodyPr/>
          <a:lstStyle/>
          <a:p>
            <a:pPr eaLnBrk="1" hangingPunct="1"/>
            <a:endParaRPr lang="ja-JP" altLang="ja-JP" smtClean="0"/>
          </a:p>
        </p:txBody>
      </p:sp>
    </p:spTree>
    <p:extLst>
      <p:ext uri="{BB962C8B-B14F-4D97-AF65-F5344CB8AC3E}">
        <p14:creationId xmlns:p14="http://schemas.microsoft.com/office/powerpoint/2010/main" val="3976341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defTabSz="988759">
              <a:spcBef>
                <a:spcPct val="30000"/>
              </a:spcBef>
              <a:defRPr kumimoji="1" sz="1300">
                <a:solidFill>
                  <a:schemeClr val="tx1"/>
                </a:solidFill>
                <a:latin typeface="Times New Roman" panose="02020603050405020304" pitchFamily="18" charset="0"/>
                <a:ea typeface="ＭＳ Ｐ明朝" panose="02020600040205080304" pitchFamily="18" charset="-128"/>
              </a:defRPr>
            </a:lvl1pPr>
            <a:lvl2pPr marL="804763" indent="-309524" defTabSz="988759">
              <a:spcBef>
                <a:spcPct val="30000"/>
              </a:spcBef>
              <a:defRPr kumimoji="1" sz="1300">
                <a:solidFill>
                  <a:schemeClr val="tx1"/>
                </a:solidFill>
                <a:latin typeface="Times New Roman" panose="02020603050405020304" pitchFamily="18" charset="0"/>
                <a:ea typeface="ＭＳ Ｐ明朝" panose="02020600040205080304" pitchFamily="18" charset="-128"/>
              </a:defRPr>
            </a:lvl2pPr>
            <a:lvl3pPr marL="1238098" indent="-247620" defTabSz="988759">
              <a:spcBef>
                <a:spcPct val="30000"/>
              </a:spcBef>
              <a:defRPr kumimoji="1" sz="1300">
                <a:solidFill>
                  <a:schemeClr val="tx1"/>
                </a:solidFill>
                <a:latin typeface="Times New Roman" panose="02020603050405020304" pitchFamily="18" charset="0"/>
                <a:ea typeface="ＭＳ Ｐ明朝" panose="02020600040205080304" pitchFamily="18" charset="-128"/>
              </a:defRPr>
            </a:lvl3pPr>
            <a:lvl4pPr marL="1733337" indent="-247620" defTabSz="988759">
              <a:spcBef>
                <a:spcPct val="30000"/>
              </a:spcBef>
              <a:defRPr kumimoji="1" sz="1300">
                <a:solidFill>
                  <a:schemeClr val="tx1"/>
                </a:solidFill>
                <a:latin typeface="Times New Roman" panose="02020603050405020304" pitchFamily="18" charset="0"/>
                <a:ea typeface="ＭＳ Ｐ明朝" panose="02020600040205080304" pitchFamily="18" charset="-128"/>
              </a:defRPr>
            </a:lvl4pPr>
            <a:lvl5pPr marL="2228576" indent="-247620" defTabSz="988759">
              <a:spcBef>
                <a:spcPct val="30000"/>
              </a:spcBef>
              <a:defRPr kumimoji="1" sz="1300">
                <a:solidFill>
                  <a:schemeClr val="tx1"/>
                </a:solidFill>
                <a:latin typeface="Times New Roman" panose="02020603050405020304" pitchFamily="18" charset="0"/>
                <a:ea typeface="ＭＳ Ｐ明朝" panose="02020600040205080304" pitchFamily="18" charset="-128"/>
              </a:defRPr>
            </a:lvl5pPr>
            <a:lvl6pPr marL="2723815" indent="-247620" defTabSz="988759"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6pPr>
            <a:lvl7pPr marL="3219054" indent="-247620" defTabSz="988759"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7pPr>
            <a:lvl8pPr marL="3714293" indent="-247620" defTabSz="988759"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8pPr>
            <a:lvl9pPr marL="4209532" indent="-247620" defTabSz="988759" eaLnBrk="0" fontAlgn="base" hangingPunct="0">
              <a:spcBef>
                <a:spcPct val="30000"/>
              </a:spcBef>
              <a:spcAft>
                <a:spcPct val="0"/>
              </a:spcAft>
              <a:defRPr kumimoji="1" sz="13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68C345B1-1858-4EBD-8F3A-007263581042}" type="slidenum">
              <a:rPr lang="en-US" altLang="ja-JP" smtClean="0">
                <a:solidFill>
                  <a:srgbClr val="000000"/>
                </a:solidFill>
                <a:ea typeface="ＭＳ Ｐゴシック" panose="020B0600070205080204" pitchFamily="50" charset="-128"/>
              </a:rPr>
              <a:pPr>
                <a:spcBef>
                  <a:spcPct val="0"/>
                </a:spcBef>
              </a:pPr>
              <a:t>11</a:t>
            </a:fld>
            <a:endParaRPr lang="en-US" altLang="ja-JP" smtClean="0">
              <a:solidFill>
                <a:srgbClr val="000000"/>
              </a:solidFill>
              <a:ea typeface="ＭＳ Ｐゴシック" panose="020B0600070205080204" pitchFamily="50" charset="-128"/>
            </a:endParaRPr>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smtClean="0"/>
          </a:p>
        </p:txBody>
      </p:sp>
    </p:spTree>
    <p:extLst>
      <p:ext uri="{BB962C8B-B14F-4D97-AF65-F5344CB8AC3E}">
        <p14:creationId xmlns:p14="http://schemas.microsoft.com/office/powerpoint/2010/main" val="502011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60D38DE-CCC0-4202-BE3C-BB9711612B2B}" type="slidenum">
              <a:rPr lang="en-US" altLang="ja-JP">
                <a:solidFill>
                  <a:prstClr val="black"/>
                </a:solidFill>
              </a:rPr>
              <a:pPr/>
              <a:t>13</a:t>
            </a:fld>
            <a:endParaRPr lang="en-US" altLang="ja-JP">
              <a:solidFill>
                <a:prstClr val="black"/>
              </a:solidFill>
            </a:endParaRPr>
          </a:p>
        </p:txBody>
      </p:sp>
      <p:sp>
        <p:nvSpPr>
          <p:cNvPr id="1638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nchor="b"/>
          <a:lstStyle>
            <a:lvl1pPr>
              <a:defRPr kumimoji="1" sz="2400">
                <a:solidFill>
                  <a:schemeClr val="tx1"/>
                </a:solidFill>
                <a:latin typeface="Times New Roman" pitchFamily="18" charset="0"/>
                <a:ea typeface="ＭＳ Ｐゴシック" pitchFamily="50" charset="-128"/>
              </a:defRPr>
            </a:lvl1pPr>
            <a:lvl2pPr marL="709613" indent="-273050">
              <a:defRPr kumimoji="1" sz="2400">
                <a:solidFill>
                  <a:schemeClr val="tx1"/>
                </a:solidFill>
                <a:latin typeface="Times New Roman" pitchFamily="18" charset="0"/>
                <a:ea typeface="ＭＳ Ｐゴシック" pitchFamily="50" charset="-128"/>
              </a:defRPr>
            </a:lvl2pPr>
            <a:lvl3pPr marL="1092200" indent="-219075">
              <a:defRPr kumimoji="1" sz="2400">
                <a:solidFill>
                  <a:schemeClr val="tx1"/>
                </a:solidFill>
                <a:latin typeface="Times New Roman" pitchFamily="18" charset="0"/>
                <a:ea typeface="ＭＳ Ｐゴシック" pitchFamily="50" charset="-128"/>
              </a:defRPr>
            </a:lvl3pPr>
            <a:lvl4pPr marL="1528763" indent="-219075">
              <a:defRPr kumimoji="1" sz="2400">
                <a:solidFill>
                  <a:schemeClr val="tx1"/>
                </a:solidFill>
                <a:latin typeface="Times New Roman" pitchFamily="18" charset="0"/>
                <a:ea typeface="ＭＳ Ｐゴシック" pitchFamily="50" charset="-128"/>
              </a:defRPr>
            </a:lvl4pPr>
            <a:lvl5pPr marL="1965325" indent="-219075">
              <a:defRPr kumimoji="1" sz="2400">
                <a:solidFill>
                  <a:schemeClr val="tx1"/>
                </a:solidFill>
                <a:latin typeface="Times New Roman" pitchFamily="18" charset="0"/>
                <a:ea typeface="ＭＳ Ｐゴシック" pitchFamily="50" charset="-128"/>
              </a:defRPr>
            </a:lvl5pPr>
            <a:lvl6pPr marL="2422525" indent="-219075"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879725" indent="-219075"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336925" indent="-219075"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794125" indent="-219075"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r" fontAlgn="base">
              <a:spcBef>
                <a:spcPct val="0"/>
              </a:spcBef>
              <a:spcAft>
                <a:spcPct val="0"/>
              </a:spcAft>
            </a:pPr>
            <a:fld id="{1104A1BE-16C1-4B9D-BA3A-460AF32D110F}" type="slidenum">
              <a:rPr lang="en-US" altLang="ja-JP" sz="1200" smtClean="0">
                <a:solidFill>
                  <a:prstClr val="black"/>
                </a:solidFill>
              </a:rPr>
              <a:pPr algn="r" fontAlgn="base">
                <a:spcBef>
                  <a:spcPct val="0"/>
                </a:spcBef>
                <a:spcAft>
                  <a:spcPct val="0"/>
                </a:spcAft>
              </a:pPr>
              <a:t>13</a:t>
            </a:fld>
            <a:endParaRPr lang="en-US" altLang="ja-JP" sz="1200" smtClean="0">
              <a:solidFill>
                <a:prstClr val="black"/>
              </a:solidFill>
            </a:endParaRPr>
          </a:p>
        </p:txBody>
      </p:sp>
      <p:sp>
        <p:nvSpPr>
          <p:cNvPr id="163843" name="Rectangle 2"/>
          <p:cNvSpPr>
            <a:spLocks noGrp="1" noRot="1" noChangeAspect="1" noChangeArrowheads="1" noTextEdit="1"/>
          </p:cNvSpPr>
          <p:nvPr>
            <p:ph type="sldImg"/>
          </p:nvPr>
        </p:nvSpPr>
        <p:spPr>
          <a:xfrm>
            <a:off x="1144588" y="685800"/>
            <a:ext cx="4573587" cy="3430588"/>
          </a:xfrm>
          <a:ln/>
        </p:spPr>
      </p:sp>
      <p:sp>
        <p:nvSpPr>
          <p:cNvPr id="163844" name="Rectangle 3"/>
          <p:cNvSpPr>
            <a:spLocks noGrp="1" noChangeArrowheads="1"/>
          </p:cNvSpPr>
          <p:nvPr>
            <p:ph type="body" idx="1"/>
          </p:nvPr>
        </p:nvSpPr>
        <p:spPr>
          <a:xfrm>
            <a:off x="915988" y="4343400"/>
            <a:ext cx="5026025" cy="4114800"/>
          </a:xfrm>
        </p:spPr>
        <p:txBody>
          <a:bodyPr lIns="91422" tIns="45711" rIns="91422" bIns="45711"/>
          <a:lstStyle/>
          <a:p>
            <a:endParaRPr lang="ja-JP" altLang="ja-JP"/>
          </a:p>
        </p:txBody>
      </p:sp>
    </p:spTree>
    <p:extLst>
      <p:ext uri="{BB962C8B-B14F-4D97-AF65-F5344CB8AC3E}">
        <p14:creationId xmlns:p14="http://schemas.microsoft.com/office/powerpoint/2010/main" val="1900993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Rot="1" noChangeAspect="1" noChangeArrowheads="1" noTextEdit="1"/>
          </p:cNvSpPr>
          <p:nvPr>
            <p:ph type="sldImg"/>
          </p:nvPr>
        </p:nvSpPr>
        <p:spPr>
          <a:xfrm>
            <a:off x="992188" y="768350"/>
            <a:ext cx="5113337" cy="3835400"/>
          </a:xfrm>
          <a:ln/>
        </p:spPr>
      </p:sp>
      <p:sp>
        <p:nvSpPr>
          <p:cNvPr id="483331" name="Rectangle 3"/>
          <p:cNvSpPr>
            <a:spLocks noGrp="1" noChangeArrowheads="1"/>
          </p:cNvSpPr>
          <p:nvPr>
            <p:ph type="body" idx="1"/>
          </p:nvPr>
        </p:nvSpPr>
        <p:spPr>
          <a:xfrm>
            <a:off x="711200" y="4860926"/>
            <a:ext cx="5676900" cy="4605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248" tIns="49624" rIns="99248" bIns="49624"/>
          <a:lstStyle/>
          <a:p>
            <a:pPr eaLnBrk="1" hangingPunct="1"/>
            <a:endParaRPr lang="ja-JP" altLang="en-US" smtClean="0"/>
          </a:p>
        </p:txBody>
      </p:sp>
    </p:spTree>
    <p:extLst>
      <p:ext uri="{BB962C8B-B14F-4D97-AF65-F5344CB8AC3E}">
        <p14:creationId xmlns:p14="http://schemas.microsoft.com/office/powerpoint/2010/main" val="2655337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BABC759-CEE2-4C2F-93C8-4D67FFAB299E}" type="datetimeFigureOut">
              <a:rPr kumimoji="1" lang="ja-JP" altLang="en-US" smtClean="0"/>
              <a:t>2013/11/4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0C34FA9-C9CF-41B6-935A-95B46F6BB40E}" type="slidenum">
              <a:rPr kumimoji="1" lang="ja-JP" altLang="en-US" smtClean="0"/>
              <a:t>‹#›</a:t>
            </a:fld>
            <a:endParaRPr kumimoji="1" lang="ja-JP" altLang="en-US"/>
          </a:p>
        </p:txBody>
      </p:sp>
    </p:spTree>
    <p:extLst>
      <p:ext uri="{BB962C8B-B14F-4D97-AF65-F5344CB8AC3E}">
        <p14:creationId xmlns:p14="http://schemas.microsoft.com/office/powerpoint/2010/main" val="1290385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BABC759-CEE2-4C2F-93C8-4D67FFAB299E}" type="datetimeFigureOut">
              <a:rPr kumimoji="1" lang="ja-JP" altLang="en-US" smtClean="0"/>
              <a:t>2013/11/4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0C34FA9-C9CF-41B6-935A-95B46F6BB40E}" type="slidenum">
              <a:rPr kumimoji="1" lang="ja-JP" altLang="en-US" smtClean="0"/>
              <a:t>‹#›</a:t>
            </a:fld>
            <a:endParaRPr kumimoji="1" lang="ja-JP" altLang="en-US"/>
          </a:p>
        </p:txBody>
      </p:sp>
    </p:spTree>
    <p:extLst>
      <p:ext uri="{BB962C8B-B14F-4D97-AF65-F5344CB8AC3E}">
        <p14:creationId xmlns:p14="http://schemas.microsoft.com/office/powerpoint/2010/main" val="1356515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46C996-0238-489C-8DD9-6EBAC3E8B2D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12022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89C8DA-3C2D-4793-8DFB-CBD4BFB7200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42874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65C397-ED26-4E83-A110-D5F52724603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11967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B614FF-5BA3-4842-A21C-27D0025FB14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46311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AB23D9-B2C5-4E51-B0FA-7F924C0B6A0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45217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8F9CA416-5459-43DF-B720-B3B2D5EB8758}"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80559-A9B5-4A86-99A8-D5441822FF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45145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F9CA416-5459-43DF-B720-B3B2D5EB8758}"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80559-A9B5-4A86-99A8-D5441822FF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63440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8F9CA416-5459-43DF-B720-B3B2D5EB8758}"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80559-A9B5-4A86-99A8-D5441822FF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52007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8F9CA416-5459-43DF-B720-B3B2D5EB8758}"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80559-A9B5-4A86-99A8-D5441822FF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19845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8F9CA416-5459-43DF-B720-B3B2D5EB8758}"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8880559-A9B5-4A86-99A8-D5441822FF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38160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07757" y="365125"/>
            <a:ext cx="1478756"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71488" y="365125"/>
            <a:ext cx="4321969"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BABC759-CEE2-4C2F-93C8-4D67FFAB299E}" type="datetimeFigureOut">
              <a:rPr kumimoji="1" lang="ja-JP" altLang="en-US" smtClean="0"/>
              <a:t>2013/11/4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0C34FA9-C9CF-41B6-935A-95B46F6BB40E}" type="slidenum">
              <a:rPr kumimoji="1" lang="ja-JP" altLang="en-US" smtClean="0"/>
              <a:t>‹#›</a:t>
            </a:fld>
            <a:endParaRPr kumimoji="1" lang="ja-JP" altLang="en-US"/>
          </a:p>
        </p:txBody>
      </p:sp>
    </p:spTree>
    <p:extLst>
      <p:ext uri="{BB962C8B-B14F-4D97-AF65-F5344CB8AC3E}">
        <p14:creationId xmlns:p14="http://schemas.microsoft.com/office/powerpoint/2010/main" val="3988435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8F9CA416-5459-43DF-B720-B3B2D5EB8758}"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8880559-A9B5-4A86-99A8-D5441822FF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700764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9CA416-5459-43DF-B720-B3B2D5EB8758}"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8880559-A9B5-4A86-99A8-D5441822FF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94488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F9CA416-5459-43DF-B720-B3B2D5EB8758}"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80559-A9B5-4A86-99A8-D5441822FF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5807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F9CA416-5459-43DF-B720-B3B2D5EB8758}"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80559-A9B5-4A86-99A8-D5441822FF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311568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F9CA416-5459-43DF-B720-B3B2D5EB8758}"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80559-A9B5-4A86-99A8-D5441822FF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72976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F9CA416-5459-43DF-B720-B3B2D5EB8758}"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80559-A9B5-4A86-99A8-D5441822FF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86486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B10E7E1-DABA-4327-884E-ECAF47E5A3F6}" type="slidenum">
              <a:rPr lang="en-US" altLang="ja-JP"/>
              <a:pPr>
                <a:defRPr/>
              </a:pPr>
              <a:t>‹#›</a:t>
            </a:fld>
            <a:endParaRPr lang="en-US" altLang="ja-JP"/>
          </a:p>
        </p:txBody>
      </p:sp>
    </p:spTree>
    <p:extLst>
      <p:ext uri="{BB962C8B-B14F-4D97-AF65-F5344CB8AC3E}">
        <p14:creationId xmlns:p14="http://schemas.microsoft.com/office/powerpoint/2010/main" val="3344625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930D001-303E-47FC-ADDD-EA9E634546B3}" type="slidenum">
              <a:rPr lang="en-US" altLang="ja-JP"/>
              <a:pPr>
                <a:defRPr/>
              </a:pPr>
              <a:t>‹#›</a:t>
            </a:fld>
            <a:endParaRPr lang="en-US" altLang="ja-JP"/>
          </a:p>
        </p:txBody>
      </p:sp>
    </p:spTree>
    <p:extLst>
      <p:ext uri="{BB962C8B-B14F-4D97-AF65-F5344CB8AC3E}">
        <p14:creationId xmlns:p14="http://schemas.microsoft.com/office/powerpoint/2010/main" val="4062129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B8C21D7-25BA-4CB1-9D96-15FCAE099384}" type="slidenum">
              <a:rPr lang="en-US" altLang="ja-JP"/>
              <a:pPr>
                <a:defRPr/>
              </a:pPr>
              <a:t>‹#›</a:t>
            </a:fld>
            <a:endParaRPr lang="en-US" altLang="ja-JP"/>
          </a:p>
        </p:txBody>
      </p:sp>
    </p:spTree>
    <p:extLst>
      <p:ext uri="{BB962C8B-B14F-4D97-AF65-F5344CB8AC3E}">
        <p14:creationId xmlns:p14="http://schemas.microsoft.com/office/powerpoint/2010/main" val="1507182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769C47CA-F422-4E3A-A26A-2B11743700DD}" type="slidenum">
              <a:rPr lang="en-US" altLang="ja-JP"/>
              <a:pPr>
                <a:defRPr/>
              </a:pPr>
              <a:t>‹#›</a:t>
            </a:fld>
            <a:endParaRPr lang="en-US" altLang="ja-JP"/>
          </a:p>
        </p:txBody>
      </p:sp>
    </p:spTree>
    <p:extLst>
      <p:ext uri="{BB962C8B-B14F-4D97-AF65-F5344CB8AC3E}">
        <p14:creationId xmlns:p14="http://schemas.microsoft.com/office/powerpoint/2010/main" val="3741025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A7C5F7B3-F954-4925-9449-FC34E05E551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86883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6BA05899-420F-48A2-BBBF-6A1690A5F215}" type="slidenum">
              <a:rPr lang="en-US" altLang="ja-JP"/>
              <a:pPr>
                <a:defRPr/>
              </a:pPr>
              <a:t>‹#›</a:t>
            </a:fld>
            <a:endParaRPr lang="en-US" altLang="ja-JP"/>
          </a:p>
        </p:txBody>
      </p:sp>
    </p:spTree>
    <p:extLst>
      <p:ext uri="{BB962C8B-B14F-4D97-AF65-F5344CB8AC3E}">
        <p14:creationId xmlns:p14="http://schemas.microsoft.com/office/powerpoint/2010/main" val="2043997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DEA1B01B-7327-4005-B6D5-A476893CFF52}" type="slidenum">
              <a:rPr lang="en-US" altLang="ja-JP"/>
              <a:pPr>
                <a:defRPr/>
              </a:pPr>
              <a:t>‹#›</a:t>
            </a:fld>
            <a:endParaRPr lang="en-US" altLang="ja-JP"/>
          </a:p>
        </p:txBody>
      </p:sp>
    </p:spTree>
    <p:extLst>
      <p:ext uri="{BB962C8B-B14F-4D97-AF65-F5344CB8AC3E}">
        <p14:creationId xmlns:p14="http://schemas.microsoft.com/office/powerpoint/2010/main" val="36507204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E950231D-7811-4090-B89C-100A25BF61C2}" type="slidenum">
              <a:rPr lang="en-US" altLang="ja-JP"/>
              <a:pPr>
                <a:defRPr/>
              </a:pPr>
              <a:t>‹#›</a:t>
            </a:fld>
            <a:endParaRPr lang="en-US" altLang="ja-JP"/>
          </a:p>
        </p:txBody>
      </p:sp>
    </p:spTree>
    <p:extLst>
      <p:ext uri="{BB962C8B-B14F-4D97-AF65-F5344CB8AC3E}">
        <p14:creationId xmlns:p14="http://schemas.microsoft.com/office/powerpoint/2010/main" val="1066672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FB35517-D764-41EF-9232-3B55BC47C17D}" type="slidenum">
              <a:rPr lang="en-US" altLang="ja-JP"/>
              <a:pPr>
                <a:defRPr/>
              </a:pPr>
              <a:t>‹#›</a:t>
            </a:fld>
            <a:endParaRPr lang="en-US" altLang="ja-JP"/>
          </a:p>
        </p:txBody>
      </p:sp>
    </p:spTree>
    <p:extLst>
      <p:ext uri="{BB962C8B-B14F-4D97-AF65-F5344CB8AC3E}">
        <p14:creationId xmlns:p14="http://schemas.microsoft.com/office/powerpoint/2010/main" val="944325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0DBA1ED-129D-4563-A46E-ACCA5068F478}" type="slidenum">
              <a:rPr lang="en-US" altLang="ja-JP"/>
              <a:pPr>
                <a:defRPr/>
              </a:pPr>
              <a:t>‹#›</a:t>
            </a:fld>
            <a:endParaRPr lang="en-US" altLang="ja-JP"/>
          </a:p>
        </p:txBody>
      </p:sp>
    </p:spTree>
    <p:extLst>
      <p:ext uri="{BB962C8B-B14F-4D97-AF65-F5344CB8AC3E}">
        <p14:creationId xmlns:p14="http://schemas.microsoft.com/office/powerpoint/2010/main" val="31408465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F963CAB-187A-4DA9-B1EA-690F4230E3BA}" type="slidenum">
              <a:rPr lang="en-US" altLang="ja-JP"/>
              <a:pPr>
                <a:defRPr/>
              </a:pPr>
              <a:t>‹#›</a:t>
            </a:fld>
            <a:endParaRPr lang="en-US" altLang="ja-JP"/>
          </a:p>
        </p:txBody>
      </p:sp>
    </p:spTree>
    <p:extLst>
      <p:ext uri="{BB962C8B-B14F-4D97-AF65-F5344CB8AC3E}">
        <p14:creationId xmlns:p14="http://schemas.microsoft.com/office/powerpoint/2010/main" val="265963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EBE0149-78C0-4943-A952-EBA786227578}" type="slidenum">
              <a:rPr lang="en-US" altLang="ja-JP"/>
              <a:pPr>
                <a:defRPr/>
              </a:pPr>
              <a:t>‹#›</a:t>
            </a:fld>
            <a:endParaRPr lang="en-US" altLang="ja-JP"/>
          </a:p>
        </p:txBody>
      </p:sp>
    </p:spTree>
    <p:extLst>
      <p:ext uri="{BB962C8B-B14F-4D97-AF65-F5344CB8AC3E}">
        <p14:creationId xmlns:p14="http://schemas.microsoft.com/office/powerpoint/2010/main" val="3182543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FB02B80E-CA8E-4793-B004-FAF076E7FB53}" type="slidenum">
              <a:rPr lang="en-US" altLang="ja-JP"/>
              <a:pPr>
                <a:defRPr/>
              </a:pPr>
              <a:t>‹#›</a:t>
            </a:fld>
            <a:endParaRPr lang="en-US" altLang="ja-JP"/>
          </a:p>
        </p:txBody>
      </p:sp>
    </p:spTree>
    <p:extLst>
      <p:ext uri="{BB962C8B-B14F-4D97-AF65-F5344CB8AC3E}">
        <p14:creationId xmlns:p14="http://schemas.microsoft.com/office/powerpoint/2010/main" val="3956519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45AA06CC-9348-4D5D-A236-2457A882D26C}" type="slidenum">
              <a:rPr lang="en-US" altLang="ja-JP"/>
              <a:pPr/>
              <a:t>‹#›</a:t>
            </a:fld>
            <a:endParaRPr lang="en-US" altLang="ja-JP"/>
          </a:p>
        </p:txBody>
      </p:sp>
    </p:spTree>
    <p:extLst>
      <p:ext uri="{BB962C8B-B14F-4D97-AF65-F5344CB8AC3E}">
        <p14:creationId xmlns:p14="http://schemas.microsoft.com/office/powerpoint/2010/main" val="3501312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674C789F-84A5-4D48-8B8D-2DB92E55B4D6}" type="slidenum">
              <a:rPr lang="en-US" altLang="ja-JP"/>
              <a:pPr/>
              <a:t>‹#›</a:t>
            </a:fld>
            <a:endParaRPr lang="en-US" altLang="ja-JP"/>
          </a:p>
        </p:txBody>
      </p:sp>
    </p:spTree>
    <p:extLst>
      <p:ext uri="{BB962C8B-B14F-4D97-AF65-F5344CB8AC3E}">
        <p14:creationId xmlns:p14="http://schemas.microsoft.com/office/powerpoint/2010/main" val="3101250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9112BBB9-3BB4-4135-BC3A-56DCD117BF2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18683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CF54DFC3-FEFA-4FB9-8C39-3963E44F87EE}" type="slidenum">
              <a:rPr lang="en-US" altLang="ja-JP"/>
              <a:pPr/>
              <a:t>‹#›</a:t>
            </a:fld>
            <a:endParaRPr lang="en-US" altLang="ja-JP"/>
          </a:p>
        </p:txBody>
      </p:sp>
    </p:spTree>
    <p:extLst>
      <p:ext uri="{BB962C8B-B14F-4D97-AF65-F5344CB8AC3E}">
        <p14:creationId xmlns:p14="http://schemas.microsoft.com/office/powerpoint/2010/main" val="1632426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64A79F91-2F79-4EB2-9F9B-1DEAED3199CB}" type="slidenum">
              <a:rPr lang="en-US" altLang="ja-JP"/>
              <a:pPr/>
              <a:t>‹#›</a:t>
            </a:fld>
            <a:endParaRPr lang="en-US" altLang="ja-JP"/>
          </a:p>
        </p:txBody>
      </p:sp>
    </p:spTree>
    <p:extLst>
      <p:ext uri="{BB962C8B-B14F-4D97-AF65-F5344CB8AC3E}">
        <p14:creationId xmlns:p14="http://schemas.microsoft.com/office/powerpoint/2010/main" val="595162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F6AD9A98-34ED-4677-9D59-D22CBD025660}" type="slidenum">
              <a:rPr lang="en-US" altLang="ja-JP"/>
              <a:pPr/>
              <a:t>‹#›</a:t>
            </a:fld>
            <a:endParaRPr lang="en-US" altLang="ja-JP"/>
          </a:p>
        </p:txBody>
      </p:sp>
    </p:spTree>
    <p:extLst>
      <p:ext uri="{BB962C8B-B14F-4D97-AF65-F5344CB8AC3E}">
        <p14:creationId xmlns:p14="http://schemas.microsoft.com/office/powerpoint/2010/main" val="814951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050CC1B2-FA52-4293-B68B-838D22106185}" type="slidenum">
              <a:rPr lang="en-US" altLang="ja-JP"/>
              <a:pPr/>
              <a:t>‹#›</a:t>
            </a:fld>
            <a:endParaRPr lang="en-US" altLang="ja-JP"/>
          </a:p>
        </p:txBody>
      </p:sp>
    </p:spTree>
    <p:extLst>
      <p:ext uri="{BB962C8B-B14F-4D97-AF65-F5344CB8AC3E}">
        <p14:creationId xmlns:p14="http://schemas.microsoft.com/office/powerpoint/2010/main" val="349224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fld id="{7AAF02AB-FAB3-4339-8DF1-5A72BD47423B}" type="slidenum">
              <a:rPr lang="en-US" altLang="ja-JP"/>
              <a:pPr/>
              <a:t>‹#›</a:t>
            </a:fld>
            <a:endParaRPr lang="en-US" altLang="ja-JP"/>
          </a:p>
        </p:txBody>
      </p:sp>
    </p:spTree>
    <p:extLst>
      <p:ext uri="{BB962C8B-B14F-4D97-AF65-F5344CB8AC3E}">
        <p14:creationId xmlns:p14="http://schemas.microsoft.com/office/powerpoint/2010/main" val="3856225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F1C1A3D2-78EB-48E4-87BB-688AF3DE6F67}" type="slidenum">
              <a:rPr lang="en-US" altLang="ja-JP"/>
              <a:pPr/>
              <a:t>‹#›</a:t>
            </a:fld>
            <a:endParaRPr lang="en-US" altLang="ja-JP"/>
          </a:p>
        </p:txBody>
      </p:sp>
    </p:spTree>
    <p:extLst>
      <p:ext uri="{BB962C8B-B14F-4D97-AF65-F5344CB8AC3E}">
        <p14:creationId xmlns:p14="http://schemas.microsoft.com/office/powerpoint/2010/main" val="1352885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93E56B5E-851C-442B-96FA-9E58D6481A3C}" type="slidenum">
              <a:rPr lang="en-US" altLang="ja-JP"/>
              <a:pPr/>
              <a:t>‹#›</a:t>
            </a:fld>
            <a:endParaRPr lang="en-US" altLang="ja-JP"/>
          </a:p>
        </p:txBody>
      </p:sp>
    </p:spTree>
    <p:extLst>
      <p:ext uri="{BB962C8B-B14F-4D97-AF65-F5344CB8AC3E}">
        <p14:creationId xmlns:p14="http://schemas.microsoft.com/office/powerpoint/2010/main" val="2337197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4364B273-720D-4F83-ADA8-59C3157C859C}" type="slidenum">
              <a:rPr lang="en-US" altLang="ja-JP"/>
              <a:pPr/>
              <a:t>‹#›</a:t>
            </a:fld>
            <a:endParaRPr lang="en-US" altLang="ja-JP"/>
          </a:p>
        </p:txBody>
      </p:sp>
    </p:spTree>
    <p:extLst>
      <p:ext uri="{BB962C8B-B14F-4D97-AF65-F5344CB8AC3E}">
        <p14:creationId xmlns:p14="http://schemas.microsoft.com/office/powerpoint/2010/main" val="1023359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66EBB3CE-1F5B-497B-AB61-01D2D2F982E0}" type="slidenum">
              <a:rPr lang="en-US" altLang="ja-JP"/>
              <a:pPr/>
              <a:t>‹#›</a:t>
            </a:fld>
            <a:endParaRPr lang="en-US" altLang="ja-JP"/>
          </a:p>
        </p:txBody>
      </p:sp>
    </p:spTree>
    <p:extLst>
      <p:ext uri="{BB962C8B-B14F-4D97-AF65-F5344CB8AC3E}">
        <p14:creationId xmlns:p14="http://schemas.microsoft.com/office/powerpoint/2010/main" val="2743211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71305854-9086-4601-96A1-1692B8DB3553}" type="slidenum">
              <a:rPr lang="en-US" altLang="ja-JP"/>
              <a:pPr/>
              <a:t>‹#›</a:t>
            </a:fld>
            <a:endParaRPr lang="en-US" altLang="ja-JP"/>
          </a:p>
        </p:txBody>
      </p:sp>
    </p:spTree>
    <p:extLst>
      <p:ext uri="{BB962C8B-B14F-4D97-AF65-F5344CB8AC3E}">
        <p14:creationId xmlns:p14="http://schemas.microsoft.com/office/powerpoint/2010/main" val="37115105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A920CB2C-107B-410D-AA27-A70BD45CC12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04774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E14A969-CC74-43AF-9435-ACB9C5D1D3C4}" type="slidenum">
              <a:rPr lang="en-US" altLang="ja-JP"/>
              <a:pPr>
                <a:defRPr/>
              </a:pPr>
              <a:t>‹#›</a:t>
            </a:fld>
            <a:endParaRPr lang="en-US" altLang="ja-JP"/>
          </a:p>
        </p:txBody>
      </p:sp>
    </p:spTree>
    <p:extLst>
      <p:ext uri="{BB962C8B-B14F-4D97-AF65-F5344CB8AC3E}">
        <p14:creationId xmlns:p14="http://schemas.microsoft.com/office/powerpoint/2010/main" val="4225278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98D16CF-99D1-4F0D-B6A7-ABE80344C5AD}" type="slidenum">
              <a:rPr lang="en-US" altLang="ja-JP"/>
              <a:pPr>
                <a:defRPr/>
              </a:pPr>
              <a:t>‹#›</a:t>
            </a:fld>
            <a:endParaRPr lang="en-US" altLang="ja-JP"/>
          </a:p>
        </p:txBody>
      </p:sp>
    </p:spTree>
    <p:extLst>
      <p:ext uri="{BB962C8B-B14F-4D97-AF65-F5344CB8AC3E}">
        <p14:creationId xmlns:p14="http://schemas.microsoft.com/office/powerpoint/2010/main" val="2131021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C6120CF-8CFE-470C-88FF-7473E8DFA09C}" type="slidenum">
              <a:rPr lang="en-US" altLang="ja-JP"/>
              <a:pPr>
                <a:defRPr/>
              </a:pPr>
              <a:t>‹#›</a:t>
            </a:fld>
            <a:endParaRPr lang="en-US" altLang="ja-JP"/>
          </a:p>
        </p:txBody>
      </p:sp>
    </p:spTree>
    <p:extLst>
      <p:ext uri="{BB962C8B-B14F-4D97-AF65-F5344CB8AC3E}">
        <p14:creationId xmlns:p14="http://schemas.microsoft.com/office/powerpoint/2010/main" val="12151456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35E907E-9471-4F76-9863-AF7557B7BCED}" type="slidenum">
              <a:rPr lang="en-US" altLang="ja-JP"/>
              <a:pPr>
                <a:defRPr/>
              </a:pPr>
              <a:t>‹#›</a:t>
            </a:fld>
            <a:endParaRPr lang="en-US" altLang="ja-JP"/>
          </a:p>
        </p:txBody>
      </p:sp>
    </p:spTree>
    <p:extLst>
      <p:ext uri="{BB962C8B-B14F-4D97-AF65-F5344CB8AC3E}">
        <p14:creationId xmlns:p14="http://schemas.microsoft.com/office/powerpoint/2010/main" val="2117373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873A2D9-18BA-45DE-AFE8-43B956C3D14C}" type="slidenum">
              <a:rPr lang="en-US" altLang="ja-JP"/>
              <a:pPr>
                <a:defRPr/>
              </a:pPr>
              <a:t>‹#›</a:t>
            </a:fld>
            <a:endParaRPr lang="en-US" altLang="ja-JP"/>
          </a:p>
        </p:txBody>
      </p:sp>
    </p:spTree>
    <p:extLst>
      <p:ext uri="{BB962C8B-B14F-4D97-AF65-F5344CB8AC3E}">
        <p14:creationId xmlns:p14="http://schemas.microsoft.com/office/powerpoint/2010/main" val="2307270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E524DC6B-FF5E-4C74-8ED9-B617B8754252}" type="slidenum">
              <a:rPr lang="en-US" altLang="ja-JP"/>
              <a:pPr>
                <a:defRPr/>
              </a:pPr>
              <a:t>‹#›</a:t>
            </a:fld>
            <a:endParaRPr lang="en-US" altLang="ja-JP"/>
          </a:p>
        </p:txBody>
      </p:sp>
    </p:spTree>
    <p:extLst>
      <p:ext uri="{BB962C8B-B14F-4D97-AF65-F5344CB8AC3E}">
        <p14:creationId xmlns:p14="http://schemas.microsoft.com/office/powerpoint/2010/main" val="1748044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9C943282-A28D-43CA-8D40-8BD7F00DB408}" type="slidenum">
              <a:rPr lang="en-US" altLang="ja-JP"/>
              <a:pPr>
                <a:defRPr/>
              </a:pPr>
              <a:t>‹#›</a:t>
            </a:fld>
            <a:endParaRPr lang="en-US" altLang="ja-JP"/>
          </a:p>
        </p:txBody>
      </p:sp>
    </p:spTree>
    <p:extLst>
      <p:ext uri="{BB962C8B-B14F-4D97-AF65-F5344CB8AC3E}">
        <p14:creationId xmlns:p14="http://schemas.microsoft.com/office/powerpoint/2010/main" val="3026871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E75AA01-2727-4532-A591-6AFD13C114BC}" type="slidenum">
              <a:rPr lang="en-US" altLang="ja-JP"/>
              <a:pPr>
                <a:defRPr/>
              </a:pPr>
              <a:t>‹#›</a:t>
            </a:fld>
            <a:endParaRPr lang="en-US" altLang="ja-JP"/>
          </a:p>
        </p:txBody>
      </p:sp>
    </p:spTree>
    <p:extLst>
      <p:ext uri="{BB962C8B-B14F-4D97-AF65-F5344CB8AC3E}">
        <p14:creationId xmlns:p14="http://schemas.microsoft.com/office/powerpoint/2010/main" val="2332512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D8DA136-383D-4C7E-8523-6B28BCEF66CF}" type="slidenum">
              <a:rPr lang="en-US" altLang="ja-JP"/>
              <a:pPr>
                <a:defRPr/>
              </a:pPr>
              <a:t>‹#›</a:t>
            </a:fld>
            <a:endParaRPr lang="en-US" altLang="ja-JP"/>
          </a:p>
        </p:txBody>
      </p:sp>
    </p:spTree>
    <p:extLst>
      <p:ext uri="{BB962C8B-B14F-4D97-AF65-F5344CB8AC3E}">
        <p14:creationId xmlns:p14="http://schemas.microsoft.com/office/powerpoint/2010/main" val="47278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AAE0AED-9518-457B-BAED-6CE581D37CEA}" type="slidenum">
              <a:rPr lang="en-US" altLang="ja-JP"/>
              <a:pPr>
                <a:defRPr/>
              </a:pPr>
              <a:t>‹#›</a:t>
            </a:fld>
            <a:endParaRPr lang="en-US" altLang="ja-JP"/>
          </a:p>
        </p:txBody>
      </p:sp>
    </p:spTree>
    <p:extLst>
      <p:ext uri="{BB962C8B-B14F-4D97-AF65-F5344CB8AC3E}">
        <p14:creationId xmlns:p14="http://schemas.microsoft.com/office/powerpoint/2010/main" val="4241254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7EB9B077-1B3F-4DF3-B243-010ADEE5DFB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65224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3EBF516-76F0-41B9-B65B-274D670E4D9F}" type="slidenum">
              <a:rPr lang="en-US" altLang="ja-JP"/>
              <a:pPr>
                <a:defRPr/>
              </a:pPr>
              <a:t>‹#›</a:t>
            </a:fld>
            <a:endParaRPr lang="en-US" altLang="ja-JP"/>
          </a:p>
        </p:txBody>
      </p:sp>
    </p:spTree>
    <p:extLst>
      <p:ext uri="{BB962C8B-B14F-4D97-AF65-F5344CB8AC3E}">
        <p14:creationId xmlns:p14="http://schemas.microsoft.com/office/powerpoint/2010/main" val="1622599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73B27629-F4ED-4836-A5FA-5578CCDCC075}" type="slidenum">
              <a:rPr lang="en-US" altLang="ja-JP"/>
              <a:pPr>
                <a:defRPr/>
              </a:pPr>
              <a:t>‹#›</a:t>
            </a:fld>
            <a:endParaRPr lang="en-US" altLang="ja-JP"/>
          </a:p>
        </p:txBody>
      </p:sp>
    </p:spTree>
    <p:extLst>
      <p:ext uri="{BB962C8B-B14F-4D97-AF65-F5344CB8AC3E}">
        <p14:creationId xmlns:p14="http://schemas.microsoft.com/office/powerpoint/2010/main" val="51106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6C37C-681C-4BDF-A1A5-5B34B046E21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79267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7684EF-D4EA-4342-9768-2107B010870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99531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68FBC5-92F4-411C-ADB8-F81CDE5FE01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61575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C76941-52A9-4829-B484-659699932D1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114710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149433A-0254-4394-B593-77ED30373E1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67717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494320-6625-48A4-8680-7DB299602AE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693921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DB773A-AF3E-409C-A1C5-CE39B187474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739525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65D838-8311-44F1-B874-5ED76469093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86999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3E7A36BE-9E8C-4B5C-B40C-317BF170D5F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769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6E34E2-9D35-43FF-BB67-EBFFABA221C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59012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B45E33-2517-4E66-BD43-4A90BF52DDB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99631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2FB35F-D7DA-4CA7-8430-361914A81E0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19053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BD8E7A-CD0F-4B36-B2E4-A355CF7E8D9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29941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598A37-8F1F-43F6-AF8C-5788850D219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5446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512AA0-F6F9-40C9-A088-36C2490289F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84979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1381BD-4974-41AA-BD55-8BF5C74E663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54961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EC0B73-ABD7-4070-A413-BA462F642D8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47873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B4B05F-A26C-49A2-8514-1EA82A12D26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11650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CA56DA-A8C6-4789-ACD4-9B0FEAFB50A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25320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2BC43796-4635-454B-9812-73676A66799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53892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2074EE-E354-49EB-8FBB-8481F7D9FD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33467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076FF8-2E87-4649-B585-6275534CC52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64245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C36BD-4A0B-4FD5-B99F-4AF6135AAF8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44627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6497F0-292C-4300-B18C-8EBCF4C1C62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18198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EF6F1C-59AE-4B07-9E67-BA0E2FBF816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847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ー 5"/>
          <p:cNvSpPr>
            <a:spLocks noGrp="1"/>
          </p:cNvSpPr>
          <p:nvPr>
            <p:ph type="dt" sz="half" idx="10"/>
          </p:nvPr>
        </p:nvSpPr>
        <p:spPr>
          <a:xfrm>
            <a:off x="457200" y="6245225"/>
            <a:ext cx="2133600" cy="476250"/>
          </a:xfrm>
        </p:spPr>
        <p:txBody>
          <a:bodyPr/>
          <a:lstStyle>
            <a:lvl1pPr>
              <a:defRPr/>
            </a:lvl1pPr>
          </a:lstStyle>
          <a:p>
            <a:endParaRPr lang="en-US" altLang="ja-JP">
              <a:solidFill>
                <a:srgbClr val="000000"/>
              </a:solidFill>
            </a:endParaRPr>
          </a:p>
        </p:txBody>
      </p:sp>
      <p:sp>
        <p:nvSpPr>
          <p:cNvPr id="7" name="フッター プレースホルダー 6"/>
          <p:cNvSpPr>
            <a:spLocks noGrp="1"/>
          </p:cNvSpPr>
          <p:nvPr>
            <p:ph type="ftr" sz="quarter" idx="11"/>
          </p:nvPr>
        </p:nvSpPr>
        <p:spPr>
          <a:xfrm>
            <a:off x="3124200" y="6245225"/>
            <a:ext cx="2895600" cy="476250"/>
          </a:xfrm>
        </p:spPr>
        <p:txBody>
          <a:bodyPr/>
          <a:lstStyle>
            <a:lvl1pPr>
              <a:defRPr/>
            </a:lvl1pPr>
          </a:lstStyle>
          <a:p>
            <a:endParaRPr lang="en-US" altLang="ja-JP">
              <a:solidFill>
                <a:srgbClr val="000000"/>
              </a:solidFill>
            </a:endParaRPr>
          </a:p>
        </p:txBody>
      </p:sp>
      <p:sp>
        <p:nvSpPr>
          <p:cNvPr id="8" name="スライド番号プレースホルダー 7"/>
          <p:cNvSpPr>
            <a:spLocks noGrp="1"/>
          </p:cNvSpPr>
          <p:nvPr>
            <p:ph type="sldNum" sz="quarter" idx="12"/>
          </p:nvPr>
        </p:nvSpPr>
        <p:spPr>
          <a:xfrm>
            <a:off x="6553200" y="6245225"/>
            <a:ext cx="2133600" cy="476250"/>
          </a:xfrm>
        </p:spPr>
        <p:txBody>
          <a:bodyPr/>
          <a:lstStyle>
            <a:lvl1pPr>
              <a:defRPr/>
            </a:lvl1pPr>
          </a:lstStyle>
          <a:p>
            <a:fld id="{6ECA66F7-41E8-40E2-A4FA-A640438BD2E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91887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9AE18D-C6A8-4C8C-86A8-1A4630C93E2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36420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8BA774-112E-4FEB-A7A7-92CE2CE8ABC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83121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B4AF4C-F260-43F7-956C-40F5D0B2CB2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21924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353CDE-43DA-4A27-9ACD-50F4CBF1DD7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32175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D0824067-E7AF-41D9-93EA-7BF2E87F669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20107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BD60EEA-1573-47DE-8671-9C92CE1CB7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73020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7582BC-BA14-43B8-83AB-803A653BD47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57989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7E1A04-7F38-4F18-B3E3-B45F95FC6B0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33573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94CA17-2885-47FB-BB6C-CB21922DC1D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5392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7C250B-B2D4-4143-8133-0ADFC0B474D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35681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A9846F-E7FE-47E5-8BC4-5B8A5007EC1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88495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190B5F-8866-4C98-81CE-DA831C94765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25638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E2B467-2251-4084-A6A9-6802EBCC368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3168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7C3B659-CEED-4ECF-8008-D09914C982E2}" type="slidenum">
              <a:rPr lang="en-US" altLang="ja-JP"/>
              <a:pPr>
                <a:defRPr/>
              </a:pPr>
              <a:t>‹#›</a:t>
            </a:fld>
            <a:endParaRPr lang="en-US" altLang="ja-JP"/>
          </a:p>
        </p:txBody>
      </p:sp>
    </p:spTree>
    <p:extLst>
      <p:ext uri="{BB962C8B-B14F-4D97-AF65-F5344CB8AC3E}">
        <p14:creationId xmlns:p14="http://schemas.microsoft.com/office/powerpoint/2010/main" val="2548978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55CAF39-8BBB-4D7C-96BD-B765AAB94A89}" type="slidenum">
              <a:rPr lang="en-US" altLang="ja-JP"/>
              <a:pPr>
                <a:defRPr/>
              </a:pPr>
              <a:t>‹#›</a:t>
            </a:fld>
            <a:endParaRPr lang="en-US" altLang="ja-JP"/>
          </a:p>
        </p:txBody>
      </p:sp>
    </p:spTree>
    <p:extLst>
      <p:ext uri="{BB962C8B-B14F-4D97-AF65-F5344CB8AC3E}">
        <p14:creationId xmlns:p14="http://schemas.microsoft.com/office/powerpoint/2010/main" val="2830343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B208DD2F-7B9D-4C59-88E6-3712133275A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38860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2FE9AD7-7A67-4A2F-92C4-068B9142C710}" type="slidenum">
              <a:rPr lang="en-US" altLang="ja-JP"/>
              <a:pPr>
                <a:defRPr/>
              </a:pPr>
              <a:t>‹#›</a:t>
            </a:fld>
            <a:endParaRPr lang="en-US" altLang="ja-JP"/>
          </a:p>
        </p:txBody>
      </p:sp>
    </p:spTree>
    <p:extLst>
      <p:ext uri="{BB962C8B-B14F-4D97-AF65-F5344CB8AC3E}">
        <p14:creationId xmlns:p14="http://schemas.microsoft.com/office/powerpoint/2010/main" val="28402763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F9E6350-4D8F-4C44-ABCA-B03BA0D96611}" type="slidenum">
              <a:rPr lang="en-US" altLang="ja-JP"/>
              <a:pPr>
                <a:defRPr/>
              </a:pPr>
              <a:t>‹#›</a:t>
            </a:fld>
            <a:endParaRPr lang="en-US" altLang="ja-JP"/>
          </a:p>
        </p:txBody>
      </p:sp>
    </p:spTree>
    <p:extLst>
      <p:ext uri="{BB962C8B-B14F-4D97-AF65-F5344CB8AC3E}">
        <p14:creationId xmlns:p14="http://schemas.microsoft.com/office/powerpoint/2010/main" val="1401205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277E01C4-835E-4EB3-A4B5-C5DD8ADA44E1}" type="slidenum">
              <a:rPr lang="en-US" altLang="ja-JP"/>
              <a:pPr>
                <a:defRPr/>
              </a:pPr>
              <a:t>‹#›</a:t>
            </a:fld>
            <a:endParaRPr lang="en-US" altLang="ja-JP"/>
          </a:p>
        </p:txBody>
      </p:sp>
    </p:spTree>
    <p:extLst>
      <p:ext uri="{BB962C8B-B14F-4D97-AF65-F5344CB8AC3E}">
        <p14:creationId xmlns:p14="http://schemas.microsoft.com/office/powerpoint/2010/main" val="3137445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EE7F7B98-547A-4690-94FE-23835D298304}" type="slidenum">
              <a:rPr lang="en-US" altLang="ja-JP"/>
              <a:pPr>
                <a:defRPr/>
              </a:pPr>
              <a:t>‹#›</a:t>
            </a:fld>
            <a:endParaRPr lang="en-US" altLang="ja-JP"/>
          </a:p>
        </p:txBody>
      </p:sp>
    </p:spTree>
    <p:extLst>
      <p:ext uri="{BB962C8B-B14F-4D97-AF65-F5344CB8AC3E}">
        <p14:creationId xmlns:p14="http://schemas.microsoft.com/office/powerpoint/2010/main" val="576521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648DED82-A26C-49BB-9E32-3F4368254E9D}" type="slidenum">
              <a:rPr lang="en-US" altLang="ja-JP"/>
              <a:pPr>
                <a:defRPr/>
              </a:pPr>
              <a:t>‹#›</a:t>
            </a:fld>
            <a:endParaRPr lang="en-US" altLang="ja-JP"/>
          </a:p>
        </p:txBody>
      </p:sp>
    </p:spTree>
    <p:extLst>
      <p:ext uri="{BB962C8B-B14F-4D97-AF65-F5344CB8AC3E}">
        <p14:creationId xmlns:p14="http://schemas.microsoft.com/office/powerpoint/2010/main" val="2681303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4FF9FD5-3351-4992-8683-3B14043233D1}" type="slidenum">
              <a:rPr lang="en-US" altLang="ja-JP"/>
              <a:pPr>
                <a:defRPr/>
              </a:pPr>
              <a:t>‹#›</a:t>
            </a:fld>
            <a:endParaRPr lang="en-US" altLang="ja-JP"/>
          </a:p>
        </p:txBody>
      </p:sp>
    </p:spTree>
    <p:extLst>
      <p:ext uri="{BB962C8B-B14F-4D97-AF65-F5344CB8AC3E}">
        <p14:creationId xmlns:p14="http://schemas.microsoft.com/office/powerpoint/2010/main" val="1300571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CE77645-96C6-40F2-BDE9-B1F1A5A676DE}" type="slidenum">
              <a:rPr lang="en-US" altLang="ja-JP"/>
              <a:pPr>
                <a:defRPr/>
              </a:pPr>
              <a:t>‹#›</a:t>
            </a:fld>
            <a:endParaRPr lang="en-US" altLang="ja-JP"/>
          </a:p>
        </p:txBody>
      </p:sp>
    </p:spTree>
    <p:extLst>
      <p:ext uri="{BB962C8B-B14F-4D97-AF65-F5344CB8AC3E}">
        <p14:creationId xmlns:p14="http://schemas.microsoft.com/office/powerpoint/2010/main" val="2255909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5C46AA1-1168-4623-AA11-1D9A9E6CFD1D}" type="slidenum">
              <a:rPr lang="en-US" altLang="ja-JP"/>
              <a:pPr>
                <a:defRPr/>
              </a:pPr>
              <a:t>‹#›</a:t>
            </a:fld>
            <a:endParaRPr lang="en-US" altLang="ja-JP"/>
          </a:p>
        </p:txBody>
      </p:sp>
    </p:spTree>
    <p:extLst>
      <p:ext uri="{BB962C8B-B14F-4D97-AF65-F5344CB8AC3E}">
        <p14:creationId xmlns:p14="http://schemas.microsoft.com/office/powerpoint/2010/main" val="259799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85E0461-52B6-4E6A-8E52-00AC84938D95}" type="slidenum">
              <a:rPr lang="en-US" altLang="ja-JP"/>
              <a:pPr>
                <a:defRPr/>
              </a:pPr>
              <a:t>‹#›</a:t>
            </a:fld>
            <a:endParaRPr lang="en-US" altLang="ja-JP"/>
          </a:p>
        </p:txBody>
      </p:sp>
    </p:spTree>
    <p:extLst>
      <p:ext uri="{BB962C8B-B14F-4D97-AF65-F5344CB8AC3E}">
        <p14:creationId xmlns:p14="http://schemas.microsoft.com/office/powerpoint/2010/main" val="1949522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2B8D3DD7-3387-49C2-BDA5-C5EDE5525552}" type="slidenum">
              <a:rPr lang="en-US" altLang="ja-JP"/>
              <a:pPr>
                <a:defRPr/>
              </a:pPr>
              <a:t>‹#›</a:t>
            </a:fld>
            <a:endParaRPr lang="en-US" altLang="ja-JP"/>
          </a:p>
        </p:txBody>
      </p:sp>
    </p:spTree>
    <p:extLst>
      <p:ext uri="{BB962C8B-B14F-4D97-AF65-F5344CB8AC3E}">
        <p14:creationId xmlns:p14="http://schemas.microsoft.com/office/powerpoint/2010/main" val="3997204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BABC759-CEE2-4C2F-93C8-4D67FFAB299E}" type="datetimeFigureOut">
              <a:rPr kumimoji="1" lang="ja-JP" altLang="en-US" smtClean="0"/>
              <a:t>2013/11/4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0C34FA9-C9CF-41B6-935A-95B46F6BB40E}" type="slidenum">
              <a:rPr kumimoji="1" lang="ja-JP" altLang="en-US" smtClean="0"/>
              <a:t>‹#›</a:t>
            </a:fld>
            <a:endParaRPr kumimoji="1" lang="ja-JP" altLang="en-US"/>
          </a:p>
        </p:txBody>
      </p:sp>
    </p:spTree>
    <p:extLst>
      <p:ext uri="{BB962C8B-B14F-4D97-AF65-F5344CB8AC3E}">
        <p14:creationId xmlns:p14="http://schemas.microsoft.com/office/powerpoint/2010/main" val="3745203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A58F6B83-CEBB-45EF-AB4E-FACD12C5C19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48741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A69E4B2-901D-4936-8E57-6497846D84CD}"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AC41D5FA-D2BE-4AFD-9F2E-DF4309AB2D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62078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A69E4B2-901D-4936-8E57-6497846D84CD}"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AC41D5FA-D2BE-4AFD-9F2E-DF4309AB2D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23209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BA69E4B2-901D-4936-8E57-6497846D84CD}"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AC41D5FA-D2BE-4AFD-9F2E-DF4309AB2D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48051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BA69E4B2-901D-4936-8E57-6497846D84CD}"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AC41D5FA-D2BE-4AFD-9F2E-DF4309AB2D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41887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A69E4B2-901D-4936-8E57-6497846D84CD}"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AC41D5FA-D2BE-4AFD-9F2E-DF4309AB2D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25333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A69E4B2-901D-4936-8E57-6497846D84CD}"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AC41D5FA-D2BE-4AFD-9F2E-DF4309AB2D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73822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A69E4B2-901D-4936-8E57-6497846D84CD}"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AC41D5FA-D2BE-4AFD-9F2E-DF4309AB2D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29020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A69E4B2-901D-4936-8E57-6497846D84CD}"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AC41D5FA-D2BE-4AFD-9F2E-DF4309AB2D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53509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A69E4B2-901D-4936-8E57-6497846D84CD}"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AC41D5FA-D2BE-4AFD-9F2E-DF4309AB2D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30239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A69E4B2-901D-4936-8E57-6497846D84CD}"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AC41D5FA-D2BE-4AFD-9F2E-DF4309AB2D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06492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0F67FBB2-C253-4220-BD63-F7C0FC34555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52562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A69E4B2-901D-4936-8E57-6497846D84CD}"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AC41D5FA-D2BE-4AFD-9F2E-DF4309AB2D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11170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ea typeface="ＭＳ Ｐゴシック"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B02B3980-87D9-44F2-9DA2-435A20C20382}" type="slidenum">
              <a:rPr lang="en-US" altLang="ja-JP"/>
              <a:pPr>
                <a:defRPr/>
              </a:pPr>
              <a:t>‹#›</a:t>
            </a:fld>
            <a:endParaRPr lang="en-US" altLang="ja-JP"/>
          </a:p>
        </p:txBody>
      </p:sp>
    </p:spTree>
    <p:extLst>
      <p:ext uri="{BB962C8B-B14F-4D97-AF65-F5344CB8AC3E}">
        <p14:creationId xmlns:p14="http://schemas.microsoft.com/office/powerpoint/2010/main" val="1292890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ea typeface="ＭＳ Ｐゴシック"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EE9B3F66-809F-4033-9AA1-B1621D2CD81D}" type="slidenum">
              <a:rPr lang="en-US" altLang="ja-JP"/>
              <a:pPr>
                <a:defRPr/>
              </a:pPr>
              <a:t>‹#›</a:t>
            </a:fld>
            <a:endParaRPr lang="en-US" altLang="ja-JP"/>
          </a:p>
        </p:txBody>
      </p:sp>
    </p:spTree>
    <p:extLst>
      <p:ext uri="{BB962C8B-B14F-4D97-AF65-F5344CB8AC3E}">
        <p14:creationId xmlns:p14="http://schemas.microsoft.com/office/powerpoint/2010/main" val="2540506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ea typeface="ＭＳ Ｐゴシック"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15C9E462-E3C1-441B-B84B-67FFFDE86F3A}" type="slidenum">
              <a:rPr lang="en-US" altLang="ja-JP"/>
              <a:pPr>
                <a:defRPr/>
              </a:pPr>
              <a:t>‹#›</a:t>
            </a:fld>
            <a:endParaRPr lang="en-US" altLang="ja-JP"/>
          </a:p>
        </p:txBody>
      </p:sp>
    </p:spTree>
    <p:extLst>
      <p:ext uri="{BB962C8B-B14F-4D97-AF65-F5344CB8AC3E}">
        <p14:creationId xmlns:p14="http://schemas.microsoft.com/office/powerpoint/2010/main" val="790267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ea typeface="ＭＳ Ｐゴシック" pitchFamily="50" charset="-128"/>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a:defRPr/>
            </a:lvl1pPr>
          </a:lstStyle>
          <a:p>
            <a:pPr>
              <a:defRPr/>
            </a:pPr>
            <a:fld id="{82FB747B-D47A-465F-A0CE-F1E7B04CBA1E}" type="slidenum">
              <a:rPr lang="en-US" altLang="ja-JP"/>
              <a:pPr>
                <a:defRPr/>
              </a:pPr>
              <a:t>‹#›</a:t>
            </a:fld>
            <a:endParaRPr lang="en-US" altLang="ja-JP"/>
          </a:p>
        </p:txBody>
      </p:sp>
    </p:spTree>
    <p:extLst>
      <p:ext uri="{BB962C8B-B14F-4D97-AF65-F5344CB8AC3E}">
        <p14:creationId xmlns:p14="http://schemas.microsoft.com/office/powerpoint/2010/main" val="1202579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ea typeface="ＭＳ Ｐゴシック" pitchFamily="50" charset="-128"/>
              </a:defRPr>
            </a:lvl1pPr>
          </a:lstStyle>
          <a:p>
            <a:pPr>
              <a:defRPr/>
            </a:pPr>
            <a:endParaRPr lang="en-US" altLang="ja-JP"/>
          </a:p>
        </p:txBody>
      </p:sp>
      <p:sp>
        <p:nvSpPr>
          <p:cNvPr id="8" name="フッター プレースホルダー 7"/>
          <p:cNvSpPr>
            <a:spLocks noGrp="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9" name="スライド番号プレースホルダー 8"/>
          <p:cNvSpPr>
            <a:spLocks noGrp="1"/>
          </p:cNvSpPr>
          <p:nvPr>
            <p:ph type="sldNum" sz="quarter" idx="12"/>
          </p:nvPr>
        </p:nvSpPr>
        <p:spPr/>
        <p:txBody>
          <a:bodyPr/>
          <a:lstStyle>
            <a:lvl1pPr>
              <a:defRPr/>
            </a:lvl1pPr>
          </a:lstStyle>
          <a:p>
            <a:pPr>
              <a:defRPr/>
            </a:pPr>
            <a:fld id="{185AB251-0702-47D5-A264-882BCC25CE96}" type="slidenum">
              <a:rPr lang="en-US" altLang="ja-JP"/>
              <a:pPr>
                <a:defRPr/>
              </a:pPr>
              <a:t>‹#›</a:t>
            </a:fld>
            <a:endParaRPr lang="en-US" altLang="ja-JP"/>
          </a:p>
        </p:txBody>
      </p:sp>
    </p:spTree>
    <p:extLst>
      <p:ext uri="{BB962C8B-B14F-4D97-AF65-F5344CB8AC3E}">
        <p14:creationId xmlns:p14="http://schemas.microsoft.com/office/powerpoint/2010/main" val="3967153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ea typeface="ＭＳ Ｐゴシック" pitchFamily="50" charset="-128"/>
              </a:defRPr>
            </a:lvl1pPr>
          </a:lstStyle>
          <a:p>
            <a:pPr>
              <a:defRPr/>
            </a:pPr>
            <a:endParaRPr lang="en-US" altLang="ja-JP"/>
          </a:p>
        </p:txBody>
      </p:sp>
      <p:sp>
        <p:nvSpPr>
          <p:cNvPr id="4" name="フッター プレースホルダー 3"/>
          <p:cNvSpPr>
            <a:spLocks noGrp="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5" name="スライド番号プレースホルダー 4"/>
          <p:cNvSpPr>
            <a:spLocks noGrp="1"/>
          </p:cNvSpPr>
          <p:nvPr>
            <p:ph type="sldNum" sz="quarter" idx="12"/>
          </p:nvPr>
        </p:nvSpPr>
        <p:spPr/>
        <p:txBody>
          <a:bodyPr/>
          <a:lstStyle>
            <a:lvl1pPr>
              <a:defRPr/>
            </a:lvl1pPr>
          </a:lstStyle>
          <a:p>
            <a:pPr>
              <a:defRPr/>
            </a:pPr>
            <a:fld id="{D211C724-576D-4A6F-9751-47E92C7FBCF3}" type="slidenum">
              <a:rPr lang="en-US" altLang="ja-JP"/>
              <a:pPr>
                <a:defRPr/>
              </a:pPr>
              <a:t>‹#›</a:t>
            </a:fld>
            <a:endParaRPr lang="en-US" altLang="ja-JP"/>
          </a:p>
        </p:txBody>
      </p:sp>
    </p:spTree>
    <p:extLst>
      <p:ext uri="{BB962C8B-B14F-4D97-AF65-F5344CB8AC3E}">
        <p14:creationId xmlns:p14="http://schemas.microsoft.com/office/powerpoint/2010/main" val="1979559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ea typeface="ＭＳ Ｐゴシック" pitchFamily="50" charset="-128"/>
              </a:defRPr>
            </a:lvl1pPr>
          </a:lstStyle>
          <a:p>
            <a:pPr>
              <a:defRPr/>
            </a:pPr>
            <a:endParaRPr lang="en-US" altLang="ja-JP"/>
          </a:p>
        </p:txBody>
      </p:sp>
      <p:sp>
        <p:nvSpPr>
          <p:cNvPr id="3" name="フッター プレースホルダー 2"/>
          <p:cNvSpPr>
            <a:spLocks noGrp="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4" name="スライド番号プレースホルダー 3"/>
          <p:cNvSpPr>
            <a:spLocks noGrp="1"/>
          </p:cNvSpPr>
          <p:nvPr>
            <p:ph type="sldNum" sz="quarter" idx="12"/>
          </p:nvPr>
        </p:nvSpPr>
        <p:spPr/>
        <p:txBody>
          <a:bodyPr/>
          <a:lstStyle>
            <a:lvl1pPr>
              <a:defRPr/>
            </a:lvl1pPr>
          </a:lstStyle>
          <a:p>
            <a:pPr>
              <a:defRPr/>
            </a:pPr>
            <a:fld id="{794983A7-6491-4E9D-B5DB-4B7590476426}" type="slidenum">
              <a:rPr lang="en-US" altLang="ja-JP"/>
              <a:pPr>
                <a:defRPr/>
              </a:pPr>
              <a:t>‹#›</a:t>
            </a:fld>
            <a:endParaRPr lang="en-US" altLang="ja-JP"/>
          </a:p>
        </p:txBody>
      </p:sp>
    </p:spTree>
    <p:extLst>
      <p:ext uri="{BB962C8B-B14F-4D97-AF65-F5344CB8AC3E}">
        <p14:creationId xmlns:p14="http://schemas.microsoft.com/office/powerpoint/2010/main" val="800131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ea typeface="ＭＳ Ｐゴシック" pitchFamily="50" charset="-128"/>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a:defRPr/>
            </a:lvl1pPr>
          </a:lstStyle>
          <a:p>
            <a:pPr>
              <a:defRPr/>
            </a:pPr>
            <a:fld id="{8FD954DD-477C-4A4D-9B9C-530081B1B569}" type="slidenum">
              <a:rPr lang="en-US" altLang="ja-JP"/>
              <a:pPr>
                <a:defRPr/>
              </a:pPr>
              <a:t>‹#›</a:t>
            </a:fld>
            <a:endParaRPr lang="en-US" altLang="ja-JP"/>
          </a:p>
        </p:txBody>
      </p:sp>
    </p:spTree>
    <p:extLst>
      <p:ext uri="{BB962C8B-B14F-4D97-AF65-F5344CB8AC3E}">
        <p14:creationId xmlns:p14="http://schemas.microsoft.com/office/powerpoint/2010/main" val="3368386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ea typeface="ＭＳ Ｐゴシック" pitchFamily="50" charset="-128"/>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a:defRPr/>
            </a:lvl1pPr>
          </a:lstStyle>
          <a:p>
            <a:pPr>
              <a:defRPr/>
            </a:pPr>
            <a:fld id="{B1D0C681-38B3-4DA7-9F2E-C492D8B96C62}" type="slidenum">
              <a:rPr lang="en-US" altLang="ja-JP"/>
              <a:pPr>
                <a:defRPr/>
              </a:pPr>
              <a:t>‹#›</a:t>
            </a:fld>
            <a:endParaRPr lang="en-US" altLang="ja-JP"/>
          </a:p>
        </p:txBody>
      </p:sp>
    </p:spTree>
    <p:extLst>
      <p:ext uri="{BB962C8B-B14F-4D97-AF65-F5344CB8AC3E}">
        <p14:creationId xmlns:p14="http://schemas.microsoft.com/office/powerpoint/2010/main" val="2604563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79DA2BAA-3A5E-4F81-A253-A768570EB68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92142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ea typeface="ＭＳ Ｐゴシック"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FC28DAE1-2435-4368-925D-19ECEA0D268E}" type="slidenum">
              <a:rPr lang="en-US" altLang="ja-JP"/>
              <a:pPr>
                <a:defRPr/>
              </a:pPr>
              <a:t>‹#›</a:t>
            </a:fld>
            <a:endParaRPr lang="en-US" altLang="ja-JP"/>
          </a:p>
        </p:txBody>
      </p:sp>
    </p:spTree>
    <p:extLst>
      <p:ext uri="{BB962C8B-B14F-4D97-AF65-F5344CB8AC3E}">
        <p14:creationId xmlns:p14="http://schemas.microsoft.com/office/powerpoint/2010/main" val="1201191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ea typeface="ＭＳ Ｐゴシック" pitchFamily="50"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06869A30-8B3C-4ADD-AB4B-C36BDC5439F4}" type="slidenum">
              <a:rPr lang="en-US" altLang="ja-JP"/>
              <a:pPr>
                <a:defRPr/>
              </a:pPr>
              <a:t>‹#›</a:t>
            </a:fld>
            <a:endParaRPr lang="en-US" altLang="ja-JP"/>
          </a:p>
        </p:txBody>
      </p:sp>
    </p:spTree>
    <p:extLst>
      <p:ext uri="{BB962C8B-B14F-4D97-AF65-F5344CB8AC3E}">
        <p14:creationId xmlns:p14="http://schemas.microsoft.com/office/powerpoint/2010/main" val="273969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4012702E-99A3-4ED7-BC7A-49B82A56DB4E}" type="slidenum">
              <a:rPr lang="en-US" altLang="ja-JP"/>
              <a:pPr>
                <a:defRPr/>
              </a:pPr>
              <a:t>‹#›</a:t>
            </a:fld>
            <a:endParaRPr lang="en-US" altLang="ja-JP"/>
          </a:p>
        </p:txBody>
      </p:sp>
    </p:spTree>
    <p:extLst>
      <p:ext uri="{BB962C8B-B14F-4D97-AF65-F5344CB8AC3E}">
        <p14:creationId xmlns:p14="http://schemas.microsoft.com/office/powerpoint/2010/main" val="224612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88E6338C-E596-4C2C-A3EE-650B100B37D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86899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77E80A64-9741-400A-8CC6-6233A60054D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33145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7F47002B-C604-4B88-A0F2-3836211AC92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69916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A5DAAB6B-1865-4EE2-858C-46F95FD4D1D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264583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6894A696-0720-4DA7-A36A-111FC6CBB14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28303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0F006F2A-C7DC-4422-B798-24B0E7FFC9A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67761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C9A225D0-82F2-4A8A-B199-4AD74D4AC69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87813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ea typeface="ＭＳ Ｐゴシック" charset="-128"/>
              </a:defRPr>
            </a:lvl1pPr>
          </a:lstStyle>
          <a:p>
            <a:pPr>
              <a:defRPr/>
            </a:pPr>
            <a:fld id="{939DBC30-D3D8-40A4-97C8-75FAED5409BF}" type="slidenum">
              <a:rPr lang="en-US" altLang="ja-JP"/>
              <a:pPr>
                <a:defRPr/>
              </a:pPr>
              <a:t>‹#›</a:t>
            </a:fld>
            <a:endParaRPr lang="en-US" altLang="ja-JP"/>
          </a:p>
        </p:txBody>
      </p:sp>
    </p:spTree>
    <p:extLst>
      <p:ext uri="{BB962C8B-B14F-4D97-AF65-F5344CB8AC3E}">
        <p14:creationId xmlns:p14="http://schemas.microsoft.com/office/powerpoint/2010/main" val="1283623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55DC5C33-E5FF-4DB9-B64E-82C450DA4BE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28427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CAAC2277-CB2B-4EC8-B86E-13595C87CE0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8872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87824EC6-3201-4C3A-BF73-7630B251033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40121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E155FCD8-B64C-45EB-BCFE-B6260574E3B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77619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15789D-2E1E-4C89-A289-67E0C55407A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400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091561-865C-427B-97D1-88DF21A1224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7649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ABDF90-6E7F-42B7-AA46-21E67583D04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706801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645FB-8317-4A01-9EA8-F6EF06D733D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237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D63D848-E398-403D-9668-5AC4218BBC5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81261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6ED692-C3B3-4CED-BDE9-7EAABF91C72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35618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ea typeface="ＭＳ Ｐゴシック" charset="-128"/>
              </a:defRPr>
            </a:lvl1pPr>
          </a:lstStyle>
          <a:p>
            <a:pPr>
              <a:defRPr/>
            </a:pPr>
            <a:fld id="{7DCF5A17-694B-4F56-AB13-7A2974881BC0}" type="slidenum">
              <a:rPr lang="en-US" altLang="ja-JP"/>
              <a:pPr>
                <a:defRPr/>
              </a:pPr>
              <a:t>‹#›</a:t>
            </a:fld>
            <a:endParaRPr lang="en-US" altLang="ja-JP"/>
          </a:p>
        </p:txBody>
      </p:sp>
    </p:spTree>
    <p:extLst>
      <p:ext uri="{BB962C8B-B14F-4D97-AF65-F5344CB8AC3E}">
        <p14:creationId xmlns:p14="http://schemas.microsoft.com/office/powerpoint/2010/main" val="2243472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B9CCFE0-7242-4596-9843-A459D2F0FDD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19095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0B9045-25BA-45AC-A4DD-1ECD685A419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07585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5BFB1E-6015-4E65-8B19-9DF5D3F68B7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07183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D8AD91-DD45-447B-B2F2-910385D7F55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292122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A3D871-343B-448A-9989-221956B6D7C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64496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012702E-99A3-4ED7-BC7A-49B82A56DB4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86467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995F3B-BDD9-4A79-8817-96CE754E25B3}"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061259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088249-B916-47FE-821C-7C899CEBBBF9}"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644944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FF3251-9C71-429C-8D20-7C1A6361B9CA}"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719839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DF9A70-7B81-49B4-86EA-D88965583772}"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608662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ea typeface="ＭＳ Ｐゴシック" charset="-128"/>
              </a:defRPr>
            </a:lvl1pPr>
          </a:lstStyle>
          <a:p>
            <a:pPr>
              <a:defRPr/>
            </a:pPr>
            <a:fld id="{1D4848AB-7581-4056-A05A-C3964FE2E6C4}" type="slidenum">
              <a:rPr lang="en-US" altLang="ja-JP"/>
              <a:pPr>
                <a:defRPr/>
              </a:pPr>
              <a:t>‹#›</a:t>
            </a:fld>
            <a:endParaRPr lang="en-US" altLang="ja-JP"/>
          </a:p>
        </p:txBody>
      </p:sp>
    </p:spTree>
    <p:extLst>
      <p:ext uri="{BB962C8B-B14F-4D97-AF65-F5344CB8AC3E}">
        <p14:creationId xmlns:p14="http://schemas.microsoft.com/office/powerpoint/2010/main" val="3239977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C6115D-B1C5-4C53-8E3B-321F4A6968CE}"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488444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0FFF27-5C20-477F-95CF-7553A7835F38}"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2890398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BF98BF-DAA1-4ED4-9AF7-CA96CC70CE46}"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592776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4D5685-26C0-40E8-93B0-5AF8BF292B8A}"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018080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9C0DF5-4316-4547-B21C-D401CCCEDEE4}"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550209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0A4A3A-C95D-4BEA-9476-F74E5F47F31C}"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910422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C504D2-55C4-47DD-9D5A-C42A0AA04827}"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799593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38BEC4-B9E7-470D-B099-6AF1FC07E8F6}"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367653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89B4A96-5F5B-41D1-A2E8-041363A8451D}"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313252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D5FC3D8-A39D-4F91-ABF9-71503B3379C1}"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48442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a:defRPr>
                <a:ea typeface="ＭＳ Ｐゴシック" charset="-128"/>
              </a:defRPr>
            </a:lvl1pPr>
          </a:lstStyle>
          <a:p>
            <a:pPr>
              <a:defRPr/>
            </a:pPr>
            <a:fld id="{0CC353F3-3FBC-44AD-8CA1-20E5BBA2ACD9}" type="slidenum">
              <a:rPr lang="en-US" altLang="ja-JP"/>
              <a:pPr>
                <a:defRPr/>
              </a:pPr>
              <a:t>‹#›</a:t>
            </a:fld>
            <a:endParaRPr lang="en-US" altLang="ja-JP"/>
          </a:p>
        </p:txBody>
      </p:sp>
    </p:spTree>
    <p:extLst>
      <p:ext uri="{BB962C8B-B14F-4D97-AF65-F5344CB8AC3E}">
        <p14:creationId xmlns:p14="http://schemas.microsoft.com/office/powerpoint/2010/main" val="461813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F1AFB2F-3B3D-4F97-8028-CB463F11C340}"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269092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6C37C-681C-4BDF-A1A5-5B34B046E21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04043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7684EF-D4EA-4342-9768-2107B010870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0363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68FBC5-92F4-411C-ADB8-F81CDE5FE01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37729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C76941-52A9-4829-B484-659699932D1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84618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149433A-0254-4394-B593-77ED30373E1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04112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494320-6625-48A4-8680-7DB299602AE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60233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DB773A-AF3E-409C-A1C5-CE39B187474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18175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65D838-8311-44F1-B874-5ED76469093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4453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6E34E2-9D35-43FF-BB67-EBFFABA221C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08740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8" name="フッター プレースホルダー 7"/>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9" name="スライド番号プレースホルダー 8"/>
          <p:cNvSpPr>
            <a:spLocks noGrp="1"/>
          </p:cNvSpPr>
          <p:nvPr>
            <p:ph type="sldNum" sz="quarter" idx="12"/>
          </p:nvPr>
        </p:nvSpPr>
        <p:spPr/>
        <p:txBody>
          <a:bodyPr/>
          <a:lstStyle>
            <a:lvl1pPr>
              <a:defRPr>
                <a:ea typeface="ＭＳ Ｐゴシック" charset="-128"/>
              </a:defRPr>
            </a:lvl1pPr>
          </a:lstStyle>
          <a:p>
            <a:pPr>
              <a:defRPr/>
            </a:pPr>
            <a:fld id="{87A4FE95-C480-42E6-94EA-3A56D6D71A48}" type="slidenum">
              <a:rPr lang="en-US" altLang="ja-JP"/>
              <a:pPr>
                <a:defRPr/>
              </a:pPr>
              <a:t>‹#›</a:t>
            </a:fld>
            <a:endParaRPr lang="en-US" altLang="ja-JP"/>
          </a:p>
        </p:txBody>
      </p:sp>
    </p:spTree>
    <p:extLst>
      <p:ext uri="{BB962C8B-B14F-4D97-AF65-F5344CB8AC3E}">
        <p14:creationId xmlns:p14="http://schemas.microsoft.com/office/powerpoint/2010/main" val="2421227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B45E33-2517-4E66-BD43-4A90BF52DDB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640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2FB35F-D7DA-4CA7-8430-361914A81E0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17585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BD8E7A-CD0F-4B36-B2E4-A355CF7E8D9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4052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9AE18D-C6A8-4C8C-86A8-1A4630C93E2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40486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8BA774-112E-4FEB-A7A7-92CE2CE8ABC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22484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B4AF4C-F260-43F7-956C-40F5D0B2CB2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28974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353CDE-43DA-4A27-9ACD-50F4CBF1DD7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87223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BD60EEA-1573-47DE-8671-9C92CE1CB7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08635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7582BC-BA14-43B8-83AB-803A653BD47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30876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7E1A04-7F38-4F18-B3E3-B45F95FC6B0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69946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4" name="フッター プレースホルダー 3"/>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5" name="スライド番号プレースホルダー 4"/>
          <p:cNvSpPr>
            <a:spLocks noGrp="1"/>
          </p:cNvSpPr>
          <p:nvPr>
            <p:ph type="sldNum" sz="quarter" idx="12"/>
          </p:nvPr>
        </p:nvSpPr>
        <p:spPr/>
        <p:txBody>
          <a:bodyPr/>
          <a:lstStyle>
            <a:lvl1pPr>
              <a:defRPr>
                <a:ea typeface="ＭＳ Ｐゴシック" charset="-128"/>
              </a:defRPr>
            </a:lvl1pPr>
          </a:lstStyle>
          <a:p>
            <a:pPr>
              <a:defRPr/>
            </a:pPr>
            <a:fld id="{7E0C7600-14BA-49C3-835D-18C7EF5E4DD8}" type="slidenum">
              <a:rPr lang="en-US" altLang="ja-JP"/>
              <a:pPr>
                <a:defRPr/>
              </a:pPr>
              <a:t>‹#›</a:t>
            </a:fld>
            <a:endParaRPr lang="en-US" altLang="ja-JP"/>
          </a:p>
        </p:txBody>
      </p:sp>
    </p:spTree>
    <p:extLst>
      <p:ext uri="{BB962C8B-B14F-4D97-AF65-F5344CB8AC3E}">
        <p14:creationId xmlns:p14="http://schemas.microsoft.com/office/powerpoint/2010/main" val="923190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94CA17-2885-47FB-BB6C-CB21922DC1D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56238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7C250B-B2D4-4143-8133-0ADFC0B474D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07705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A9846F-E7FE-47E5-8BC4-5B8A5007EC1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07641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190B5F-8866-4C98-81CE-DA831C94765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49935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E2B467-2251-4084-A6A9-6802EBCC368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34985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711484A-A288-4D33-A58F-345297D60C09}" type="slidenum">
              <a:rPr lang="en-US" altLang="ja-JP"/>
              <a:pPr>
                <a:defRPr/>
              </a:pPr>
              <a:t>‹#›</a:t>
            </a:fld>
            <a:endParaRPr lang="en-US" altLang="ja-JP"/>
          </a:p>
        </p:txBody>
      </p:sp>
    </p:spTree>
    <p:extLst>
      <p:ext uri="{BB962C8B-B14F-4D97-AF65-F5344CB8AC3E}">
        <p14:creationId xmlns:p14="http://schemas.microsoft.com/office/powerpoint/2010/main" val="1118906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71E477C1-4142-4687-A05C-AD4B619C0240}" type="slidenum">
              <a:rPr lang="en-US" altLang="ja-JP"/>
              <a:pPr>
                <a:defRPr/>
              </a:pPr>
              <a:t>‹#›</a:t>
            </a:fld>
            <a:endParaRPr lang="en-US" altLang="ja-JP"/>
          </a:p>
        </p:txBody>
      </p:sp>
    </p:spTree>
    <p:extLst>
      <p:ext uri="{BB962C8B-B14F-4D97-AF65-F5344CB8AC3E}">
        <p14:creationId xmlns:p14="http://schemas.microsoft.com/office/powerpoint/2010/main" val="4121737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02CC582-736D-4FD1-841D-A1F5E44C7B58}" type="slidenum">
              <a:rPr lang="en-US" altLang="ja-JP"/>
              <a:pPr>
                <a:defRPr/>
              </a:pPr>
              <a:t>‹#›</a:t>
            </a:fld>
            <a:endParaRPr lang="en-US" altLang="ja-JP"/>
          </a:p>
        </p:txBody>
      </p:sp>
    </p:spTree>
    <p:extLst>
      <p:ext uri="{BB962C8B-B14F-4D97-AF65-F5344CB8AC3E}">
        <p14:creationId xmlns:p14="http://schemas.microsoft.com/office/powerpoint/2010/main" val="4176906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517BE856-73B9-460E-8D1D-0D05FEC94213}" type="slidenum">
              <a:rPr lang="en-US" altLang="ja-JP"/>
              <a:pPr>
                <a:defRPr/>
              </a:pPr>
              <a:t>‹#›</a:t>
            </a:fld>
            <a:endParaRPr lang="en-US" altLang="ja-JP"/>
          </a:p>
        </p:txBody>
      </p:sp>
    </p:spTree>
    <p:extLst>
      <p:ext uri="{BB962C8B-B14F-4D97-AF65-F5344CB8AC3E}">
        <p14:creationId xmlns:p14="http://schemas.microsoft.com/office/powerpoint/2010/main" val="476291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9D02765-883C-46C7-88E2-15C7B5BC5ABC}" type="slidenum">
              <a:rPr lang="en-US" altLang="ja-JP"/>
              <a:pPr>
                <a:defRPr/>
              </a:pPr>
              <a:t>‹#›</a:t>
            </a:fld>
            <a:endParaRPr lang="en-US" altLang="ja-JP"/>
          </a:p>
        </p:txBody>
      </p:sp>
    </p:spTree>
    <p:extLst>
      <p:ext uri="{BB962C8B-B14F-4D97-AF65-F5344CB8AC3E}">
        <p14:creationId xmlns:p14="http://schemas.microsoft.com/office/powerpoint/2010/main" val="3616835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3" name="フッター プレースホルダー 2"/>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4" name="スライド番号プレースホルダー 3"/>
          <p:cNvSpPr>
            <a:spLocks noGrp="1"/>
          </p:cNvSpPr>
          <p:nvPr>
            <p:ph type="sldNum" sz="quarter" idx="12"/>
          </p:nvPr>
        </p:nvSpPr>
        <p:spPr/>
        <p:txBody>
          <a:bodyPr/>
          <a:lstStyle>
            <a:lvl1pPr>
              <a:defRPr>
                <a:ea typeface="ＭＳ Ｐゴシック" charset="-128"/>
              </a:defRPr>
            </a:lvl1pPr>
          </a:lstStyle>
          <a:p>
            <a:pPr>
              <a:defRPr/>
            </a:pPr>
            <a:fld id="{73D88609-1296-4CA9-AC5C-9EC7C63A9CB4}" type="slidenum">
              <a:rPr lang="en-US" altLang="ja-JP"/>
              <a:pPr>
                <a:defRPr/>
              </a:pPr>
              <a:t>‹#›</a:t>
            </a:fld>
            <a:endParaRPr lang="en-US" altLang="ja-JP"/>
          </a:p>
        </p:txBody>
      </p:sp>
    </p:spTree>
    <p:extLst>
      <p:ext uri="{BB962C8B-B14F-4D97-AF65-F5344CB8AC3E}">
        <p14:creationId xmlns:p14="http://schemas.microsoft.com/office/powerpoint/2010/main" val="2877152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F8CAB853-C489-4FF8-952F-D3172A8A00BA}" type="slidenum">
              <a:rPr lang="en-US" altLang="ja-JP"/>
              <a:pPr>
                <a:defRPr/>
              </a:pPr>
              <a:t>‹#›</a:t>
            </a:fld>
            <a:endParaRPr lang="en-US" altLang="ja-JP"/>
          </a:p>
        </p:txBody>
      </p:sp>
    </p:spTree>
    <p:extLst>
      <p:ext uri="{BB962C8B-B14F-4D97-AF65-F5344CB8AC3E}">
        <p14:creationId xmlns:p14="http://schemas.microsoft.com/office/powerpoint/2010/main" val="3799349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913D485F-3514-4B81-989F-30A8812838D7}" type="slidenum">
              <a:rPr lang="en-US" altLang="ja-JP"/>
              <a:pPr>
                <a:defRPr/>
              </a:pPr>
              <a:t>‹#›</a:t>
            </a:fld>
            <a:endParaRPr lang="en-US" altLang="ja-JP"/>
          </a:p>
        </p:txBody>
      </p:sp>
    </p:spTree>
    <p:extLst>
      <p:ext uri="{BB962C8B-B14F-4D97-AF65-F5344CB8AC3E}">
        <p14:creationId xmlns:p14="http://schemas.microsoft.com/office/powerpoint/2010/main" val="884017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7308209-9ED4-420E-A729-987929B0781D}" type="slidenum">
              <a:rPr lang="en-US" altLang="ja-JP"/>
              <a:pPr>
                <a:defRPr/>
              </a:pPr>
              <a:t>‹#›</a:t>
            </a:fld>
            <a:endParaRPr lang="en-US" altLang="ja-JP"/>
          </a:p>
        </p:txBody>
      </p:sp>
    </p:spTree>
    <p:extLst>
      <p:ext uri="{BB962C8B-B14F-4D97-AF65-F5344CB8AC3E}">
        <p14:creationId xmlns:p14="http://schemas.microsoft.com/office/powerpoint/2010/main" val="137399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D7FB419-0D88-4D92-A5D4-03E2B9BB60B8}" type="slidenum">
              <a:rPr lang="en-US" altLang="ja-JP"/>
              <a:pPr>
                <a:defRPr/>
              </a:pPr>
              <a:t>‹#›</a:t>
            </a:fld>
            <a:endParaRPr lang="en-US" altLang="ja-JP"/>
          </a:p>
        </p:txBody>
      </p:sp>
    </p:spTree>
    <p:extLst>
      <p:ext uri="{BB962C8B-B14F-4D97-AF65-F5344CB8AC3E}">
        <p14:creationId xmlns:p14="http://schemas.microsoft.com/office/powerpoint/2010/main" val="1894424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6E17EA-59DE-4CA0-8FEB-8DBB08DE5BC9}" type="slidenum">
              <a:rPr lang="en-US" altLang="ja-JP"/>
              <a:pPr>
                <a:defRPr/>
              </a:pPr>
              <a:t>‹#›</a:t>
            </a:fld>
            <a:endParaRPr lang="en-US" altLang="ja-JP"/>
          </a:p>
        </p:txBody>
      </p:sp>
    </p:spTree>
    <p:extLst>
      <p:ext uri="{BB962C8B-B14F-4D97-AF65-F5344CB8AC3E}">
        <p14:creationId xmlns:p14="http://schemas.microsoft.com/office/powerpoint/2010/main" val="2499746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707ACF3-E9C8-4E72-888E-36AC66C26AF2}" type="slidenum">
              <a:rPr lang="en-US" altLang="ja-JP"/>
              <a:pPr>
                <a:defRPr/>
              </a:pPr>
              <a:t>‹#›</a:t>
            </a:fld>
            <a:endParaRPr lang="en-US" altLang="ja-JP"/>
          </a:p>
        </p:txBody>
      </p:sp>
    </p:spTree>
    <p:extLst>
      <p:ext uri="{BB962C8B-B14F-4D97-AF65-F5344CB8AC3E}">
        <p14:creationId xmlns:p14="http://schemas.microsoft.com/office/powerpoint/2010/main" val="2136463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97EF02B-2DBF-4109-BD69-7C0183770127}" type="slidenum">
              <a:rPr lang="en-US" altLang="ja-JP"/>
              <a:pPr>
                <a:defRPr/>
              </a:pPr>
              <a:t>‹#›</a:t>
            </a:fld>
            <a:endParaRPr lang="en-US" altLang="ja-JP"/>
          </a:p>
        </p:txBody>
      </p:sp>
    </p:spTree>
    <p:extLst>
      <p:ext uri="{BB962C8B-B14F-4D97-AF65-F5344CB8AC3E}">
        <p14:creationId xmlns:p14="http://schemas.microsoft.com/office/powerpoint/2010/main" val="1293960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BABC759-CEE2-4C2F-93C8-4D67FFAB299E}" type="datetimeFigureOut">
              <a:rPr kumimoji="1" lang="ja-JP" altLang="en-US" smtClean="0"/>
              <a:t>2013/11/4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0C34FA9-C9CF-41B6-935A-95B46F6BB40E}" type="slidenum">
              <a:rPr kumimoji="1" lang="ja-JP" altLang="en-US" smtClean="0"/>
              <a:t>‹#›</a:t>
            </a:fld>
            <a:endParaRPr kumimoji="1" lang="ja-JP" altLang="en-US"/>
          </a:p>
        </p:txBody>
      </p:sp>
    </p:spTree>
    <p:extLst>
      <p:ext uri="{BB962C8B-B14F-4D97-AF65-F5344CB8AC3E}">
        <p14:creationId xmlns:p14="http://schemas.microsoft.com/office/powerpoint/2010/main" val="3320880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a:defRPr>
                <a:ea typeface="ＭＳ Ｐゴシック" charset="-128"/>
              </a:defRPr>
            </a:lvl1pPr>
          </a:lstStyle>
          <a:p>
            <a:pPr>
              <a:defRPr/>
            </a:pPr>
            <a:fld id="{E4A84400-B455-4BC3-A9DF-8A35C2DD3FDA}" type="slidenum">
              <a:rPr lang="en-US" altLang="ja-JP"/>
              <a:pPr>
                <a:defRPr/>
              </a:pPr>
              <a:t>‹#›</a:t>
            </a:fld>
            <a:endParaRPr lang="en-US" altLang="ja-JP"/>
          </a:p>
        </p:txBody>
      </p:sp>
    </p:spTree>
    <p:extLst>
      <p:ext uri="{BB962C8B-B14F-4D97-AF65-F5344CB8AC3E}">
        <p14:creationId xmlns:p14="http://schemas.microsoft.com/office/powerpoint/2010/main" val="1782854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a:defRPr>
                <a:ea typeface="ＭＳ Ｐゴシック" charset="-128"/>
              </a:defRPr>
            </a:lvl1pPr>
          </a:lstStyle>
          <a:p>
            <a:pPr>
              <a:defRPr/>
            </a:pPr>
            <a:fld id="{4568B46B-E5EF-4939-AD9A-5BCE825E6C61}" type="slidenum">
              <a:rPr lang="en-US" altLang="ja-JP"/>
              <a:pPr>
                <a:defRPr/>
              </a:pPr>
              <a:t>‹#›</a:t>
            </a:fld>
            <a:endParaRPr lang="en-US" altLang="ja-JP"/>
          </a:p>
        </p:txBody>
      </p:sp>
    </p:spTree>
    <p:extLst>
      <p:ext uri="{BB962C8B-B14F-4D97-AF65-F5344CB8AC3E}">
        <p14:creationId xmlns:p14="http://schemas.microsoft.com/office/powerpoint/2010/main" val="926885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ea typeface="ＭＳ Ｐゴシック" charset="-128"/>
              </a:defRPr>
            </a:lvl1pPr>
          </a:lstStyle>
          <a:p>
            <a:pPr>
              <a:defRPr/>
            </a:pPr>
            <a:fld id="{BC0C2E52-94F9-4AC9-9FD1-A52DB8CEB055}" type="slidenum">
              <a:rPr lang="en-US" altLang="ja-JP"/>
              <a:pPr>
                <a:defRPr/>
              </a:pPr>
              <a:t>‹#›</a:t>
            </a:fld>
            <a:endParaRPr lang="en-US" altLang="ja-JP"/>
          </a:p>
        </p:txBody>
      </p:sp>
    </p:spTree>
    <p:extLst>
      <p:ext uri="{BB962C8B-B14F-4D97-AF65-F5344CB8AC3E}">
        <p14:creationId xmlns:p14="http://schemas.microsoft.com/office/powerpoint/2010/main" val="313221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ea typeface="ＭＳ Ｐゴシック" charset="-128"/>
              </a:defRPr>
            </a:lvl1pPr>
          </a:lstStyle>
          <a:p>
            <a:pPr>
              <a:defRPr/>
            </a:pPr>
            <a:fld id="{38D2A534-5117-4C39-9CDA-430A1D976454}" type="slidenum">
              <a:rPr lang="en-US" altLang="ja-JP"/>
              <a:pPr>
                <a:defRPr/>
              </a:pPr>
              <a:t>‹#›</a:t>
            </a:fld>
            <a:endParaRPr lang="en-US" altLang="ja-JP"/>
          </a:p>
        </p:txBody>
      </p:sp>
    </p:spTree>
    <p:extLst>
      <p:ext uri="{BB962C8B-B14F-4D97-AF65-F5344CB8AC3E}">
        <p14:creationId xmlns:p14="http://schemas.microsoft.com/office/powerpoint/2010/main" val="1984627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ea typeface="ＭＳ Ｐゴシック" charset="-128"/>
              </a:defRPr>
            </a:lvl1pPr>
          </a:lstStyle>
          <a:p>
            <a:pPr>
              <a:defRPr/>
            </a:pPr>
            <a:fld id="{2662844C-1117-4E05-9FE7-2CE4D06A03BE}" type="slidenum">
              <a:rPr lang="en-US" altLang="ja-JP"/>
              <a:pPr>
                <a:defRPr/>
              </a:pPr>
              <a:t>‹#›</a:t>
            </a:fld>
            <a:endParaRPr lang="en-US" altLang="ja-JP"/>
          </a:p>
        </p:txBody>
      </p:sp>
    </p:spTree>
    <p:extLst>
      <p:ext uri="{BB962C8B-B14F-4D97-AF65-F5344CB8AC3E}">
        <p14:creationId xmlns:p14="http://schemas.microsoft.com/office/powerpoint/2010/main" val="2455406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76857-F6C4-4E06-8919-C6588AEA170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13182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19F292-6D53-4925-9713-0FA2D02B931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83986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20F762-8F9A-4D50-B903-62D913B158F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41495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F8176F-A56E-41C1-9C9D-A0029FCD1A2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46435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B340850-60F4-4085-BAA0-8589B4AF7FB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20860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71487" y="1825625"/>
            <a:ext cx="2900363"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3486150" y="1825625"/>
            <a:ext cx="2900363"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BABC759-CEE2-4C2F-93C8-4D67FFAB299E}" type="datetimeFigureOut">
              <a:rPr kumimoji="1" lang="ja-JP" altLang="en-US" smtClean="0"/>
              <a:t>2013/11/4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0C34FA9-C9CF-41B6-935A-95B46F6BB40E}" type="slidenum">
              <a:rPr kumimoji="1" lang="ja-JP" altLang="en-US" smtClean="0"/>
              <a:t>‹#›</a:t>
            </a:fld>
            <a:endParaRPr kumimoji="1" lang="ja-JP" altLang="en-US"/>
          </a:p>
        </p:txBody>
      </p:sp>
    </p:spTree>
    <p:extLst>
      <p:ext uri="{BB962C8B-B14F-4D97-AF65-F5344CB8AC3E}">
        <p14:creationId xmlns:p14="http://schemas.microsoft.com/office/powerpoint/2010/main" val="290428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C7C9AA9-2D70-4992-9A61-9659DC96D85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37094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E4E5605-7C83-4150-A8EA-B1E6221C8A9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25752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676D08-224E-4907-A21C-01113DD9C04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95309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1C1CFB-7B9E-4C2D-9A14-983E01501CD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44635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8565C3-D66A-49B8-A157-AB73691D18C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96521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2B18E9-749C-409E-A6F1-77B60511B23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99738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CD16A55-6F17-43E3-AB6B-35159CA2779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61784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92526A-AB2B-4506-935A-786CF6EF273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17417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2639B-F004-47A6-9763-29DB1392BA3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68940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461556-220C-4F2C-B27C-0F9A1DB4608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39789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BABC759-CEE2-4C2F-93C8-4D67FFAB299E}" type="datetimeFigureOut">
              <a:rPr kumimoji="1" lang="ja-JP" altLang="en-US" smtClean="0"/>
              <a:t>2013/11/4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0C34FA9-C9CF-41B6-935A-95B46F6BB40E}" type="slidenum">
              <a:rPr kumimoji="1" lang="ja-JP" altLang="en-US" smtClean="0"/>
              <a:t>‹#›</a:t>
            </a:fld>
            <a:endParaRPr kumimoji="1" lang="ja-JP" altLang="en-US"/>
          </a:p>
        </p:txBody>
      </p:sp>
    </p:spTree>
    <p:extLst>
      <p:ext uri="{BB962C8B-B14F-4D97-AF65-F5344CB8AC3E}">
        <p14:creationId xmlns:p14="http://schemas.microsoft.com/office/powerpoint/2010/main" val="970710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7A4B36-61B6-4E79-B574-3E81FD30A02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43685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D17E60-D4B2-42E4-B5F8-559C47C89B9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63531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A52157-681A-4E8A-A62F-E39ECB0747F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6840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9502207-6598-4DF6-9B1C-4043607234A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991983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7EA563-DFA0-4C3D-8477-F1B5FAFCF50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10062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528125-E81B-4355-A83A-E8EED14B20B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89615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C2F47A-432E-47D7-B427-1642F8B1B04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19524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4E1DE8-E2B5-41DE-9EB4-B7CA8C05B6B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15483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CBA0F2-E8A6-4409-892A-B4986D707B5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30334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3EAC61-906E-49BD-A497-73BD6DF5B55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40951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BABC759-CEE2-4C2F-93C8-4D67FFAB299E}" type="datetimeFigureOut">
              <a:rPr kumimoji="1" lang="ja-JP" altLang="en-US" smtClean="0"/>
              <a:t>2013/11/4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0C34FA9-C9CF-41B6-935A-95B46F6BB40E}" type="slidenum">
              <a:rPr kumimoji="1" lang="ja-JP" altLang="en-US" smtClean="0"/>
              <a:t>‹#›</a:t>
            </a:fld>
            <a:endParaRPr kumimoji="1" lang="ja-JP" altLang="en-US"/>
          </a:p>
        </p:txBody>
      </p:sp>
    </p:spTree>
    <p:extLst>
      <p:ext uri="{BB962C8B-B14F-4D97-AF65-F5344CB8AC3E}">
        <p14:creationId xmlns:p14="http://schemas.microsoft.com/office/powerpoint/2010/main" val="736390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2946-621F-4A3E-9517-6D9955BB128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7132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B2F16D-1507-4D7E-9A47-24D2973A6DE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98097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A39BD5-EBDD-486B-BF93-A86896AFFDF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7739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6A033F3-BCBD-47DC-B1E0-B3DE08551AD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86828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A42589-7B13-4EDB-806E-424BE994B17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57412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8EAC36-BE05-49F5-93C5-BF21291D13D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38380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87CD1D-C5FF-4167-AE56-333497B29A6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95463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CC3521-4AAB-4DC7-89EA-7D79AB2E0D6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96507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33D7C-7072-416E-8DDA-EC6F11AB089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60868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6832C5-23A3-46A1-9B11-3503D9BE319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45671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BABC759-CEE2-4C2F-93C8-4D67FFAB299E}" type="datetimeFigureOut">
              <a:rPr kumimoji="1" lang="ja-JP" altLang="en-US" smtClean="0"/>
              <a:t>2013/11/4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0C34FA9-C9CF-41B6-935A-95B46F6BB40E}" type="slidenum">
              <a:rPr kumimoji="1" lang="ja-JP" altLang="en-US" smtClean="0"/>
              <a:t>‹#›</a:t>
            </a:fld>
            <a:endParaRPr kumimoji="1" lang="ja-JP" altLang="en-US"/>
          </a:p>
        </p:txBody>
      </p:sp>
    </p:spTree>
    <p:extLst>
      <p:ext uri="{BB962C8B-B14F-4D97-AF65-F5344CB8AC3E}">
        <p14:creationId xmlns:p14="http://schemas.microsoft.com/office/powerpoint/2010/main" val="3367034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75B768-D42E-4895-844B-C2815744563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62808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C0056A-DFBD-4378-A44B-41B6FAF6BB7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60895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BA882A-EFFF-4E6F-B6FE-23D06C57B0A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20417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0DA629-A3F7-4885-9E85-E05B5EC9B39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72766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DD65EF-1281-4369-BEEC-BB90C2091AF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58598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46CF-38A6-43F3-990E-E4D4B69DC5C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27447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F2248F-419D-470E-82B2-A17B6216B1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27683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6880B9-0D37-4EC2-B9B3-E6D66851DF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98939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A04B44-84CB-41D4-A97B-B020C53E641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08590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568999-E388-4DA4-A9CC-CFCDFDBC9B5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42135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BABC759-CEE2-4C2F-93C8-4D67FFAB299E}" type="datetimeFigureOut">
              <a:rPr kumimoji="1" lang="ja-JP" altLang="en-US" smtClean="0"/>
              <a:t>2013/11/4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0C34FA9-C9CF-41B6-935A-95B46F6BB40E}" type="slidenum">
              <a:rPr kumimoji="1" lang="ja-JP" altLang="en-US" smtClean="0"/>
              <a:t>‹#›</a:t>
            </a:fld>
            <a:endParaRPr kumimoji="1" lang="ja-JP" altLang="en-US"/>
          </a:p>
        </p:txBody>
      </p:sp>
    </p:spTree>
    <p:extLst>
      <p:ext uri="{BB962C8B-B14F-4D97-AF65-F5344CB8AC3E}">
        <p14:creationId xmlns:p14="http://schemas.microsoft.com/office/powerpoint/2010/main" val="2661519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45F443-08EB-440F-B2E3-C400C5E308F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57763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A8B4566-A1F5-4BEE-A738-8E7C97DA7B8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89544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C97A721-5FDA-4A4E-B9CF-C45768D65380}"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46091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C97A721-5FDA-4A4E-B9CF-C45768D65380}"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9546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C97A721-5FDA-4A4E-B9CF-C45768D65380}"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49854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C97A721-5FDA-4A4E-B9CF-C45768D65380}"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63912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C97A721-5FDA-4A4E-B9CF-C45768D65380}"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90304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C97A721-5FDA-4A4E-B9CF-C45768D65380}"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35605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C97A721-5FDA-4A4E-B9CF-C45768D65380}"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92399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C97A721-5FDA-4A4E-B9CF-C45768D65380}"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58961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BABC759-CEE2-4C2F-93C8-4D67FFAB299E}" type="datetimeFigureOut">
              <a:rPr kumimoji="1" lang="ja-JP" altLang="en-US" smtClean="0"/>
              <a:t>2013/11/4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0C34FA9-C9CF-41B6-935A-95B46F6BB40E}" type="slidenum">
              <a:rPr kumimoji="1" lang="ja-JP" altLang="en-US" smtClean="0"/>
              <a:t>‹#›</a:t>
            </a:fld>
            <a:endParaRPr kumimoji="1" lang="ja-JP" altLang="en-US"/>
          </a:p>
        </p:txBody>
      </p:sp>
    </p:spTree>
    <p:extLst>
      <p:ext uri="{BB962C8B-B14F-4D97-AF65-F5344CB8AC3E}">
        <p14:creationId xmlns:p14="http://schemas.microsoft.com/office/powerpoint/2010/main" val="291122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C97A721-5FDA-4A4E-B9CF-C45768D65380}"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521289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C97A721-5FDA-4A4E-B9CF-C45768D65380}"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35657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C97A721-5FDA-4A4E-B9CF-C45768D65380}"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04516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C019F0-C4E3-4B51-983F-5DBDE3ABC4B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79064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266E8E-69AC-434B-AF95-B0216AFCC14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7966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35D7AE-90F6-4FD8-9B06-CEFFB7D6028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76582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7BDB4B-8F3F-4CD7-BF64-8D3E2DBB815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29081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3A6349-3BF7-45A8-9DD4-F05D9928F4C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50199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5A39F64-CAC9-4E70-80B1-4E5495DBBD2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81156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18174EC-4CF4-4F02-B12F-9488F3BA2E9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43837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2.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3.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5.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6.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theme" Target="../theme/theme17.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8.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theme" Target="../theme/theme19.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0.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theme" Target="../theme/theme2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6" Type="http://schemas.openxmlformats.org/officeDocument/2006/relationships/theme" Target="../theme/theme22.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slideLayout" Target="../slideLayouts/slideLayout26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theme" Target="../theme/theme23.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theme" Target="../theme/theme24.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theme" Target="../theme/theme25.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BC759-CEE2-4C2F-93C8-4D67FFAB299E}" type="datetimeFigureOut">
              <a:rPr kumimoji="1" lang="ja-JP" altLang="en-US" smtClean="0"/>
              <a:t>2013/11/4</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34FA9-C9CF-41B6-935A-95B46F6BB40E}" type="slidenum">
              <a:rPr kumimoji="1" lang="ja-JP" altLang="en-US" smtClean="0"/>
              <a:t>‹#›</a:t>
            </a:fld>
            <a:endParaRPr kumimoji="1" lang="ja-JP" altLang="en-US"/>
          </a:p>
        </p:txBody>
      </p:sp>
    </p:spTree>
    <p:extLst>
      <p:ext uri="{BB962C8B-B14F-4D97-AF65-F5344CB8AC3E}">
        <p14:creationId xmlns:p14="http://schemas.microsoft.com/office/powerpoint/2010/main" val="3893922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9CA416-5459-43DF-B720-B3B2D5EB8758}"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559-A9B5-4A86-99A8-D5441822FF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39953958"/>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rgbClr val="000000"/>
                </a:solidFill>
                <a:ea typeface="ＭＳ Ｐゴシック" charset="-128"/>
              </a:defRPr>
            </a:lvl1pPr>
          </a:lstStyle>
          <a:p>
            <a:pPr fontAlgn="base">
              <a:spcBef>
                <a:spcPct val="0"/>
              </a:spcBef>
              <a:spcAft>
                <a:spcPct val="0"/>
              </a:spcAft>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000000"/>
                </a:solidFill>
                <a:ea typeface="ＭＳ Ｐゴシック" charset="-128"/>
              </a:defRPr>
            </a:lvl1pPr>
          </a:lstStyle>
          <a:p>
            <a:pPr fontAlgn="base">
              <a:spcBef>
                <a:spcPct val="0"/>
              </a:spcBef>
              <a:spcAft>
                <a:spcPct val="0"/>
              </a:spcAft>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000000"/>
                </a:solidFill>
                <a:ea typeface="ＭＳ Ｐゴシック" charset="-128"/>
              </a:defRPr>
            </a:lvl1pPr>
          </a:lstStyle>
          <a:p>
            <a:pPr fontAlgn="base">
              <a:spcBef>
                <a:spcPct val="0"/>
              </a:spcBef>
              <a:spcAft>
                <a:spcPct val="0"/>
              </a:spcAft>
              <a:defRPr/>
            </a:pPr>
            <a:fld id="{D62C7F90-0311-4C5B-8F36-6ADC7321052B}" type="slidenum">
              <a:rPr lang="en-US" altLang="ja-JP"/>
              <a:pPr fontAlgn="base">
                <a:spcBef>
                  <a:spcPct val="0"/>
                </a:spcBef>
                <a:spcAft>
                  <a:spcPct val="0"/>
                </a:spcAft>
                <a:defRPr/>
              </a:pPr>
              <a:t>‹#›</a:t>
            </a:fld>
            <a:endParaRPr lang="en-US" altLang="ja-JP"/>
          </a:p>
        </p:txBody>
      </p:sp>
    </p:spTree>
    <p:extLst>
      <p:ext uri="{BB962C8B-B14F-4D97-AF65-F5344CB8AC3E}">
        <p14:creationId xmlns:p14="http://schemas.microsoft.com/office/powerpoint/2010/main" val="112599405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solidFill>
                  <a:srgbClr val="000000"/>
                </a:solidFill>
                <a:latin typeface="+mn-lt"/>
                <a:ea typeface="+mn-ea"/>
              </a:defRPr>
            </a:lvl1pPr>
          </a:lstStyle>
          <a:p>
            <a:pPr fontAlgn="base">
              <a:spcBef>
                <a:spcPct val="0"/>
              </a:spcBef>
              <a:spcAft>
                <a:spcPct val="0"/>
              </a:spcAft>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solidFill>
                  <a:srgbClr val="000000"/>
                </a:solidFill>
                <a:latin typeface="+mn-lt"/>
                <a:ea typeface="+mn-ea"/>
              </a:defRPr>
            </a:lvl1pPr>
          </a:lstStyle>
          <a:p>
            <a:pPr fontAlgn="base">
              <a:spcBef>
                <a:spcPct val="0"/>
              </a:spcBef>
              <a:spcAft>
                <a:spcPct val="0"/>
              </a:spcAft>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pPr fontAlgn="base">
              <a:spcBef>
                <a:spcPct val="0"/>
              </a:spcBef>
              <a:spcAft>
                <a:spcPct val="0"/>
              </a:spcAft>
            </a:pPr>
            <a:fld id="{7E3154A0-8A09-4BE0-885D-75D874C91DA4}" type="slidenum">
              <a:rPr lang="en-US" altLang="ja-JP" smtClean="0"/>
              <a:pPr fontAlgn="base">
                <a:spcBef>
                  <a:spcPct val="0"/>
                </a:spcBef>
                <a:spcAft>
                  <a:spcPct val="0"/>
                </a:spcAft>
              </a:pPr>
              <a:t>‹#›</a:t>
            </a:fld>
            <a:endParaRPr lang="en-US" altLang="ja-JP" smtClean="0"/>
          </a:p>
        </p:txBody>
      </p:sp>
    </p:spTree>
    <p:extLst>
      <p:ext uri="{BB962C8B-B14F-4D97-AF65-F5344CB8AC3E}">
        <p14:creationId xmlns:p14="http://schemas.microsoft.com/office/powerpoint/2010/main" val="4138111082"/>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ea typeface="ＭＳ Ｐゴシック" charset="-128"/>
              </a:defRPr>
            </a:lvl1pPr>
          </a:lstStyle>
          <a:p>
            <a:pPr fontAlgn="base">
              <a:spcBef>
                <a:spcPct val="0"/>
              </a:spcBef>
              <a:spcAft>
                <a:spcPct val="0"/>
              </a:spcAft>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ea typeface="ＭＳ Ｐゴシック" charset="-128"/>
              </a:defRPr>
            </a:lvl1pPr>
          </a:lstStyle>
          <a:p>
            <a:pPr fontAlgn="base">
              <a:spcBef>
                <a:spcPct val="0"/>
              </a:spcBef>
              <a:spcAft>
                <a:spcPct val="0"/>
              </a:spcAft>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fontAlgn="base">
              <a:spcBef>
                <a:spcPct val="0"/>
              </a:spcBef>
              <a:spcAft>
                <a:spcPct val="0"/>
              </a:spcAft>
              <a:defRPr/>
            </a:pPr>
            <a:fld id="{5146ACDA-5953-4C9C-91B8-5B3132A92B2A}" type="slidenum">
              <a:rPr lang="en-US" altLang="ja-JP"/>
              <a:pPr fontAlgn="base">
                <a:spcBef>
                  <a:spcPct val="0"/>
                </a:spcBef>
                <a:spcAft>
                  <a:spcPct val="0"/>
                </a:spcAft>
                <a:defRPr/>
              </a:pPr>
              <a:t>‹#›</a:t>
            </a:fld>
            <a:endParaRPr lang="en-US" altLang="ja-JP"/>
          </a:p>
        </p:txBody>
      </p:sp>
    </p:spTree>
    <p:extLst>
      <p:ext uri="{BB962C8B-B14F-4D97-AF65-F5344CB8AC3E}">
        <p14:creationId xmlns:p14="http://schemas.microsoft.com/office/powerpoint/2010/main" val="3756997526"/>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8A8F7B62-FBB9-4F9F-AAC7-D7D625B3FAC9}"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957810428"/>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A73AFE5-7BEB-44C7-8113-51D4A64DE697}"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443988594"/>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fontAlgn="base">
              <a:spcBef>
                <a:spcPct val="0"/>
              </a:spcBef>
              <a:spcAft>
                <a:spcPct val="0"/>
              </a:spcAft>
              <a:defRPr/>
            </a:pPr>
            <a:fld id="{729F8405-4CC3-4B1C-B9C2-DAAF4D6FFCF6}"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4114008574"/>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solidFill>
                  <a:srgbClr val="000000"/>
                </a:solidFill>
                <a:latin typeface="+mn-lt"/>
                <a:ea typeface="+mn-ea"/>
              </a:defRPr>
            </a:lvl1pPr>
          </a:lstStyle>
          <a:p>
            <a:pPr fontAlgn="base">
              <a:spcBef>
                <a:spcPct val="0"/>
              </a:spcBef>
              <a:spcAft>
                <a:spcPct val="0"/>
              </a:spcAft>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solidFill>
                  <a:srgbClr val="000000"/>
                </a:solidFill>
                <a:latin typeface="+mn-lt"/>
                <a:ea typeface="+mn-ea"/>
              </a:defRPr>
            </a:lvl1pPr>
          </a:lstStyle>
          <a:p>
            <a:pPr fontAlgn="base">
              <a:spcBef>
                <a:spcPct val="0"/>
              </a:spcBef>
              <a:spcAft>
                <a:spcPct val="0"/>
              </a:spcAft>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solidFill>
                  <a:srgbClr val="000000"/>
                </a:solidFill>
                <a:latin typeface="+mn-lt"/>
                <a:ea typeface="+mn-ea"/>
              </a:defRPr>
            </a:lvl1pPr>
          </a:lstStyle>
          <a:p>
            <a:pPr fontAlgn="base">
              <a:spcBef>
                <a:spcPct val="0"/>
              </a:spcBef>
              <a:spcAft>
                <a:spcPct val="0"/>
              </a:spcAft>
              <a:defRPr/>
            </a:pPr>
            <a:fld id="{D4876269-D146-4E0E-B09A-14A32C9BDE0C}" type="slidenum">
              <a:rPr lang="en-US" altLang="ja-JP"/>
              <a:pPr fontAlgn="base">
                <a:spcBef>
                  <a:spcPct val="0"/>
                </a:spcBef>
                <a:spcAft>
                  <a:spcPct val="0"/>
                </a:spcAft>
                <a:defRPr/>
              </a:pPr>
              <a:t>‹#›</a:t>
            </a:fld>
            <a:endParaRPr lang="en-US" altLang="ja-JP"/>
          </a:p>
        </p:txBody>
      </p:sp>
    </p:spTree>
    <p:extLst>
      <p:ext uri="{BB962C8B-B14F-4D97-AF65-F5344CB8AC3E}">
        <p14:creationId xmlns:p14="http://schemas.microsoft.com/office/powerpoint/2010/main" val="3016367247"/>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69E4B2-901D-4936-8E57-6497846D84CD}"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41D5FA-D2BE-4AFD-9F2E-DF4309AB2DF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3685109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ea typeface="ＭＳ Ｐゴシック"/>
              </a:defRPr>
            </a:lvl1pPr>
          </a:lstStyle>
          <a:p>
            <a:pPr fontAlgn="base">
              <a:spcBef>
                <a:spcPct val="0"/>
              </a:spcBef>
              <a:spcAft>
                <a:spcPct val="0"/>
              </a:spcAft>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ea typeface="ＭＳ Ｐゴシック"/>
              </a:defRPr>
            </a:lvl1pPr>
          </a:lstStyle>
          <a:p>
            <a:pPr fontAlgn="base">
              <a:spcBef>
                <a:spcPct val="0"/>
              </a:spcBef>
              <a:spcAft>
                <a:spcPct val="0"/>
              </a:spcAft>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fontAlgn="base">
              <a:spcBef>
                <a:spcPct val="0"/>
              </a:spcBef>
              <a:spcAft>
                <a:spcPct val="0"/>
              </a:spcAft>
              <a:defRPr/>
            </a:pPr>
            <a:fld id="{9DDA89CC-9DD7-4B8F-897D-1EA3D4522CF7}" type="slidenum">
              <a:rPr lang="en-US" altLang="ja-JP"/>
              <a:pPr fontAlgn="base">
                <a:spcBef>
                  <a:spcPct val="0"/>
                </a:spcBef>
                <a:spcAft>
                  <a:spcPct val="0"/>
                </a:spcAft>
                <a:defRPr/>
              </a:pPr>
              <a:t>‹#›</a:t>
            </a:fld>
            <a:endParaRPr lang="en-US" altLang="ja-JP"/>
          </a:p>
        </p:txBody>
      </p:sp>
    </p:spTree>
    <p:extLst>
      <p:ext uri="{BB962C8B-B14F-4D97-AF65-F5344CB8AC3E}">
        <p14:creationId xmlns:p14="http://schemas.microsoft.com/office/powerpoint/2010/main" val="3541978554"/>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fld id="{9F611A90-D606-4FB0-94B4-045D20B5F4DE}" type="slidenum">
              <a:rPr lang="en-US" altLang="ja-JP">
                <a:solidFill>
                  <a:srgbClr val="000000"/>
                </a:solidFill>
              </a:rPr>
              <a:pPr fontAlgn="base">
                <a:spcBef>
                  <a:spcPct val="0"/>
                </a:spcBef>
                <a:spcAft>
                  <a:spcPct val="0"/>
                </a:spcAft>
              </a:pPr>
              <a:t>‹#›</a:t>
            </a:fld>
            <a:endParaRPr lang="en-US" altLang="ja-JP">
              <a:solidFill>
                <a:srgbClr val="000000"/>
              </a:solidFill>
            </a:endParaRPr>
          </a:p>
        </p:txBody>
      </p:sp>
    </p:spTree>
    <p:extLst>
      <p:ext uri="{BB962C8B-B14F-4D97-AF65-F5344CB8AC3E}">
        <p14:creationId xmlns:p14="http://schemas.microsoft.com/office/powerpoint/2010/main" val="36502149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itchFamily="34" charset="0"/>
          <a:ea typeface="ＭＳ Ｐゴシック" pitchFamily="50" charset="-128"/>
        </a:defRPr>
      </a:lvl2pPr>
      <a:lvl3pPr algn="ctr" rtl="0" fontAlgn="base">
        <a:spcBef>
          <a:spcPct val="0"/>
        </a:spcBef>
        <a:spcAft>
          <a:spcPct val="0"/>
        </a:spcAft>
        <a:defRPr kumimoji="1" sz="4400">
          <a:solidFill>
            <a:schemeClr val="tx2"/>
          </a:solidFill>
          <a:latin typeface="Arial" pitchFamily="34" charset="0"/>
          <a:ea typeface="ＭＳ Ｐゴシック" pitchFamily="50" charset="-128"/>
        </a:defRPr>
      </a:lvl3pPr>
      <a:lvl4pPr algn="ctr" rtl="0" fontAlgn="base">
        <a:spcBef>
          <a:spcPct val="0"/>
        </a:spcBef>
        <a:spcAft>
          <a:spcPct val="0"/>
        </a:spcAft>
        <a:defRPr kumimoji="1" sz="4400">
          <a:solidFill>
            <a:schemeClr val="tx2"/>
          </a:solidFill>
          <a:latin typeface="Arial" pitchFamily="34" charset="0"/>
          <a:ea typeface="ＭＳ Ｐゴシック" pitchFamily="50" charset="-128"/>
        </a:defRPr>
      </a:lvl4pPr>
      <a:lvl5pPr algn="ctr" rtl="0" fontAlgn="base">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en-US" altLang="ja-JP"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pPr>
            <a:endParaRPr lang="en-US" altLang="ja-JP"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C5F90EA-5569-48E3-898B-13DD05EA234E}" type="slidenum">
              <a:rPr lang="en-US" altLang="ja-JP" smtClean="0">
                <a:solidFill>
                  <a:srgbClr val="000000"/>
                </a:solidFill>
              </a:rPr>
              <a:pPr fontAlgn="base">
                <a:spcBef>
                  <a:spcPct val="0"/>
                </a:spcBef>
                <a:spcAft>
                  <a:spcPct val="0"/>
                </a:spcAft>
              </a:pPr>
              <a:t>‹#›</a:t>
            </a:fld>
            <a:endParaRPr lang="en-US" altLang="ja-JP" smtClean="0">
              <a:solidFill>
                <a:srgbClr val="000000"/>
              </a:solidFill>
            </a:endParaRPr>
          </a:p>
        </p:txBody>
      </p:sp>
    </p:spTree>
    <p:extLst>
      <p:ext uri="{BB962C8B-B14F-4D97-AF65-F5344CB8AC3E}">
        <p14:creationId xmlns:p14="http://schemas.microsoft.com/office/powerpoint/2010/main" val="3266199082"/>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E87B5E36-BF23-4CEF-B74E-AAD781F4FB4B}"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959506056"/>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50" charset="-128"/>
              </a:defRPr>
            </a:lvl1pPr>
          </a:lstStyle>
          <a:p>
            <a:pPr fontAlgn="base">
              <a:spcBef>
                <a:spcPct val="0"/>
              </a:spcBef>
              <a:spcAft>
                <a:spcPct val="0"/>
              </a:spcAft>
              <a:defRPr/>
            </a:pPr>
            <a:fld id="{E0A96C4C-F0E8-4948-AB67-C29FAC9E93D2}" type="slidenum">
              <a:rPr lang="en-US" altLang="ja-JP">
                <a:solidFill>
                  <a:srgbClr val="000000"/>
                </a:solidFill>
              </a:rPr>
              <a:pPr fontAlgn="base">
                <a:spcBef>
                  <a:spcPct val="0"/>
                </a:spcBef>
                <a:spcAft>
                  <a:spcPct val="0"/>
                </a:spcAft>
                <a:defRPr/>
              </a:pPr>
              <a:t>‹#›</a:t>
            </a:fld>
            <a:endParaRPr lang="en-US" altLang="ja-JP" dirty="0">
              <a:solidFill>
                <a:srgbClr val="000000"/>
              </a:solidFill>
            </a:endParaRPr>
          </a:p>
        </p:txBody>
      </p:sp>
    </p:spTree>
    <p:extLst>
      <p:ext uri="{BB962C8B-B14F-4D97-AF65-F5344CB8AC3E}">
        <p14:creationId xmlns:p14="http://schemas.microsoft.com/office/powerpoint/2010/main" val="3613156750"/>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8A8F7B62-FBB9-4F9F-AAC7-D7D625B3FAC9}"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91428588"/>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fontAlgn="base">
              <a:spcBef>
                <a:spcPct val="0"/>
              </a:spcBef>
              <a:spcAft>
                <a:spcPct val="0"/>
              </a:spcAft>
              <a:defRPr/>
            </a:pPr>
            <a:fld id="{729F8405-4CC3-4B1C-B9C2-DAAF4D6FFCF6}"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377423560"/>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ea typeface="ＭＳ Ｐゴシック" pitchFamily="50" charset="-128"/>
              </a:defRPr>
            </a:lvl1pPr>
          </a:lstStyle>
          <a:p>
            <a:pPr fontAlgn="base">
              <a:spcBef>
                <a:spcPct val="0"/>
              </a:spcBef>
              <a:spcAft>
                <a:spcPct val="0"/>
              </a:spcAft>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ＭＳ Ｐゴシック" pitchFamily="50" charset="-128"/>
              </a:defRPr>
            </a:lvl1pPr>
          </a:lstStyle>
          <a:p>
            <a:pPr fontAlgn="base">
              <a:spcBef>
                <a:spcPct val="0"/>
              </a:spcBef>
              <a:spcAft>
                <a:spcPct val="0"/>
              </a:spcAft>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ea typeface="ＭＳ Ｐゴシック" pitchFamily="50" charset="-128"/>
              </a:defRPr>
            </a:lvl1pPr>
          </a:lstStyle>
          <a:p>
            <a:pPr fontAlgn="base">
              <a:spcBef>
                <a:spcPct val="0"/>
              </a:spcBef>
              <a:spcAft>
                <a:spcPct val="0"/>
              </a:spcAft>
              <a:defRPr/>
            </a:pPr>
            <a:fld id="{5822C421-1B5B-4614-9D6F-66FB458557EF}" type="slidenum">
              <a:rPr lang="en-US" altLang="ja-JP"/>
              <a:pPr fontAlgn="base">
                <a:spcBef>
                  <a:spcPct val="0"/>
                </a:spcBef>
                <a:spcAft>
                  <a:spcPct val="0"/>
                </a:spcAft>
                <a:defRPr/>
              </a:pPr>
              <a:t>‹#›</a:t>
            </a:fld>
            <a:endParaRPr lang="en-US" altLang="ja-JP"/>
          </a:p>
        </p:txBody>
      </p:sp>
    </p:spTree>
    <p:extLst>
      <p:ext uri="{BB962C8B-B14F-4D97-AF65-F5344CB8AC3E}">
        <p14:creationId xmlns:p14="http://schemas.microsoft.com/office/powerpoint/2010/main" val="276764788"/>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defRPr>
            </a:lvl1pPr>
          </a:lstStyle>
          <a:p>
            <a:pPr fontAlgn="base">
              <a:spcBef>
                <a:spcPct val="0"/>
              </a:spcBef>
              <a:spcAft>
                <a:spcPct val="0"/>
              </a:spcAft>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fontAlgn="base">
              <a:spcBef>
                <a:spcPct val="0"/>
              </a:spcBef>
              <a:spcAft>
                <a:spcPct val="0"/>
              </a:spcAft>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fontAlgn="base">
              <a:spcBef>
                <a:spcPct val="0"/>
              </a:spcBef>
              <a:spcAft>
                <a:spcPct val="0"/>
              </a:spcAft>
              <a:defRPr/>
            </a:pPr>
            <a:fld id="{B7662DC6-891C-4056-A254-755CBC73AFD0}" type="slidenum">
              <a:rPr lang="en-US" altLang="ja-JP"/>
              <a:pPr fontAlgn="base">
                <a:spcBef>
                  <a:spcPct val="0"/>
                </a:spcBef>
                <a:spcAft>
                  <a:spcPct val="0"/>
                </a:spcAft>
                <a:defRPr/>
              </a:pPr>
              <a:t>‹#›</a:t>
            </a:fld>
            <a:endParaRPr lang="en-US" altLang="ja-JP"/>
          </a:p>
        </p:txBody>
      </p:sp>
    </p:spTree>
    <p:extLst>
      <p:ext uri="{BB962C8B-B14F-4D97-AF65-F5344CB8AC3E}">
        <p14:creationId xmlns:p14="http://schemas.microsoft.com/office/powerpoint/2010/main" val="26356917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fontAlgn="base">
              <a:spcBef>
                <a:spcPct val="0"/>
              </a:spcBef>
              <a:spcAft>
                <a:spcPct val="0"/>
              </a:spcAft>
              <a:defRPr/>
            </a:pPr>
            <a:fld id="{29800070-F623-4A74-861E-A2893467A597}"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44312310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lgn="ct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77A3340D-372E-41DA-BFD5-7A27824E35D2}"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95577215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defRPr/>
            </a:pPr>
            <a:fld id="{8A07CB99-E899-410F-9E26-DEB34F111307}"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96571632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E05BEEF-B666-4FDC-8092-0F51C83C133A}"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31427735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7A721-5FDA-4A4E-B9CF-C45768D65380}" type="datetimeFigureOut">
              <a:rPr lang="ja-JP" altLang="en-US" smtClean="0">
                <a:solidFill>
                  <a:prstClr val="black">
                    <a:tint val="75000"/>
                  </a:prstClr>
                </a:solidFill>
              </a:rPr>
              <a:pPr/>
              <a:t>2013/11/4</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9229442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atin typeface="+mn-lt"/>
                <a:ea typeface="+mn-ea"/>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mn-lt"/>
                <a:ea typeface="+mn-ea"/>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atin typeface="+mn-lt"/>
                <a:ea typeface="+mn-ea"/>
              </a:defRPr>
            </a:lvl1pPr>
          </a:lstStyle>
          <a:p>
            <a:pPr fontAlgn="base">
              <a:spcBef>
                <a:spcPct val="0"/>
              </a:spcBef>
              <a:spcAft>
                <a:spcPct val="0"/>
              </a:spcAft>
              <a:defRPr/>
            </a:pPr>
            <a:fld id="{6971B3F4-34FD-48FB-9694-51EE4DCDA8CB}"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59920186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17.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1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48.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notesSlide" Target="../notesSlides/notesSlide9.xml"/><Relationship Id="rId7" Type="http://schemas.openxmlformats.org/officeDocument/2006/relationships/oleObject" Target="../embeddings/oleObject3.bin"/><Relationship Id="rId12" Type="http://schemas.openxmlformats.org/officeDocument/2006/relationships/image" Target="../media/image45.wmf"/><Relationship Id="rId2" Type="http://schemas.openxmlformats.org/officeDocument/2006/relationships/slideLayout" Target="../slideLayouts/slideLayout59.xml"/><Relationship Id="rId1" Type="http://schemas.openxmlformats.org/officeDocument/2006/relationships/vmlDrawing" Target="../drawings/vmlDrawing2.vml"/><Relationship Id="rId6" Type="http://schemas.openxmlformats.org/officeDocument/2006/relationships/image" Target="../media/image42.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44.wmf"/><Relationship Id="rId4" Type="http://schemas.openxmlformats.org/officeDocument/2006/relationships/image" Target="../media/image46.png"/><Relationship Id="rId9"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17.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6.xml"/><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223.xml"/><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4.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audio1.wav"/><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0.jpeg"/><Relationship Id="rId11" Type="http://schemas.openxmlformats.org/officeDocument/2006/relationships/audio" Target="../media/audio1.wav"/><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6.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hyperlink" Target="http://www.sharp.co.jp/products/menu/av/aquos/index.html"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75.jpeg"/><Relationship Id="rId11" Type="http://schemas.openxmlformats.org/officeDocument/2006/relationships/image" Target="../media/image79.jpeg"/><Relationship Id="rId5" Type="http://schemas.openxmlformats.org/officeDocument/2006/relationships/image" Target="../media/image74.jpeg"/><Relationship Id="rId10" Type="http://schemas.openxmlformats.org/officeDocument/2006/relationships/hyperlink" Target="http://upload.wikimedia.org/wikipedia/commons/4/4f/Hud_on_the_cat.jpg" TargetMode="External"/><Relationship Id="rId4" Type="http://schemas.openxmlformats.org/officeDocument/2006/relationships/image" Target="../media/image73.png"/><Relationship Id="rId9"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4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video" Target="NULL" TargetMode="External"/><Relationship Id="rId7" Type="http://schemas.openxmlformats.org/officeDocument/2006/relationships/image" Target="../media/image88.jpeg"/><Relationship Id="rId2" Type="http://schemas.openxmlformats.org/officeDocument/2006/relationships/video" Target="file:///C:\Users\tkamiya\Desktop\2013&#39640;&#26657;&#29983;&#31561;&#23550;&#35937;&#20844;&#38283;&#35611;&#28436;&#20250;\20130830&#12472;&#12458;&#12467;&#12473;&#12514;&#12473;.wmv" TargetMode="External"/><Relationship Id="rId1" Type="http://schemas.microsoft.com/office/2007/relationships/media" Target="file:///C:\Users\tkamiya\Desktop\2013&#39640;&#26657;&#29983;&#31561;&#23550;&#35937;&#20844;&#38283;&#35611;&#28436;&#20250;\20130830&#12472;&#12458;&#12467;&#12473;&#12514;&#12473;.wmv" TargetMode="External"/><Relationship Id="rId6" Type="http://schemas.openxmlformats.org/officeDocument/2006/relationships/image" Target="../media/image87.jpeg"/><Relationship Id="rId5" Type="http://schemas.openxmlformats.org/officeDocument/2006/relationships/slideLayout" Target="../slideLayouts/slideLayout58.xml"/><Relationship Id="rId10" Type="http://schemas.openxmlformats.org/officeDocument/2006/relationships/image" Target="../media/image91.png"/><Relationship Id="rId4" Type="http://schemas.microsoft.com/office/2007/relationships/media" Target="file:///C:\Users\tkamiya\Desktop\2013&#39640;&#26657;&#29983;&#31561;&#23550;&#35937;&#20844;&#38283;&#35611;&#28436;&#20250;\20130830&#12472;&#12458;&#12467;&#12473;&#12514;&#12473;-Movie.wmv" TargetMode="External"/><Relationship Id="rId9" Type="http://schemas.openxmlformats.org/officeDocument/2006/relationships/image" Target="../media/image9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99.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0.xml"/><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hyperlink" Target="http://techon.nikkeibp.co.jp/article/NEWS/20080606/152960/?SS=imgview&amp;FD=-2057663636" TargetMode="External"/><Relationship Id="rId7" Type="http://schemas.openxmlformats.org/officeDocument/2006/relationships/image" Target="../media/image110.jpeg"/><Relationship Id="rId2" Type="http://schemas.openxmlformats.org/officeDocument/2006/relationships/notesSlide" Target="../notesSlides/notesSlide26.xml"/><Relationship Id="rId1" Type="http://schemas.openxmlformats.org/officeDocument/2006/relationships/slideLayout" Target="../slideLayouts/slideLayout99.xml"/><Relationship Id="rId6" Type="http://schemas.openxmlformats.org/officeDocument/2006/relationships/hyperlink" Target="http://techon.nikkeibp.co.jp/article/NEWS/20080521/152049/?SS=imgview&amp;FD=185967995&amp;ad_q" TargetMode="External"/><Relationship Id="rId5" Type="http://schemas.openxmlformats.org/officeDocument/2006/relationships/image" Target="../media/image109.png"/><Relationship Id="rId4" Type="http://schemas.openxmlformats.org/officeDocument/2006/relationships/image" Target="../media/image108.jpeg"/><Relationship Id="rId9" Type="http://schemas.openxmlformats.org/officeDocument/2006/relationships/image" Target="../media/image11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9.xml"/></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94.xml"/><Relationship Id="rId5" Type="http://schemas.openxmlformats.org/officeDocument/2006/relationships/image" Target="../media/image115.jpeg"/><Relationship Id="rId4" Type="http://schemas.openxmlformats.org/officeDocument/2006/relationships/image" Target="../media/image114.jpeg"/></Relationships>
</file>

<file path=ppt/slides/_rels/slide48.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30.xml"/><Relationship Id="rId1" Type="http://schemas.openxmlformats.org/officeDocument/2006/relationships/slideLayout" Target="../slideLayouts/slideLayout94.xml"/></Relationships>
</file>

<file path=ppt/slides/_rels/slide4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8.png"/><Relationship Id="rId7" Type="http://schemas.openxmlformats.org/officeDocument/2006/relationships/oleObject" Target="../embeddings/oleObject6.bin"/><Relationship Id="rId2" Type="http://schemas.openxmlformats.org/officeDocument/2006/relationships/slideLayout" Target="../slideLayouts/slideLayout41.xml"/><Relationship Id="rId1" Type="http://schemas.openxmlformats.org/officeDocument/2006/relationships/vmlDrawing" Target="../drawings/vmlDrawing3.v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png"/><Relationship Id="rId4" Type="http://schemas.openxmlformats.org/officeDocument/2006/relationships/image" Target="../media/image119.png"/><Relationship Id="rId9"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31.xml"/><Relationship Id="rId7" Type="http://schemas.openxmlformats.org/officeDocument/2006/relationships/image" Target="../media/image123.wmf"/><Relationship Id="rId2" Type="http://schemas.openxmlformats.org/officeDocument/2006/relationships/slideLayout" Target="../slideLayouts/slideLayout41.xml"/><Relationship Id="rId1" Type="http://schemas.openxmlformats.org/officeDocument/2006/relationships/vmlDrawing" Target="../drawings/vmlDrawing4.vml"/><Relationship Id="rId6" Type="http://schemas.openxmlformats.org/officeDocument/2006/relationships/oleObject" Target="../embeddings/oleObject9.bin"/><Relationship Id="rId11" Type="http://schemas.openxmlformats.org/officeDocument/2006/relationships/image" Target="../media/image125.wmf"/><Relationship Id="rId5" Type="http://schemas.openxmlformats.org/officeDocument/2006/relationships/image" Target="../media/image122.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124.wmf"/></Relationships>
</file>

<file path=ppt/slides/_rels/slide51.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6.png"/><Relationship Id="rId7" Type="http://schemas.openxmlformats.org/officeDocument/2006/relationships/image" Target="../media/image129.png"/><Relationship Id="rId2" Type="http://schemas.openxmlformats.org/officeDocument/2006/relationships/notesSlide" Target="../notesSlides/notesSlide32.xml"/><Relationship Id="rId1" Type="http://schemas.openxmlformats.org/officeDocument/2006/relationships/slideLayout" Target="../slideLayouts/slideLayout111.xml"/><Relationship Id="rId6" Type="http://schemas.openxmlformats.org/officeDocument/2006/relationships/image" Target="../media/image128.jpeg"/><Relationship Id="rId5" Type="http://schemas.openxmlformats.org/officeDocument/2006/relationships/image" Target="../media/image11.jpeg"/><Relationship Id="rId4" Type="http://schemas.openxmlformats.org/officeDocument/2006/relationships/image" Target="../media/image127.png"/><Relationship Id="rId9" Type="http://schemas.openxmlformats.org/officeDocument/2006/relationships/image" Target="../media/image131.jpeg"/></Relationships>
</file>

<file path=ppt/slides/_rels/slide5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35.jpeg"/><Relationship Id="rId2" Type="http://schemas.openxmlformats.org/officeDocument/2006/relationships/notesSlide" Target="../notesSlides/notesSlide33.xml"/><Relationship Id="rId1" Type="http://schemas.openxmlformats.org/officeDocument/2006/relationships/slideLayout" Target="../slideLayouts/slideLayout111.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png"/></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34.xml"/><Relationship Id="rId7" Type="http://schemas.openxmlformats.org/officeDocument/2006/relationships/image" Target="../media/image123.wmf"/><Relationship Id="rId2" Type="http://schemas.openxmlformats.org/officeDocument/2006/relationships/slideLayout" Target="../slideLayouts/slideLayout111.xml"/><Relationship Id="rId1" Type="http://schemas.openxmlformats.org/officeDocument/2006/relationships/vmlDrawing" Target="../drawings/vmlDrawing5.vml"/><Relationship Id="rId6" Type="http://schemas.openxmlformats.org/officeDocument/2006/relationships/oleObject" Target="../embeddings/oleObject13.bin"/><Relationship Id="rId11" Type="http://schemas.openxmlformats.org/officeDocument/2006/relationships/image" Target="../media/image125.wmf"/><Relationship Id="rId5" Type="http://schemas.openxmlformats.org/officeDocument/2006/relationships/image" Target="../media/image122.w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124.wmf"/></Relationships>
</file>

<file path=ppt/slides/_rels/slide54.xml.rels><?xml version="1.0" encoding="UTF-8" standalone="yes"?>
<Relationships xmlns="http://schemas.openxmlformats.org/package/2006/relationships"><Relationship Id="rId3" Type="http://schemas.openxmlformats.org/officeDocument/2006/relationships/hyperlink" Target="http://www.itmedia.co.jp/pcuser/articles/1204/13/news075.html" TargetMode="External"/><Relationship Id="rId7" Type="http://schemas.openxmlformats.org/officeDocument/2006/relationships/image" Target="../media/image139.emf"/><Relationship Id="rId2" Type="http://schemas.openxmlformats.org/officeDocument/2006/relationships/notesSlide" Target="../notesSlides/notesSlide35.xml"/><Relationship Id="rId1" Type="http://schemas.openxmlformats.org/officeDocument/2006/relationships/slideLayout" Target="../slideLayouts/slideLayout111.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136.jpeg"/></Relationships>
</file>

<file path=ppt/slides/_rels/slide55.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emf"/><Relationship Id="rId7" Type="http://schemas.openxmlformats.org/officeDocument/2006/relationships/image" Target="../media/image144.jpeg"/><Relationship Id="rId2" Type="http://schemas.openxmlformats.org/officeDocument/2006/relationships/notesSlide" Target="../notesSlides/notesSlide36.xml"/><Relationship Id="rId1" Type="http://schemas.openxmlformats.org/officeDocument/2006/relationships/slideLayout" Target="../slideLayouts/slideLayout76.xml"/><Relationship Id="rId6" Type="http://schemas.openxmlformats.org/officeDocument/2006/relationships/image" Target="../media/image143.jpeg"/><Relationship Id="rId5" Type="http://schemas.openxmlformats.org/officeDocument/2006/relationships/image" Target="../media/image142.png"/><Relationship Id="rId10" Type="http://schemas.openxmlformats.org/officeDocument/2006/relationships/image" Target="../media/image147.jpeg"/><Relationship Id="rId4" Type="http://schemas.openxmlformats.org/officeDocument/2006/relationships/image" Target="../media/image141.png"/><Relationship Id="rId9" Type="http://schemas.openxmlformats.org/officeDocument/2006/relationships/image" Target="../media/image146.jpeg"/></Relationships>
</file>

<file path=ppt/slides/_rels/slide5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7.xml"/><Relationship Id="rId7" Type="http://schemas.openxmlformats.org/officeDocument/2006/relationships/image" Target="../media/image149.png"/><Relationship Id="rId2" Type="http://schemas.openxmlformats.org/officeDocument/2006/relationships/slideLayout" Target="../slideLayouts/slideLayout99.xml"/><Relationship Id="rId1" Type="http://schemas.openxmlformats.org/officeDocument/2006/relationships/vmlDrawing" Target="../drawings/vmlDrawing6.vml"/><Relationship Id="rId6" Type="http://schemas.openxmlformats.org/officeDocument/2006/relationships/image" Target="../media/image1.png"/><Relationship Id="rId5" Type="http://schemas.openxmlformats.org/officeDocument/2006/relationships/oleObject" Target="../embeddings/oleObject16.bin"/><Relationship Id="rId10" Type="http://schemas.openxmlformats.org/officeDocument/2006/relationships/image" Target="../media/image151.wmf"/><Relationship Id="rId4" Type="http://schemas.openxmlformats.org/officeDocument/2006/relationships/image" Target="../media/image148.png"/><Relationship Id="rId9" Type="http://schemas.openxmlformats.org/officeDocument/2006/relationships/image" Target="../media/image150.jpeg"/></Relationships>
</file>

<file path=ppt/slides/_rels/slide57.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3.png"/><Relationship Id="rId7" Type="http://schemas.openxmlformats.org/officeDocument/2006/relationships/image" Target="../media/image156.png"/><Relationship Id="rId12" Type="http://schemas.openxmlformats.org/officeDocument/2006/relationships/image" Target="../media/image161.png"/><Relationship Id="rId2" Type="http://schemas.openxmlformats.org/officeDocument/2006/relationships/image" Target="../media/image152.png"/><Relationship Id="rId1" Type="http://schemas.openxmlformats.org/officeDocument/2006/relationships/slideLayout" Target="../slideLayouts/slideLayout285.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jpeg"/><Relationship Id="rId10" Type="http://schemas.openxmlformats.org/officeDocument/2006/relationships/image" Target="../media/image159.png"/><Relationship Id="rId4" Type="http://schemas.openxmlformats.org/officeDocument/2006/relationships/image" Target="../media/image99.jpeg"/><Relationship Id="rId9" Type="http://schemas.openxmlformats.org/officeDocument/2006/relationships/image" Target="../media/image158.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7.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82.xml"/><Relationship Id="rId6" Type="http://schemas.openxmlformats.org/officeDocument/2006/relationships/image" Target="../media/image17.png"/><Relationship Id="rId5" Type="http://schemas.microsoft.com/office/2007/relationships/hdphoto" Target="../media/hdphoto2.wdp"/><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4.wdp"/></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1.xml"/></Relationships>
</file>

<file path=ppt/slides/_rels/slide6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82.xml"/><Relationship Id="rId4" Type="http://schemas.openxmlformats.org/officeDocument/2006/relationships/image" Target="../media/image164.gi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66.xml.rels><?xml version="1.0" encoding="UTF-8" standalone="yes"?>
<Relationships xmlns="http://schemas.openxmlformats.org/package/2006/relationships"><Relationship Id="rId8" Type="http://schemas.openxmlformats.org/officeDocument/2006/relationships/package" Target="../embeddings/Microsoft_Excel_______2.xlsx"/><Relationship Id="rId3" Type="http://schemas.openxmlformats.org/officeDocument/2006/relationships/notesSlide" Target="../notesSlides/notesSlide44.xml"/><Relationship Id="rId7" Type="http://schemas.openxmlformats.org/officeDocument/2006/relationships/oleObject" Target="../embeddings/oleObject18.bin"/><Relationship Id="rId2" Type="http://schemas.openxmlformats.org/officeDocument/2006/relationships/slideLayout" Target="../slideLayouts/slideLayout117.xml"/><Relationship Id="rId1" Type="http://schemas.openxmlformats.org/officeDocument/2006/relationships/vmlDrawing" Target="../drawings/vmlDrawing7.vml"/><Relationship Id="rId6" Type="http://schemas.openxmlformats.org/officeDocument/2006/relationships/image" Target="../media/image165.emf"/><Relationship Id="rId5" Type="http://schemas.openxmlformats.org/officeDocument/2006/relationships/package" Target="../embeddings/Microsoft_Excel_______1.xlsx"/><Relationship Id="rId4" Type="http://schemas.openxmlformats.org/officeDocument/2006/relationships/oleObject" Target="../embeddings/oleObject17.bin"/><Relationship Id="rId9" Type="http://schemas.openxmlformats.org/officeDocument/2006/relationships/image" Target="../media/image166.em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2.xml"/></Relationships>
</file>

<file path=ppt/slides/_rels/slide69.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8.jpeg"/><Relationship Id="rId7" Type="http://schemas.openxmlformats.org/officeDocument/2006/relationships/image" Target="../media/image171.jpeg"/><Relationship Id="rId2" Type="http://schemas.openxmlformats.org/officeDocument/2006/relationships/image" Target="../media/image167.png"/><Relationship Id="rId1" Type="http://schemas.openxmlformats.org/officeDocument/2006/relationships/slideLayout" Target="../slideLayouts/slideLayout188.xml"/><Relationship Id="rId6" Type="http://schemas.openxmlformats.org/officeDocument/2006/relationships/hyperlink" Target="http://blog-imgs-54-origin.fc2.com/o/p/t/optpelec/sIMG_9798.jpg" TargetMode="External"/><Relationship Id="rId5" Type="http://schemas.openxmlformats.org/officeDocument/2006/relationships/image" Target="../media/image170.png"/><Relationship Id="rId10" Type="http://schemas.openxmlformats.org/officeDocument/2006/relationships/image" Target="../media/image174.png"/><Relationship Id="rId4" Type="http://schemas.openxmlformats.org/officeDocument/2006/relationships/image" Target="../media/image169.jpeg"/><Relationship Id="rId9" Type="http://schemas.openxmlformats.org/officeDocument/2006/relationships/image" Target="../media/image173.jpeg"/></Relationships>
</file>

<file path=ppt/slides/_rels/slide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134.xml"/><Relationship Id="rId4" Type="http://schemas.openxmlformats.org/officeDocument/2006/relationships/image" Target="../media/image22.jpeg"/></Relationships>
</file>

<file path=ppt/slides/_rels/slide7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82.xml"/></Relationships>
</file>

<file path=ppt/slides/_rels/slide71.xml.rels><?xml version="1.0" encoding="UTF-8" standalone="yes"?>
<Relationships xmlns="http://schemas.openxmlformats.org/package/2006/relationships"><Relationship Id="rId8" Type="http://schemas.openxmlformats.org/officeDocument/2006/relationships/image" Target="../media/image180.jpg"/><Relationship Id="rId13" Type="http://schemas.openxmlformats.org/officeDocument/2006/relationships/image" Target="../media/image184.png"/><Relationship Id="rId3" Type="http://schemas.openxmlformats.org/officeDocument/2006/relationships/image" Target="../media/image176.jpg"/><Relationship Id="rId7" Type="http://schemas.openxmlformats.org/officeDocument/2006/relationships/image" Target="../media/image179.jpg"/><Relationship Id="rId12" Type="http://schemas.microsoft.com/office/2007/relationships/hdphoto" Target="../media/hdphoto6.wdp"/><Relationship Id="rId2" Type="http://schemas.openxmlformats.org/officeDocument/2006/relationships/notesSlide" Target="../notesSlides/notesSlide47.xml"/><Relationship Id="rId16" Type="http://schemas.openxmlformats.org/officeDocument/2006/relationships/image" Target="../media/image186.png"/><Relationship Id="rId1" Type="http://schemas.openxmlformats.org/officeDocument/2006/relationships/slideLayout" Target="../slideLayouts/slideLayout88.xml"/><Relationship Id="rId6" Type="http://schemas.openxmlformats.org/officeDocument/2006/relationships/image" Target="../media/image178.png"/><Relationship Id="rId11" Type="http://schemas.openxmlformats.org/officeDocument/2006/relationships/image" Target="../media/image183.png"/><Relationship Id="rId5" Type="http://schemas.microsoft.com/office/2007/relationships/hdphoto" Target="../media/hdphoto5.wdp"/><Relationship Id="rId15" Type="http://schemas.openxmlformats.org/officeDocument/2006/relationships/image" Target="../media/image185.png"/><Relationship Id="rId10" Type="http://schemas.openxmlformats.org/officeDocument/2006/relationships/image" Target="../media/image182.jpeg"/><Relationship Id="rId4" Type="http://schemas.openxmlformats.org/officeDocument/2006/relationships/image" Target="../media/image177.png"/><Relationship Id="rId9" Type="http://schemas.openxmlformats.org/officeDocument/2006/relationships/image" Target="../media/image181.jpg"/><Relationship Id="rId14" Type="http://schemas.microsoft.com/office/2007/relationships/hdphoto" Target="../media/hdphoto7.wdp"/></Relationships>
</file>

<file path=ppt/slides/_rels/slide72.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48.xml"/><Relationship Id="rId1" Type="http://schemas.openxmlformats.org/officeDocument/2006/relationships/slideLayout" Target="../slideLayouts/slideLayout88.xml"/></Relationships>
</file>

<file path=ppt/slides/_rels/slide7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49.xml"/><Relationship Id="rId1" Type="http://schemas.openxmlformats.org/officeDocument/2006/relationships/slideLayout" Target="../slideLayouts/slideLayout88.xml"/><Relationship Id="rId6" Type="http://schemas.microsoft.com/office/2007/relationships/hdphoto" Target="../media/hdphoto8.wdp"/><Relationship Id="rId5" Type="http://schemas.openxmlformats.org/officeDocument/2006/relationships/image" Target="../media/image190.png"/><Relationship Id="rId4" Type="http://schemas.openxmlformats.org/officeDocument/2006/relationships/image" Target="../media/image189.emf"/></Relationships>
</file>

<file path=ppt/slides/_rels/slide74.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50.xml"/><Relationship Id="rId1" Type="http://schemas.openxmlformats.org/officeDocument/2006/relationships/slideLayout" Target="../slideLayouts/slideLayout8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8.xml"/></Relationships>
</file>

<file path=ppt/slides/_rels/slide7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image" Target="../media/image192.png"/><Relationship Id="rId1" Type="http://schemas.openxmlformats.org/officeDocument/2006/relationships/slideLayout" Target="../slideLayouts/slideLayout8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7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52.xml"/><Relationship Id="rId1" Type="http://schemas.openxmlformats.org/officeDocument/2006/relationships/slideLayout" Target="../slideLayouts/slideLayout206.xml"/><Relationship Id="rId4" Type="http://schemas.openxmlformats.org/officeDocument/2006/relationships/image" Target="../media/image199.png"/></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53.xml"/><Relationship Id="rId7" Type="http://schemas.openxmlformats.org/officeDocument/2006/relationships/image" Target="../media/image200.wmf"/><Relationship Id="rId12" Type="http://schemas.openxmlformats.org/officeDocument/2006/relationships/image" Target="../media/image206.emf"/><Relationship Id="rId2" Type="http://schemas.openxmlformats.org/officeDocument/2006/relationships/slideLayout" Target="../slideLayouts/slideLayout274.xml"/><Relationship Id="rId1" Type="http://schemas.openxmlformats.org/officeDocument/2006/relationships/vmlDrawing" Target="../drawings/vmlDrawing8.vml"/><Relationship Id="rId6" Type="http://schemas.openxmlformats.org/officeDocument/2006/relationships/oleObject" Target="../embeddings/oleObject19.bin"/><Relationship Id="rId11" Type="http://schemas.openxmlformats.org/officeDocument/2006/relationships/image" Target="../media/image205.jpeg"/><Relationship Id="rId5" Type="http://schemas.openxmlformats.org/officeDocument/2006/relationships/image" Target="../media/image203.png"/><Relationship Id="rId10" Type="http://schemas.openxmlformats.org/officeDocument/2006/relationships/image" Target="../media/image204.emf"/><Relationship Id="rId4" Type="http://schemas.openxmlformats.org/officeDocument/2006/relationships/image" Target="../media/image202.png"/><Relationship Id="rId9" Type="http://schemas.openxmlformats.org/officeDocument/2006/relationships/image" Target="../media/image201.wmf"/></Relationships>
</file>

<file path=ppt/slides/_rels/slide7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40.xml"/><Relationship Id="rId4" Type="http://schemas.openxmlformats.org/officeDocument/2006/relationships/image" Target="../media/image20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3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upload.wikimedia.org/wikipedia/commons/0/03/PlayStation_Vita.png"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54.xml"/><Relationship Id="rId1" Type="http://schemas.openxmlformats.org/officeDocument/2006/relationships/slideLayout" Target="../slideLayouts/slideLayout240.xml"/></Relationships>
</file>

<file path=ppt/slides/_rels/slide8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slideLayout" Target="../slideLayouts/slideLayout240.xml"/><Relationship Id="rId1" Type="http://schemas.openxmlformats.org/officeDocument/2006/relationships/vmlDrawing" Target="../drawings/vmlDrawing9.vml"/><Relationship Id="rId6" Type="http://schemas.openxmlformats.org/officeDocument/2006/relationships/image" Target="../media/image213.emf"/><Relationship Id="rId5" Type="http://schemas.openxmlformats.org/officeDocument/2006/relationships/image" Target="../media/image211.wmf"/><Relationship Id="rId4" Type="http://schemas.openxmlformats.org/officeDocument/2006/relationships/oleObject" Target="../embeddings/oleObject21.bin"/></Relationships>
</file>

<file path=ppt/slides/_rels/slide82.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221.png"/><Relationship Id="rId3" Type="http://schemas.openxmlformats.org/officeDocument/2006/relationships/image" Target="../media/image217.wmf"/><Relationship Id="rId7" Type="http://schemas.openxmlformats.org/officeDocument/2006/relationships/oleObject" Target="../embeddings/oleObject22.bin"/><Relationship Id="rId12" Type="http://schemas.openxmlformats.org/officeDocument/2006/relationships/image" Target="../media/image216.wmf"/><Relationship Id="rId2" Type="http://schemas.openxmlformats.org/officeDocument/2006/relationships/slideLayout" Target="../slideLayouts/slideLayout170.xml"/><Relationship Id="rId1" Type="http://schemas.openxmlformats.org/officeDocument/2006/relationships/vmlDrawing" Target="../drawings/vmlDrawing10.vml"/><Relationship Id="rId6" Type="http://schemas.openxmlformats.org/officeDocument/2006/relationships/image" Target="../media/image220.png"/><Relationship Id="rId11" Type="http://schemas.openxmlformats.org/officeDocument/2006/relationships/oleObject" Target="../embeddings/oleObject24.bin"/><Relationship Id="rId5" Type="http://schemas.openxmlformats.org/officeDocument/2006/relationships/image" Target="../media/image219.jpeg"/><Relationship Id="rId10" Type="http://schemas.openxmlformats.org/officeDocument/2006/relationships/image" Target="../media/image215.png"/><Relationship Id="rId4" Type="http://schemas.openxmlformats.org/officeDocument/2006/relationships/image" Target="../media/image218.png"/><Relationship Id="rId9" Type="http://schemas.openxmlformats.org/officeDocument/2006/relationships/oleObject" Target="../embeddings/oleObject23.bin"/><Relationship Id="rId14" Type="http://schemas.openxmlformats.org/officeDocument/2006/relationships/image" Target="../media/image222.wmf"/></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p:cNvPicPr>
            <a:picLocks noChangeAspect="1" noChangeArrowheads="1"/>
          </p:cNvPicPr>
          <p:nvPr/>
        </p:nvPicPr>
        <p:blipFill>
          <a:blip r:embed="rId4">
            <a:lum bright="54000" contrast="-66000"/>
            <a:extLst>
              <a:ext uri="{28A0092B-C50C-407E-A947-70E740481C1C}">
                <a14:useLocalDpi xmlns:a14="http://schemas.microsoft.com/office/drawing/2010/main" val="0"/>
              </a:ext>
            </a:extLst>
          </a:blip>
          <a:srcRect/>
          <a:stretch>
            <a:fillRect/>
          </a:stretch>
        </p:blipFill>
        <p:spPr bwMode="auto">
          <a:xfrm>
            <a:off x="-20637" y="-185407"/>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aphicFrame>
        <p:nvGraphicFramePr>
          <p:cNvPr id="21" name="Object 70"/>
          <p:cNvGraphicFramePr>
            <a:graphicFrameLocks noChangeAspect="1"/>
          </p:cNvGraphicFramePr>
          <p:nvPr>
            <p:extLst/>
          </p:nvPr>
        </p:nvGraphicFramePr>
        <p:xfrm>
          <a:off x="142875" y="5014913"/>
          <a:ext cx="2114550" cy="1690687"/>
        </p:xfrm>
        <a:graphic>
          <a:graphicData uri="http://schemas.openxmlformats.org/presentationml/2006/ole">
            <mc:AlternateContent xmlns:mc="http://schemas.openxmlformats.org/markup-compatibility/2006">
              <mc:Choice xmlns:v="urn:schemas-microsoft-com:vml" Requires="v">
                <p:oleObj spid="_x0000_s7209" name="Image" r:id="rId5" imgW="9993651" imgH="7987302" progId="Photoshop.Image.7">
                  <p:embed/>
                </p:oleObj>
              </mc:Choice>
              <mc:Fallback>
                <p:oleObj name="Image" r:id="rId5" imgW="9993651" imgH="7987302" progId="Photoshop.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5" y="5014913"/>
                        <a:ext cx="2114550" cy="169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2" name="Picture 1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2475" y="5145088"/>
            <a:ext cx="2211388" cy="143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descr="http://www.blogcdn.com/www.engadget.com/media/2012/01/lg-55-incher2011-05-0222-02-316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3750" y="5114212"/>
            <a:ext cx="2154237"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9"/>
          <p:cNvSpPr>
            <a:spLocks noChangeArrowheads="1"/>
          </p:cNvSpPr>
          <p:nvPr/>
        </p:nvSpPr>
        <p:spPr bwMode="auto">
          <a:xfrm>
            <a:off x="-36513" y="4784725"/>
            <a:ext cx="9372601" cy="314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ja-JP" sz="2400" b="0" dirty="0">
              <a:solidFill>
                <a:srgbClr val="000000"/>
              </a:solidFill>
              <a:ea typeface="HG丸ｺﾞｼｯｸM-PRO" pitchFamily="50" charset="-128"/>
              <a:cs typeface="Times New Roman" pitchFamily="18" charset="0"/>
            </a:endParaRPr>
          </a:p>
        </p:txBody>
      </p:sp>
      <p:pic>
        <p:nvPicPr>
          <p:cNvPr id="18" name="Picture 1030"/>
          <p:cNvPicPr>
            <a:picLocks noChangeAspect="1" noChangeArrowheads="1"/>
          </p:cNvPicPr>
          <p:nvPr/>
        </p:nvPicPr>
        <p:blipFill>
          <a:blip r:embed="rId9">
            <a:lum bright="12000" contrast="12000"/>
            <a:extLst>
              <a:ext uri="{28A0092B-C50C-407E-A947-70E740481C1C}">
                <a14:useLocalDpi xmlns:a14="http://schemas.microsoft.com/office/drawing/2010/main" val="0"/>
              </a:ext>
            </a:extLst>
          </a:blip>
          <a:srcRect/>
          <a:stretch>
            <a:fillRect/>
          </a:stretch>
        </p:blipFill>
        <p:spPr bwMode="auto">
          <a:xfrm>
            <a:off x="2390775" y="5091113"/>
            <a:ext cx="2036763"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86932" name="Rectangle 1076"/>
          <p:cNvSpPr>
            <a:spLocks noChangeArrowheads="1"/>
          </p:cNvSpPr>
          <p:nvPr/>
        </p:nvSpPr>
        <p:spPr bwMode="auto">
          <a:xfrm>
            <a:off x="0" y="609600"/>
            <a:ext cx="9144000" cy="161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ja-JP" altLang="en-US" sz="4800" b="1" dirty="0" smtClean="0">
                <a:solidFill>
                  <a:srgbClr val="FF0000"/>
                </a:solidFill>
                <a:latin typeface="Times New Roman" pitchFamily="18" charset="0"/>
              </a:rPr>
              <a:t>超高精細タブレット・ノート</a:t>
            </a:r>
            <a:r>
              <a:rPr lang="en-US" altLang="ja-JP" sz="4800" b="1" dirty="0" smtClean="0">
                <a:solidFill>
                  <a:srgbClr val="FF0000"/>
                </a:solidFill>
                <a:latin typeface="Times New Roman" pitchFamily="18" charset="0"/>
              </a:rPr>
              <a:t>PC</a:t>
            </a:r>
            <a:r>
              <a:rPr lang="ja-JP" altLang="en-US" sz="4800" b="1" dirty="0" smtClean="0">
                <a:solidFill>
                  <a:srgbClr val="FF0000"/>
                </a:solidFill>
                <a:latin typeface="Times New Roman" pitchFamily="18" charset="0"/>
              </a:rPr>
              <a:t>に</a:t>
            </a:r>
            <a:r>
              <a:rPr lang="en-US" altLang="ja-JP" sz="4800" b="1" dirty="0" smtClean="0">
                <a:solidFill>
                  <a:srgbClr val="FF0000"/>
                </a:solidFill>
                <a:latin typeface="Times New Roman" pitchFamily="18" charset="0"/>
              </a:rPr>
              <a:t/>
            </a:r>
            <a:br>
              <a:rPr lang="en-US" altLang="ja-JP" sz="4800" b="1" dirty="0" smtClean="0">
                <a:solidFill>
                  <a:srgbClr val="FF0000"/>
                </a:solidFill>
                <a:latin typeface="Times New Roman" pitchFamily="18" charset="0"/>
              </a:rPr>
            </a:br>
            <a:r>
              <a:rPr lang="ja-JP" altLang="en-US" sz="4800" b="1" dirty="0" smtClean="0">
                <a:solidFill>
                  <a:srgbClr val="FF0000"/>
                </a:solidFill>
                <a:latin typeface="Times New Roman" pitchFamily="18" charset="0"/>
              </a:rPr>
              <a:t>使われだした</a:t>
            </a:r>
            <a:r>
              <a:rPr lang="en-US" altLang="ja-JP" sz="4800" b="1" dirty="0" smtClean="0">
                <a:solidFill>
                  <a:srgbClr val="FF0000"/>
                </a:solidFill>
                <a:latin typeface="Times New Roman" pitchFamily="18" charset="0"/>
              </a:rPr>
              <a:t/>
            </a:r>
            <a:br>
              <a:rPr lang="en-US" altLang="ja-JP" sz="4800" b="1" dirty="0" smtClean="0">
                <a:solidFill>
                  <a:srgbClr val="FF0000"/>
                </a:solidFill>
                <a:latin typeface="Times New Roman" pitchFamily="18" charset="0"/>
              </a:rPr>
            </a:br>
            <a:r>
              <a:rPr lang="ja-JP" altLang="en-US" sz="4800" b="1" dirty="0" smtClean="0">
                <a:solidFill>
                  <a:srgbClr val="FF0000"/>
                </a:solidFill>
                <a:latin typeface="Times New Roman" pitchFamily="18" charset="0"/>
              </a:rPr>
              <a:t>「ガラス半導体</a:t>
            </a:r>
            <a:r>
              <a:rPr lang="en-US" altLang="ja-JP" sz="4800" b="1" dirty="0" smtClean="0">
                <a:solidFill>
                  <a:srgbClr val="FF0000"/>
                </a:solidFill>
                <a:latin typeface="Times New Roman" pitchFamily="18" charset="0"/>
              </a:rPr>
              <a:t>IGZO</a:t>
            </a:r>
            <a:r>
              <a:rPr lang="ja-JP" altLang="en-US" sz="4800" b="1" dirty="0" smtClean="0">
                <a:solidFill>
                  <a:srgbClr val="FF0000"/>
                </a:solidFill>
                <a:latin typeface="Times New Roman" pitchFamily="18" charset="0"/>
              </a:rPr>
              <a:t>」</a:t>
            </a:r>
            <a:endParaRPr lang="ja-JP" altLang="en-US" sz="4800" b="1" dirty="0">
              <a:solidFill>
                <a:srgbClr val="FF0000"/>
              </a:solidFill>
              <a:latin typeface="Times New Roman" pitchFamily="18" charset="0"/>
            </a:endParaRPr>
          </a:p>
        </p:txBody>
      </p:sp>
      <p:sp>
        <p:nvSpPr>
          <p:cNvPr id="4986934" name="Text Box 1078"/>
          <p:cNvSpPr txBox="1">
            <a:spLocks noChangeArrowheads="1"/>
          </p:cNvSpPr>
          <p:nvPr/>
        </p:nvSpPr>
        <p:spPr bwMode="auto">
          <a:xfrm>
            <a:off x="1776009" y="3038649"/>
            <a:ext cx="71881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0"/>
              </a:spcBef>
              <a:spcAft>
                <a:spcPct val="0"/>
              </a:spcAft>
            </a:pPr>
            <a:r>
              <a:rPr lang="ja-JP" altLang="en-US" sz="2400" b="1" dirty="0" smtClean="0">
                <a:solidFill>
                  <a:srgbClr val="000000"/>
                </a:solidFill>
                <a:latin typeface="Times New Roman" pitchFamily="18" charset="0"/>
              </a:rPr>
              <a:t>東京</a:t>
            </a:r>
            <a:r>
              <a:rPr lang="ja-JP" altLang="en-US" sz="2400" b="1" dirty="0">
                <a:solidFill>
                  <a:srgbClr val="000000"/>
                </a:solidFill>
                <a:latin typeface="Times New Roman" pitchFamily="18" charset="0"/>
              </a:rPr>
              <a:t>工業</a:t>
            </a:r>
            <a:r>
              <a:rPr lang="ja-JP" altLang="en-US" sz="2400" b="1" dirty="0" smtClean="0">
                <a:solidFill>
                  <a:srgbClr val="000000"/>
                </a:solidFill>
                <a:latin typeface="Times New Roman" pitchFamily="18" charset="0"/>
              </a:rPr>
              <a:t>大学</a:t>
            </a:r>
            <a:r>
              <a:rPr lang="ja-JP" altLang="en-US" sz="2400" b="1" dirty="0">
                <a:solidFill>
                  <a:srgbClr val="000000"/>
                </a:solidFill>
                <a:latin typeface="Times New Roman" pitchFamily="18" charset="0"/>
              </a:rPr>
              <a:t> </a:t>
            </a:r>
            <a:r>
              <a:rPr lang="ja-JP" altLang="en-US" sz="2400" b="1" dirty="0" smtClean="0">
                <a:solidFill>
                  <a:srgbClr val="000000"/>
                </a:solidFill>
                <a:latin typeface="Times New Roman" pitchFamily="18" charset="0"/>
              </a:rPr>
              <a:t>応用</a:t>
            </a:r>
            <a:r>
              <a:rPr lang="ja-JP" altLang="en-US" sz="2400" b="1" dirty="0">
                <a:solidFill>
                  <a:srgbClr val="000000"/>
                </a:solidFill>
                <a:latin typeface="Times New Roman" pitchFamily="18" charset="0"/>
              </a:rPr>
              <a:t>セラミックス</a:t>
            </a:r>
            <a:r>
              <a:rPr lang="ja-JP" altLang="en-US" sz="2400" b="1" dirty="0" smtClean="0">
                <a:solidFill>
                  <a:srgbClr val="000000"/>
                </a:solidFill>
                <a:latin typeface="Times New Roman" pitchFamily="18" charset="0"/>
              </a:rPr>
              <a:t>研究所</a:t>
            </a:r>
            <a:r>
              <a:rPr lang="en-US" altLang="ja-JP" sz="2400" b="1" dirty="0" smtClean="0">
                <a:solidFill>
                  <a:srgbClr val="000000"/>
                </a:solidFill>
                <a:latin typeface="Times New Roman" pitchFamily="18" charset="0"/>
              </a:rPr>
              <a:t/>
            </a:r>
            <a:br>
              <a:rPr lang="en-US" altLang="ja-JP" sz="2400" b="1" dirty="0" smtClean="0">
                <a:solidFill>
                  <a:srgbClr val="000000"/>
                </a:solidFill>
                <a:latin typeface="Times New Roman" pitchFamily="18" charset="0"/>
              </a:rPr>
            </a:br>
            <a:r>
              <a:rPr lang="ja-JP" altLang="en-US" sz="2400" b="1" dirty="0">
                <a:solidFill>
                  <a:srgbClr val="000000"/>
                </a:solidFill>
                <a:latin typeface="Times New Roman" pitchFamily="18" charset="0"/>
              </a:rPr>
              <a:t>神谷</a:t>
            </a:r>
            <a:r>
              <a:rPr lang="ja-JP" altLang="en-US" sz="2400" b="1" dirty="0" smtClean="0">
                <a:solidFill>
                  <a:srgbClr val="000000"/>
                </a:solidFill>
                <a:latin typeface="Times New Roman" pitchFamily="18" charset="0"/>
              </a:rPr>
              <a:t>利夫</a:t>
            </a:r>
            <a:endParaRPr lang="en-US" altLang="ja-JP" sz="2400" b="1" dirty="0">
              <a:solidFill>
                <a:srgbClr val="000000"/>
              </a:solidFill>
              <a:latin typeface="Times New Roman" pitchFamily="18" charset="0"/>
            </a:endParaRPr>
          </a:p>
        </p:txBody>
      </p:sp>
      <p:sp>
        <p:nvSpPr>
          <p:cNvPr id="23" name="Rectangle 71"/>
          <p:cNvSpPr>
            <a:spLocks noChangeArrowheads="1"/>
          </p:cNvSpPr>
          <p:nvPr/>
        </p:nvSpPr>
        <p:spPr bwMode="auto">
          <a:xfrm>
            <a:off x="219075" y="4492625"/>
            <a:ext cx="1604927" cy="523220"/>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ja-JP" altLang="en-US" sz="1400" b="1" dirty="0" smtClean="0">
                <a:solidFill>
                  <a:srgbClr val="FF0000"/>
                </a:solidFill>
                <a:latin typeface="Times New Roman" pitchFamily="18" charset="0"/>
              </a:rPr>
              <a:t>透明で曲がる</a:t>
            </a:r>
            <a:r>
              <a:rPr lang="en-US" altLang="ja-JP" sz="1400" b="1" dirty="0" smtClean="0">
                <a:solidFill>
                  <a:srgbClr val="FF0000"/>
                </a:solidFill>
                <a:latin typeface="Times New Roman" pitchFamily="18" charset="0"/>
              </a:rPr>
              <a:t/>
            </a:r>
            <a:br>
              <a:rPr lang="en-US" altLang="ja-JP" sz="1400" b="1" dirty="0" smtClean="0">
                <a:solidFill>
                  <a:srgbClr val="FF0000"/>
                </a:solidFill>
                <a:latin typeface="Times New Roman" pitchFamily="18" charset="0"/>
              </a:rPr>
            </a:br>
            <a:r>
              <a:rPr lang="ja-JP" altLang="en-US" sz="1400" b="1" dirty="0" smtClean="0">
                <a:solidFill>
                  <a:srgbClr val="FF0000"/>
                </a:solidFill>
                <a:latin typeface="Times New Roman" pitchFamily="18" charset="0"/>
              </a:rPr>
              <a:t>酸化物トランジスタ</a:t>
            </a:r>
            <a:endParaRPr lang="en-US" altLang="ja-JP" sz="1400" b="1" i="1" dirty="0">
              <a:solidFill>
                <a:srgbClr val="FF0000"/>
              </a:solidFill>
              <a:latin typeface="Times New Roman" pitchFamily="18" charset="0"/>
              <a:ea typeface="ＭＳ 明朝" pitchFamily="17" charset="-128"/>
            </a:endParaRPr>
          </a:p>
        </p:txBody>
      </p:sp>
      <p:sp>
        <p:nvSpPr>
          <p:cNvPr id="24" name="Line 72"/>
          <p:cNvSpPr>
            <a:spLocks noChangeShapeType="1"/>
          </p:cNvSpPr>
          <p:nvPr/>
        </p:nvSpPr>
        <p:spPr bwMode="auto">
          <a:xfrm>
            <a:off x="152400" y="4329113"/>
            <a:ext cx="8991600" cy="0"/>
          </a:xfrm>
          <a:prstGeom prst="line">
            <a:avLst/>
          </a:prstGeom>
          <a:noFill/>
          <a:ln w="38100" cmpd="dbl">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ja-JP" altLang="en-US" sz="4400" b="1">
              <a:solidFill>
                <a:srgbClr val="000000"/>
              </a:solidFill>
              <a:latin typeface="Times New Roman" pitchFamily="18" charset="0"/>
            </a:endParaRPr>
          </a:p>
        </p:txBody>
      </p:sp>
      <p:sp>
        <p:nvSpPr>
          <p:cNvPr id="26" name="Rectangle 73"/>
          <p:cNvSpPr>
            <a:spLocks noChangeArrowheads="1"/>
          </p:cNvSpPr>
          <p:nvPr/>
        </p:nvSpPr>
        <p:spPr bwMode="auto">
          <a:xfrm>
            <a:off x="4813300" y="4400550"/>
            <a:ext cx="1519968" cy="738664"/>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1400" b="1" dirty="0">
                <a:solidFill>
                  <a:srgbClr val="FF0000"/>
                </a:solidFill>
                <a:latin typeface="Times New Roman" pitchFamily="18" charset="0"/>
              </a:rPr>
              <a:t>70</a:t>
            </a:r>
            <a:r>
              <a:rPr lang="ja-JP" altLang="en-US" sz="1400" b="1" dirty="0" smtClean="0">
                <a:solidFill>
                  <a:srgbClr val="FF0000"/>
                </a:solidFill>
                <a:latin typeface="Times New Roman" pitchFamily="18" charset="0"/>
              </a:rPr>
              <a:t>”液晶</a:t>
            </a:r>
            <a:r>
              <a:rPr lang="en-US" altLang="ja-JP" sz="1400" b="1" dirty="0" smtClean="0">
                <a:solidFill>
                  <a:srgbClr val="FF0000"/>
                </a:solidFill>
                <a:latin typeface="Times New Roman" pitchFamily="18" charset="0"/>
              </a:rPr>
              <a:t>TV</a:t>
            </a:r>
            <a:r>
              <a:rPr lang="en-US" altLang="ja-JP" sz="1400" b="1" dirty="0">
                <a:solidFill>
                  <a:srgbClr val="FF0000"/>
                </a:solidFill>
                <a:latin typeface="Times New Roman" pitchFamily="18" charset="0"/>
              </a:rPr>
              <a:t/>
            </a:r>
            <a:br>
              <a:rPr lang="en-US" altLang="ja-JP" sz="1400" b="1" dirty="0">
                <a:solidFill>
                  <a:srgbClr val="FF0000"/>
                </a:solidFill>
                <a:latin typeface="Times New Roman" pitchFamily="18" charset="0"/>
              </a:rPr>
            </a:br>
            <a:r>
              <a:rPr lang="en-US" altLang="ja-JP" sz="1400" b="1" dirty="0">
                <a:solidFill>
                  <a:srgbClr val="FF0000"/>
                </a:solidFill>
                <a:latin typeface="Times New Roman" pitchFamily="18" charset="0"/>
              </a:rPr>
              <a:t>3840</a:t>
            </a:r>
            <a:r>
              <a:rPr lang="en-US" altLang="ja-JP" sz="1400" b="1" dirty="0">
                <a:solidFill>
                  <a:srgbClr val="FF0000"/>
                </a:solidFill>
                <a:latin typeface="Times New Roman" pitchFamily="18" charset="0"/>
                <a:sym typeface="Symbol" pitchFamily="18" charset="2"/>
              </a:rPr>
              <a:t></a:t>
            </a:r>
            <a:r>
              <a:rPr lang="en-US" altLang="ja-JP" sz="1400" b="1" dirty="0" smtClean="0">
                <a:solidFill>
                  <a:srgbClr val="FF0000"/>
                </a:solidFill>
                <a:latin typeface="Times New Roman" pitchFamily="18" charset="0"/>
              </a:rPr>
              <a:t>2160</a:t>
            </a:r>
            <a:endParaRPr lang="en-US" altLang="ja-JP" sz="1400" b="1" dirty="0">
              <a:solidFill>
                <a:srgbClr val="FF0000"/>
              </a:solidFill>
              <a:latin typeface="Times New Roman" pitchFamily="18" charset="0"/>
            </a:endParaRPr>
          </a:p>
          <a:p>
            <a:pPr fontAlgn="base">
              <a:spcBef>
                <a:spcPct val="0"/>
              </a:spcBef>
              <a:spcAft>
                <a:spcPct val="0"/>
              </a:spcAft>
            </a:pPr>
            <a:r>
              <a:rPr lang="en-US" altLang="ja-JP" sz="1400" b="1" dirty="0">
                <a:solidFill>
                  <a:srgbClr val="FF0000"/>
                </a:solidFill>
                <a:latin typeface="Times New Roman" pitchFamily="18" charset="0"/>
              </a:rPr>
              <a:t>(SEC, FPDI2010)</a:t>
            </a:r>
          </a:p>
        </p:txBody>
      </p:sp>
      <p:sp>
        <p:nvSpPr>
          <p:cNvPr id="15" name="Rectangle 49"/>
          <p:cNvSpPr>
            <a:spLocks noChangeArrowheads="1"/>
          </p:cNvSpPr>
          <p:nvPr/>
        </p:nvSpPr>
        <p:spPr bwMode="auto">
          <a:xfrm>
            <a:off x="-76200" y="6553200"/>
            <a:ext cx="9372600" cy="314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ja-JP" sz="2400" b="0" dirty="0">
              <a:solidFill>
                <a:srgbClr val="000000"/>
              </a:solidFill>
              <a:ea typeface="HG丸ｺﾞｼｯｸM-PRO" pitchFamily="50" charset="-128"/>
              <a:cs typeface="Times New Roman" pitchFamily="18" charset="0"/>
            </a:endParaRPr>
          </a:p>
        </p:txBody>
      </p:sp>
      <p:sp>
        <p:nvSpPr>
          <p:cNvPr id="17" name="Text Box 19"/>
          <p:cNvSpPr txBox="1">
            <a:spLocks noChangeArrowheads="1"/>
          </p:cNvSpPr>
          <p:nvPr/>
        </p:nvSpPr>
        <p:spPr bwMode="auto">
          <a:xfrm>
            <a:off x="6957379" y="4359275"/>
            <a:ext cx="19300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rgbClr val="0000FF"/>
                </a:solidFill>
                <a:latin typeface="Times New Roman" pitchFamily="18" charset="0"/>
                <a:ea typeface="ＭＳ Ｐゴシック" pitchFamily="50" charset="-128"/>
              </a:defRPr>
            </a:lvl1pPr>
            <a:lvl2pPr marL="742950" indent="-285750" eaLnBrk="0" hangingPunct="0">
              <a:defRPr kumimoji="1" sz="1600" b="1">
                <a:solidFill>
                  <a:srgbClr val="0000FF"/>
                </a:solidFill>
                <a:latin typeface="Times New Roman" pitchFamily="18" charset="0"/>
                <a:ea typeface="ＭＳ Ｐゴシック" pitchFamily="50" charset="-128"/>
              </a:defRPr>
            </a:lvl2pPr>
            <a:lvl3pPr marL="1143000" indent="-228600" eaLnBrk="0" hangingPunct="0">
              <a:defRPr kumimoji="1" sz="1600" b="1">
                <a:solidFill>
                  <a:srgbClr val="0000FF"/>
                </a:solidFill>
                <a:latin typeface="Times New Roman" pitchFamily="18" charset="0"/>
                <a:ea typeface="ＭＳ Ｐゴシック" pitchFamily="50" charset="-128"/>
              </a:defRPr>
            </a:lvl3pPr>
            <a:lvl4pPr marL="1600200" indent="-228600" eaLnBrk="0" hangingPunct="0">
              <a:defRPr kumimoji="1" sz="1600" b="1">
                <a:solidFill>
                  <a:srgbClr val="0000FF"/>
                </a:solidFill>
                <a:latin typeface="Times New Roman" pitchFamily="18" charset="0"/>
                <a:ea typeface="ＭＳ Ｐゴシック" pitchFamily="50" charset="-128"/>
              </a:defRPr>
            </a:lvl4pPr>
            <a:lvl5pPr marL="2057400" indent="-228600" eaLnBrk="0" hangingPunct="0">
              <a:defRPr kumimoji="1" sz="1600" b="1">
                <a:solidFill>
                  <a:srgbClr val="0000FF"/>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9pPr>
          </a:lstStyle>
          <a:p>
            <a:pPr algn="ctr" eaLnBrk="1" hangingPunct="1"/>
            <a:r>
              <a:rPr lang="en-US" altLang="ja-JP" sz="1400" dirty="0">
                <a:solidFill>
                  <a:srgbClr val="FF0000"/>
                </a:solidFill>
                <a:cs typeface="Times New Roman" pitchFamily="18" charset="0"/>
              </a:rPr>
              <a:t>55” </a:t>
            </a:r>
            <a:r>
              <a:rPr lang="ja-JP" altLang="en-US" sz="1400" dirty="0" smtClean="0">
                <a:solidFill>
                  <a:srgbClr val="FF0000"/>
                </a:solidFill>
                <a:cs typeface="Times New Roman" pitchFamily="18" charset="0"/>
              </a:rPr>
              <a:t>有機</a:t>
            </a:r>
            <a:r>
              <a:rPr lang="en-US" altLang="ja-JP" sz="1400" dirty="0" smtClean="0">
                <a:solidFill>
                  <a:srgbClr val="FF0000"/>
                </a:solidFill>
                <a:cs typeface="Times New Roman" pitchFamily="18" charset="0"/>
              </a:rPr>
              <a:t>EL</a:t>
            </a:r>
            <a:r>
              <a:rPr lang="en-US" altLang="ja-JP" sz="1400" dirty="0">
                <a:solidFill>
                  <a:srgbClr val="FF0000"/>
                </a:solidFill>
                <a:cs typeface="Times New Roman" pitchFamily="18" charset="0"/>
              </a:rPr>
              <a:t/>
            </a:r>
            <a:br>
              <a:rPr lang="en-US" altLang="ja-JP" sz="1400" dirty="0">
                <a:solidFill>
                  <a:srgbClr val="FF0000"/>
                </a:solidFill>
                <a:cs typeface="Times New Roman" pitchFamily="18" charset="0"/>
              </a:rPr>
            </a:br>
            <a:r>
              <a:rPr lang="en-US" altLang="ja-JP" sz="1400" dirty="0">
                <a:solidFill>
                  <a:srgbClr val="FF0000"/>
                </a:solidFill>
                <a:cs typeface="Times New Roman" pitchFamily="18" charset="0"/>
              </a:rPr>
              <a:t>1,920</a:t>
            </a:r>
            <a:r>
              <a:rPr lang="en-US" altLang="ja-JP" sz="1400" dirty="0">
                <a:solidFill>
                  <a:srgbClr val="FF0000"/>
                </a:solidFill>
                <a:cs typeface="Times New Roman" pitchFamily="18" charset="0"/>
                <a:sym typeface="Symbol" pitchFamily="18" charset="2"/>
              </a:rPr>
              <a:t></a:t>
            </a:r>
            <a:r>
              <a:rPr lang="en-US" altLang="ja-JP" sz="1400" dirty="0">
                <a:solidFill>
                  <a:srgbClr val="FF0000"/>
                </a:solidFill>
                <a:cs typeface="Times New Roman" pitchFamily="18" charset="0"/>
              </a:rPr>
              <a:t>1,080, FHD</a:t>
            </a:r>
            <a:br>
              <a:rPr lang="en-US" altLang="ja-JP" sz="1400" dirty="0">
                <a:solidFill>
                  <a:srgbClr val="FF0000"/>
                </a:solidFill>
                <a:cs typeface="Times New Roman" pitchFamily="18" charset="0"/>
              </a:rPr>
            </a:br>
            <a:r>
              <a:rPr lang="en-US" altLang="ja-JP" sz="1400" dirty="0">
                <a:solidFill>
                  <a:srgbClr val="FF0000"/>
                </a:solidFill>
                <a:cs typeface="Times New Roman" pitchFamily="18" charset="0"/>
              </a:rPr>
              <a:t>(LG Display CES2011)</a:t>
            </a:r>
          </a:p>
        </p:txBody>
      </p:sp>
      <p:sp>
        <p:nvSpPr>
          <p:cNvPr id="19" name="Text Box 18"/>
          <p:cNvSpPr txBox="1">
            <a:spLocks noChangeArrowheads="1"/>
          </p:cNvSpPr>
          <p:nvPr/>
        </p:nvSpPr>
        <p:spPr bwMode="auto">
          <a:xfrm>
            <a:off x="2239963" y="4346575"/>
            <a:ext cx="221887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rgbClr val="0000FF"/>
                </a:solidFill>
                <a:latin typeface="Times New Roman" pitchFamily="18" charset="0"/>
                <a:ea typeface="ＭＳ Ｐゴシック" pitchFamily="50" charset="-128"/>
              </a:defRPr>
            </a:lvl1pPr>
            <a:lvl2pPr marL="742950" indent="-285750" eaLnBrk="0" hangingPunct="0">
              <a:defRPr kumimoji="1" sz="1600" b="1">
                <a:solidFill>
                  <a:srgbClr val="0000FF"/>
                </a:solidFill>
                <a:latin typeface="Times New Roman" pitchFamily="18" charset="0"/>
                <a:ea typeface="ＭＳ Ｐゴシック" pitchFamily="50" charset="-128"/>
              </a:defRPr>
            </a:lvl2pPr>
            <a:lvl3pPr marL="1143000" indent="-228600" eaLnBrk="0" hangingPunct="0">
              <a:defRPr kumimoji="1" sz="1600" b="1">
                <a:solidFill>
                  <a:srgbClr val="0000FF"/>
                </a:solidFill>
                <a:latin typeface="Times New Roman" pitchFamily="18" charset="0"/>
                <a:ea typeface="ＭＳ Ｐゴシック" pitchFamily="50" charset="-128"/>
              </a:defRPr>
            </a:lvl3pPr>
            <a:lvl4pPr marL="1600200" indent="-228600" eaLnBrk="0" hangingPunct="0">
              <a:defRPr kumimoji="1" sz="1600" b="1">
                <a:solidFill>
                  <a:srgbClr val="0000FF"/>
                </a:solidFill>
                <a:latin typeface="Times New Roman" pitchFamily="18" charset="0"/>
                <a:ea typeface="ＭＳ Ｐゴシック" pitchFamily="50" charset="-128"/>
              </a:defRPr>
            </a:lvl4pPr>
            <a:lvl5pPr marL="2057400" indent="-228600" eaLnBrk="0" hangingPunct="0">
              <a:defRPr kumimoji="1" sz="1600" b="1">
                <a:solidFill>
                  <a:srgbClr val="0000FF"/>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9pPr>
          </a:lstStyle>
          <a:p>
            <a:pPr>
              <a:spcBef>
                <a:spcPct val="20000"/>
              </a:spcBef>
            </a:pPr>
            <a:r>
              <a:rPr lang="en-US" altLang="ja-JP" sz="1400" dirty="0">
                <a:solidFill>
                  <a:srgbClr val="FF0000"/>
                </a:solidFill>
                <a:cs typeface="Times New Roman" pitchFamily="18" charset="0"/>
              </a:rPr>
              <a:t>6.5” </a:t>
            </a:r>
            <a:r>
              <a:rPr lang="ja-JP" altLang="en-US" sz="1400" dirty="0" smtClean="0">
                <a:solidFill>
                  <a:srgbClr val="FF0000"/>
                </a:solidFill>
                <a:cs typeface="Times New Roman" pitchFamily="18" charset="0"/>
              </a:rPr>
              <a:t>フレキシブル有機</a:t>
            </a:r>
            <a:r>
              <a:rPr lang="en-US" altLang="ja-JP" sz="1400" dirty="0" smtClean="0">
                <a:solidFill>
                  <a:srgbClr val="FF0000"/>
                </a:solidFill>
                <a:cs typeface="Times New Roman" pitchFamily="18" charset="0"/>
              </a:rPr>
              <a:t>EL</a:t>
            </a:r>
            <a:br>
              <a:rPr lang="en-US" altLang="ja-JP" sz="1400" dirty="0" smtClean="0">
                <a:solidFill>
                  <a:srgbClr val="FF0000"/>
                </a:solidFill>
                <a:cs typeface="Times New Roman" pitchFamily="18" charset="0"/>
              </a:rPr>
            </a:br>
            <a:r>
              <a:rPr lang="en-US" altLang="ja-JP" sz="1400" dirty="0" smtClean="0">
                <a:solidFill>
                  <a:srgbClr val="FF0000"/>
                </a:solidFill>
                <a:cs typeface="Times New Roman" pitchFamily="18" charset="0"/>
              </a:rPr>
              <a:t>160</a:t>
            </a:r>
            <a:r>
              <a:rPr lang="en-US" altLang="ja-JP" sz="1400" dirty="0">
                <a:solidFill>
                  <a:srgbClr val="FF0000"/>
                </a:solidFill>
                <a:cs typeface="Times New Roman" pitchFamily="18" charset="0"/>
                <a:sym typeface="Symbol" pitchFamily="18" charset="2"/>
              </a:rPr>
              <a:t></a:t>
            </a:r>
            <a:r>
              <a:rPr lang="en-US" altLang="ja-JP" sz="1400" dirty="0">
                <a:solidFill>
                  <a:srgbClr val="FF0000"/>
                </a:solidFill>
                <a:cs typeface="Times New Roman" pitchFamily="18" charset="0"/>
              </a:rPr>
              <a:t>272, WQVGA</a:t>
            </a:r>
          </a:p>
          <a:p>
            <a:pPr eaLnBrk="1" hangingPunct="1"/>
            <a:r>
              <a:rPr lang="en-US" altLang="ja-JP" sz="1400" dirty="0">
                <a:solidFill>
                  <a:srgbClr val="FF0000"/>
                </a:solidFill>
                <a:cs typeface="Times New Roman" pitchFamily="18" charset="0"/>
              </a:rPr>
              <a:t>(SMD, SID2010/APL2009)</a:t>
            </a:r>
          </a:p>
        </p:txBody>
      </p:sp>
    </p:spTree>
    <p:extLst>
      <p:ext uri="{BB962C8B-B14F-4D97-AF65-F5344CB8AC3E}">
        <p14:creationId xmlns:p14="http://schemas.microsoft.com/office/powerpoint/2010/main" val="289604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タイトル 1"/>
          <p:cNvSpPr>
            <a:spLocks noGrp="1"/>
          </p:cNvSpPr>
          <p:nvPr>
            <p:ph type="title" idx="4294967295"/>
          </p:nvPr>
        </p:nvSpPr>
        <p:spPr>
          <a:xfrm>
            <a:off x="0" y="0"/>
            <a:ext cx="9144000" cy="764704"/>
          </a:xfrm>
        </p:spPr>
        <p:txBody>
          <a:bodyPr/>
          <a:lstStyle/>
          <a:p>
            <a:pPr eaLnBrk="1" hangingPunct="1"/>
            <a:r>
              <a:rPr lang="ja-JP" altLang="en-US" sz="3600" b="1" dirty="0" smtClean="0">
                <a:solidFill>
                  <a:srgbClr val="0000FF"/>
                </a:solidFill>
                <a:latin typeface="Times New Roman" panose="02020603050405020304" pitchFamily="18" charset="0"/>
                <a:cs typeface="Times New Roman" panose="02020603050405020304" pitchFamily="18" charset="0"/>
              </a:rPr>
              <a:t>グランド・ジャット島の日曜日の午後</a:t>
            </a:r>
          </a:p>
        </p:txBody>
      </p:sp>
      <p:pic>
        <p:nvPicPr>
          <p:cNvPr id="176131" name="Picture 2" descr="http://upload.wikimedia.org/wikipedia/commons/2/20/Georges_Seurat_-_Un_dimanche_apr%C3%A8s-midi_%C3%A0_l%27%C3%8Ele_de_la_Grande_Jatte_v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1963"/>
            <a:ext cx="7518400" cy="5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2" name="Picture 4" descr="http://upload.wikimedia.org/wikipedia/commons/5/5d/Seurat-La_Parade_detai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1350" y="1552575"/>
            <a:ext cx="215265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755576" y="-2043608"/>
            <a:ext cx="4572000" cy="1569660"/>
          </a:xfrm>
          <a:prstGeom prst="rect">
            <a:avLst/>
          </a:prstGeom>
        </p:spPr>
        <p:txBody>
          <a:bodyPr>
            <a:spAutoFit/>
          </a:bodyPr>
          <a:lstStyle/>
          <a:p>
            <a:pPr eaLnBrk="0" fontAlgn="base" hangingPunct="0">
              <a:spcBef>
                <a:spcPct val="0"/>
              </a:spcBef>
              <a:spcAft>
                <a:spcPct val="0"/>
              </a:spcAft>
            </a:pPr>
            <a:r>
              <a:rPr lang="ja-JP" altLang="en-US" sz="2400" dirty="0" smtClean="0">
                <a:solidFill>
                  <a:srgbClr val="000000"/>
                </a:solidFill>
                <a:latin typeface="Times New Roman" panose="02020603050405020304" pitchFamily="18" charset="0"/>
              </a:rPr>
              <a:t>スーラ（</a:t>
            </a:r>
            <a:r>
              <a:rPr lang="en-US" altLang="ja-JP" sz="2400" dirty="0">
                <a:solidFill>
                  <a:srgbClr val="000000"/>
                </a:solidFill>
                <a:latin typeface="Times New Roman" panose="02020603050405020304" pitchFamily="18" charset="0"/>
              </a:rPr>
              <a:t>Georges </a:t>
            </a:r>
            <a:r>
              <a:rPr lang="en-US" altLang="ja-JP" sz="2400" dirty="0" smtClean="0">
                <a:solidFill>
                  <a:srgbClr val="000000"/>
                </a:solidFill>
                <a:latin typeface="Times New Roman" panose="02020603050405020304" pitchFamily="18" charset="0"/>
              </a:rPr>
              <a:t>Seurat)</a:t>
            </a:r>
            <a:br>
              <a:rPr lang="en-US" altLang="ja-JP" sz="2400" dirty="0" smtClean="0">
                <a:solidFill>
                  <a:srgbClr val="000000"/>
                </a:solidFill>
                <a:latin typeface="Times New Roman" panose="02020603050405020304" pitchFamily="18" charset="0"/>
              </a:rPr>
            </a:br>
            <a:r>
              <a:rPr lang="en-US" altLang="ja-JP" sz="2400" dirty="0" smtClean="0">
                <a:solidFill>
                  <a:srgbClr val="000000"/>
                </a:solidFill>
                <a:latin typeface="Times New Roman" panose="02020603050405020304" pitchFamily="18" charset="0"/>
              </a:rPr>
              <a:t>1859</a:t>
            </a:r>
            <a:r>
              <a:rPr lang="ja-JP" altLang="en-US" sz="2400" dirty="0">
                <a:solidFill>
                  <a:srgbClr val="000000"/>
                </a:solidFill>
                <a:latin typeface="Times New Roman" panose="02020603050405020304" pitchFamily="18" charset="0"/>
              </a:rPr>
              <a:t>年</a:t>
            </a:r>
            <a:r>
              <a:rPr lang="en-US" altLang="ja-JP" sz="2400" dirty="0">
                <a:solidFill>
                  <a:srgbClr val="000000"/>
                </a:solidFill>
                <a:latin typeface="Times New Roman" panose="02020603050405020304" pitchFamily="18" charset="0"/>
              </a:rPr>
              <a:t>12</a:t>
            </a:r>
            <a:r>
              <a:rPr lang="ja-JP" altLang="en-US" sz="2400" dirty="0">
                <a:solidFill>
                  <a:srgbClr val="000000"/>
                </a:solidFill>
                <a:latin typeface="Times New Roman" panose="02020603050405020304" pitchFamily="18" charset="0"/>
              </a:rPr>
              <a:t>月</a:t>
            </a:r>
            <a:r>
              <a:rPr lang="en-US" altLang="ja-JP" sz="2400" dirty="0">
                <a:solidFill>
                  <a:srgbClr val="000000"/>
                </a:solidFill>
                <a:latin typeface="Times New Roman" panose="02020603050405020304" pitchFamily="18" charset="0"/>
              </a:rPr>
              <a:t>2</a:t>
            </a:r>
            <a:r>
              <a:rPr lang="ja-JP" altLang="en-US" sz="2400" dirty="0">
                <a:solidFill>
                  <a:srgbClr val="000000"/>
                </a:solidFill>
                <a:latin typeface="Times New Roman" panose="02020603050405020304" pitchFamily="18" charset="0"/>
              </a:rPr>
              <a:t>日 </a:t>
            </a:r>
            <a:r>
              <a:rPr lang="en-US" altLang="ja-JP" sz="2400" dirty="0">
                <a:solidFill>
                  <a:srgbClr val="000000"/>
                </a:solidFill>
                <a:latin typeface="Times New Roman" panose="02020603050405020304" pitchFamily="18" charset="0"/>
              </a:rPr>
              <a:t>- 1891</a:t>
            </a:r>
            <a:r>
              <a:rPr lang="ja-JP" altLang="en-US" sz="2400" dirty="0">
                <a:solidFill>
                  <a:srgbClr val="000000"/>
                </a:solidFill>
                <a:latin typeface="Times New Roman" panose="02020603050405020304" pitchFamily="18" charset="0"/>
              </a:rPr>
              <a:t>年</a:t>
            </a:r>
            <a:r>
              <a:rPr lang="en-US" altLang="ja-JP" sz="2400" dirty="0">
                <a:solidFill>
                  <a:srgbClr val="000000"/>
                </a:solidFill>
                <a:latin typeface="Times New Roman" panose="02020603050405020304" pitchFamily="18" charset="0"/>
              </a:rPr>
              <a:t>3</a:t>
            </a:r>
            <a:r>
              <a:rPr lang="ja-JP" altLang="en-US" sz="2400" dirty="0">
                <a:solidFill>
                  <a:srgbClr val="000000"/>
                </a:solidFill>
                <a:latin typeface="Times New Roman" panose="02020603050405020304" pitchFamily="18" charset="0"/>
              </a:rPr>
              <a:t>月</a:t>
            </a:r>
            <a:r>
              <a:rPr lang="en-US" altLang="ja-JP" sz="2400" dirty="0">
                <a:solidFill>
                  <a:srgbClr val="000000"/>
                </a:solidFill>
                <a:latin typeface="Times New Roman" panose="02020603050405020304" pitchFamily="18" charset="0"/>
              </a:rPr>
              <a:t>29</a:t>
            </a:r>
            <a:r>
              <a:rPr lang="ja-JP" altLang="en-US" sz="2400" dirty="0" smtClean="0">
                <a:solidFill>
                  <a:srgbClr val="000000"/>
                </a:solidFill>
                <a:latin typeface="Times New Roman" panose="02020603050405020304" pitchFamily="18" charset="0"/>
              </a:rPr>
              <a:t>日新</a:t>
            </a:r>
            <a:r>
              <a:rPr lang="ja-JP" altLang="en-US" sz="2400" dirty="0">
                <a:solidFill>
                  <a:srgbClr val="000000"/>
                </a:solidFill>
                <a:latin typeface="Times New Roman" panose="02020603050405020304" pitchFamily="18" charset="0"/>
              </a:rPr>
              <a:t>印象派に分類される</a:t>
            </a:r>
            <a:r>
              <a:rPr lang="en-US" altLang="ja-JP" sz="2400" dirty="0">
                <a:solidFill>
                  <a:srgbClr val="000000"/>
                </a:solidFill>
                <a:latin typeface="Times New Roman" panose="02020603050405020304" pitchFamily="18" charset="0"/>
              </a:rPr>
              <a:t>19</a:t>
            </a:r>
            <a:r>
              <a:rPr lang="ja-JP" altLang="en-US" sz="2400" dirty="0">
                <a:solidFill>
                  <a:srgbClr val="000000"/>
                </a:solidFill>
                <a:latin typeface="Times New Roman" panose="02020603050405020304" pitchFamily="18" charset="0"/>
              </a:rPr>
              <a:t>世紀のフランスの画家</a:t>
            </a:r>
            <a:r>
              <a:rPr lang="ja-JP" altLang="en-US" sz="2400" dirty="0" smtClean="0">
                <a:solidFill>
                  <a:srgbClr val="000000"/>
                </a:solidFill>
                <a:latin typeface="Times New Roman" panose="02020603050405020304" pitchFamily="18" charset="0"/>
              </a:rPr>
              <a:t>。</a:t>
            </a:r>
            <a:endParaRPr lang="ja-JP" altLang="en-US" sz="2400" dirty="0">
              <a:solidFill>
                <a:srgbClr val="000000"/>
              </a:solidFill>
              <a:latin typeface="Times New Roman" panose="02020603050405020304" pitchFamily="18" charset="0"/>
            </a:endParaRPr>
          </a:p>
        </p:txBody>
      </p:sp>
      <p:sp>
        <p:nvSpPr>
          <p:cNvPr id="7" name="正方形/長方形 6"/>
          <p:cNvSpPr/>
          <p:nvPr/>
        </p:nvSpPr>
        <p:spPr>
          <a:xfrm>
            <a:off x="7428109" y="764704"/>
            <a:ext cx="1521570" cy="369332"/>
          </a:xfrm>
          <a:prstGeom prst="rect">
            <a:avLst/>
          </a:prstGeom>
        </p:spPr>
        <p:txBody>
          <a:bodyPr wrap="none">
            <a:spAutoFit/>
          </a:bodyPr>
          <a:lstStyle/>
          <a:p>
            <a:pPr eaLnBrk="0" fontAlgn="base" hangingPunct="0">
              <a:spcBef>
                <a:spcPct val="0"/>
              </a:spcBef>
              <a:spcAft>
                <a:spcPct val="0"/>
              </a:spcAft>
            </a:pPr>
            <a:r>
              <a:rPr lang="en-US" altLang="ja-JP" dirty="0" smtClean="0">
                <a:solidFill>
                  <a:srgbClr val="000000"/>
                </a:solidFill>
                <a:latin typeface="Times New Roman" panose="02020603050405020304" pitchFamily="18" charset="0"/>
              </a:rPr>
              <a:t>1884~1886</a:t>
            </a:r>
            <a:r>
              <a:rPr lang="ja-JP" altLang="en-US" dirty="0" smtClean="0">
                <a:solidFill>
                  <a:srgbClr val="000000"/>
                </a:solidFill>
                <a:latin typeface="Times New Roman" panose="02020603050405020304" pitchFamily="18" charset="0"/>
              </a:rPr>
              <a:t>年 </a:t>
            </a:r>
            <a:endParaRPr lang="ja-JP" altLang="en-US" dirty="0">
              <a:solidFill>
                <a:srgbClr val="000000"/>
              </a:solidFill>
              <a:latin typeface="Times New Roman" panose="02020603050405020304" pitchFamily="18" charset="0"/>
            </a:endParaRPr>
          </a:p>
        </p:txBody>
      </p:sp>
      <p:sp>
        <p:nvSpPr>
          <p:cNvPr id="8" name="正方形/長方形 1"/>
          <p:cNvSpPr>
            <a:spLocks noChangeArrowheads="1"/>
          </p:cNvSpPr>
          <p:nvPr/>
        </p:nvSpPr>
        <p:spPr bwMode="auto">
          <a:xfrm>
            <a:off x="83120" y="1023119"/>
            <a:ext cx="9169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0" fontAlgn="base" hangingPunct="0">
              <a:spcBef>
                <a:spcPct val="0"/>
              </a:spcBef>
              <a:spcAft>
                <a:spcPct val="0"/>
              </a:spcAft>
            </a:pPr>
            <a:r>
              <a:rPr lang="ja-JP" altLang="en-US" b="1" dirty="0" smtClean="0">
                <a:solidFill>
                  <a:srgbClr val="000000"/>
                </a:solidFill>
              </a:rPr>
              <a:t>スーラ </a:t>
            </a:r>
            <a:r>
              <a:rPr lang="en-US" altLang="ja-JP" b="1" dirty="0" smtClean="0">
                <a:solidFill>
                  <a:srgbClr val="000000"/>
                </a:solidFill>
              </a:rPr>
              <a:t>(1859~1891)</a:t>
            </a:r>
            <a:r>
              <a:rPr lang="ja-JP" altLang="en-US" b="1" dirty="0" smtClean="0">
                <a:solidFill>
                  <a:srgbClr val="000000"/>
                </a:solidFill>
              </a:rPr>
              <a:t> 　点描法</a:t>
            </a:r>
            <a:endParaRPr lang="en-US" altLang="ja-JP" b="1" dirty="0">
              <a:solidFill>
                <a:srgbClr val="000000"/>
              </a:solidFill>
            </a:endParaRPr>
          </a:p>
        </p:txBody>
      </p:sp>
    </p:spTree>
    <p:extLst>
      <p:ext uri="{BB962C8B-B14F-4D97-AF65-F5344CB8AC3E}">
        <p14:creationId xmlns:p14="http://schemas.microsoft.com/office/powerpoint/2010/main" val="740345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0" y="0"/>
            <a:ext cx="91440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sz="3600" b="1" dirty="0" smtClean="0">
                <a:solidFill>
                  <a:srgbClr val="0000FF"/>
                </a:solidFill>
              </a:rPr>
              <a:t>色をまぜると・・・</a:t>
            </a:r>
            <a:endParaRPr lang="ja-JP" altLang="en-US" sz="3600" b="1" dirty="0">
              <a:solidFill>
                <a:srgbClr val="0000FF"/>
              </a:solidFill>
            </a:endParaRPr>
          </a:p>
        </p:txBody>
      </p:sp>
      <p:pic>
        <p:nvPicPr>
          <p:cNvPr id="163843" name="Picture 3" descr="http://www.icoffice.co.jp/zukan/color/c_cm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000906"/>
            <a:ext cx="3003376" cy="284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4" name="Picture 4" descr="http://www.icoffice.co.jp/zukan/color/c_rgb.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1092" y="3000905"/>
            <a:ext cx="3003376" cy="284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5" name="Text Box 5"/>
          <p:cNvSpPr txBox="1">
            <a:spLocks noChangeArrowheads="1"/>
          </p:cNvSpPr>
          <p:nvPr/>
        </p:nvSpPr>
        <p:spPr bwMode="auto">
          <a:xfrm>
            <a:off x="5580112" y="921779"/>
            <a:ext cx="367965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0" fontAlgn="base" hangingPunct="0">
              <a:spcBef>
                <a:spcPct val="0"/>
              </a:spcBef>
              <a:spcAft>
                <a:spcPct val="0"/>
              </a:spcAft>
              <a:buFontTx/>
              <a:buNone/>
            </a:pPr>
            <a:r>
              <a:rPr lang="ja-JP" altLang="en-US" sz="2400" b="1" dirty="0" smtClean="0">
                <a:solidFill>
                  <a:srgbClr val="FF0000"/>
                </a:solidFill>
              </a:rPr>
              <a:t>光を混ぜる</a:t>
            </a:r>
            <a:endParaRPr lang="en-US" altLang="ja-JP" sz="2400" b="1" dirty="0" smtClean="0">
              <a:solidFill>
                <a:srgbClr val="FF0000"/>
              </a:solidFill>
            </a:endParaRPr>
          </a:p>
          <a:p>
            <a:pPr eaLnBrk="0" fontAlgn="base" hangingPunct="0">
              <a:spcBef>
                <a:spcPct val="0"/>
              </a:spcBef>
              <a:spcAft>
                <a:spcPct val="0"/>
              </a:spcAft>
              <a:buFontTx/>
              <a:buNone/>
            </a:pPr>
            <a:r>
              <a:rPr lang="ja-JP" altLang="en-US" sz="2400" dirty="0" smtClean="0">
                <a:solidFill>
                  <a:srgbClr val="000000"/>
                </a:solidFill>
              </a:rPr>
              <a:t>　</a:t>
            </a:r>
            <a:r>
              <a:rPr lang="en-US" altLang="ja-JP" sz="2400" dirty="0" smtClean="0">
                <a:solidFill>
                  <a:srgbClr val="000000"/>
                </a:solidFill>
              </a:rPr>
              <a:t>R</a:t>
            </a:r>
            <a:r>
              <a:rPr lang="en-US" altLang="ja-JP" sz="2400" dirty="0">
                <a:solidFill>
                  <a:srgbClr val="000000"/>
                </a:solidFill>
              </a:rPr>
              <a:t>(</a:t>
            </a:r>
            <a:r>
              <a:rPr lang="ja-JP" altLang="en-US" sz="2400" dirty="0">
                <a:solidFill>
                  <a:srgbClr val="000000"/>
                </a:solidFill>
              </a:rPr>
              <a:t>赤</a:t>
            </a:r>
            <a:r>
              <a:rPr lang="en-US" altLang="ja-JP" sz="2400" dirty="0">
                <a:solidFill>
                  <a:srgbClr val="000000"/>
                </a:solidFill>
              </a:rPr>
              <a:t>)</a:t>
            </a:r>
            <a:r>
              <a:rPr lang="ja-JP" altLang="en-US" sz="2400" dirty="0">
                <a:solidFill>
                  <a:srgbClr val="000000"/>
                </a:solidFill>
              </a:rPr>
              <a:t>・</a:t>
            </a:r>
            <a:r>
              <a:rPr lang="en-US" altLang="ja-JP" sz="2400" dirty="0">
                <a:solidFill>
                  <a:srgbClr val="000000"/>
                </a:solidFill>
              </a:rPr>
              <a:t>G(</a:t>
            </a:r>
            <a:r>
              <a:rPr lang="ja-JP" altLang="en-US" sz="2400" dirty="0">
                <a:solidFill>
                  <a:srgbClr val="000000"/>
                </a:solidFill>
              </a:rPr>
              <a:t>緑</a:t>
            </a:r>
            <a:r>
              <a:rPr lang="en-US" altLang="ja-JP" sz="2400" dirty="0">
                <a:solidFill>
                  <a:srgbClr val="000000"/>
                </a:solidFill>
              </a:rPr>
              <a:t>)</a:t>
            </a:r>
            <a:r>
              <a:rPr lang="ja-JP" altLang="en-US" sz="2400" dirty="0">
                <a:solidFill>
                  <a:srgbClr val="000000"/>
                </a:solidFill>
              </a:rPr>
              <a:t>・</a:t>
            </a:r>
            <a:r>
              <a:rPr lang="en-US" altLang="ja-JP" sz="2400" dirty="0">
                <a:solidFill>
                  <a:srgbClr val="000000"/>
                </a:solidFill>
              </a:rPr>
              <a:t>B(</a:t>
            </a:r>
            <a:r>
              <a:rPr lang="ja-JP" altLang="en-US" sz="2400" dirty="0">
                <a:solidFill>
                  <a:srgbClr val="000000"/>
                </a:solidFill>
              </a:rPr>
              <a:t>青</a:t>
            </a:r>
            <a:r>
              <a:rPr lang="en-US" altLang="ja-JP" sz="2400" dirty="0">
                <a:solidFill>
                  <a:srgbClr val="000000"/>
                </a:solidFill>
              </a:rPr>
              <a:t>) </a:t>
            </a:r>
            <a:r>
              <a:rPr lang="en-US" altLang="ja-JP" sz="2400" dirty="0" smtClean="0">
                <a:solidFill>
                  <a:srgbClr val="000000"/>
                </a:solidFill>
              </a:rPr>
              <a:t/>
            </a:r>
            <a:br>
              <a:rPr lang="en-US" altLang="ja-JP" sz="2400" dirty="0" smtClean="0">
                <a:solidFill>
                  <a:srgbClr val="000000"/>
                </a:solidFill>
              </a:rPr>
            </a:br>
            <a:r>
              <a:rPr lang="ja-JP" altLang="en-US" sz="2400" dirty="0" smtClean="0">
                <a:solidFill>
                  <a:srgbClr val="000000"/>
                </a:solidFill>
              </a:rPr>
              <a:t>　　　　　</a:t>
            </a:r>
            <a:r>
              <a:rPr lang="en-US" altLang="ja-JP" sz="2400" dirty="0" smtClean="0">
                <a:solidFill>
                  <a:srgbClr val="000000"/>
                </a:solidFill>
              </a:rPr>
              <a:t>(</a:t>
            </a:r>
            <a:r>
              <a:rPr lang="ja-JP" altLang="en-US" sz="2400" dirty="0">
                <a:solidFill>
                  <a:srgbClr val="000000"/>
                </a:solidFill>
              </a:rPr>
              <a:t>光の三原色</a:t>
            </a:r>
            <a:r>
              <a:rPr lang="en-US" altLang="ja-JP" sz="2400" dirty="0" smtClean="0">
                <a:solidFill>
                  <a:srgbClr val="000000"/>
                </a:solidFill>
              </a:rPr>
              <a:t>)</a:t>
            </a:r>
          </a:p>
          <a:p>
            <a:pPr eaLnBrk="0" fontAlgn="base" hangingPunct="0">
              <a:spcBef>
                <a:spcPct val="0"/>
              </a:spcBef>
              <a:spcAft>
                <a:spcPct val="0"/>
              </a:spcAft>
              <a:buFontTx/>
              <a:buNone/>
            </a:pPr>
            <a:endParaRPr lang="en-US" altLang="ja-JP" sz="2400" dirty="0" smtClean="0">
              <a:solidFill>
                <a:srgbClr val="0000FF"/>
              </a:solidFill>
            </a:endParaRPr>
          </a:p>
          <a:p>
            <a:pPr eaLnBrk="0" fontAlgn="base" hangingPunct="0">
              <a:spcBef>
                <a:spcPct val="0"/>
              </a:spcBef>
              <a:spcAft>
                <a:spcPct val="0"/>
              </a:spcAft>
              <a:buFontTx/>
              <a:buNone/>
            </a:pPr>
            <a:r>
              <a:rPr lang="ja-JP" altLang="en-US" sz="2400" dirty="0">
                <a:solidFill>
                  <a:srgbClr val="0000FF"/>
                </a:solidFill>
              </a:rPr>
              <a:t>　加法混</a:t>
            </a:r>
            <a:r>
              <a:rPr lang="ja-JP" altLang="en-US" sz="2400" dirty="0" smtClean="0">
                <a:solidFill>
                  <a:srgbClr val="0000FF"/>
                </a:solidFill>
              </a:rPr>
              <a:t>色</a:t>
            </a:r>
            <a:endParaRPr lang="en-US" altLang="ja-JP" sz="2400" dirty="0">
              <a:solidFill>
                <a:srgbClr val="0000FF"/>
              </a:solidFill>
            </a:endParaRPr>
          </a:p>
        </p:txBody>
      </p:sp>
      <p:sp>
        <p:nvSpPr>
          <p:cNvPr id="163846" name="Text Box 6"/>
          <p:cNvSpPr txBox="1">
            <a:spLocks noChangeArrowheads="1"/>
          </p:cNvSpPr>
          <p:nvPr/>
        </p:nvSpPr>
        <p:spPr bwMode="auto">
          <a:xfrm>
            <a:off x="80273" y="985952"/>
            <a:ext cx="522739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0" fontAlgn="base" hangingPunct="0">
              <a:spcBef>
                <a:spcPct val="0"/>
              </a:spcBef>
              <a:spcAft>
                <a:spcPct val="0"/>
              </a:spcAft>
              <a:buFontTx/>
              <a:buNone/>
            </a:pPr>
            <a:r>
              <a:rPr lang="ja-JP" altLang="en-US" sz="2400" b="1" dirty="0" smtClean="0">
                <a:solidFill>
                  <a:srgbClr val="FF0000"/>
                </a:solidFill>
              </a:rPr>
              <a:t>絵の具を混ぜる</a:t>
            </a:r>
            <a:r>
              <a:rPr lang="en-US" altLang="ja-JP" sz="2400" b="1" dirty="0" smtClean="0">
                <a:solidFill>
                  <a:srgbClr val="FF0000"/>
                </a:solidFill>
              </a:rPr>
              <a:t/>
            </a:r>
            <a:br>
              <a:rPr lang="en-US" altLang="ja-JP" sz="2400" b="1" dirty="0" smtClean="0">
                <a:solidFill>
                  <a:srgbClr val="FF0000"/>
                </a:solidFill>
              </a:rPr>
            </a:br>
            <a:r>
              <a:rPr lang="ja-JP" altLang="en-US" sz="2400" b="1" dirty="0" smtClean="0">
                <a:solidFill>
                  <a:srgbClr val="000000"/>
                </a:solidFill>
              </a:rPr>
              <a:t>　</a:t>
            </a:r>
            <a:r>
              <a:rPr lang="en-US" altLang="ja-JP" sz="2400" dirty="0" smtClean="0">
                <a:solidFill>
                  <a:srgbClr val="000000"/>
                </a:solidFill>
              </a:rPr>
              <a:t>M(</a:t>
            </a:r>
            <a:r>
              <a:rPr lang="ja-JP" altLang="en-US" sz="2400" dirty="0" smtClean="0">
                <a:solidFill>
                  <a:srgbClr val="000000"/>
                </a:solidFill>
              </a:rPr>
              <a:t>マゼンダ</a:t>
            </a:r>
            <a:r>
              <a:rPr lang="en-US" altLang="ja-JP" sz="2400" dirty="0" smtClean="0">
                <a:solidFill>
                  <a:srgbClr val="000000"/>
                </a:solidFill>
              </a:rPr>
              <a:t>)</a:t>
            </a:r>
            <a:r>
              <a:rPr lang="ja-JP" altLang="en-US" sz="2400" dirty="0" smtClean="0">
                <a:solidFill>
                  <a:srgbClr val="000000"/>
                </a:solidFill>
              </a:rPr>
              <a:t>・</a:t>
            </a:r>
            <a:r>
              <a:rPr lang="en-US" altLang="ja-JP" sz="2400" dirty="0" smtClean="0">
                <a:solidFill>
                  <a:srgbClr val="000000"/>
                </a:solidFill>
              </a:rPr>
              <a:t>Y(</a:t>
            </a:r>
            <a:r>
              <a:rPr lang="ja-JP" altLang="en-US" sz="2400" dirty="0" smtClean="0">
                <a:solidFill>
                  <a:srgbClr val="000000"/>
                </a:solidFill>
              </a:rPr>
              <a:t>イエロー</a:t>
            </a:r>
            <a:r>
              <a:rPr lang="en-US" altLang="ja-JP" sz="2400" dirty="0" smtClean="0">
                <a:solidFill>
                  <a:srgbClr val="000000"/>
                </a:solidFill>
              </a:rPr>
              <a:t>)</a:t>
            </a:r>
            <a:r>
              <a:rPr lang="ja-JP" altLang="en-US" sz="2400" dirty="0" smtClean="0">
                <a:solidFill>
                  <a:srgbClr val="000000"/>
                </a:solidFill>
              </a:rPr>
              <a:t>・</a:t>
            </a:r>
            <a:r>
              <a:rPr lang="en-US" altLang="ja-JP" sz="2400" dirty="0" smtClean="0">
                <a:solidFill>
                  <a:srgbClr val="000000"/>
                </a:solidFill>
              </a:rPr>
              <a:t>C(</a:t>
            </a:r>
            <a:r>
              <a:rPr lang="ja-JP" altLang="en-US" sz="2400" dirty="0" smtClean="0">
                <a:solidFill>
                  <a:srgbClr val="000000"/>
                </a:solidFill>
              </a:rPr>
              <a:t>シアン</a:t>
            </a:r>
            <a:r>
              <a:rPr lang="en-US" altLang="ja-JP" sz="2400" dirty="0" smtClean="0">
                <a:solidFill>
                  <a:srgbClr val="000000"/>
                </a:solidFill>
              </a:rPr>
              <a:t>)</a:t>
            </a:r>
            <a:r>
              <a:rPr lang="ja-JP" altLang="en-US" sz="2400" dirty="0">
                <a:solidFill>
                  <a:srgbClr val="000000"/>
                </a:solidFill>
              </a:rPr>
              <a:t/>
            </a:r>
            <a:br>
              <a:rPr lang="ja-JP" altLang="en-US" sz="2400" dirty="0">
                <a:solidFill>
                  <a:srgbClr val="000000"/>
                </a:solidFill>
              </a:rPr>
            </a:br>
            <a:r>
              <a:rPr lang="ja-JP" altLang="en-US" sz="2400" dirty="0" smtClean="0">
                <a:solidFill>
                  <a:srgbClr val="000000"/>
                </a:solidFill>
              </a:rPr>
              <a:t>　赤紫　　　　  ・黄色            ・青緑 </a:t>
            </a:r>
            <a:r>
              <a:rPr lang="ja-JP" altLang="en-US" sz="2400" dirty="0">
                <a:solidFill>
                  <a:srgbClr val="000000"/>
                </a:solidFill>
              </a:rPr>
              <a:t>　</a:t>
            </a:r>
            <a:r>
              <a:rPr lang="ja-JP" altLang="en-US" sz="2400" dirty="0" smtClean="0">
                <a:solidFill>
                  <a:srgbClr val="000000"/>
                </a:solidFill>
              </a:rPr>
              <a:t> </a:t>
            </a:r>
            <a:r>
              <a:rPr lang="en-US" altLang="ja-JP" sz="2400" dirty="0" smtClean="0">
                <a:solidFill>
                  <a:srgbClr val="000000"/>
                </a:solidFill>
              </a:rPr>
              <a:t/>
            </a:r>
            <a:br>
              <a:rPr lang="en-US" altLang="ja-JP" sz="2400" dirty="0" smtClean="0">
                <a:solidFill>
                  <a:srgbClr val="000000"/>
                </a:solidFill>
              </a:rPr>
            </a:br>
            <a:r>
              <a:rPr lang="ja-JP" altLang="en-US" sz="2400" dirty="0" smtClean="0">
                <a:solidFill>
                  <a:srgbClr val="000000"/>
                </a:solidFill>
              </a:rPr>
              <a:t>　　　　　　　</a:t>
            </a:r>
            <a:r>
              <a:rPr lang="en-US" altLang="ja-JP" sz="2400" dirty="0" smtClean="0">
                <a:solidFill>
                  <a:srgbClr val="000000"/>
                </a:solidFill>
              </a:rPr>
              <a:t>(</a:t>
            </a:r>
            <a:r>
              <a:rPr lang="ja-JP" altLang="en-US" sz="2400" dirty="0">
                <a:solidFill>
                  <a:srgbClr val="000000"/>
                </a:solidFill>
              </a:rPr>
              <a:t>色の三原色</a:t>
            </a:r>
            <a:r>
              <a:rPr lang="en-US" altLang="ja-JP" sz="2400" dirty="0">
                <a:solidFill>
                  <a:srgbClr val="000000"/>
                </a:solidFill>
              </a:rPr>
              <a:t>)</a:t>
            </a:r>
          </a:p>
          <a:p>
            <a:pPr eaLnBrk="0" fontAlgn="base" hangingPunct="0">
              <a:spcBef>
                <a:spcPct val="0"/>
              </a:spcBef>
              <a:spcAft>
                <a:spcPct val="0"/>
              </a:spcAft>
              <a:buFontTx/>
              <a:buNone/>
            </a:pPr>
            <a:r>
              <a:rPr lang="ja-JP" altLang="en-US" sz="2400" dirty="0" smtClean="0">
                <a:solidFill>
                  <a:srgbClr val="0000FF"/>
                </a:solidFill>
              </a:rPr>
              <a:t>　減法混</a:t>
            </a:r>
            <a:r>
              <a:rPr lang="ja-JP" altLang="en-US" sz="2400" dirty="0">
                <a:solidFill>
                  <a:srgbClr val="0000FF"/>
                </a:solidFill>
              </a:rPr>
              <a:t>色</a:t>
            </a:r>
          </a:p>
        </p:txBody>
      </p:sp>
      <p:sp>
        <p:nvSpPr>
          <p:cNvPr id="163847" name="Text Box 7"/>
          <p:cNvSpPr txBox="1">
            <a:spLocks noChangeArrowheads="1"/>
          </p:cNvSpPr>
          <p:nvPr/>
        </p:nvSpPr>
        <p:spPr bwMode="auto">
          <a:xfrm>
            <a:off x="1695916" y="6279703"/>
            <a:ext cx="61164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0" fontAlgn="base" hangingPunct="0">
              <a:spcBef>
                <a:spcPct val="0"/>
              </a:spcBef>
              <a:spcAft>
                <a:spcPct val="0"/>
              </a:spcAft>
              <a:buFontTx/>
              <a:buNone/>
            </a:pPr>
            <a:r>
              <a:rPr lang="ja-JP" altLang="en-US" sz="2400" dirty="0">
                <a:solidFill>
                  <a:srgbClr val="000000"/>
                </a:solidFill>
              </a:rPr>
              <a:t>シアン＝</a:t>
            </a:r>
            <a:r>
              <a:rPr lang="en-US" altLang="ja-JP" sz="2400" dirty="0" smtClean="0">
                <a:solidFill>
                  <a:srgbClr val="000000"/>
                </a:solidFill>
              </a:rPr>
              <a:t>B+G</a:t>
            </a:r>
            <a:r>
              <a:rPr lang="ja-JP" altLang="en-US" sz="2400" dirty="0" smtClean="0">
                <a:solidFill>
                  <a:srgbClr val="000000"/>
                </a:solidFill>
              </a:rPr>
              <a:t>　　黄</a:t>
            </a:r>
            <a:r>
              <a:rPr lang="ja-JP" altLang="en-US" sz="2400" dirty="0">
                <a:solidFill>
                  <a:srgbClr val="000000"/>
                </a:solidFill>
              </a:rPr>
              <a:t>＝</a:t>
            </a:r>
            <a:r>
              <a:rPr lang="en-US" altLang="ja-JP" sz="2400" dirty="0" smtClean="0">
                <a:solidFill>
                  <a:srgbClr val="000000"/>
                </a:solidFill>
              </a:rPr>
              <a:t>G+R</a:t>
            </a:r>
            <a:r>
              <a:rPr lang="ja-JP" altLang="en-US" sz="2400" dirty="0" smtClean="0">
                <a:solidFill>
                  <a:srgbClr val="000000"/>
                </a:solidFill>
              </a:rPr>
              <a:t>　　マゼンタ</a:t>
            </a:r>
            <a:r>
              <a:rPr lang="ja-JP" altLang="en-US" sz="2400" dirty="0">
                <a:solidFill>
                  <a:srgbClr val="000000"/>
                </a:solidFill>
              </a:rPr>
              <a:t>＝</a:t>
            </a:r>
            <a:r>
              <a:rPr lang="en-US" altLang="ja-JP" sz="2400" dirty="0">
                <a:solidFill>
                  <a:srgbClr val="000000"/>
                </a:solidFill>
              </a:rPr>
              <a:t>B+R</a:t>
            </a:r>
          </a:p>
        </p:txBody>
      </p:sp>
    </p:spTree>
    <p:extLst>
      <p:ext uri="{BB962C8B-B14F-4D97-AF65-F5344CB8AC3E}">
        <p14:creationId xmlns:p14="http://schemas.microsoft.com/office/powerpoint/2010/main" val="1648073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546893"/>
            <a:ext cx="8629650" cy="843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Text Box 5"/>
          <p:cNvSpPr txBox="1">
            <a:spLocks noChangeArrowheads="1"/>
          </p:cNvSpPr>
          <p:nvPr/>
        </p:nvSpPr>
        <p:spPr bwMode="auto">
          <a:xfrm>
            <a:off x="6707188" y="5511005"/>
            <a:ext cx="1946367" cy="523220"/>
          </a:xfrm>
          <a:prstGeom prst="rect">
            <a:avLst/>
          </a:prstGeom>
          <a:solidFill>
            <a:schemeClr val="bg1"/>
          </a:solidFill>
          <a:ln>
            <a:noFill/>
          </a:ln>
          <a:effectLst/>
        </p:spPr>
        <p:txBody>
          <a:bodyPr wrap="none">
            <a:spAutoFit/>
          </a:bodyPr>
          <a:lstStyle/>
          <a:p>
            <a:r>
              <a:rPr lang="ja-JP" altLang="en-US" sz="2800" b="1" dirty="0">
                <a:solidFill>
                  <a:srgbClr val="FF0000"/>
                </a:solidFill>
              </a:rPr>
              <a:t>トランジスタ</a:t>
            </a:r>
          </a:p>
        </p:txBody>
      </p:sp>
      <p:pic>
        <p:nvPicPr>
          <p:cNvPr id="93" name="Picture 12" descr="http://www.sharp.co.jp/products/lcd/tech/image/p4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3087" y="3255959"/>
            <a:ext cx="1882775" cy="19653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190500" y="736600"/>
            <a:ext cx="2057400" cy="2057400"/>
            <a:chOff x="1676400" y="4648200"/>
            <a:chExt cx="2057400" cy="2057400"/>
          </a:xfrm>
        </p:grpSpPr>
        <p:grpSp>
          <p:nvGrpSpPr>
            <p:cNvPr id="2050" name="Group 22"/>
            <p:cNvGrpSpPr>
              <a:grpSpLocks/>
            </p:cNvGrpSpPr>
            <p:nvPr/>
          </p:nvGrpSpPr>
          <p:grpSpPr bwMode="auto">
            <a:xfrm>
              <a:off x="1676400" y="4648200"/>
              <a:ext cx="685800" cy="685800"/>
              <a:chOff x="816" y="672"/>
              <a:chExt cx="432" cy="432"/>
            </a:xfrm>
          </p:grpSpPr>
          <p:sp>
            <p:nvSpPr>
              <p:cNvPr id="2131" name="Rectangle 23"/>
              <p:cNvSpPr>
                <a:spLocks noChangeArrowheads="1"/>
              </p:cNvSpPr>
              <p:nvPr/>
            </p:nvSpPr>
            <p:spPr bwMode="auto">
              <a:xfrm>
                <a:off x="816" y="672"/>
                <a:ext cx="144" cy="14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32" name="Rectangle 24"/>
              <p:cNvSpPr>
                <a:spLocks noChangeArrowheads="1"/>
              </p:cNvSpPr>
              <p:nvPr/>
            </p:nvSpPr>
            <p:spPr bwMode="auto">
              <a:xfrm>
                <a:off x="1104" y="672"/>
                <a:ext cx="144" cy="14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33" name="Rectangle 25"/>
              <p:cNvSpPr>
                <a:spLocks noChangeArrowheads="1"/>
              </p:cNvSpPr>
              <p:nvPr/>
            </p:nvSpPr>
            <p:spPr bwMode="auto">
              <a:xfrm>
                <a:off x="960" y="672"/>
                <a:ext cx="144" cy="144"/>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34" name="Rectangle 26"/>
              <p:cNvSpPr>
                <a:spLocks noChangeArrowheads="1"/>
              </p:cNvSpPr>
              <p:nvPr/>
            </p:nvSpPr>
            <p:spPr bwMode="auto">
              <a:xfrm>
                <a:off x="1104" y="816"/>
                <a:ext cx="144" cy="144"/>
              </a:xfrm>
              <a:prstGeom prst="rect">
                <a:avLst/>
              </a:prstGeom>
              <a:solidFill>
                <a:srgbClr val="F6FF3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35" name="Rectangle 27"/>
              <p:cNvSpPr>
                <a:spLocks noChangeArrowheads="1"/>
              </p:cNvSpPr>
              <p:nvPr/>
            </p:nvSpPr>
            <p:spPr bwMode="auto">
              <a:xfrm>
                <a:off x="1104" y="960"/>
                <a:ext cx="144" cy="144"/>
              </a:xfrm>
              <a:prstGeom prst="rect">
                <a:avLst/>
              </a:prstGeom>
              <a:solidFill>
                <a:srgbClr val="BA4B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36" name="Rectangle 28"/>
              <p:cNvSpPr>
                <a:spLocks noChangeArrowheads="1"/>
              </p:cNvSpPr>
              <p:nvPr/>
            </p:nvSpPr>
            <p:spPr bwMode="auto">
              <a:xfrm>
                <a:off x="816" y="960"/>
                <a:ext cx="144" cy="144"/>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37" name="Rectangle 29"/>
              <p:cNvSpPr>
                <a:spLocks noChangeArrowheads="1"/>
              </p:cNvSpPr>
              <p:nvPr/>
            </p:nvSpPr>
            <p:spPr bwMode="auto">
              <a:xfrm>
                <a:off x="960" y="960"/>
                <a:ext cx="144" cy="144"/>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38" name="Rectangle 30"/>
              <p:cNvSpPr>
                <a:spLocks noChangeArrowheads="1"/>
              </p:cNvSpPr>
              <p:nvPr/>
            </p:nvSpPr>
            <p:spPr bwMode="auto">
              <a:xfrm>
                <a:off x="816" y="816"/>
                <a:ext cx="144" cy="14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grpSp>
        <p:grpSp>
          <p:nvGrpSpPr>
            <p:cNvPr id="2051" name="Group 49"/>
            <p:cNvGrpSpPr>
              <a:grpSpLocks/>
            </p:cNvGrpSpPr>
            <p:nvPr/>
          </p:nvGrpSpPr>
          <p:grpSpPr bwMode="auto">
            <a:xfrm>
              <a:off x="1676400" y="5334000"/>
              <a:ext cx="685800" cy="685800"/>
              <a:chOff x="816" y="672"/>
              <a:chExt cx="432" cy="432"/>
            </a:xfrm>
          </p:grpSpPr>
          <p:sp>
            <p:nvSpPr>
              <p:cNvPr id="2123" name="Rectangle 50"/>
              <p:cNvSpPr>
                <a:spLocks noChangeArrowheads="1"/>
              </p:cNvSpPr>
              <p:nvPr/>
            </p:nvSpPr>
            <p:spPr bwMode="auto">
              <a:xfrm>
                <a:off x="816" y="672"/>
                <a:ext cx="144" cy="14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24" name="Rectangle 51"/>
              <p:cNvSpPr>
                <a:spLocks noChangeArrowheads="1"/>
              </p:cNvSpPr>
              <p:nvPr/>
            </p:nvSpPr>
            <p:spPr bwMode="auto">
              <a:xfrm>
                <a:off x="1104" y="672"/>
                <a:ext cx="144" cy="14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25" name="Rectangle 52"/>
              <p:cNvSpPr>
                <a:spLocks noChangeArrowheads="1"/>
              </p:cNvSpPr>
              <p:nvPr/>
            </p:nvSpPr>
            <p:spPr bwMode="auto">
              <a:xfrm>
                <a:off x="960" y="672"/>
                <a:ext cx="144" cy="144"/>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26" name="Rectangle 53"/>
              <p:cNvSpPr>
                <a:spLocks noChangeArrowheads="1"/>
              </p:cNvSpPr>
              <p:nvPr/>
            </p:nvSpPr>
            <p:spPr bwMode="auto">
              <a:xfrm>
                <a:off x="1104" y="816"/>
                <a:ext cx="144" cy="144"/>
              </a:xfrm>
              <a:prstGeom prst="rect">
                <a:avLst/>
              </a:prstGeom>
              <a:solidFill>
                <a:srgbClr val="F6FF3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27" name="Rectangle 54"/>
              <p:cNvSpPr>
                <a:spLocks noChangeArrowheads="1"/>
              </p:cNvSpPr>
              <p:nvPr/>
            </p:nvSpPr>
            <p:spPr bwMode="auto">
              <a:xfrm>
                <a:off x="1104" y="960"/>
                <a:ext cx="144" cy="144"/>
              </a:xfrm>
              <a:prstGeom prst="rect">
                <a:avLst/>
              </a:prstGeom>
              <a:solidFill>
                <a:srgbClr val="BA4B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28" name="Rectangle 55"/>
              <p:cNvSpPr>
                <a:spLocks noChangeArrowheads="1"/>
              </p:cNvSpPr>
              <p:nvPr/>
            </p:nvSpPr>
            <p:spPr bwMode="auto">
              <a:xfrm>
                <a:off x="816" y="960"/>
                <a:ext cx="144" cy="144"/>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29" name="Rectangle 56"/>
              <p:cNvSpPr>
                <a:spLocks noChangeArrowheads="1"/>
              </p:cNvSpPr>
              <p:nvPr/>
            </p:nvSpPr>
            <p:spPr bwMode="auto">
              <a:xfrm>
                <a:off x="960" y="960"/>
                <a:ext cx="144" cy="144"/>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30" name="Rectangle 57"/>
              <p:cNvSpPr>
                <a:spLocks noChangeArrowheads="1"/>
              </p:cNvSpPr>
              <p:nvPr/>
            </p:nvSpPr>
            <p:spPr bwMode="auto">
              <a:xfrm>
                <a:off x="816" y="816"/>
                <a:ext cx="144" cy="14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grpSp>
        <p:grpSp>
          <p:nvGrpSpPr>
            <p:cNvPr id="2052" name="Group 76"/>
            <p:cNvGrpSpPr>
              <a:grpSpLocks/>
            </p:cNvGrpSpPr>
            <p:nvPr/>
          </p:nvGrpSpPr>
          <p:grpSpPr bwMode="auto">
            <a:xfrm>
              <a:off x="1676400" y="6019800"/>
              <a:ext cx="685800" cy="685800"/>
              <a:chOff x="816" y="672"/>
              <a:chExt cx="432" cy="432"/>
            </a:xfrm>
          </p:grpSpPr>
          <p:sp>
            <p:nvSpPr>
              <p:cNvPr id="2115" name="Rectangle 77"/>
              <p:cNvSpPr>
                <a:spLocks noChangeArrowheads="1"/>
              </p:cNvSpPr>
              <p:nvPr/>
            </p:nvSpPr>
            <p:spPr bwMode="auto">
              <a:xfrm>
                <a:off x="816" y="672"/>
                <a:ext cx="144" cy="14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16" name="Rectangle 78"/>
              <p:cNvSpPr>
                <a:spLocks noChangeArrowheads="1"/>
              </p:cNvSpPr>
              <p:nvPr/>
            </p:nvSpPr>
            <p:spPr bwMode="auto">
              <a:xfrm>
                <a:off x="1104" y="672"/>
                <a:ext cx="144" cy="14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17" name="Rectangle 79"/>
              <p:cNvSpPr>
                <a:spLocks noChangeArrowheads="1"/>
              </p:cNvSpPr>
              <p:nvPr/>
            </p:nvSpPr>
            <p:spPr bwMode="auto">
              <a:xfrm>
                <a:off x="960" y="672"/>
                <a:ext cx="144" cy="144"/>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18" name="Rectangle 80"/>
              <p:cNvSpPr>
                <a:spLocks noChangeArrowheads="1"/>
              </p:cNvSpPr>
              <p:nvPr/>
            </p:nvSpPr>
            <p:spPr bwMode="auto">
              <a:xfrm>
                <a:off x="1104" y="816"/>
                <a:ext cx="144" cy="144"/>
              </a:xfrm>
              <a:prstGeom prst="rect">
                <a:avLst/>
              </a:prstGeom>
              <a:solidFill>
                <a:srgbClr val="F6FF3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19" name="Rectangle 81"/>
              <p:cNvSpPr>
                <a:spLocks noChangeArrowheads="1"/>
              </p:cNvSpPr>
              <p:nvPr/>
            </p:nvSpPr>
            <p:spPr bwMode="auto">
              <a:xfrm>
                <a:off x="1104" y="960"/>
                <a:ext cx="144" cy="144"/>
              </a:xfrm>
              <a:prstGeom prst="rect">
                <a:avLst/>
              </a:prstGeom>
              <a:solidFill>
                <a:srgbClr val="BA4B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20" name="Rectangle 82"/>
              <p:cNvSpPr>
                <a:spLocks noChangeArrowheads="1"/>
              </p:cNvSpPr>
              <p:nvPr/>
            </p:nvSpPr>
            <p:spPr bwMode="auto">
              <a:xfrm>
                <a:off x="816" y="960"/>
                <a:ext cx="144" cy="144"/>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21" name="Rectangle 83"/>
              <p:cNvSpPr>
                <a:spLocks noChangeArrowheads="1"/>
              </p:cNvSpPr>
              <p:nvPr/>
            </p:nvSpPr>
            <p:spPr bwMode="auto">
              <a:xfrm>
                <a:off x="960" y="960"/>
                <a:ext cx="144" cy="144"/>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22" name="Rectangle 84"/>
              <p:cNvSpPr>
                <a:spLocks noChangeArrowheads="1"/>
              </p:cNvSpPr>
              <p:nvPr/>
            </p:nvSpPr>
            <p:spPr bwMode="auto">
              <a:xfrm>
                <a:off x="816" y="816"/>
                <a:ext cx="144" cy="14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grpSp>
        <p:grpSp>
          <p:nvGrpSpPr>
            <p:cNvPr id="2053" name="Group 85"/>
            <p:cNvGrpSpPr>
              <a:grpSpLocks/>
            </p:cNvGrpSpPr>
            <p:nvPr/>
          </p:nvGrpSpPr>
          <p:grpSpPr bwMode="auto">
            <a:xfrm>
              <a:off x="2362200" y="4648200"/>
              <a:ext cx="685800" cy="685800"/>
              <a:chOff x="816" y="672"/>
              <a:chExt cx="432" cy="432"/>
            </a:xfrm>
          </p:grpSpPr>
          <p:sp>
            <p:nvSpPr>
              <p:cNvPr id="2107" name="Rectangle 86"/>
              <p:cNvSpPr>
                <a:spLocks noChangeArrowheads="1"/>
              </p:cNvSpPr>
              <p:nvPr/>
            </p:nvSpPr>
            <p:spPr bwMode="auto">
              <a:xfrm>
                <a:off x="816" y="672"/>
                <a:ext cx="144" cy="14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08" name="Rectangle 87"/>
              <p:cNvSpPr>
                <a:spLocks noChangeArrowheads="1"/>
              </p:cNvSpPr>
              <p:nvPr/>
            </p:nvSpPr>
            <p:spPr bwMode="auto">
              <a:xfrm>
                <a:off x="1104" y="672"/>
                <a:ext cx="144" cy="14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09" name="Rectangle 88"/>
              <p:cNvSpPr>
                <a:spLocks noChangeArrowheads="1"/>
              </p:cNvSpPr>
              <p:nvPr/>
            </p:nvSpPr>
            <p:spPr bwMode="auto">
              <a:xfrm>
                <a:off x="960" y="672"/>
                <a:ext cx="144" cy="144"/>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10" name="Rectangle 89"/>
              <p:cNvSpPr>
                <a:spLocks noChangeArrowheads="1"/>
              </p:cNvSpPr>
              <p:nvPr/>
            </p:nvSpPr>
            <p:spPr bwMode="auto">
              <a:xfrm>
                <a:off x="1104" y="816"/>
                <a:ext cx="144" cy="144"/>
              </a:xfrm>
              <a:prstGeom prst="rect">
                <a:avLst/>
              </a:prstGeom>
              <a:solidFill>
                <a:srgbClr val="F6FF3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11" name="Rectangle 90"/>
              <p:cNvSpPr>
                <a:spLocks noChangeArrowheads="1"/>
              </p:cNvSpPr>
              <p:nvPr/>
            </p:nvSpPr>
            <p:spPr bwMode="auto">
              <a:xfrm>
                <a:off x="1104" y="960"/>
                <a:ext cx="144" cy="144"/>
              </a:xfrm>
              <a:prstGeom prst="rect">
                <a:avLst/>
              </a:prstGeom>
              <a:solidFill>
                <a:srgbClr val="BA4B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12" name="Rectangle 91"/>
              <p:cNvSpPr>
                <a:spLocks noChangeArrowheads="1"/>
              </p:cNvSpPr>
              <p:nvPr/>
            </p:nvSpPr>
            <p:spPr bwMode="auto">
              <a:xfrm>
                <a:off x="816" y="960"/>
                <a:ext cx="144" cy="144"/>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13" name="Rectangle 92"/>
              <p:cNvSpPr>
                <a:spLocks noChangeArrowheads="1"/>
              </p:cNvSpPr>
              <p:nvPr/>
            </p:nvSpPr>
            <p:spPr bwMode="auto">
              <a:xfrm>
                <a:off x="960" y="960"/>
                <a:ext cx="144" cy="144"/>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14" name="Rectangle 93"/>
              <p:cNvSpPr>
                <a:spLocks noChangeArrowheads="1"/>
              </p:cNvSpPr>
              <p:nvPr/>
            </p:nvSpPr>
            <p:spPr bwMode="auto">
              <a:xfrm>
                <a:off x="816" y="816"/>
                <a:ext cx="144" cy="14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grpSp>
        <p:grpSp>
          <p:nvGrpSpPr>
            <p:cNvPr id="2054" name="Group 94"/>
            <p:cNvGrpSpPr>
              <a:grpSpLocks/>
            </p:cNvGrpSpPr>
            <p:nvPr/>
          </p:nvGrpSpPr>
          <p:grpSpPr bwMode="auto">
            <a:xfrm>
              <a:off x="3048000" y="4648200"/>
              <a:ext cx="685800" cy="685800"/>
              <a:chOff x="816" y="672"/>
              <a:chExt cx="432" cy="432"/>
            </a:xfrm>
          </p:grpSpPr>
          <p:sp>
            <p:nvSpPr>
              <p:cNvPr id="2099" name="Rectangle 95"/>
              <p:cNvSpPr>
                <a:spLocks noChangeArrowheads="1"/>
              </p:cNvSpPr>
              <p:nvPr/>
            </p:nvSpPr>
            <p:spPr bwMode="auto">
              <a:xfrm>
                <a:off x="816" y="672"/>
                <a:ext cx="144" cy="14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00" name="Rectangle 96"/>
              <p:cNvSpPr>
                <a:spLocks noChangeArrowheads="1"/>
              </p:cNvSpPr>
              <p:nvPr/>
            </p:nvSpPr>
            <p:spPr bwMode="auto">
              <a:xfrm>
                <a:off x="1104" y="672"/>
                <a:ext cx="144" cy="14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01" name="Rectangle 97"/>
              <p:cNvSpPr>
                <a:spLocks noChangeArrowheads="1"/>
              </p:cNvSpPr>
              <p:nvPr/>
            </p:nvSpPr>
            <p:spPr bwMode="auto">
              <a:xfrm>
                <a:off x="960" y="672"/>
                <a:ext cx="144" cy="144"/>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02" name="Rectangle 98"/>
              <p:cNvSpPr>
                <a:spLocks noChangeArrowheads="1"/>
              </p:cNvSpPr>
              <p:nvPr/>
            </p:nvSpPr>
            <p:spPr bwMode="auto">
              <a:xfrm>
                <a:off x="1104" y="816"/>
                <a:ext cx="144" cy="144"/>
              </a:xfrm>
              <a:prstGeom prst="rect">
                <a:avLst/>
              </a:prstGeom>
              <a:solidFill>
                <a:srgbClr val="F6FF3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03" name="Rectangle 99"/>
              <p:cNvSpPr>
                <a:spLocks noChangeArrowheads="1"/>
              </p:cNvSpPr>
              <p:nvPr/>
            </p:nvSpPr>
            <p:spPr bwMode="auto">
              <a:xfrm>
                <a:off x="1104" y="960"/>
                <a:ext cx="144" cy="144"/>
              </a:xfrm>
              <a:prstGeom prst="rect">
                <a:avLst/>
              </a:prstGeom>
              <a:solidFill>
                <a:srgbClr val="BA4B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04" name="Rectangle 100"/>
              <p:cNvSpPr>
                <a:spLocks noChangeArrowheads="1"/>
              </p:cNvSpPr>
              <p:nvPr/>
            </p:nvSpPr>
            <p:spPr bwMode="auto">
              <a:xfrm>
                <a:off x="816" y="960"/>
                <a:ext cx="144" cy="144"/>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05" name="Rectangle 101"/>
              <p:cNvSpPr>
                <a:spLocks noChangeArrowheads="1"/>
              </p:cNvSpPr>
              <p:nvPr/>
            </p:nvSpPr>
            <p:spPr bwMode="auto">
              <a:xfrm>
                <a:off x="960" y="960"/>
                <a:ext cx="144" cy="144"/>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106" name="Rectangle 102"/>
              <p:cNvSpPr>
                <a:spLocks noChangeArrowheads="1"/>
              </p:cNvSpPr>
              <p:nvPr/>
            </p:nvSpPr>
            <p:spPr bwMode="auto">
              <a:xfrm>
                <a:off x="816" y="816"/>
                <a:ext cx="144" cy="14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grpSp>
        <p:grpSp>
          <p:nvGrpSpPr>
            <p:cNvPr id="2055" name="Group 103"/>
            <p:cNvGrpSpPr>
              <a:grpSpLocks/>
            </p:cNvGrpSpPr>
            <p:nvPr/>
          </p:nvGrpSpPr>
          <p:grpSpPr bwMode="auto">
            <a:xfrm>
              <a:off x="2362200" y="5334000"/>
              <a:ext cx="685800" cy="685800"/>
              <a:chOff x="816" y="672"/>
              <a:chExt cx="432" cy="432"/>
            </a:xfrm>
          </p:grpSpPr>
          <p:sp>
            <p:nvSpPr>
              <p:cNvPr id="2091" name="Rectangle 104"/>
              <p:cNvSpPr>
                <a:spLocks noChangeArrowheads="1"/>
              </p:cNvSpPr>
              <p:nvPr/>
            </p:nvSpPr>
            <p:spPr bwMode="auto">
              <a:xfrm>
                <a:off x="816" y="672"/>
                <a:ext cx="144" cy="14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92" name="Rectangle 105"/>
              <p:cNvSpPr>
                <a:spLocks noChangeArrowheads="1"/>
              </p:cNvSpPr>
              <p:nvPr/>
            </p:nvSpPr>
            <p:spPr bwMode="auto">
              <a:xfrm>
                <a:off x="1104" y="672"/>
                <a:ext cx="144" cy="14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93" name="Rectangle 106"/>
              <p:cNvSpPr>
                <a:spLocks noChangeArrowheads="1"/>
              </p:cNvSpPr>
              <p:nvPr/>
            </p:nvSpPr>
            <p:spPr bwMode="auto">
              <a:xfrm>
                <a:off x="960" y="672"/>
                <a:ext cx="144" cy="144"/>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94" name="Rectangle 107"/>
              <p:cNvSpPr>
                <a:spLocks noChangeArrowheads="1"/>
              </p:cNvSpPr>
              <p:nvPr/>
            </p:nvSpPr>
            <p:spPr bwMode="auto">
              <a:xfrm>
                <a:off x="1104" y="816"/>
                <a:ext cx="144" cy="144"/>
              </a:xfrm>
              <a:prstGeom prst="rect">
                <a:avLst/>
              </a:prstGeom>
              <a:solidFill>
                <a:srgbClr val="F6FF3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95" name="Rectangle 108"/>
              <p:cNvSpPr>
                <a:spLocks noChangeArrowheads="1"/>
              </p:cNvSpPr>
              <p:nvPr/>
            </p:nvSpPr>
            <p:spPr bwMode="auto">
              <a:xfrm>
                <a:off x="1104" y="960"/>
                <a:ext cx="144" cy="144"/>
              </a:xfrm>
              <a:prstGeom prst="rect">
                <a:avLst/>
              </a:prstGeom>
              <a:solidFill>
                <a:srgbClr val="BA4B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96" name="Rectangle 109"/>
              <p:cNvSpPr>
                <a:spLocks noChangeArrowheads="1"/>
              </p:cNvSpPr>
              <p:nvPr/>
            </p:nvSpPr>
            <p:spPr bwMode="auto">
              <a:xfrm>
                <a:off x="816" y="960"/>
                <a:ext cx="144" cy="144"/>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97" name="Rectangle 110"/>
              <p:cNvSpPr>
                <a:spLocks noChangeArrowheads="1"/>
              </p:cNvSpPr>
              <p:nvPr/>
            </p:nvSpPr>
            <p:spPr bwMode="auto">
              <a:xfrm>
                <a:off x="960" y="960"/>
                <a:ext cx="144" cy="144"/>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98" name="Rectangle 111"/>
              <p:cNvSpPr>
                <a:spLocks noChangeArrowheads="1"/>
              </p:cNvSpPr>
              <p:nvPr/>
            </p:nvSpPr>
            <p:spPr bwMode="auto">
              <a:xfrm>
                <a:off x="816" y="816"/>
                <a:ext cx="144" cy="14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grpSp>
        <p:grpSp>
          <p:nvGrpSpPr>
            <p:cNvPr id="2056" name="Group 112"/>
            <p:cNvGrpSpPr>
              <a:grpSpLocks/>
            </p:cNvGrpSpPr>
            <p:nvPr/>
          </p:nvGrpSpPr>
          <p:grpSpPr bwMode="auto">
            <a:xfrm>
              <a:off x="3048000" y="5334000"/>
              <a:ext cx="685800" cy="685800"/>
              <a:chOff x="816" y="672"/>
              <a:chExt cx="432" cy="432"/>
            </a:xfrm>
          </p:grpSpPr>
          <p:sp>
            <p:nvSpPr>
              <p:cNvPr id="2083" name="Rectangle 113"/>
              <p:cNvSpPr>
                <a:spLocks noChangeArrowheads="1"/>
              </p:cNvSpPr>
              <p:nvPr/>
            </p:nvSpPr>
            <p:spPr bwMode="auto">
              <a:xfrm>
                <a:off x="816" y="672"/>
                <a:ext cx="144" cy="14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84" name="Rectangle 114"/>
              <p:cNvSpPr>
                <a:spLocks noChangeArrowheads="1"/>
              </p:cNvSpPr>
              <p:nvPr/>
            </p:nvSpPr>
            <p:spPr bwMode="auto">
              <a:xfrm>
                <a:off x="1104" y="672"/>
                <a:ext cx="144" cy="14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85" name="Rectangle 115"/>
              <p:cNvSpPr>
                <a:spLocks noChangeArrowheads="1"/>
              </p:cNvSpPr>
              <p:nvPr/>
            </p:nvSpPr>
            <p:spPr bwMode="auto">
              <a:xfrm>
                <a:off x="960" y="672"/>
                <a:ext cx="144" cy="144"/>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86" name="Rectangle 116"/>
              <p:cNvSpPr>
                <a:spLocks noChangeArrowheads="1"/>
              </p:cNvSpPr>
              <p:nvPr/>
            </p:nvSpPr>
            <p:spPr bwMode="auto">
              <a:xfrm>
                <a:off x="1104" y="816"/>
                <a:ext cx="144" cy="144"/>
              </a:xfrm>
              <a:prstGeom prst="rect">
                <a:avLst/>
              </a:prstGeom>
              <a:solidFill>
                <a:srgbClr val="F6FF3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87" name="Rectangle 117"/>
              <p:cNvSpPr>
                <a:spLocks noChangeArrowheads="1"/>
              </p:cNvSpPr>
              <p:nvPr/>
            </p:nvSpPr>
            <p:spPr bwMode="auto">
              <a:xfrm>
                <a:off x="1104" y="960"/>
                <a:ext cx="144" cy="144"/>
              </a:xfrm>
              <a:prstGeom prst="rect">
                <a:avLst/>
              </a:prstGeom>
              <a:solidFill>
                <a:srgbClr val="BA4B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88" name="Rectangle 118"/>
              <p:cNvSpPr>
                <a:spLocks noChangeArrowheads="1"/>
              </p:cNvSpPr>
              <p:nvPr/>
            </p:nvSpPr>
            <p:spPr bwMode="auto">
              <a:xfrm>
                <a:off x="816" y="960"/>
                <a:ext cx="144" cy="144"/>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89" name="Rectangle 119"/>
              <p:cNvSpPr>
                <a:spLocks noChangeArrowheads="1"/>
              </p:cNvSpPr>
              <p:nvPr/>
            </p:nvSpPr>
            <p:spPr bwMode="auto">
              <a:xfrm>
                <a:off x="960" y="960"/>
                <a:ext cx="144" cy="144"/>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90" name="Rectangle 120"/>
              <p:cNvSpPr>
                <a:spLocks noChangeArrowheads="1"/>
              </p:cNvSpPr>
              <p:nvPr/>
            </p:nvSpPr>
            <p:spPr bwMode="auto">
              <a:xfrm>
                <a:off x="816" y="816"/>
                <a:ext cx="144" cy="14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grpSp>
        <p:grpSp>
          <p:nvGrpSpPr>
            <p:cNvPr id="2057" name="Group 121"/>
            <p:cNvGrpSpPr>
              <a:grpSpLocks/>
            </p:cNvGrpSpPr>
            <p:nvPr/>
          </p:nvGrpSpPr>
          <p:grpSpPr bwMode="auto">
            <a:xfrm>
              <a:off x="2362200" y="6019800"/>
              <a:ext cx="685800" cy="685800"/>
              <a:chOff x="816" y="672"/>
              <a:chExt cx="432" cy="432"/>
            </a:xfrm>
          </p:grpSpPr>
          <p:sp>
            <p:nvSpPr>
              <p:cNvPr id="2075" name="Rectangle 122"/>
              <p:cNvSpPr>
                <a:spLocks noChangeArrowheads="1"/>
              </p:cNvSpPr>
              <p:nvPr/>
            </p:nvSpPr>
            <p:spPr bwMode="auto">
              <a:xfrm>
                <a:off x="816" y="672"/>
                <a:ext cx="144" cy="14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76" name="Rectangle 123"/>
              <p:cNvSpPr>
                <a:spLocks noChangeArrowheads="1"/>
              </p:cNvSpPr>
              <p:nvPr/>
            </p:nvSpPr>
            <p:spPr bwMode="auto">
              <a:xfrm>
                <a:off x="1104" y="672"/>
                <a:ext cx="144" cy="14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77" name="Rectangle 124"/>
              <p:cNvSpPr>
                <a:spLocks noChangeArrowheads="1"/>
              </p:cNvSpPr>
              <p:nvPr/>
            </p:nvSpPr>
            <p:spPr bwMode="auto">
              <a:xfrm>
                <a:off x="960" y="672"/>
                <a:ext cx="144" cy="144"/>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78" name="Rectangle 125"/>
              <p:cNvSpPr>
                <a:spLocks noChangeArrowheads="1"/>
              </p:cNvSpPr>
              <p:nvPr/>
            </p:nvSpPr>
            <p:spPr bwMode="auto">
              <a:xfrm>
                <a:off x="1104" y="816"/>
                <a:ext cx="144" cy="144"/>
              </a:xfrm>
              <a:prstGeom prst="rect">
                <a:avLst/>
              </a:prstGeom>
              <a:solidFill>
                <a:srgbClr val="F6FF3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79" name="Rectangle 126"/>
              <p:cNvSpPr>
                <a:spLocks noChangeArrowheads="1"/>
              </p:cNvSpPr>
              <p:nvPr/>
            </p:nvSpPr>
            <p:spPr bwMode="auto">
              <a:xfrm>
                <a:off x="1104" y="960"/>
                <a:ext cx="144" cy="144"/>
              </a:xfrm>
              <a:prstGeom prst="rect">
                <a:avLst/>
              </a:prstGeom>
              <a:solidFill>
                <a:srgbClr val="BA4B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80" name="Rectangle 127"/>
              <p:cNvSpPr>
                <a:spLocks noChangeArrowheads="1"/>
              </p:cNvSpPr>
              <p:nvPr/>
            </p:nvSpPr>
            <p:spPr bwMode="auto">
              <a:xfrm>
                <a:off x="816" y="960"/>
                <a:ext cx="144" cy="144"/>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81" name="Rectangle 128"/>
              <p:cNvSpPr>
                <a:spLocks noChangeArrowheads="1"/>
              </p:cNvSpPr>
              <p:nvPr/>
            </p:nvSpPr>
            <p:spPr bwMode="auto">
              <a:xfrm>
                <a:off x="960" y="960"/>
                <a:ext cx="144" cy="144"/>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82" name="Rectangle 129"/>
              <p:cNvSpPr>
                <a:spLocks noChangeArrowheads="1"/>
              </p:cNvSpPr>
              <p:nvPr/>
            </p:nvSpPr>
            <p:spPr bwMode="auto">
              <a:xfrm>
                <a:off x="816" y="816"/>
                <a:ext cx="144" cy="14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grpSp>
        <p:grpSp>
          <p:nvGrpSpPr>
            <p:cNvPr id="2058" name="Group 130"/>
            <p:cNvGrpSpPr>
              <a:grpSpLocks/>
            </p:cNvGrpSpPr>
            <p:nvPr/>
          </p:nvGrpSpPr>
          <p:grpSpPr bwMode="auto">
            <a:xfrm>
              <a:off x="3048000" y="6019800"/>
              <a:ext cx="685800" cy="685800"/>
              <a:chOff x="816" y="672"/>
              <a:chExt cx="432" cy="432"/>
            </a:xfrm>
          </p:grpSpPr>
          <p:sp>
            <p:nvSpPr>
              <p:cNvPr id="2067" name="Rectangle 131"/>
              <p:cNvSpPr>
                <a:spLocks noChangeArrowheads="1"/>
              </p:cNvSpPr>
              <p:nvPr/>
            </p:nvSpPr>
            <p:spPr bwMode="auto">
              <a:xfrm>
                <a:off x="816" y="672"/>
                <a:ext cx="144" cy="14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68" name="Rectangle 132"/>
              <p:cNvSpPr>
                <a:spLocks noChangeArrowheads="1"/>
              </p:cNvSpPr>
              <p:nvPr/>
            </p:nvSpPr>
            <p:spPr bwMode="auto">
              <a:xfrm>
                <a:off x="1104" y="672"/>
                <a:ext cx="144" cy="14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69" name="Rectangle 133"/>
              <p:cNvSpPr>
                <a:spLocks noChangeArrowheads="1"/>
              </p:cNvSpPr>
              <p:nvPr/>
            </p:nvSpPr>
            <p:spPr bwMode="auto">
              <a:xfrm>
                <a:off x="960" y="672"/>
                <a:ext cx="144" cy="144"/>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70" name="Rectangle 134"/>
              <p:cNvSpPr>
                <a:spLocks noChangeArrowheads="1"/>
              </p:cNvSpPr>
              <p:nvPr/>
            </p:nvSpPr>
            <p:spPr bwMode="auto">
              <a:xfrm>
                <a:off x="1104" y="816"/>
                <a:ext cx="144" cy="144"/>
              </a:xfrm>
              <a:prstGeom prst="rect">
                <a:avLst/>
              </a:prstGeom>
              <a:solidFill>
                <a:srgbClr val="F6FF3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71" name="Rectangle 135"/>
              <p:cNvSpPr>
                <a:spLocks noChangeArrowheads="1"/>
              </p:cNvSpPr>
              <p:nvPr/>
            </p:nvSpPr>
            <p:spPr bwMode="auto">
              <a:xfrm>
                <a:off x="1104" y="960"/>
                <a:ext cx="144" cy="144"/>
              </a:xfrm>
              <a:prstGeom prst="rect">
                <a:avLst/>
              </a:prstGeom>
              <a:solidFill>
                <a:srgbClr val="BA4B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72" name="Rectangle 136"/>
              <p:cNvSpPr>
                <a:spLocks noChangeArrowheads="1"/>
              </p:cNvSpPr>
              <p:nvPr/>
            </p:nvSpPr>
            <p:spPr bwMode="auto">
              <a:xfrm>
                <a:off x="816" y="960"/>
                <a:ext cx="144" cy="144"/>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73" name="Rectangle 137"/>
              <p:cNvSpPr>
                <a:spLocks noChangeArrowheads="1"/>
              </p:cNvSpPr>
              <p:nvPr/>
            </p:nvSpPr>
            <p:spPr bwMode="auto">
              <a:xfrm>
                <a:off x="960" y="960"/>
                <a:ext cx="144" cy="144"/>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2074" name="Rectangle 138"/>
              <p:cNvSpPr>
                <a:spLocks noChangeArrowheads="1"/>
              </p:cNvSpPr>
              <p:nvPr/>
            </p:nvSpPr>
            <p:spPr bwMode="auto">
              <a:xfrm>
                <a:off x="816" y="816"/>
                <a:ext cx="144" cy="14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grpSp>
      </p:grpSp>
      <p:pic>
        <p:nvPicPr>
          <p:cNvPr id="2059" name="Picture 1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3733" y="920750"/>
            <a:ext cx="2345267" cy="175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500" y="7086600"/>
            <a:ext cx="20574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9500" y="5262700"/>
            <a:ext cx="20574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5" name="Picture 1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300" y="3505200"/>
            <a:ext cx="20574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6" name="Rectangle 146"/>
          <p:cNvSpPr>
            <a:spLocks noGrp="1" noChangeArrowheads="1"/>
          </p:cNvSpPr>
          <p:nvPr>
            <p:ph type="title"/>
          </p:nvPr>
        </p:nvSpPr>
        <p:spPr>
          <a:xfrm>
            <a:off x="0" y="0"/>
            <a:ext cx="9144000" cy="8001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ja-JP" altLang="en-US" sz="3600" b="1" dirty="0">
                <a:solidFill>
                  <a:srgbClr val="0000FF"/>
                </a:solidFill>
                <a:latin typeface="Times New Roman" pitchFamily="18" charset="0"/>
                <a:cs typeface="Times New Roman" pitchFamily="18" charset="0"/>
              </a:rPr>
              <a:t>液晶</a:t>
            </a:r>
            <a:r>
              <a:rPr lang="en-US" altLang="ja-JP" sz="3600" b="1" dirty="0">
                <a:solidFill>
                  <a:srgbClr val="0000FF"/>
                </a:solidFill>
                <a:latin typeface="Times New Roman" pitchFamily="18" charset="0"/>
                <a:cs typeface="Times New Roman" pitchFamily="18" charset="0"/>
              </a:rPr>
              <a:t>TV</a:t>
            </a:r>
            <a:r>
              <a:rPr lang="ja-JP" altLang="en-US" sz="3600" b="1" dirty="0">
                <a:solidFill>
                  <a:srgbClr val="0000FF"/>
                </a:solidFill>
                <a:latin typeface="Times New Roman" pitchFamily="18" charset="0"/>
                <a:cs typeface="Times New Roman" pitchFamily="18" charset="0"/>
              </a:rPr>
              <a:t>を拡大すると・・・</a:t>
            </a:r>
            <a:endParaRPr lang="en-US" altLang="ja-JP" sz="3600" b="1" dirty="0">
              <a:solidFill>
                <a:srgbClr val="0000FF"/>
              </a:solidFill>
              <a:latin typeface="Times New Roman" pitchFamily="18" charset="0"/>
              <a:cs typeface="Times New Roman" pitchFamily="18" charset="0"/>
            </a:endParaRPr>
          </a:p>
        </p:txBody>
      </p:sp>
      <p:sp>
        <p:nvSpPr>
          <p:cNvPr id="95" name="Text Box 5"/>
          <p:cNvSpPr txBox="1">
            <a:spLocks noChangeArrowheads="1"/>
          </p:cNvSpPr>
          <p:nvPr/>
        </p:nvSpPr>
        <p:spPr bwMode="auto">
          <a:xfrm>
            <a:off x="7515271" y="2449840"/>
            <a:ext cx="1696298" cy="461665"/>
          </a:xfrm>
          <a:prstGeom prst="rect">
            <a:avLst/>
          </a:prstGeom>
          <a:solidFill>
            <a:schemeClr val="bg1"/>
          </a:solidFill>
          <a:ln>
            <a:noFill/>
          </a:ln>
          <a:effectLst/>
        </p:spPr>
        <p:txBody>
          <a:bodyPr wrap="none">
            <a:spAutoFit/>
          </a:bodyPr>
          <a:lstStyle/>
          <a:p>
            <a:r>
              <a:rPr lang="ja-JP" altLang="en-US" sz="2400" b="1" dirty="0">
                <a:solidFill>
                  <a:srgbClr val="FF0000"/>
                </a:solidFill>
              </a:rPr>
              <a:t>トランジスタ</a:t>
            </a:r>
          </a:p>
        </p:txBody>
      </p:sp>
      <p:sp>
        <p:nvSpPr>
          <p:cNvPr id="3" name="正方形/長方形 2"/>
          <p:cNvSpPr/>
          <p:nvPr/>
        </p:nvSpPr>
        <p:spPr bwMode="auto">
          <a:xfrm>
            <a:off x="1905000" y="6286500"/>
            <a:ext cx="8394700" cy="660400"/>
          </a:xfrm>
          <a:prstGeom prst="rect">
            <a:avLst/>
          </a:prstGeom>
          <a:solidFill>
            <a:schemeClr val="bg1"/>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ja-JP" altLang="en-US">
              <a:solidFill>
                <a:srgbClr val="000000"/>
              </a:solidFill>
            </a:endParaRPr>
          </a:p>
        </p:txBody>
      </p:sp>
      <p:pic>
        <p:nvPicPr>
          <p:cNvPr id="2061" name="Picture 1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 y="2908300"/>
            <a:ext cx="20574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 name="Picture 14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100" y="4042567"/>
            <a:ext cx="20574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 name="Text Box 5"/>
          <p:cNvSpPr txBox="1">
            <a:spLocks noChangeArrowheads="1"/>
          </p:cNvSpPr>
          <p:nvPr/>
        </p:nvSpPr>
        <p:spPr bwMode="auto">
          <a:xfrm>
            <a:off x="479275" y="2954982"/>
            <a:ext cx="803425" cy="461665"/>
          </a:xfrm>
          <a:prstGeom prst="rect">
            <a:avLst/>
          </a:prstGeom>
          <a:solidFill>
            <a:schemeClr val="bg1"/>
          </a:solidFill>
          <a:ln>
            <a:noFill/>
          </a:ln>
          <a:effectLst/>
        </p:spPr>
        <p:txBody>
          <a:bodyPr wrap="none">
            <a:spAutoFit/>
          </a:bodyPr>
          <a:lstStyle/>
          <a:p>
            <a:r>
              <a:rPr lang="ja-JP" altLang="en-US" sz="2400" b="1" dirty="0">
                <a:solidFill>
                  <a:srgbClr val="FF0000"/>
                </a:solidFill>
              </a:rPr>
              <a:t>白色</a:t>
            </a:r>
          </a:p>
        </p:txBody>
      </p:sp>
      <p:sp>
        <p:nvSpPr>
          <p:cNvPr id="97" name="Text Box 5"/>
          <p:cNvSpPr txBox="1">
            <a:spLocks noChangeArrowheads="1"/>
          </p:cNvSpPr>
          <p:nvPr/>
        </p:nvSpPr>
        <p:spPr bwMode="auto">
          <a:xfrm>
            <a:off x="474587" y="4061766"/>
            <a:ext cx="803425" cy="461665"/>
          </a:xfrm>
          <a:prstGeom prst="rect">
            <a:avLst/>
          </a:prstGeom>
          <a:solidFill>
            <a:schemeClr val="bg1"/>
          </a:solidFill>
          <a:ln>
            <a:noFill/>
          </a:ln>
          <a:effectLst/>
        </p:spPr>
        <p:txBody>
          <a:bodyPr wrap="none">
            <a:spAutoFit/>
          </a:bodyPr>
          <a:lstStyle/>
          <a:p>
            <a:r>
              <a:rPr lang="ja-JP" altLang="en-US" sz="2400" b="1" dirty="0">
                <a:solidFill>
                  <a:srgbClr val="FF0000"/>
                </a:solidFill>
              </a:rPr>
              <a:t>青色</a:t>
            </a:r>
          </a:p>
        </p:txBody>
      </p:sp>
      <p:pic>
        <p:nvPicPr>
          <p:cNvPr id="2063" name="Picture 14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9100" y="5207000"/>
            <a:ext cx="20574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Text Box 5"/>
          <p:cNvSpPr txBox="1">
            <a:spLocks noChangeArrowheads="1"/>
          </p:cNvSpPr>
          <p:nvPr/>
        </p:nvSpPr>
        <p:spPr bwMode="auto">
          <a:xfrm>
            <a:off x="441175" y="5240982"/>
            <a:ext cx="803425" cy="461665"/>
          </a:xfrm>
          <a:prstGeom prst="rect">
            <a:avLst/>
          </a:prstGeom>
          <a:solidFill>
            <a:schemeClr val="bg1"/>
          </a:solidFill>
          <a:ln>
            <a:noFill/>
          </a:ln>
          <a:effectLst/>
        </p:spPr>
        <p:txBody>
          <a:bodyPr wrap="none">
            <a:spAutoFit/>
          </a:bodyPr>
          <a:lstStyle/>
          <a:p>
            <a:r>
              <a:rPr lang="ja-JP" altLang="en-US" sz="2400" b="1" dirty="0">
                <a:solidFill>
                  <a:srgbClr val="FF0000"/>
                </a:solidFill>
              </a:rPr>
              <a:t>緑色</a:t>
            </a:r>
          </a:p>
        </p:txBody>
      </p:sp>
    </p:spTree>
    <p:extLst>
      <p:ext uri="{BB962C8B-B14F-4D97-AF65-F5344CB8AC3E}">
        <p14:creationId xmlns:p14="http://schemas.microsoft.com/office/powerpoint/2010/main" val="1862622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Line 2"/>
          <p:cNvSpPr>
            <a:spLocks noChangeShapeType="1"/>
          </p:cNvSpPr>
          <p:nvPr/>
        </p:nvSpPr>
        <p:spPr bwMode="auto">
          <a:xfrm flipH="1">
            <a:off x="3825875" y="7343775"/>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grpSp>
        <p:nvGrpSpPr>
          <p:cNvPr id="162819" name="Group 3"/>
          <p:cNvGrpSpPr>
            <a:grpSpLocks/>
          </p:cNvGrpSpPr>
          <p:nvPr/>
        </p:nvGrpSpPr>
        <p:grpSpPr bwMode="auto">
          <a:xfrm>
            <a:off x="396875" y="3429000"/>
            <a:ext cx="4657725" cy="619125"/>
            <a:chOff x="1488" y="1056"/>
            <a:chExt cx="2934" cy="390"/>
          </a:xfrm>
        </p:grpSpPr>
        <p:grpSp>
          <p:nvGrpSpPr>
            <p:cNvPr id="162820" name="Group 4"/>
            <p:cNvGrpSpPr>
              <a:grpSpLocks/>
            </p:cNvGrpSpPr>
            <p:nvPr/>
          </p:nvGrpSpPr>
          <p:grpSpPr bwMode="auto">
            <a:xfrm>
              <a:off x="2070" y="1056"/>
              <a:ext cx="2352" cy="384"/>
              <a:chOff x="-768" y="672"/>
              <a:chExt cx="2352" cy="384"/>
            </a:xfrm>
          </p:grpSpPr>
          <p:sp>
            <p:nvSpPr>
              <p:cNvPr id="162821" name="Freeform 5"/>
              <p:cNvSpPr>
                <a:spLocks/>
              </p:cNvSpPr>
              <p:nvPr/>
            </p:nvSpPr>
            <p:spPr bwMode="auto">
              <a:xfrm rot="-5374692">
                <a:off x="312" y="-264"/>
                <a:ext cx="288" cy="2256"/>
              </a:xfrm>
              <a:custGeom>
                <a:avLst/>
                <a:gdLst>
                  <a:gd name="T0" fmla="*/ 0 w 144"/>
                  <a:gd name="T1" fmla="*/ 0 h 1344"/>
                  <a:gd name="T2" fmla="*/ 288 w 144"/>
                  <a:gd name="T3" fmla="*/ 161 h 1344"/>
                  <a:gd name="T4" fmla="*/ 0 w 144"/>
                  <a:gd name="T5" fmla="*/ 322 h 1344"/>
                  <a:gd name="T6" fmla="*/ 288 w 144"/>
                  <a:gd name="T7" fmla="*/ 483 h 1344"/>
                  <a:gd name="T8" fmla="*/ 0 w 144"/>
                  <a:gd name="T9" fmla="*/ 645 h 1344"/>
                  <a:gd name="T10" fmla="*/ 288 w 144"/>
                  <a:gd name="T11" fmla="*/ 806 h 1344"/>
                  <a:gd name="T12" fmla="*/ 0 w 144"/>
                  <a:gd name="T13" fmla="*/ 967 h 1344"/>
                  <a:gd name="T14" fmla="*/ 288 w 144"/>
                  <a:gd name="T15" fmla="*/ 1128 h 1344"/>
                  <a:gd name="T16" fmla="*/ 0 w 144"/>
                  <a:gd name="T17" fmla="*/ 1289 h 1344"/>
                  <a:gd name="T18" fmla="*/ 288 w 144"/>
                  <a:gd name="T19" fmla="*/ 1450 h 1344"/>
                  <a:gd name="T20" fmla="*/ 0 w 144"/>
                  <a:gd name="T21" fmla="*/ 1611 h 1344"/>
                  <a:gd name="T22" fmla="*/ 288 w 144"/>
                  <a:gd name="T23" fmla="*/ 1773 h 1344"/>
                  <a:gd name="T24" fmla="*/ 0 w 144"/>
                  <a:gd name="T25" fmla="*/ 1934 h 1344"/>
                  <a:gd name="T26" fmla="*/ 288 w 144"/>
                  <a:gd name="T27" fmla="*/ 2095 h 1344"/>
                  <a:gd name="T28" fmla="*/ 0 w 144"/>
                  <a:gd name="T29" fmla="*/ 2256 h 13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4"/>
                  <a:gd name="T46" fmla="*/ 0 h 1344"/>
                  <a:gd name="T47" fmla="*/ 144 w 144"/>
                  <a:gd name="T48" fmla="*/ 1344 h 13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4" h="1344">
                    <a:moveTo>
                      <a:pt x="0" y="0"/>
                    </a:moveTo>
                    <a:cubicBezTo>
                      <a:pt x="72" y="32"/>
                      <a:pt x="144" y="64"/>
                      <a:pt x="144" y="96"/>
                    </a:cubicBezTo>
                    <a:cubicBezTo>
                      <a:pt x="144" y="128"/>
                      <a:pt x="0" y="160"/>
                      <a:pt x="0" y="192"/>
                    </a:cubicBezTo>
                    <a:cubicBezTo>
                      <a:pt x="0" y="224"/>
                      <a:pt x="144" y="256"/>
                      <a:pt x="144" y="288"/>
                    </a:cubicBezTo>
                    <a:cubicBezTo>
                      <a:pt x="144" y="320"/>
                      <a:pt x="0" y="352"/>
                      <a:pt x="0" y="384"/>
                    </a:cubicBezTo>
                    <a:cubicBezTo>
                      <a:pt x="0" y="416"/>
                      <a:pt x="144" y="448"/>
                      <a:pt x="144" y="480"/>
                    </a:cubicBezTo>
                    <a:cubicBezTo>
                      <a:pt x="144" y="512"/>
                      <a:pt x="0" y="544"/>
                      <a:pt x="0" y="576"/>
                    </a:cubicBezTo>
                    <a:cubicBezTo>
                      <a:pt x="0" y="608"/>
                      <a:pt x="144" y="640"/>
                      <a:pt x="144" y="672"/>
                    </a:cubicBezTo>
                    <a:cubicBezTo>
                      <a:pt x="144" y="704"/>
                      <a:pt x="0" y="736"/>
                      <a:pt x="0" y="768"/>
                    </a:cubicBezTo>
                    <a:cubicBezTo>
                      <a:pt x="0" y="800"/>
                      <a:pt x="144" y="832"/>
                      <a:pt x="144" y="864"/>
                    </a:cubicBezTo>
                    <a:cubicBezTo>
                      <a:pt x="144" y="896"/>
                      <a:pt x="0" y="928"/>
                      <a:pt x="0" y="960"/>
                    </a:cubicBezTo>
                    <a:cubicBezTo>
                      <a:pt x="0" y="992"/>
                      <a:pt x="144" y="1024"/>
                      <a:pt x="144" y="1056"/>
                    </a:cubicBezTo>
                    <a:cubicBezTo>
                      <a:pt x="144" y="1088"/>
                      <a:pt x="0" y="1120"/>
                      <a:pt x="0" y="1152"/>
                    </a:cubicBezTo>
                    <a:cubicBezTo>
                      <a:pt x="0" y="1184"/>
                      <a:pt x="144" y="1216"/>
                      <a:pt x="144" y="1248"/>
                    </a:cubicBezTo>
                    <a:cubicBezTo>
                      <a:pt x="144" y="1280"/>
                      <a:pt x="24" y="1328"/>
                      <a:pt x="0" y="1344"/>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22" name="Rectangle 6"/>
              <p:cNvSpPr>
                <a:spLocks noChangeArrowheads="1"/>
              </p:cNvSpPr>
              <p:nvPr/>
            </p:nvSpPr>
            <p:spPr bwMode="auto">
              <a:xfrm>
                <a:off x="-768" y="672"/>
                <a:ext cx="1632"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sp>
          <p:nvSpPr>
            <p:cNvPr id="162823" name="Freeform 7"/>
            <p:cNvSpPr>
              <a:spLocks/>
            </p:cNvSpPr>
            <p:nvPr/>
          </p:nvSpPr>
          <p:spPr bwMode="auto">
            <a:xfrm>
              <a:off x="1512" y="1188"/>
              <a:ext cx="2208" cy="122"/>
            </a:xfrm>
            <a:custGeom>
              <a:avLst/>
              <a:gdLst>
                <a:gd name="T0" fmla="*/ 0 w 2208"/>
                <a:gd name="T1" fmla="*/ 108 h 230"/>
                <a:gd name="T2" fmla="*/ 174 w 2208"/>
                <a:gd name="T3" fmla="*/ 0 h 230"/>
                <a:gd name="T4" fmla="*/ 300 w 2208"/>
                <a:gd name="T5" fmla="*/ 108 h 230"/>
                <a:gd name="T6" fmla="*/ 534 w 2208"/>
                <a:gd name="T7" fmla="*/ 6 h 230"/>
                <a:gd name="T8" fmla="*/ 636 w 2208"/>
                <a:gd name="T9" fmla="*/ 118 h 230"/>
                <a:gd name="T10" fmla="*/ 816 w 2208"/>
                <a:gd name="T11" fmla="*/ 10 h 230"/>
                <a:gd name="T12" fmla="*/ 918 w 2208"/>
                <a:gd name="T13" fmla="*/ 115 h 230"/>
                <a:gd name="T14" fmla="*/ 1128 w 2208"/>
                <a:gd name="T15" fmla="*/ 6 h 230"/>
                <a:gd name="T16" fmla="*/ 1260 w 2208"/>
                <a:gd name="T17" fmla="*/ 121 h 230"/>
                <a:gd name="T18" fmla="*/ 1452 w 2208"/>
                <a:gd name="T19" fmla="*/ 6 h 230"/>
                <a:gd name="T20" fmla="*/ 1608 w 2208"/>
                <a:gd name="T21" fmla="*/ 115 h 230"/>
                <a:gd name="T22" fmla="*/ 1788 w 2208"/>
                <a:gd name="T23" fmla="*/ 3 h 230"/>
                <a:gd name="T24" fmla="*/ 1926 w 2208"/>
                <a:gd name="T25" fmla="*/ 121 h 230"/>
                <a:gd name="T26" fmla="*/ 2124 w 2208"/>
                <a:gd name="T27" fmla="*/ 10 h 230"/>
                <a:gd name="T28" fmla="*/ 2208 w 2208"/>
                <a:gd name="T29" fmla="*/ 118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08"/>
                <a:gd name="T46" fmla="*/ 0 h 230"/>
                <a:gd name="T47" fmla="*/ 2208 w 2208"/>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08" h="230">
                  <a:moveTo>
                    <a:pt x="0" y="204"/>
                  </a:moveTo>
                  <a:cubicBezTo>
                    <a:pt x="27" y="170"/>
                    <a:pt x="124" y="0"/>
                    <a:pt x="174" y="0"/>
                  </a:cubicBezTo>
                  <a:cubicBezTo>
                    <a:pt x="224" y="0"/>
                    <a:pt x="240" y="202"/>
                    <a:pt x="300" y="204"/>
                  </a:cubicBezTo>
                  <a:cubicBezTo>
                    <a:pt x="360" y="206"/>
                    <a:pt x="478" y="9"/>
                    <a:pt x="534" y="12"/>
                  </a:cubicBezTo>
                  <a:cubicBezTo>
                    <a:pt x="590" y="15"/>
                    <a:pt x="589" y="221"/>
                    <a:pt x="636" y="222"/>
                  </a:cubicBezTo>
                  <a:cubicBezTo>
                    <a:pt x="683" y="223"/>
                    <a:pt x="769" y="19"/>
                    <a:pt x="816" y="18"/>
                  </a:cubicBezTo>
                  <a:cubicBezTo>
                    <a:pt x="863" y="17"/>
                    <a:pt x="866" y="217"/>
                    <a:pt x="918" y="216"/>
                  </a:cubicBezTo>
                  <a:cubicBezTo>
                    <a:pt x="970" y="215"/>
                    <a:pt x="1071" y="10"/>
                    <a:pt x="1128" y="12"/>
                  </a:cubicBezTo>
                  <a:cubicBezTo>
                    <a:pt x="1185" y="14"/>
                    <a:pt x="1206" y="228"/>
                    <a:pt x="1260" y="228"/>
                  </a:cubicBezTo>
                  <a:cubicBezTo>
                    <a:pt x="1314" y="228"/>
                    <a:pt x="1394" y="14"/>
                    <a:pt x="1452" y="12"/>
                  </a:cubicBezTo>
                  <a:cubicBezTo>
                    <a:pt x="1510" y="10"/>
                    <a:pt x="1552" y="217"/>
                    <a:pt x="1608" y="216"/>
                  </a:cubicBezTo>
                  <a:cubicBezTo>
                    <a:pt x="1664" y="215"/>
                    <a:pt x="1735" y="4"/>
                    <a:pt x="1788" y="6"/>
                  </a:cubicBezTo>
                  <a:cubicBezTo>
                    <a:pt x="1841" y="8"/>
                    <a:pt x="1870" y="226"/>
                    <a:pt x="1926" y="228"/>
                  </a:cubicBezTo>
                  <a:cubicBezTo>
                    <a:pt x="1982" y="230"/>
                    <a:pt x="2077" y="19"/>
                    <a:pt x="2124" y="18"/>
                  </a:cubicBezTo>
                  <a:cubicBezTo>
                    <a:pt x="2171" y="17"/>
                    <a:pt x="2191" y="180"/>
                    <a:pt x="2208" y="2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24" name="Rectangle 8"/>
            <p:cNvSpPr>
              <a:spLocks noChangeArrowheads="1"/>
            </p:cNvSpPr>
            <p:nvPr/>
          </p:nvSpPr>
          <p:spPr bwMode="auto">
            <a:xfrm>
              <a:off x="1488" y="1062"/>
              <a:ext cx="1488"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sp>
        <p:nvSpPr>
          <p:cNvPr id="162825" name="Freeform 9"/>
          <p:cNvSpPr>
            <a:spLocks/>
          </p:cNvSpPr>
          <p:nvPr/>
        </p:nvSpPr>
        <p:spPr bwMode="auto">
          <a:xfrm>
            <a:off x="1158875" y="5486400"/>
            <a:ext cx="3505200" cy="193675"/>
          </a:xfrm>
          <a:custGeom>
            <a:avLst/>
            <a:gdLst>
              <a:gd name="T0" fmla="*/ 0 w 2208"/>
              <a:gd name="T1" fmla="*/ 171781 h 230"/>
              <a:gd name="T2" fmla="*/ 276225 w 2208"/>
              <a:gd name="T3" fmla="*/ 0 h 230"/>
              <a:gd name="T4" fmla="*/ 476250 w 2208"/>
              <a:gd name="T5" fmla="*/ 171781 h 230"/>
              <a:gd name="T6" fmla="*/ 847725 w 2208"/>
              <a:gd name="T7" fmla="*/ 10105 h 230"/>
              <a:gd name="T8" fmla="*/ 1009650 w 2208"/>
              <a:gd name="T9" fmla="*/ 186938 h 230"/>
              <a:gd name="T10" fmla="*/ 1295400 w 2208"/>
              <a:gd name="T11" fmla="*/ 15157 h 230"/>
              <a:gd name="T12" fmla="*/ 1457325 w 2208"/>
              <a:gd name="T13" fmla="*/ 181886 h 230"/>
              <a:gd name="T14" fmla="*/ 1790700 w 2208"/>
              <a:gd name="T15" fmla="*/ 10105 h 230"/>
              <a:gd name="T16" fmla="*/ 2000250 w 2208"/>
              <a:gd name="T17" fmla="*/ 191991 h 230"/>
              <a:gd name="T18" fmla="*/ 2305050 w 2208"/>
              <a:gd name="T19" fmla="*/ 10105 h 230"/>
              <a:gd name="T20" fmla="*/ 2552700 w 2208"/>
              <a:gd name="T21" fmla="*/ 181886 h 230"/>
              <a:gd name="T22" fmla="*/ 2838450 w 2208"/>
              <a:gd name="T23" fmla="*/ 5052 h 230"/>
              <a:gd name="T24" fmla="*/ 3057524 w 2208"/>
              <a:gd name="T25" fmla="*/ 191991 h 230"/>
              <a:gd name="T26" fmla="*/ 3371850 w 2208"/>
              <a:gd name="T27" fmla="*/ 15157 h 230"/>
              <a:gd name="T28" fmla="*/ 3505200 w 2208"/>
              <a:gd name="T29" fmla="*/ 186938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08"/>
              <a:gd name="T46" fmla="*/ 0 h 230"/>
              <a:gd name="T47" fmla="*/ 2208 w 2208"/>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08" h="230">
                <a:moveTo>
                  <a:pt x="0" y="204"/>
                </a:moveTo>
                <a:cubicBezTo>
                  <a:pt x="27" y="170"/>
                  <a:pt x="124" y="0"/>
                  <a:pt x="174" y="0"/>
                </a:cubicBezTo>
                <a:cubicBezTo>
                  <a:pt x="224" y="0"/>
                  <a:pt x="240" y="202"/>
                  <a:pt x="300" y="204"/>
                </a:cubicBezTo>
                <a:cubicBezTo>
                  <a:pt x="360" y="206"/>
                  <a:pt x="478" y="9"/>
                  <a:pt x="534" y="12"/>
                </a:cubicBezTo>
                <a:cubicBezTo>
                  <a:pt x="590" y="15"/>
                  <a:pt x="589" y="221"/>
                  <a:pt x="636" y="222"/>
                </a:cubicBezTo>
                <a:cubicBezTo>
                  <a:pt x="683" y="223"/>
                  <a:pt x="769" y="19"/>
                  <a:pt x="816" y="18"/>
                </a:cubicBezTo>
                <a:cubicBezTo>
                  <a:pt x="863" y="17"/>
                  <a:pt x="866" y="217"/>
                  <a:pt x="918" y="216"/>
                </a:cubicBezTo>
                <a:cubicBezTo>
                  <a:pt x="970" y="215"/>
                  <a:pt x="1071" y="10"/>
                  <a:pt x="1128" y="12"/>
                </a:cubicBezTo>
                <a:cubicBezTo>
                  <a:pt x="1185" y="14"/>
                  <a:pt x="1206" y="228"/>
                  <a:pt x="1260" y="228"/>
                </a:cubicBezTo>
                <a:cubicBezTo>
                  <a:pt x="1314" y="228"/>
                  <a:pt x="1394" y="14"/>
                  <a:pt x="1452" y="12"/>
                </a:cubicBezTo>
                <a:cubicBezTo>
                  <a:pt x="1510" y="10"/>
                  <a:pt x="1552" y="217"/>
                  <a:pt x="1608" y="216"/>
                </a:cubicBezTo>
                <a:cubicBezTo>
                  <a:pt x="1664" y="215"/>
                  <a:pt x="1735" y="4"/>
                  <a:pt x="1788" y="6"/>
                </a:cubicBezTo>
                <a:cubicBezTo>
                  <a:pt x="1841" y="8"/>
                  <a:pt x="1870" y="226"/>
                  <a:pt x="1926" y="228"/>
                </a:cubicBezTo>
                <a:cubicBezTo>
                  <a:pt x="1982" y="230"/>
                  <a:pt x="2077" y="19"/>
                  <a:pt x="2124" y="18"/>
                </a:cubicBezTo>
                <a:cubicBezTo>
                  <a:pt x="2171" y="17"/>
                  <a:pt x="2191" y="180"/>
                  <a:pt x="2208" y="2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26" name="Rectangle 10"/>
          <p:cNvSpPr>
            <a:spLocks noChangeArrowheads="1"/>
          </p:cNvSpPr>
          <p:nvPr/>
        </p:nvSpPr>
        <p:spPr bwMode="auto">
          <a:xfrm>
            <a:off x="777875" y="5286375"/>
            <a:ext cx="22098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nvGrpSpPr>
          <p:cNvPr id="162827" name="Group 11"/>
          <p:cNvGrpSpPr>
            <a:grpSpLocks/>
          </p:cNvGrpSpPr>
          <p:nvPr/>
        </p:nvGrpSpPr>
        <p:grpSpPr bwMode="auto">
          <a:xfrm>
            <a:off x="-974725" y="5286375"/>
            <a:ext cx="3962400" cy="609600"/>
            <a:chOff x="0" y="48"/>
            <a:chExt cx="2496" cy="384"/>
          </a:xfrm>
        </p:grpSpPr>
        <p:sp>
          <p:nvSpPr>
            <p:cNvPr id="162828" name="Freeform 12"/>
            <p:cNvSpPr>
              <a:spLocks/>
            </p:cNvSpPr>
            <p:nvPr/>
          </p:nvSpPr>
          <p:spPr bwMode="auto">
            <a:xfrm rot="-5374692">
              <a:off x="1080" y="-888"/>
              <a:ext cx="288" cy="2256"/>
            </a:xfrm>
            <a:custGeom>
              <a:avLst/>
              <a:gdLst>
                <a:gd name="T0" fmla="*/ 0 w 144"/>
                <a:gd name="T1" fmla="*/ 0 h 1344"/>
                <a:gd name="T2" fmla="*/ 288 w 144"/>
                <a:gd name="T3" fmla="*/ 161 h 1344"/>
                <a:gd name="T4" fmla="*/ 0 w 144"/>
                <a:gd name="T5" fmla="*/ 322 h 1344"/>
                <a:gd name="T6" fmla="*/ 288 w 144"/>
                <a:gd name="T7" fmla="*/ 483 h 1344"/>
                <a:gd name="T8" fmla="*/ 0 w 144"/>
                <a:gd name="T9" fmla="*/ 645 h 1344"/>
                <a:gd name="T10" fmla="*/ 288 w 144"/>
                <a:gd name="T11" fmla="*/ 806 h 1344"/>
                <a:gd name="T12" fmla="*/ 0 w 144"/>
                <a:gd name="T13" fmla="*/ 967 h 1344"/>
                <a:gd name="T14" fmla="*/ 288 w 144"/>
                <a:gd name="T15" fmla="*/ 1128 h 1344"/>
                <a:gd name="T16" fmla="*/ 0 w 144"/>
                <a:gd name="T17" fmla="*/ 1289 h 1344"/>
                <a:gd name="T18" fmla="*/ 288 w 144"/>
                <a:gd name="T19" fmla="*/ 1450 h 1344"/>
                <a:gd name="T20" fmla="*/ 0 w 144"/>
                <a:gd name="T21" fmla="*/ 1611 h 1344"/>
                <a:gd name="T22" fmla="*/ 288 w 144"/>
                <a:gd name="T23" fmla="*/ 1773 h 1344"/>
                <a:gd name="T24" fmla="*/ 0 w 144"/>
                <a:gd name="T25" fmla="*/ 1934 h 1344"/>
                <a:gd name="T26" fmla="*/ 288 w 144"/>
                <a:gd name="T27" fmla="*/ 2095 h 1344"/>
                <a:gd name="T28" fmla="*/ 0 w 144"/>
                <a:gd name="T29" fmla="*/ 2256 h 13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4"/>
                <a:gd name="T46" fmla="*/ 0 h 1344"/>
                <a:gd name="T47" fmla="*/ 144 w 144"/>
                <a:gd name="T48" fmla="*/ 1344 h 13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4" h="1344">
                  <a:moveTo>
                    <a:pt x="0" y="0"/>
                  </a:moveTo>
                  <a:cubicBezTo>
                    <a:pt x="72" y="32"/>
                    <a:pt x="144" y="64"/>
                    <a:pt x="144" y="96"/>
                  </a:cubicBezTo>
                  <a:cubicBezTo>
                    <a:pt x="144" y="128"/>
                    <a:pt x="0" y="160"/>
                    <a:pt x="0" y="192"/>
                  </a:cubicBezTo>
                  <a:cubicBezTo>
                    <a:pt x="0" y="224"/>
                    <a:pt x="144" y="256"/>
                    <a:pt x="144" y="288"/>
                  </a:cubicBezTo>
                  <a:cubicBezTo>
                    <a:pt x="144" y="320"/>
                    <a:pt x="0" y="352"/>
                    <a:pt x="0" y="384"/>
                  </a:cubicBezTo>
                  <a:cubicBezTo>
                    <a:pt x="0" y="416"/>
                    <a:pt x="144" y="448"/>
                    <a:pt x="144" y="480"/>
                  </a:cubicBezTo>
                  <a:cubicBezTo>
                    <a:pt x="144" y="512"/>
                    <a:pt x="0" y="544"/>
                    <a:pt x="0" y="576"/>
                  </a:cubicBezTo>
                  <a:cubicBezTo>
                    <a:pt x="0" y="608"/>
                    <a:pt x="144" y="640"/>
                    <a:pt x="144" y="672"/>
                  </a:cubicBezTo>
                  <a:cubicBezTo>
                    <a:pt x="144" y="704"/>
                    <a:pt x="0" y="736"/>
                    <a:pt x="0" y="768"/>
                  </a:cubicBezTo>
                  <a:cubicBezTo>
                    <a:pt x="0" y="800"/>
                    <a:pt x="144" y="832"/>
                    <a:pt x="144" y="864"/>
                  </a:cubicBezTo>
                  <a:cubicBezTo>
                    <a:pt x="144" y="896"/>
                    <a:pt x="0" y="928"/>
                    <a:pt x="0" y="960"/>
                  </a:cubicBezTo>
                  <a:cubicBezTo>
                    <a:pt x="0" y="992"/>
                    <a:pt x="144" y="1024"/>
                    <a:pt x="144" y="1056"/>
                  </a:cubicBezTo>
                  <a:cubicBezTo>
                    <a:pt x="144" y="1088"/>
                    <a:pt x="0" y="1120"/>
                    <a:pt x="0" y="1152"/>
                  </a:cubicBezTo>
                  <a:cubicBezTo>
                    <a:pt x="0" y="1184"/>
                    <a:pt x="144" y="1216"/>
                    <a:pt x="144" y="1248"/>
                  </a:cubicBezTo>
                  <a:cubicBezTo>
                    <a:pt x="144" y="1280"/>
                    <a:pt x="24" y="1328"/>
                    <a:pt x="0" y="1344"/>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29" name="Line 13"/>
            <p:cNvSpPr>
              <a:spLocks noChangeShapeType="1"/>
            </p:cNvSpPr>
            <p:nvPr/>
          </p:nvSpPr>
          <p:spPr bwMode="auto">
            <a:xfrm>
              <a:off x="96" y="240"/>
              <a:ext cx="2400" cy="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830" name="Freeform 14"/>
            <p:cNvSpPr>
              <a:spLocks/>
            </p:cNvSpPr>
            <p:nvPr/>
          </p:nvSpPr>
          <p:spPr bwMode="auto">
            <a:xfrm>
              <a:off x="192" y="174"/>
              <a:ext cx="2208" cy="122"/>
            </a:xfrm>
            <a:custGeom>
              <a:avLst/>
              <a:gdLst>
                <a:gd name="T0" fmla="*/ 0 w 2208"/>
                <a:gd name="T1" fmla="*/ 108 h 230"/>
                <a:gd name="T2" fmla="*/ 174 w 2208"/>
                <a:gd name="T3" fmla="*/ 0 h 230"/>
                <a:gd name="T4" fmla="*/ 300 w 2208"/>
                <a:gd name="T5" fmla="*/ 108 h 230"/>
                <a:gd name="T6" fmla="*/ 534 w 2208"/>
                <a:gd name="T7" fmla="*/ 6 h 230"/>
                <a:gd name="T8" fmla="*/ 636 w 2208"/>
                <a:gd name="T9" fmla="*/ 118 h 230"/>
                <a:gd name="T10" fmla="*/ 816 w 2208"/>
                <a:gd name="T11" fmla="*/ 10 h 230"/>
                <a:gd name="T12" fmla="*/ 918 w 2208"/>
                <a:gd name="T13" fmla="*/ 115 h 230"/>
                <a:gd name="T14" fmla="*/ 1128 w 2208"/>
                <a:gd name="T15" fmla="*/ 6 h 230"/>
                <a:gd name="T16" fmla="*/ 1260 w 2208"/>
                <a:gd name="T17" fmla="*/ 121 h 230"/>
                <a:gd name="T18" fmla="*/ 1452 w 2208"/>
                <a:gd name="T19" fmla="*/ 6 h 230"/>
                <a:gd name="T20" fmla="*/ 1608 w 2208"/>
                <a:gd name="T21" fmla="*/ 115 h 230"/>
                <a:gd name="T22" fmla="*/ 1788 w 2208"/>
                <a:gd name="T23" fmla="*/ 3 h 230"/>
                <a:gd name="T24" fmla="*/ 1926 w 2208"/>
                <a:gd name="T25" fmla="*/ 121 h 230"/>
                <a:gd name="T26" fmla="*/ 2124 w 2208"/>
                <a:gd name="T27" fmla="*/ 10 h 230"/>
                <a:gd name="T28" fmla="*/ 2208 w 2208"/>
                <a:gd name="T29" fmla="*/ 118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08"/>
                <a:gd name="T46" fmla="*/ 0 h 230"/>
                <a:gd name="T47" fmla="*/ 2208 w 2208"/>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08" h="230">
                  <a:moveTo>
                    <a:pt x="0" y="204"/>
                  </a:moveTo>
                  <a:cubicBezTo>
                    <a:pt x="27" y="170"/>
                    <a:pt x="124" y="0"/>
                    <a:pt x="174" y="0"/>
                  </a:cubicBezTo>
                  <a:cubicBezTo>
                    <a:pt x="224" y="0"/>
                    <a:pt x="240" y="202"/>
                    <a:pt x="300" y="204"/>
                  </a:cubicBezTo>
                  <a:cubicBezTo>
                    <a:pt x="360" y="206"/>
                    <a:pt x="478" y="9"/>
                    <a:pt x="534" y="12"/>
                  </a:cubicBezTo>
                  <a:cubicBezTo>
                    <a:pt x="590" y="15"/>
                    <a:pt x="589" y="221"/>
                    <a:pt x="636" y="222"/>
                  </a:cubicBezTo>
                  <a:cubicBezTo>
                    <a:pt x="683" y="223"/>
                    <a:pt x="769" y="19"/>
                    <a:pt x="816" y="18"/>
                  </a:cubicBezTo>
                  <a:cubicBezTo>
                    <a:pt x="863" y="17"/>
                    <a:pt x="866" y="217"/>
                    <a:pt x="918" y="216"/>
                  </a:cubicBezTo>
                  <a:cubicBezTo>
                    <a:pt x="970" y="215"/>
                    <a:pt x="1071" y="10"/>
                    <a:pt x="1128" y="12"/>
                  </a:cubicBezTo>
                  <a:cubicBezTo>
                    <a:pt x="1185" y="14"/>
                    <a:pt x="1206" y="228"/>
                    <a:pt x="1260" y="228"/>
                  </a:cubicBezTo>
                  <a:cubicBezTo>
                    <a:pt x="1314" y="228"/>
                    <a:pt x="1394" y="14"/>
                    <a:pt x="1452" y="12"/>
                  </a:cubicBezTo>
                  <a:cubicBezTo>
                    <a:pt x="1510" y="10"/>
                    <a:pt x="1552" y="217"/>
                    <a:pt x="1608" y="216"/>
                  </a:cubicBezTo>
                  <a:cubicBezTo>
                    <a:pt x="1664" y="215"/>
                    <a:pt x="1735" y="4"/>
                    <a:pt x="1788" y="6"/>
                  </a:cubicBezTo>
                  <a:cubicBezTo>
                    <a:pt x="1841" y="8"/>
                    <a:pt x="1870" y="226"/>
                    <a:pt x="1926" y="228"/>
                  </a:cubicBezTo>
                  <a:cubicBezTo>
                    <a:pt x="1982" y="230"/>
                    <a:pt x="2077" y="19"/>
                    <a:pt x="2124" y="18"/>
                  </a:cubicBezTo>
                  <a:cubicBezTo>
                    <a:pt x="2171" y="17"/>
                    <a:pt x="2191" y="180"/>
                    <a:pt x="2208" y="2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31" name="Rectangle 15"/>
            <p:cNvSpPr>
              <a:spLocks noChangeArrowheads="1"/>
            </p:cNvSpPr>
            <p:nvPr/>
          </p:nvSpPr>
          <p:spPr bwMode="auto">
            <a:xfrm>
              <a:off x="0" y="48"/>
              <a:ext cx="1392"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sp>
        <p:nvSpPr>
          <p:cNvPr id="162832" name="Line 16"/>
          <p:cNvSpPr>
            <a:spLocks noChangeShapeType="1"/>
          </p:cNvSpPr>
          <p:nvPr/>
        </p:nvSpPr>
        <p:spPr bwMode="auto">
          <a:xfrm>
            <a:off x="2911475" y="5591175"/>
            <a:ext cx="1828800" cy="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grpSp>
        <p:nvGrpSpPr>
          <p:cNvPr id="162833" name="Group 17"/>
          <p:cNvGrpSpPr>
            <a:grpSpLocks/>
          </p:cNvGrpSpPr>
          <p:nvPr/>
        </p:nvGrpSpPr>
        <p:grpSpPr bwMode="auto">
          <a:xfrm>
            <a:off x="-974725" y="3457575"/>
            <a:ext cx="3962400" cy="609600"/>
            <a:chOff x="0" y="48"/>
            <a:chExt cx="2496" cy="384"/>
          </a:xfrm>
        </p:grpSpPr>
        <p:sp>
          <p:nvSpPr>
            <p:cNvPr id="162834" name="Freeform 18"/>
            <p:cNvSpPr>
              <a:spLocks/>
            </p:cNvSpPr>
            <p:nvPr/>
          </p:nvSpPr>
          <p:spPr bwMode="auto">
            <a:xfrm rot="-5374692">
              <a:off x="1080" y="-888"/>
              <a:ext cx="288" cy="2256"/>
            </a:xfrm>
            <a:custGeom>
              <a:avLst/>
              <a:gdLst>
                <a:gd name="T0" fmla="*/ 0 w 144"/>
                <a:gd name="T1" fmla="*/ 0 h 1344"/>
                <a:gd name="T2" fmla="*/ 288 w 144"/>
                <a:gd name="T3" fmla="*/ 161 h 1344"/>
                <a:gd name="T4" fmla="*/ 0 w 144"/>
                <a:gd name="T5" fmla="*/ 322 h 1344"/>
                <a:gd name="T6" fmla="*/ 288 w 144"/>
                <a:gd name="T7" fmla="*/ 483 h 1344"/>
                <a:gd name="T8" fmla="*/ 0 w 144"/>
                <a:gd name="T9" fmla="*/ 645 h 1344"/>
                <a:gd name="T10" fmla="*/ 288 w 144"/>
                <a:gd name="T11" fmla="*/ 806 h 1344"/>
                <a:gd name="T12" fmla="*/ 0 w 144"/>
                <a:gd name="T13" fmla="*/ 967 h 1344"/>
                <a:gd name="T14" fmla="*/ 288 w 144"/>
                <a:gd name="T15" fmla="*/ 1128 h 1344"/>
                <a:gd name="T16" fmla="*/ 0 w 144"/>
                <a:gd name="T17" fmla="*/ 1289 h 1344"/>
                <a:gd name="T18" fmla="*/ 288 w 144"/>
                <a:gd name="T19" fmla="*/ 1450 h 1344"/>
                <a:gd name="T20" fmla="*/ 0 w 144"/>
                <a:gd name="T21" fmla="*/ 1611 h 1344"/>
                <a:gd name="T22" fmla="*/ 288 w 144"/>
                <a:gd name="T23" fmla="*/ 1773 h 1344"/>
                <a:gd name="T24" fmla="*/ 0 w 144"/>
                <a:gd name="T25" fmla="*/ 1934 h 1344"/>
                <a:gd name="T26" fmla="*/ 288 w 144"/>
                <a:gd name="T27" fmla="*/ 2095 h 1344"/>
                <a:gd name="T28" fmla="*/ 0 w 144"/>
                <a:gd name="T29" fmla="*/ 2256 h 13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4"/>
                <a:gd name="T46" fmla="*/ 0 h 1344"/>
                <a:gd name="T47" fmla="*/ 144 w 144"/>
                <a:gd name="T48" fmla="*/ 1344 h 13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4" h="1344">
                  <a:moveTo>
                    <a:pt x="0" y="0"/>
                  </a:moveTo>
                  <a:cubicBezTo>
                    <a:pt x="72" y="32"/>
                    <a:pt x="144" y="64"/>
                    <a:pt x="144" y="96"/>
                  </a:cubicBezTo>
                  <a:cubicBezTo>
                    <a:pt x="144" y="128"/>
                    <a:pt x="0" y="160"/>
                    <a:pt x="0" y="192"/>
                  </a:cubicBezTo>
                  <a:cubicBezTo>
                    <a:pt x="0" y="224"/>
                    <a:pt x="144" y="256"/>
                    <a:pt x="144" y="288"/>
                  </a:cubicBezTo>
                  <a:cubicBezTo>
                    <a:pt x="144" y="320"/>
                    <a:pt x="0" y="352"/>
                    <a:pt x="0" y="384"/>
                  </a:cubicBezTo>
                  <a:cubicBezTo>
                    <a:pt x="0" y="416"/>
                    <a:pt x="144" y="448"/>
                    <a:pt x="144" y="480"/>
                  </a:cubicBezTo>
                  <a:cubicBezTo>
                    <a:pt x="144" y="512"/>
                    <a:pt x="0" y="544"/>
                    <a:pt x="0" y="576"/>
                  </a:cubicBezTo>
                  <a:cubicBezTo>
                    <a:pt x="0" y="608"/>
                    <a:pt x="144" y="640"/>
                    <a:pt x="144" y="672"/>
                  </a:cubicBezTo>
                  <a:cubicBezTo>
                    <a:pt x="144" y="704"/>
                    <a:pt x="0" y="736"/>
                    <a:pt x="0" y="768"/>
                  </a:cubicBezTo>
                  <a:cubicBezTo>
                    <a:pt x="0" y="800"/>
                    <a:pt x="144" y="832"/>
                    <a:pt x="144" y="864"/>
                  </a:cubicBezTo>
                  <a:cubicBezTo>
                    <a:pt x="144" y="896"/>
                    <a:pt x="0" y="928"/>
                    <a:pt x="0" y="960"/>
                  </a:cubicBezTo>
                  <a:cubicBezTo>
                    <a:pt x="0" y="992"/>
                    <a:pt x="144" y="1024"/>
                    <a:pt x="144" y="1056"/>
                  </a:cubicBezTo>
                  <a:cubicBezTo>
                    <a:pt x="144" y="1088"/>
                    <a:pt x="0" y="1120"/>
                    <a:pt x="0" y="1152"/>
                  </a:cubicBezTo>
                  <a:cubicBezTo>
                    <a:pt x="0" y="1184"/>
                    <a:pt x="144" y="1216"/>
                    <a:pt x="144" y="1248"/>
                  </a:cubicBezTo>
                  <a:cubicBezTo>
                    <a:pt x="144" y="1280"/>
                    <a:pt x="24" y="1328"/>
                    <a:pt x="0" y="1344"/>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35" name="Line 19"/>
            <p:cNvSpPr>
              <a:spLocks noChangeShapeType="1"/>
            </p:cNvSpPr>
            <p:nvPr/>
          </p:nvSpPr>
          <p:spPr bwMode="auto">
            <a:xfrm>
              <a:off x="96" y="240"/>
              <a:ext cx="2400" cy="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836" name="Freeform 20"/>
            <p:cNvSpPr>
              <a:spLocks/>
            </p:cNvSpPr>
            <p:nvPr/>
          </p:nvSpPr>
          <p:spPr bwMode="auto">
            <a:xfrm>
              <a:off x="192" y="174"/>
              <a:ext cx="2208" cy="122"/>
            </a:xfrm>
            <a:custGeom>
              <a:avLst/>
              <a:gdLst>
                <a:gd name="T0" fmla="*/ 0 w 2208"/>
                <a:gd name="T1" fmla="*/ 108 h 230"/>
                <a:gd name="T2" fmla="*/ 174 w 2208"/>
                <a:gd name="T3" fmla="*/ 0 h 230"/>
                <a:gd name="T4" fmla="*/ 300 w 2208"/>
                <a:gd name="T5" fmla="*/ 108 h 230"/>
                <a:gd name="T6" fmla="*/ 534 w 2208"/>
                <a:gd name="T7" fmla="*/ 6 h 230"/>
                <a:gd name="T8" fmla="*/ 636 w 2208"/>
                <a:gd name="T9" fmla="*/ 118 h 230"/>
                <a:gd name="T10" fmla="*/ 816 w 2208"/>
                <a:gd name="T11" fmla="*/ 10 h 230"/>
                <a:gd name="T12" fmla="*/ 918 w 2208"/>
                <a:gd name="T13" fmla="*/ 115 h 230"/>
                <a:gd name="T14" fmla="*/ 1128 w 2208"/>
                <a:gd name="T15" fmla="*/ 6 h 230"/>
                <a:gd name="T16" fmla="*/ 1260 w 2208"/>
                <a:gd name="T17" fmla="*/ 121 h 230"/>
                <a:gd name="T18" fmla="*/ 1452 w 2208"/>
                <a:gd name="T19" fmla="*/ 6 h 230"/>
                <a:gd name="T20" fmla="*/ 1608 w 2208"/>
                <a:gd name="T21" fmla="*/ 115 h 230"/>
                <a:gd name="T22" fmla="*/ 1788 w 2208"/>
                <a:gd name="T23" fmla="*/ 3 h 230"/>
                <a:gd name="T24" fmla="*/ 1926 w 2208"/>
                <a:gd name="T25" fmla="*/ 121 h 230"/>
                <a:gd name="T26" fmla="*/ 2124 w 2208"/>
                <a:gd name="T27" fmla="*/ 10 h 230"/>
                <a:gd name="T28" fmla="*/ 2208 w 2208"/>
                <a:gd name="T29" fmla="*/ 118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08"/>
                <a:gd name="T46" fmla="*/ 0 h 230"/>
                <a:gd name="T47" fmla="*/ 2208 w 2208"/>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08" h="230">
                  <a:moveTo>
                    <a:pt x="0" y="204"/>
                  </a:moveTo>
                  <a:cubicBezTo>
                    <a:pt x="27" y="170"/>
                    <a:pt x="124" y="0"/>
                    <a:pt x="174" y="0"/>
                  </a:cubicBezTo>
                  <a:cubicBezTo>
                    <a:pt x="224" y="0"/>
                    <a:pt x="240" y="202"/>
                    <a:pt x="300" y="204"/>
                  </a:cubicBezTo>
                  <a:cubicBezTo>
                    <a:pt x="360" y="206"/>
                    <a:pt x="478" y="9"/>
                    <a:pt x="534" y="12"/>
                  </a:cubicBezTo>
                  <a:cubicBezTo>
                    <a:pt x="590" y="15"/>
                    <a:pt x="589" y="221"/>
                    <a:pt x="636" y="222"/>
                  </a:cubicBezTo>
                  <a:cubicBezTo>
                    <a:pt x="683" y="223"/>
                    <a:pt x="769" y="19"/>
                    <a:pt x="816" y="18"/>
                  </a:cubicBezTo>
                  <a:cubicBezTo>
                    <a:pt x="863" y="17"/>
                    <a:pt x="866" y="217"/>
                    <a:pt x="918" y="216"/>
                  </a:cubicBezTo>
                  <a:cubicBezTo>
                    <a:pt x="970" y="215"/>
                    <a:pt x="1071" y="10"/>
                    <a:pt x="1128" y="12"/>
                  </a:cubicBezTo>
                  <a:cubicBezTo>
                    <a:pt x="1185" y="14"/>
                    <a:pt x="1206" y="228"/>
                    <a:pt x="1260" y="228"/>
                  </a:cubicBezTo>
                  <a:cubicBezTo>
                    <a:pt x="1314" y="228"/>
                    <a:pt x="1394" y="14"/>
                    <a:pt x="1452" y="12"/>
                  </a:cubicBezTo>
                  <a:cubicBezTo>
                    <a:pt x="1510" y="10"/>
                    <a:pt x="1552" y="217"/>
                    <a:pt x="1608" y="216"/>
                  </a:cubicBezTo>
                  <a:cubicBezTo>
                    <a:pt x="1664" y="215"/>
                    <a:pt x="1735" y="4"/>
                    <a:pt x="1788" y="6"/>
                  </a:cubicBezTo>
                  <a:cubicBezTo>
                    <a:pt x="1841" y="8"/>
                    <a:pt x="1870" y="226"/>
                    <a:pt x="1926" y="228"/>
                  </a:cubicBezTo>
                  <a:cubicBezTo>
                    <a:pt x="1982" y="230"/>
                    <a:pt x="2077" y="19"/>
                    <a:pt x="2124" y="18"/>
                  </a:cubicBezTo>
                  <a:cubicBezTo>
                    <a:pt x="2171" y="17"/>
                    <a:pt x="2191" y="180"/>
                    <a:pt x="2208" y="2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37" name="Rectangle 21"/>
            <p:cNvSpPr>
              <a:spLocks noChangeArrowheads="1"/>
            </p:cNvSpPr>
            <p:nvPr/>
          </p:nvSpPr>
          <p:spPr bwMode="auto">
            <a:xfrm>
              <a:off x="0" y="48"/>
              <a:ext cx="1392"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grpSp>
        <p:nvGrpSpPr>
          <p:cNvPr id="162838" name="Group 22"/>
          <p:cNvGrpSpPr>
            <a:grpSpLocks/>
          </p:cNvGrpSpPr>
          <p:nvPr/>
        </p:nvGrpSpPr>
        <p:grpSpPr bwMode="auto">
          <a:xfrm>
            <a:off x="619125" y="3602038"/>
            <a:ext cx="615950" cy="838200"/>
            <a:chOff x="450" y="1392"/>
            <a:chExt cx="388" cy="528"/>
          </a:xfrm>
        </p:grpSpPr>
        <p:sp>
          <p:nvSpPr>
            <p:cNvPr id="162839" name="Oval 23"/>
            <p:cNvSpPr>
              <a:spLocks noChangeArrowheads="1"/>
            </p:cNvSpPr>
            <p:nvPr/>
          </p:nvSpPr>
          <p:spPr bwMode="auto">
            <a:xfrm>
              <a:off x="694" y="1392"/>
              <a:ext cx="144" cy="14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40" name="Oval 24"/>
            <p:cNvSpPr>
              <a:spLocks noChangeArrowheads="1"/>
            </p:cNvSpPr>
            <p:nvPr/>
          </p:nvSpPr>
          <p:spPr bwMode="auto">
            <a:xfrm>
              <a:off x="450" y="1776"/>
              <a:ext cx="144" cy="14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41" name="Line 25"/>
            <p:cNvSpPr>
              <a:spLocks noChangeShapeType="1"/>
            </p:cNvSpPr>
            <p:nvPr/>
          </p:nvSpPr>
          <p:spPr bwMode="auto">
            <a:xfrm flipH="1">
              <a:off x="456" y="1426"/>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842" name="Line 26"/>
            <p:cNvSpPr>
              <a:spLocks noChangeShapeType="1"/>
            </p:cNvSpPr>
            <p:nvPr/>
          </p:nvSpPr>
          <p:spPr bwMode="auto">
            <a:xfrm flipH="1">
              <a:off x="582" y="1494"/>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grpSp>
      <p:grpSp>
        <p:nvGrpSpPr>
          <p:cNvPr id="162843" name="Group 27"/>
          <p:cNvGrpSpPr>
            <a:grpSpLocks/>
          </p:cNvGrpSpPr>
          <p:nvPr/>
        </p:nvGrpSpPr>
        <p:grpSpPr bwMode="auto">
          <a:xfrm>
            <a:off x="609600" y="4279900"/>
            <a:ext cx="615950" cy="838200"/>
            <a:chOff x="450" y="1392"/>
            <a:chExt cx="388" cy="528"/>
          </a:xfrm>
        </p:grpSpPr>
        <p:sp>
          <p:nvSpPr>
            <p:cNvPr id="162844" name="Oval 28"/>
            <p:cNvSpPr>
              <a:spLocks noChangeArrowheads="1"/>
            </p:cNvSpPr>
            <p:nvPr/>
          </p:nvSpPr>
          <p:spPr bwMode="auto">
            <a:xfrm>
              <a:off x="694" y="1392"/>
              <a:ext cx="144" cy="14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45" name="Oval 29"/>
            <p:cNvSpPr>
              <a:spLocks noChangeArrowheads="1"/>
            </p:cNvSpPr>
            <p:nvPr/>
          </p:nvSpPr>
          <p:spPr bwMode="auto">
            <a:xfrm>
              <a:off x="450" y="1776"/>
              <a:ext cx="144" cy="14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46" name="Line 30"/>
            <p:cNvSpPr>
              <a:spLocks noChangeShapeType="1"/>
            </p:cNvSpPr>
            <p:nvPr/>
          </p:nvSpPr>
          <p:spPr bwMode="auto">
            <a:xfrm flipH="1">
              <a:off x="456" y="1426"/>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847" name="Line 31"/>
            <p:cNvSpPr>
              <a:spLocks noChangeShapeType="1"/>
            </p:cNvSpPr>
            <p:nvPr/>
          </p:nvSpPr>
          <p:spPr bwMode="auto">
            <a:xfrm flipH="1">
              <a:off x="582" y="1494"/>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grpSp>
      <p:grpSp>
        <p:nvGrpSpPr>
          <p:cNvPr id="162848" name="Group 32"/>
          <p:cNvGrpSpPr>
            <a:grpSpLocks/>
          </p:cNvGrpSpPr>
          <p:nvPr/>
        </p:nvGrpSpPr>
        <p:grpSpPr bwMode="auto">
          <a:xfrm>
            <a:off x="609600" y="4956175"/>
            <a:ext cx="615950" cy="838200"/>
            <a:chOff x="450" y="1392"/>
            <a:chExt cx="388" cy="528"/>
          </a:xfrm>
        </p:grpSpPr>
        <p:sp>
          <p:nvSpPr>
            <p:cNvPr id="162849" name="Oval 33"/>
            <p:cNvSpPr>
              <a:spLocks noChangeArrowheads="1"/>
            </p:cNvSpPr>
            <p:nvPr/>
          </p:nvSpPr>
          <p:spPr bwMode="auto">
            <a:xfrm>
              <a:off x="694" y="1392"/>
              <a:ext cx="144" cy="14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50" name="Oval 34"/>
            <p:cNvSpPr>
              <a:spLocks noChangeArrowheads="1"/>
            </p:cNvSpPr>
            <p:nvPr/>
          </p:nvSpPr>
          <p:spPr bwMode="auto">
            <a:xfrm>
              <a:off x="450" y="1776"/>
              <a:ext cx="144" cy="14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51" name="Line 35"/>
            <p:cNvSpPr>
              <a:spLocks noChangeShapeType="1"/>
            </p:cNvSpPr>
            <p:nvPr/>
          </p:nvSpPr>
          <p:spPr bwMode="auto">
            <a:xfrm flipH="1">
              <a:off x="456" y="1426"/>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852" name="Line 36"/>
            <p:cNvSpPr>
              <a:spLocks noChangeShapeType="1"/>
            </p:cNvSpPr>
            <p:nvPr/>
          </p:nvSpPr>
          <p:spPr bwMode="auto">
            <a:xfrm flipH="1">
              <a:off x="582" y="1494"/>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grpSp>
      <p:grpSp>
        <p:nvGrpSpPr>
          <p:cNvPr id="162853" name="Group 37"/>
          <p:cNvGrpSpPr>
            <a:grpSpLocks/>
          </p:cNvGrpSpPr>
          <p:nvPr/>
        </p:nvGrpSpPr>
        <p:grpSpPr bwMode="auto">
          <a:xfrm>
            <a:off x="609600" y="5634038"/>
            <a:ext cx="615950" cy="838200"/>
            <a:chOff x="450" y="1392"/>
            <a:chExt cx="388" cy="528"/>
          </a:xfrm>
        </p:grpSpPr>
        <p:sp>
          <p:nvSpPr>
            <p:cNvPr id="162854" name="Oval 38"/>
            <p:cNvSpPr>
              <a:spLocks noChangeArrowheads="1"/>
            </p:cNvSpPr>
            <p:nvPr/>
          </p:nvSpPr>
          <p:spPr bwMode="auto">
            <a:xfrm>
              <a:off x="694" y="1392"/>
              <a:ext cx="144" cy="14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55" name="Oval 39"/>
            <p:cNvSpPr>
              <a:spLocks noChangeArrowheads="1"/>
            </p:cNvSpPr>
            <p:nvPr/>
          </p:nvSpPr>
          <p:spPr bwMode="auto">
            <a:xfrm>
              <a:off x="450" y="1776"/>
              <a:ext cx="144" cy="14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56" name="Line 40"/>
            <p:cNvSpPr>
              <a:spLocks noChangeShapeType="1"/>
            </p:cNvSpPr>
            <p:nvPr/>
          </p:nvSpPr>
          <p:spPr bwMode="auto">
            <a:xfrm flipH="1">
              <a:off x="456" y="1426"/>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857" name="Line 41"/>
            <p:cNvSpPr>
              <a:spLocks noChangeShapeType="1"/>
            </p:cNvSpPr>
            <p:nvPr/>
          </p:nvSpPr>
          <p:spPr bwMode="auto">
            <a:xfrm flipH="1">
              <a:off x="582" y="1494"/>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grpSp>
      <p:grpSp>
        <p:nvGrpSpPr>
          <p:cNvPr id="162858" name="Group 42"/>
          <p:cNvGrpSpPr>
            <a:grpSpLocks/>
          </p:cNvGrpSpPr>
          <p:nvPr/>
        </p:nvGrpSpPr>
        <p:grpSpPr bwMode="auto">
          <a:xfrm>
            <a:off x="609600" y="2924175"/>
            <a:ext cx="615950" cy="838200"/>
            <a:chOff x="450" y="1392"/>
            <a:chExt cx="388" cy="528"/>
          </a:xfrm>
        </p:grpSpPr>
        <p:sp>
          <p:nvSpPr>
            <p:cNvPr id="162859" name="Oval 43"/>
            <p:cNvSpPr>
              <a:spLocks noChangeArrowheads="1"/>
            </p:cNvSpPr>
            <p:nvPr/>
          </p:nvSpPr>
          <p:spPr bwMode="auto">
            <a:xfrm>
              <a:off x="694" y="1392"/>
              <a:ext cx="144" cy="14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60" name="Oval 44"/>
            <p:cNvSpPr>
              <a:spLocks noChangeArrowheads="1"/>
            </p:cNvSpPr>
            <p:nvPr/>
          </p:nvSpPr>
          <p:spPr bwMode="auto">
            <a:xfrm>
              <a:off x="450" y="1776"/>
              <a:ext cx="144" cy="14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61" name="Line 45"/>
            <p:cNvSpPr>
              <a:spLocks noChangeShapeType="1"/>
            </p:cNvSpPr>
            <p:nvPr/>
          </p:nvSpPr>
          <p:spPr bwMode="auto">
            <a:xfrm flipH="1">
              <a:off x="456" y="1426"/>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862" name="Line 46"/>
            <p:cNvSpPr>
              <a:spLocks noChangeShapeType="1"/>
            </p:cNvSpPr>
            <p:nvPr/>
          </p:nvSpPr>
          <p:spPr bwMode="auto">
            <a:xfrm flipH="1">
              <a:off x="582" y="1494"/>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grpSp>
      <p:sp>
        <p:nvSpPr>
          <p:cNvPr id="162863" name="Rectangle 47"/>
          <p:cNvSpPr>
            <a:spLocks noChangeArrowheads="1"/>
          </p:cNvSpPr>
          <p:nvPr/>
        </p:nvSpPr>
        <p:spPr bwMode="auto">
          <a:xfrm>
            <a:off x="962025" y="2771775"/>
            <a:ext cx="304800" cy="3276600"/>
          </a:xfrm>
          <a:prstGeom prst="rect">
            <a:avLst/>
          </a:prstGeom>
          <a:solidFill>
            <a:srgbClr val="33CCCC">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64" name="Freeform 48"/>
          <p:cNvSpPr>
            <a:spLocks/>
          </p:cNvSpPr>
          <p:nvPr/>
        </p:nvSpPr>
        <p:spPr bwMode="auto">
          <a:xfrm>
            <a:off x="581025" y="2771775"/>
            <a:ext cx="685800" cy="609600"/>
          </a:xfrm>
          <a:custGeom>
            <a:avLst/>
            <a:gdLst>
              <a:gd name="T0" fmla="*/ 0 w 432"/>
              <a:gd name="T1" fmla="*/ 609600 h 384"/>
              <a:gd name="T2" fmla="*/ 304800 w 432"/>
              <a:gd name="T3" fmla="*/ 609600 h 384"/>
              <a:gd name="T4" fmla="*/ 685800 w 432"/>
              <a:gd name="T5" fmla="*/ 0 h 384"/>
              <a:gd name="T6" fmla="*/ 381000 w 432"/>
              <a:gd name="T7" fmla="*/ 0 h 384"/>
              <a:gd name="T8" fmla="*/ 0 w 432"/>
              <a:gd name="T9" fmla="*/ 609600 h 384"/>
              <a:gd name="T10" fmla="*/ 0 60000 65536"/>
              <a:gd name="T11" fmla="*/ 0 60000 65536"/>
              <a:gd name="T12" fmla="*/ 0 60000 65536"/>
              <a:gd name="T13" fmla="*/ 0 60000 65536"/>
              <a:gd name="T14" fmla="*/ 0 60000 65536"/>
              <a:gd name="T15" fmla="*/ 0 w 432"/>
              <a:gd name="T16" fmla="*/ 0 h 384"/>
              <a:gd name="T17" fmla="*/ 432 w 432"/>
              <a:gd name="T18" fmla="*/ 384 h 384"/>
            </a:gdLst>
            <a:ahLst/>
            <a:cxnLst>
              <a:cxn ang="T10">
                <a:pos x="T0" y="T1"/>
              </a:cxn>
              <a:cxn ang="T11">
                <a:pos x="T2" y="T3"/>
              </a:cxn>
              <a:cxn ang="T12">
                <a:pos x="T4" y="T5"/>
              </a:cxn>
              <a:cxn ang="T13">
                <a:pos x="T6" y="T7"/>
              </a:cxn>
              <a:cxn ang="T14">
                <a:pos x="T8" y="T9"/>
              </a:cxn>
            </a:cxnLst>
            <a:rect l="T15" t="T16" r="T17" b="T18"/>
            <a:pathLst>
              <a:path w="432" h="384">
                <a:moveTo>
                  <a:pt x="0" y="384"/>
                </a:moveTo>
                <a:lnTo>
                  <a:pt x="192" y="384"/>
                </a:lnTo>
                <a:lnTo>
                  <a:pt x="432" y="0"/>
                </a:lnTo>
                <a:lnTo>
                  <a:pt x="240" y="0"/>
                </a:lnTo>
                <a:lnTo>
                  <a:pt x="0" y="384"/>
                </a:lnTo>
                <a:close/>
              </a:path>
            </a:pathLst>
          </a:custGeom>
          <a:solidFill>
            <a:srgbClr val="33CCCC">
              <a:alpha val="50195"/>
            </a:srgbClr>
          </a:solidFill>
          <a:ln w="9525">
            <a:solidFill>
              <a:schemeClr val="tx1"/>
            </a:solidFill>
            <a:round/>
            <a:headEnd/>
            <a:tailEnd/>
          </a:ln>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65" name="Freeform 49"/>
          <p:cNvSpPr>
            <a:spLocks/>
          </p:cNvSpPr>
          <p:nvPr/>
        </p:nvSpPr>
        <p:spPr bwMode="auto">
          <a:xfrm>
            <a:off x="581025" y="6048375"/>
            <a:ext cx="685800" cy="609600"/>
          </a:xfrm>
          <a:custGeom>
            <a:avLst/>
            <a:gdLst>
              <a:gd name="T0" fmla="*/ 0 w 432"/>
              <a:gd name="T1" fmla="*/ 609600 h 384"/>
              <a:gd name="T2" fmla="*/ 304800 w 432"/>
              <a:gd name="T3" fmla="*/ 609600 h 384"/>
              <a:gd name="T4" fmla="*/ 685800 w 432"/>
              <a:gd name="T5" fmla="*/ 0 h 384"/>
              <a:gd name="T6" fmla="*/ 381000 w 432"/>
              <a:gd name="T7" fmla="*/ 0 h 384"/>
              <a:gd name="T8" fmla="*/ 0 w 432"/>
              <a:gd name="T9" fmla="*/ 609600 h 384"/>
              <a:gd name="T10" fmla="*/ 0 60000 65536"/>
              <a:gd name="T11" fmla="*/ 0 60000 65536"/>
              <a:gd name="T12" fmla="*/ 0 60000 65536"/>
              <a:gd name="T13" fmla="*/ 0 60000 65536"/>
              <a:gd name="T14" fmla="*/ 0 60000 65536"/>
              <a:gd name="T15" fmla="*/ 0 w 432"/>
              <a:gd name="T16" fmla="*/ 0 h 384"/>
              <a:gd name="T17" fmla="*/ 432 w 432"/>
              <a:gd name="T18" fmla="*/ 384 h 384"/>
            </a:gdLst>
            <a:ahLst/>
            <a:cxnLst>
              <a:cxn ang="T10">
                <a:pos x="T0" y="T1"/>
              </a:cxn>
              <a:cxn ang="T11">
                <a:pos x="T2" y="T3"/>
              </a:cxn>
              <a:cxn ang="T12">
                <a:pos x="T4" y="T5"/>
              </a:cxn>
              <a:cxn ang="T13">
                <a:pos x="T6" y="T7"/>
              </a:cxn>
              <a:cxn ang="T14">
                <a:pos x="T8" y="T9"/>
              </a:cxn>
            </a:cxnLst>
            <a:rect l="T15" t="T16" r="T17" b="T18"/>
            <a:pathLst>
              <a:path w="432" h="384">
                <a:moveTo>
                  <a:pt x="0" y="384"/>
                </a:moveTo>
                <a:lnTo>
                  <a:pt x="192" y="384"/>
                </a:lnTo>
                <a:lnTo>
                  <a:pt x="432" y="0"/>
                </a:lnTo>
                <a:lnTo>
                  <a:pt x="240" y="0"/>
                </a:lnTo>
                <a:lnTo>
                  <a:pt x="0" y="384"/>
                </a:lnTo>
                <a:close/>
              </a:path>
            </a:pathLst>
          </a:custGeom>
          <a:solidFill>
            <a:srgbClr val="33CCCC">
              <a:alpha val="50195"/>
            </a:srgbClr>
          </a:solidFill>
          <a:ln w="9525">
            <a:solidFill>
              <a:schemeClr val="tx1"/>
            </a:solidFill>
            <a:round/>
            <a:headEnd/>
            <a:tailEnd/>
          </a:ln>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66" name="Rectangle 50"/>
          <p:cNvSpPr>
            <a:spLocks noChangeArrowheads="1"/>
          </p:cNvSpPr>
          <p:nvPr/>
        </p:nvSpPr>
        <p:spPr bwMode="auto">
          <a:xfrm>
            <a:off x="581025" y="3381375"/>
            <a:ext cx="304800" cy="3276600"/>
          </a:xfrm>
          <a:prstGeom prst="rect">
            <a:avLst/>
          </a:prstGeom>
          <a:solidFill>
            <a:srgbClr val="33CCCC">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67" name="Freeform 51"/>
          <p:cNvSpPr>
            <a:spLocks/>
          </p:cNvSpPr>
          <p:nvPr/>
        </p:nvSpPr>
        <p:spPr bwMode="auto">
          <a:xfrm>
            <a:off x="885825" y="2771775"/>
            <a:ext cx="381000" cy="3886200"/>
          </a:xfrm>
          <a:custGeom>
            <a:avLst/>
            <a:gdLst>
              <a:gd name="T0" fmla="*/ 0 w 240"/>
              <a:gd name="T1" fmla="*/ 609600 h 2448"/>
              <a:gd name="T2" fmla="*/ 381000 w 240"/>
              <a:gd name="T3" fmla="*/ 0 h 2448"/>
              <a:gd name="T4" fmla="*/ 381000 w 240"/>
              <a:gd name="T5" fmla="*/ 3276600 h 2448"/>
              <a:gd name="T6" fmla="*/ 0 w 240"/>
              <a:gd name="T7" fmla="*/ 3886200 h 2448"/>
              <a:gd name="T8" fmla="*/ 0 w 240"/>
              <a:gd name="T9" fmla="*/ 609600 h 2448"/>
              <a:gd name="T10" fmla="*/ 0 60000 65536"/>
              <a:gd name="T11" fmla="*/ 0 60000 65536"/>
              <a:gd name="T12" fmla="*/ 0 60000 65536"/>
              <a:gd name="T13" fmla="*/ 0 60000 65536"/>
              <a:gd name="T14" fmla="*/ 0 60000 65536"/>
              <a:gd name="T15" fmla="*/ 0 w 240"/>
              <a:gd name="T16" fmla="*/ 0 h 2448"/>
              <a:gd name="T17" fmla="*/ 240 w 240"/>
              <a:gd name="T18" fmla="*/ 2448 h 2448"/>
            </a:gdLst>
            <a:ahLst/>
            <a:cxnLst>
              <a:cxn ang="T10">
                <a:pos x="T0" y="T1"/>
              </a:cxn>
              <a:cxn ang="T11">
                <a:pos x="T2" y="T3"/>
              </a:cxn>
              <a:cxn ang="T12">
                <a:pos x="T4" y="T5"/>
              </a:cxn>
              <a:cxn ang="T13">
                <a:pos x="T6" y="T7"/>
              </a:cxn>
              <a:cxn ang="T14">
                <a:pos x="T8" y="T9"/>
              </a:cxn>
            </a:cxnLst>
            <a:rect l="T15" t="T16" r="T17" b="T18"/>
            <a:pathLst>
              <a:path w="240" h="2448">
                <a:moveTo>
                  <a:pt x="0" y="384"/>
                </a:moveTo>
                <a:lnTo>
                  <a:pt x="240" y="0"/>
                </a:lnTo>
                <a:lnTo>
                  <a:pt x="240" y="2064"/>
                </a:lnTo>
                <a:lnTo>
                  <a:pt x="0" y="2448"/>
                </a:lnTo>
                <a:lnTo>
                  <a:pt x="0" y="384"/>
                </a:lnTo>
                <a:close/>
              </a:path>
            </a:pathLst>
          </a:custGeom>
          <a:solidFill>
            <a:srgbClr val="33CCCC">
              <a:alpha val="50195"/>
            </a:srgbClr>
          </a:solidFill>
          <a:ln w="9525">
            <a:solidFill>
              <a:schemeClr val="tx1"/>
            </a:solidFill>
            <a:round/>
            <a:headEnd/>
            <a:tailEnd/>
          </a:ln>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68" name="Oval 52"/>
          <p:cNvSpPr>
            <a:spLocks noChangeArrowheads="1"/>
          </p:cNvSpPr>
          <p:nvPr/>
        </p:nvSpPr>
        <p:spPr bwMode="auto">
          <a:xfrm>
            <a:off x="609600" y="3535363"/>
            <a:ext cx="228600" cy="2286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69" name="Oval 53"/>
          <p:cNvSpPr>
            <a:spLocks noChangeArrowheads="1"/>
          </p:cNvSpPr>
          <p:nvPr/>
        </p:nvSpPr>
        <p:spPr bwMode="auto">
          <a:xfrm>
            <a:off x="619125" y="4211638"/>
            <a:ext cx="228600" cy="2286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70" name="Oval 54"/>
          <p:cNvSpPr>
            <a:spLocks noChangeArrowheads="1"/>
          </p:cNvSpPr>
          <p:nvPr/>
        </p:nvSpPr>
        <p:spPr bwMode="auto">
          <a:xfrm>
            <a:off x="609600" y="4889500"/>
            <a:ext cx="228600" cy="2286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71" name="Oval 55"/>
          <p:cNvSpPr>
            <a:spLocks noChangeArrowheads="1"/>
          </p:cNvSpPr>
          <p:nvPr/>
        </p:nvSpPr>
        <p:spPr bwMode="auto">
          <a:xfrm>
            <a:off x="609600" y="5567363"/>
            <a:ext cx="228600" cy="2286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72" name="Oval 56"/>
          <p:cNvSpPr>
            <a:spLocks noChangeArrowheads="1"/>
          </p:cNvSpPr>
          <p:nvPr/>
        </p:nvSpPr>
        <p:spPr bwMode="auto">
          <a:xfrm>
            <a:off x="609600" y="6243638"/>
            <a:ext cx="228600" cy="2286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73" name="Text Box 57"/>
          <p:cNvSpPr txBox="1">
            <a:spLocks noChangeArrowheads="1"/>
          </p:cNvSpPr>
          <p:nvPr/>
        </p:nvSpPr>
        <p:spPr bwMode="auto">
          <a:xfrm>
            <a:off x="450850" y="2320925"/>
            <a:ext cx="1171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ja-JP" altLang="en-US" sz="1600" b="1" smtClean="0">
                <a:solidFill>
                  <a:srgbClr val="000000"/>
                </a:solidFill>
                <a:cs typeface="Times New Roman" pitchFamily="18" charset="0"/>
              </a:rPr>
              <a:t>バックライト</a:t>
            </a:r>
          </a:p>
        </p:txBody>
      </p:sp>
      <p:sp>
        <p:nvSpPr>
          <p:cNvPr id="162874" name="AutoShape 58"/>
          <p:cNvSpPr>
            <a:spLocks noChangeArrowheads="1"/>
          </p:cNvSpPr>
          <p:nvPr/>
        </p:nvSpPr>
        <p:spPr bwMode="auto">
          <a:xfrm rot="13614">
            <a:off x="1266825" y="4676775"/>
            <a:ext cx="609600" cy="3048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75" name="AutoShape 59"/>
          <p:cNvSpPr>
            <a:spLocks noChangeArrowheads="1"/>
          </p:cNvSpPr>
          <p:nvPr/>
        </p:nvSpPr>
        <p:spPr bwMode="auto">
          <a:xfrm rot="13614">
            <a:off x="1190625" y="4867275"/>
            <a:ext cx="609600" cy="304800"/>
          </a:xfrm>
          <a:prstGeom prst="rightArrow">
            <a:avLst>
              <a:gd name="adj1" fmla="val 50000"/>
              <a:gd name="adj2" fmla="val 50000"/>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76" name="AutoShape 60"/>
          <p:cNvSpPr>
            <a:spLocks noChangeArrowheads="1"/>
          </p:cNvSpPr>
          <p:nvPr/>
        </p:nvSpPr>
        <p:spPr bwMode="auto">
          <a:xfrm rot="13614">
            <a:off x="1114425" y="5057775"/>
            <a:ext cx="609600" cy="304800"/>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nvGrpSpPr>
          <p:cNvPr id="162877" name="Group 61"/>
          <p:cNvGrpSpPr>
            <a:grpSpLocks/>
          </p:cNvGrpSpPr>
          <p:nvPr/>
        </p:nvGrpSpPr>
        <p:grpSpPr bwMode="auto">
          <a:xfrm>
            <a:off x="2606675" y="2771775"/>
            <a:ext cx="457200" cy="3886200"/>
            <a:chOff x="2736" y="1200"/>
            <a:chExt cx="288" cy="2448"/>
          </a:xfrm>
        </p:grpSpPr>
        <p:grpSp>
          <p:nvGrpSpPr>
            <p:cNvPr id="162878" name="Group 62"/>
            <p:cNvGrpSpPr>
              <a:grpSpLocks/>
            </p:cNvGrpSpPr>
            <p:nvPr/>
          </p:nvGrpSpPr>
          <p:grpSpPr bwMode="auto">
            <a:xfrm>
              <a:off x="2736" y="1200"/>
              <a:ext cx="288" cy="2448"/>
              <a:chOff x="1296" y="1296"/>
              <a:chExt cx="288" cy="2448"/>
            </a:xfrm>
          </p:grpSpPr>
          <p:sp>
            <p:nvSpPr>
              <p:cNvPr id="162879" name="Freeform 63"/>
              <p:cNvSpPr>
                <a:spLocks/>
              </p:cNvSpPr>
              <p:nvPr/>
            </p:nvSpPr>
            <p:spPr bwMode="auto">
              <a:xfrm>
                <a:off x="1296" y="3360"/>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C0C0C0">
                  <a:alpha val="50195"/>
                </a:srgbClr>
              </a:solidFill>
              <a:ln w="9525">
                <a:solidFill>
                  <a:schemeClr val="tx1"/>
                </a:solidFill>
                <a:round/>
                <a:headEnd/>
                <a:tailEnd/>
              </a:ln>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80" name="Rectangle 64"/>
              <p:cNvSpPr>
                <a:spLocks noChangeArrowheads="1"/>
              </p:cNvSpPr>
              <p:nvPr/>
            </p:nvSpPr>
            <p:spPr bwMode="auto">
              <a:xfrm>
                <a:off x="1296" y="1680"/>
                <a:ext cx="48" cy="2064"/>
              </a:xfrm>
              <a:prstGeom prst="rect">
                <a:avLst/>
              </a:prstGeom>
              <a:solidFill>
                <a:srgbClr val="C0C0C0">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81" name="Rectangle 65"/>
              <p:cNvSpPr>
                <a:spLocks noChangeArrowheads="1"/>
              </p:cNvSpPr>
              <p:nvPr/>
            </p:nvSpPr>
            <p:spPr bwMode="auto">
              <a:xfrm>
                <a:off x="1536" y="1296"/>
                <a:ext cx="48" cy="2064"/>
              </a:xfrm>
              <a:prstGeom prst="rect">
                <a:avLst/>
              </a:prstGeom>
              <a:solidFill>
                <a:srgbClr val="C0C0C0">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82" name="Freeform 66"/>
              <p:cNvSpPr>
                <a:spLocks/>
              </p:cNvSpPr>
              <p:nvPr/>
            </p:nvSpPr>
            <p:spPr bwMode="auto">
              <a:xfrm>
                <a:off x="1296" y="1296"/>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C0C0C0">
                  <a:alpha val="50195"/>
                </a:srgbClr>
              </a:solidFill>
              <a:ln w="9525">
                <a:solidFill>
                  <a:schemeClr val="tx1"/>
                </a:solidFill>
                <a:round/>
                <a:headEnd/>
                <a:tailEnd/>
              </a:ln>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883" name="Freeform 67"/>
              <p:cNvSpPr>
                <a:spLocks/>
              </p:cNvSpPr>
              <p:nvPr/>
            </p:nvSpPr>
            <p:spPr bwMode="auto">
              <a:xfrm>
                <a:off x="1344" y="1296"/>
                <a:ext cx="240" cy="2448"/>
              </a:xfrm>
              <a:custGeom>
                <a:avLst/>
                <a:gdLst>
                  <a:gd name="T0" fmla="*/ 0 w 240"/>
                  <a:gd name="T1" fmla="*/ 384 h 2448"/>
                  <a:gd name="T2" fmla="*/ 240 w 240"/>
                  <a:gd name="T3" fmla="*/ 0 h 2448"/>
                  <a:gd name="T4" fmla="*/ 240 w 240"/>
                  <a:gd name="T5" fmla="*/ 2064 h 2448"/>
                  <a:gd name="T6" fmla="*/ 0 w 240"/>
                  <a:gd name="T7" fmla="*/ 2448 h 2448"/>
                  <a:gd name="T8" fmla="*/ 0 w 240"/>
                  <a:gd name="T9" fmla="*/ 384 h 2448"/>
                  <a:gd name="T10" fmla="*/ 0 60000 65536"/>
                  <a:gd name="T11" fmla="*/ 0 60000 65536"/>
                  <a:gd name="T12" fmla="*/ 0 60000 65536"/>
                  <a:gd name="T13" fmla="*/ 0 60000 65536"/>
                  <a:gd name="T14" fmla="*/ 0 60000 65536"/>
                  <a:gd name="T15" fmla="*/ 0 w 240"/>
                  <a:gd name="T16" fmla="*/ 0 h 2448"/>
                  <a:gd name="T17" fmla="*/ 240 w 240"/>
                  <a:gd name="T18" fmla="*/ 2448 h 2448"/>
                </a:gdLst>
                <a:ahLst/>
                <a:cxnLst>
                  <a:cxn ang="T10">
                    <a:pos x="T0" y="T1"/>
                  </a:cxn>
                  <a:cxn ang="T11">
                    <a:pos x="T2" y="T3"/>
                  </a:cxn>
                  <a:cxn ang="T12">
                    <a:pos x="T4" y="T5"/>
                  </a:cxn>
                  <a:cxn ang="T13">
                    <a:pos x="T6" y="T7"/>
                  </a:cxn>
                  <a:cxn ang="T14">
                    <a:pos x="T8" y="T9"/>
                  </a:cxn>
                </a:cxnLst>
                <a:rect l="T15" t="T16" r="T17" b="T18"/>
                <a:pathLst>
                  <a:path w="240" h="2448">
                    <a:moveTo>
                      <a:pt x="0" y="384"/>
                    </a:moveTo>
                    <a:lnTo>
                      <a:pt x="240" y="0"/>
                    </a:lnTo>
                    <a:lnTo>
                      <a:pt x="240" y="2064"/>
                    </a:lnTo>
                    <a:lnTo>
                      <a:pt x="0" y="2448"/>
                    </a:lnTo>
                    <a:lnTo>
                      <a:pt x="0" y="384"/>
                    </a:lnTo>
                    <a:close/>
                  </a:path>
                </a:pathLst>
              </a:custGeom>
              <a:solidFill>
                <a:srgbClr val="C0C0C0">
                  <a:alpha val="50195"/>
                </a:srgbClr>
              </a:solidFill>
              <a:ln w="9525">
                <a:solidFill>
                  <a:schemeClr val="tx1"/>
                </a:solidFill>
                <a:round/>
                <a:headEnd/>
                <a:tailEnd/>
              </a:ln>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sp>
          <p:nvSpPr>
            <p:cNvPr id="162884" name="Line 68"/>
            <p:cNvSpPr>
              <a:spLocks noChangeShapeType="1"/>
            </p:cNvSpPr>
            <p:nvPr/>
          </p:nvSpPr>
          <p:spPr bwMode="auto">
            <a:xfrm flipV="1">
              <a:off x="2784" y="1296"/>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885" name="Line 69"/>
            <p:cNvSpPr>
              <a:spLocks noChangeShapeType="1"/>
            </p:cNvSpPr>
            <p:nvPr/>
          </p:nvSpPr>
          <p:spPr bwMode="auto">
            <a:xfrm flipV="1">
              <a:off x="2784" y="1392"/>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886" name="Line 70"/>
            <p:cNvSpPr>
              <a:spLocks noChangeShapeType="1"/>
            </p:cNvSpPr>
            <p:nvPr/>
          </p:nvSpPr>
          <p:spPr bwMode="auto">
            <a:xfrm flipV="1">
              <a:off x="2784" y="1488"/>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887" name="Line 71"/>
            <p:cNvSpPr>
              <a:spLocks noChangeShapeType="1"/>
            </p:cNvSpPr>
            <p:nvPr/>
          </p:nvSpPr>
          <p:spPr bwMode="auto">
            <a:xfrm flipV="1">
              <a:off x="2784" y="1584"/>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888" name="Line 72"/>
            <p:cNvSpPr>
              <a:spLocks noChangeShapeType="1"/>
            </p:cNvSpPr>
            <p:nvPr/>
          </p:nvSpPr>
          <p:spPr bwMode="auto">
            <a:xfrm flipV="1">
              <a:off x="2784" y="1680"/>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889" name="Line 73"/>
            <p:cNvSpPr>
              <a:spLocks noChangeShapeType="1"/>
            </p:cNvSpPr>
            <p:nvPr/>
          </p:nvSpPr>
          <p:spPr bwMode="auto">
            <a:xfrm flipV="1">
              <a:off x="2784" y="1776"/>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890" name="Line 74"/>
            <p:cNvSpPr>
              <a:spLocks noChangeShapeType="1"/>
            </p:cNvSpPr>
            <p:nvPr/>
          </p:nvSpPr>
          <p:spPr bwMode="auto">
            <a:xfrm flipV="1">
              <a:off x="2784" y="1872"/>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891" name="Line 75"/>
            <p:cNvSpPr>
              <a:spLocks noChangeShapeType="1"/>
            </p:cNvSpPr>
            <p:nvPr/>
          </p:nvSpPr>
          <p:spPr bwMode="auto">
            <a:xfrm flipV="1">
              <a:off x="2784" y="1968"/>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892" name="Line 76"/>
            <p:cNvSpPr>
              <a:spLocks noChangeShapeType="1"/>
            </p:cNvSpPr>
            <p:nvPr/>
          </p:nvSpPr>
          <p:spPr bwMode="auto">
            <a:xfrm flipV="1">
              <a:off x="2784" y="2064"/>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893" name="Line 77"/>
            <p:cNvSpPr>
              <a:spLocks noChangeShapeType="1"/>
            </p:cNvSpPr>
            <p:nvPr/>
          </p:nvSpPr>
          <p:spPr bwMode="auto">
            <a:xfrm flipV="1">
              <a:off x="2784" y="2160"/>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894" name="Line 78"/>
            <p:cNvSpPr>
              <a:spLocks noChangeShapeType="1"/>
            </p:cNvSpPr>
            <p:nvPr/>
          </p:nvSpPr>
          <p:spPr bwMode="auto">
            <a:xfrm flipV="1">
              <a:off x="2784" y="2256"/>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895" name="Line 79"/>
            <p:cNvSpPr>
              <a:spLocks noChangeShapeType="1"/>
            </p:cNvSpPr>
            <p:nvPr/>
          </p:nvSpPr>
          <p:spPr bwMode="auto">
            <a:xfrm flipV="1">
              <a:off x="2784" y="2352"/>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896" name="Line 80"/>
            <p:cNvSpPr>
              <a:spLocks noChangeShapeType="1"/>
            </p:cNvSpPr>
            <p:nvPr/>
          </p:nvSpPr>
          <p:spPr bwMode="auto">
            <a:xfrm flipV="1">
              <a:off x="2784" y="2448"/>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897" name="Line 81"/>
            <p:cNvSpPr>
              <a:spLocks noChangeShapeType="1"/>
            </p:cNvSpPr>
            <p:nvPr/>
          </p:nvSpPr>
          <p:spPr bwMode="auto">
            <a:xfrm flipV="1">
              <a:off x="2784" y="2544"/>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898" name="Line 82"/>
            <p:cNvSpPr>
              <a:spLocks noChangeShapeType="1"/>
            </p:cNvSpPr>
            <p:nvPr/>
          </p:nvSpPr>
          <p:spPr bwMode="auto">
            <a:xfrm flipV="1">
              <a:off x="2784" y="2640"/>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899" name="Line 83"/>
            <p:cNvSpPr>
              <a:spLocks noChangeShapeType="1"/>
            </p:cNvSpPr>
            <p:nvPr/>
          </p:nvSpPr>
          <p:spPr bwMode="auto">
            <a:xfrm flipV="1">
              <a:off x="2784" y="2736"/>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900" name="Line 84"/>
            <p:cNvSpPr>
              <a:spLocks noChangeShapeType="1"/>
            </p:cNvSpPr>
            <p:nvPr/>
          </p:nvSpPr>
          <p:spPr bwMode="auto">
            <a:xfrm flipV="1">
              <a:off x="2784" y="2832"/>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901" name="Line 85"/>
            <p:cNvSpPr>
              <a:spLocks noChangeShapeType="1"/>
            </p:cNvSpPr>
            <p:nvPr/>
          </p:nvSpPr>
          <p:spPr bwMode="auto">
            <a:xfrm flipV="1">
              <a:off x="2784" y="2928"/>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902" name="Line 86"/>
            <p:cNvSpPr>
              <a:spLocks noChangeShapeType="1"/>
            </p:cNvSpPr>
            <p:nvPr/>
          </p:nvSpPr>
          <p:spPr bwMode="auto">
            <a:xfrm flipV="1">
              <a:off x="2784" y="3024"/>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903" name="Line 87"/>
            <p:cNvSpPr>
              <a:spLocks noChangeShapeType="1"/>
            </p:cNvSpPr>
            <p:nvPr/>
          </p:nvSpPr>
          <p:spPr bwMode="auto">
            <a:xfrm flipV="1">
              <a:off x="2784" y="3120"/>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904" name="Line 88"/>
            <p:cNvSpPr>
              <a:spLocks noChangeShapeType="1"/>
            </p:cNvSpPr>
            <p:nvPr/>
          </p:nvSpPr>
          <p:spPr bwMode="auto">
            <a:xfrm flipV="1">
              <a:off x="2784" y="3216"/>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grpSp>
      <p:grpSp>
        <p:nvGrpSpPr>
          <p:cNvPr id="162905" name="Group 89"/>
          <p:cNvGrpSpPr>
            <a:grpSpLocks/>
          </p:cNvGrpSpPr>
          <p:nvPr/>
        </p:nvGrpSpPr>
        <p:grpSpPr bwMode="auto">
          <a:xfrm>
            <a:off x="3292475" y="4676775"/>
            <a:ext cx="457200" cy="1981200"/>
            <a:chOff x="1872" y="2448"/>
            <a:chExt cx="288" cy="1248"/>
          </a:xfrm>
        </p:grpSpPr>
        <p:sp>
          <p:nvSpPr>
            <p:cNvPr id="162906" name="Rectangle 90"/>
            <p:cNvSpPr>
              <a:spLocks noChangeArrowheads="1"/>
            </p:cNvSpPr>
            <p:nvPr/>
          </p:nvSpPr>
          <p:spPr bwMode="auto">
            <a:xfrm>
              <a:off x="2112" y="2448"/>
              <a:ext cx="48" cy="864"/>
            </a:xfrm>
            <a:prstGeom prst="rect">
              <a:avLst/>
            </a:prstGeom>
            <a:solidFill>
              <a:srgbClr val="FFFF99">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07" name="Freeform 91"/>
            <p:cNvSpPr>
              <a:spLocks/>
            </p:cNvSpPr>
            <p:nvPr/>
          </p:nvSpPr>
          <p:spPr bwMode="auto">
            <a:xfrm>
              <a:off x="1872" y="3312"/>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08" name="Freeform 92"/>
            <p:cNvSpPr>
              <a:spLocks/>
            </p:cNvSpPr>
            <p:nvPr/>
          </p:nvSpPr>
          <p:spPr bwMode="auto">
            <a:xfrm>
              <a:off x="1920" y="2448"/>
              <a:ext cx="240" cy="1248"/>
            </a:xfrm>
            <a:custGeom>
              <a:avLst/>
              <a:gdLst>
                <a:gd name="T0" fmla="*/ 0 w 240"/>
                <a:gd name="T1" fmla="*/ 1248 h 1248"/>
                <a:gd name="T2" fmla="*/ 240 w 240"/>
                <a:gd name="T3" fmla="*/ 864 h 1248"/>
                <a:gd name="T4" fmla="*/ 240 w 240"/>
                <a:gd name="T5" fmla="*/ 0 h 1248"/>
                <a:gd name="T6" fmla="*/ 0 w 240"/>
                <a:gd name="T7" fmla="*/ 384 h 1248"/>
                <a:gd name="T8" fmla="*/ 0 w 240"/>
                <a:gd name="T9" fmla="*/ 1248 h 1248"/>
                <a:gd name="T10" fmla="*/ 0 60000 65536"/>
                <a:gd name="T11" fmla="*/ 0 60000 65536"/>
                <a:gd name="T12" fmla="*/ 0 60000 65536"/>
                <a:gd name="T13" fmla="*/ 0 60000 65536"/>
                <a:gd name="T14" fmla="*/ 0 60000 65536"/>
                <a:gd name="T15" fmla="*/ 0 w 240"/>
                <a:gd name="T16" fmla="*/ 0 h 1248"/>
                <a:gd name="T17" fmla="*/ 240 w 240"/>
                <a:gd name="T18" fmla="*/ 1248 h 1248"/>
              </a:gdLst>
              <a:ahLst/>
              <a:cxnLst>
                <a:cxn ang="T10">
                  <a:pos x="T0" y="T1"/>
                </a:cxn>
                <a:cxn ang="T11">
                  <a:pos x="T2" y="T3"/>
                </a:cxn>
                <a:cxn ang="T12">
                  <a:pos x="T4" y="T5"/>
                </a:cxn>
                <a:cxn ang="T13">
                  <a:pos x="T6" y="T7"/>
                </a:cxn>
                <a:cxn ang="T14">
                  <a:pos x="T8" y="T9"/>
                </a:cxn>
              </a:cxnLst>
              <a:rect l="T15" t="T16" r="T17" b="T18"/>
              <a:pathLst>
                <a:path w="240" h="1248">
                  <a:moveTo>
                    <a:pt x="0" y="1248"/>
                  </a:moveTo>
                  <a:lnTo>
                    <a:pt x="240" y="864"/>
                  </a:lnTo>
                  <a:lnTo>
                    <a:pt x="240" y="0"/>
                  </a:lnTo>
                  <a:lnTo>
                    <a:pt x="0" y="384"/>
                  </a:lnTo>
                  <a:lnTo>
                    <a:pt x="0" y="1248"/>
                  </a:lnTo>
                  <a:close/>
                </a:path>
              </a:pathLst>
            </a:custGeom>
            <a:solidFill>
              <a:srgbClr val="FFFF99">
                <a:alpha val="50195"/>
              </a:srgbClr>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09" name="Rectangle 93"/>
            <p:cNvSpPr>
              <a:spLocks noChangeArrowheads="1"/>
            </p:cNvSpPr>
            <p:nvPr/>
          </p:nvSpPr>
          <p:spPr bwMode="auto">
            <a:xfrm>
              <a:off x="1872" y="2832"/>
              <a:ext cx="48" cy="864"/>
            </a:xfrm>
            <a:prstGeom prst="rect">
              <a:avLst/>
            </a:prstGeom>
            <a:solidFill>
              <a:srgbClr val="FFFF99">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10" name="Freeform 94"/>
            <p:cNvSpPr>
              <a:spLocks/>
            </p:cNvSpPr>
            <p:nvPr/>
          </p:nvSpPr>
          <p:spPr bwMode="auto">
            <a:xfrm>
              <a:off x="1872" y="2448"/>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sp>
        <p:nvSpPr>
          <p:cNvPr id="162911" name="Oval 95"/>
          <p:cNvSpPr>
            <a:spLocks noChangeArrowheads="1"/>
          </p:cNvSpPr>
          <p:nvPr/>
        </p:nvSpPr>
        <p:spPr bwMode="auto">
          <a:xfrm>
            <a:off x="3749675" y="47529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12" name="Oval 96"/>
          <p:cNvSpPr>
            <a:spLocks noChangeArrowheads="1"/>
          </p:cNvSpPr>
          <p:nvPr/>
        </p:nvSpPr>
        <p:spPr bwMode="auto">
          <a:xfrm>
            <a:off x="3763963" y="4972050"/>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13" name="Oval 97"/>
          <p:cNvSpPr>
            <a:spLocks noChangeArrowheads="1"/>
          </p:cNvSpPr>
          <p:nvPr/>
        </p:nvSpPr>
        <p:spPr bwMode="auto">
          <a:xfrm>
            <a:off x="3749675" y="50577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14" name="Oval 98"/>
          <p:cNvSpPr>
            <a:spLocks noChangeArrowheads="1"/>
          </p:cNvSpPr>
          <p:nvPr/>
        </p:nvSpPr>
        <p:spPr bwMode="auto">
          <a:xfrm>
            <a:off x="3678238" y="5257800"/>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15" name="Oval 99"/>
          <p:cNvSpPr>
            <a:spLocks noChangeArrowheads="1"/>
          </p:cNvSpPr>
          <p:nvPr/>
        </p:nvSpPr>
        <p:spPr bwMode="auto">
          <a:xfrm>
            <a:off x="3597275" y="52101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16" name="Oval 100"/>
          <p:cNvSpPr>
            <a:spLocks noChangeArrowheads="1"/>
          </p:cNvSpPr>
          <p:nvPr/>
        </p:nvSpPr>
        <p:spPr bwMode="auto">
          <a:xfrm>
            <a:off x="3749675" y="53625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17" name="Oval 101"/>
          <p:cNvSpPr>
            <a:spLocks noChangeArrowheads="1"/>
          </p:cNvSpPr>
          <p:nvPr/>
        </p:nvSpPr>
        <p:spPr bwMode="auto">
          <a:xfrm>
            <a:off x="3521075" y="583882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18" name="Oval 102"/>
          <p:cNvSpPr>
            <a:spLocks noChangeArrowheads="1"/>
          </p:cNvSpPr>
          <p:nvPr/>
        </p:nvSpPr>
        <p:spPr bwMode="auto">
          <a:xfrm>
            <a:off x="3521075" y="57435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19" name="Oval 103"/>
          <p:cNvSpPr>
            <a:spLocks noChangeArrowheads="1"/>
          </p:cNvSpPr>
          <p:nvPr/>
        </p:nvSpPr>
        <p:spPr bwMode="auto">
          <a:xfrm>
            <a:off x="3678238" y="495776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20" name="Oval 104"/>
          <p:cNvSpPr>
            <a:spLocks noChangeArrowheads="1"/>
          </p:cNvSpPr>
          <p:nvPr/>
        </p:nvSpPr>
        <p:spPr bwMode="auto">
          <a:xfrm>
            <a:off x="3706813" y="515302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21" name="Oval 105"/>
          <p:cNvSpPr>
            <a:spLocks noChangeArrowheads="1"/>
          </p:cNvSpPr>
          <p:nvPr/>
        </p:nvSpPr>
        <p:spPr bwMode="auto">
          <a:xfrm>
            <a:off x="3506788" y="5595938"/>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22" name="Oval 106"/>
          <p:cNvSpPr>
            <a:spLocks noChangeArrowheads="1"/>
          </p:cNvSpPr>
          <p:nvPr/>
        </p:nvSpPr>
        <p:spPr bwMode="auto">
          <a:xfrm>
            <a:off x="3635375" y="5634038"/>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23" name="Oval 107"/>
          <p:cNvSpPr>
            <a:spLocks noChangeArrowheads="1"/>
          </p:cNvSpPr>
          <p:nvPr/>
        </p:nvSpPr>
        <p:spPr bwMode="auto">
          <a:xfrm>
            <a:off x="3749675" y="54387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24" name="Oval 108"/>
          <p:cNvSpPr>
            <a:spLocks noChangeArrowheads="1"/>
          </p:cNvSpPr>
          <p:nvPr/>
        </p:nvSpPr>
        <p:spPr bwMode="auto">
          <a:xfrm>
            <a:off x="3673475" y="52101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25" name="Oval 109"/>
          <p:cNvSpPr>
            <a:spLocks noChangeArrowheads="1"/>
          </p:cNvSpPr>
          <p:nvPr/>
        </p:nvSpPr>
        <p:spPr bwMode="auto">
          <a:xfrm>
            <a:off x="3597275" y="52863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26" name="Oval 110"/>
          <p:cNvSpPr>
            <a:spLocks noChangeArrowheads="1"/>
          </p:cNvSpPr>
          <p:nvPr/>
        </p:nvSpPr>
        <p:spPr bwMode="auto">
          <a:xfrm>
            <a:off x="3368675" y="56673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27" name="Oval 111"/>
          <p:cNvSpPr>
            <a:spLocks noChangeArrowheads="1"/>
          </p:cNvSpPr>
          <p:nvPr/>
        </p:nvSpPr>
        <p:spPr bwMode="auto">
          <a:xfrm>
            <a:off x="3444875" y="59721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28" name="Oval 112"/>
          <p:cNvSpPr>
            <a:spLocks noChangeArrowheads="1"/>
          </p:cNvSpPr>
          <p:nvPr/>
        </p:nvSpPr>
        <p:spPr bwMode="auto">
          <a:xfrm>
            <a:off x="3368675" y="60483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29" name="Oval 113"/>
          <p:cNvSpPr>
            <a:spLocks noChangeArrowheads="1"/>
          </p:cNvSpPr>
          <p:nvPr/>
        </p:nvSpPr>
        <p:spPr bwMode="auto">
          <a:xfrm>
            <a:off x="3521075" y="629602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30" name="Oval 114"/>
          <p:cNvSpPr>
            <a:spLocks noChangeArrowheads="1"/>
          </p:cNvSpPr>
          <p:nvPr/>
        </p:nvSpPr>
        <p:spPr bwMode="auto">
          <a:xfrm>
            <a:off x="3521075" y="62007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31" name="Oval 115"/>
          <p:cNvSpPr>
            <a:spLocks noChangeArrowheads="1"/>
          </p:cNvSpPr>
          <p:nvPr/>
        </p:nvSpPr>
        <p:spPr bwMode="auto">
          <a:xfrm>
            <a:off x="3506788" y="6053138"/>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32" name="Oval 116"/>
          <p:cNvSpPr>
            <a:spLocks noChangeArrowheads="1"/>
          </p:cNvSpPr>
          <p:nvPr/>
        </p:nvSpPr>
        <p:spPr bwMode="auto">
          <a:xfrm>
            <a:off x="3635375" y="6091238"/>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33" name="Oval 117"/>
          <p:cNvSpPr>
            <a:spLocks noChangeArrowheads="1"/>
          </p:cNvSpPr>
          <p:nvPr/>
        </p:nvSpPr>
        <p:spPr bwMode="auto">
          <a:xfrm>
            <a:off x="3368675" y="61245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34" name="Oval 118"/>
          <p:cNvSpPr>
            <a:spLocks noChangeArrowheads="1"/>
          </p:cNvSpPr>
          <p:nvPr/>
        </p:nvSpPr>
        <p:spPr bwMode="auto">
          <a:xfrm>
            <a:off x="3444875" y="64293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35" name="Oval 119"/>
          <p:cNvSpPr>
            <a:spLocks noChangeArrowheads="1"/>
          </p:cNvSpPr>
          <p:nvPr/>
        </p:nvSpPr>
        <p:spPr bwMode="auto">
          <a:xfrm>
            <a:off x="3368675" y="65055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36" name="Oval 120"/>
          <p:cNvSpPr>
            <a:spLocks noChangeArrowheads="1"/>
          </p:cNvSpPr>
          <p:nvPr/>
        </p:nvSpPr>
        <p:spPr bwMode="auto">
          <a:xfrm>
            <a:off x="3387725" y="5862638"/>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37" name="Oval 121"/>
          <p:cNvSpPr>
            <a:spLocks noChangeArrowheads="1"/>
          </p:cNvSpPr>
          <p:nvPr/>
        </p:nvSpPr>
        <p:spPr bwMode="auto">
          <a:xfrm>
            <a:off x="3592513" y="602932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38" name="Oval 122"/>
          <p:cNvSpPr>
            <a:spLocks noChangeArrowheads="1"/>
          </p:cNvSpPr>
          <p:nvPr/>
        </p:nvSpPr>
        <p:spPr bwMode="auto">
          <a:xfrm>
            <a:off x="3402013" y="63531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39" name="Oval 123"/>
          <p:cNvSpPr>
            <a:spLocks noChangeArrowheads="1"/>
          </p:cNvSpPr>
          <p:nvPr/>
        </p:nvSpPr>
        <p:spPr bwMode="auto">
          <a:xfrm>
            <a:off x="3406775" y="627221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40" name="Oval 124"/>
          <p:cNvSpPr>
            <a:spLocks noChangeArrowheads="1"/>
          </p:cNvSpPr>
          <p:nvPr/>
        </p:nvSpPr>
        <p:spPr bwMode="auto">
          <a:xfrm>
            <a:off x="3582988" y="4991100"/>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41" name="Oval 125"/>
          <p:cNvSpPr>
            <a:spLocks noChangeArrowheads="1"/>
          </p:cNvSpPr>
          <p:nvPr/>
        </p:nvSpPr>
        <p:spPr bwMode="auto">
          <a:xfrm>
            <a:off x="3516313" y="625792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42" name="Oval 126"/>
          <p:cNvSpPr>
            <a:spLocks noChangeArrowheads="1"/>
          </p:cNvSpPr>
          <p:nvPr/>
        </p:nvSpPr>
        <p:spPr bwMode="auto">
          <a:xfrm>
            <a:off x="3440113" y="633412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43" name="Oval 127"/>
          <p:cNvSpPr>
            <a:spLocks noChangeArrowheads="1"/>
          </p:cNvSpPr>
          <p:nvPr/>
        </p:nvSpPr>
        <p:spPr bwMode="auto">
          <a:xfrm>
            <a:off x="3478213" y="5119688"/>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44" name="Oval 128"/>
          <p:cNvSpPr>
            <a:spLocks noChangeArrowheads="1"/>
          </p:cNvSpPr>
          <p:nvPr/>
        </p:nvSpPr>
        <p:spPr bwMode="auto">
          <a:xfrm>
            <a:off x="3663950" y="4876800"/>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45" name="Oval 129"/>
          <p:cNvSpPr>
            <a:spLocks noChangeArrowheads="1"/>
          </p:cNvSpPr>
          <p:nvPr/>
        </p:nvSpPr>
        <p:spPr bwMode="auto">
          <a:xfrm>
            <a:off x="3578225" y="5753100"/>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46" name="Oval 130"/>
          <p:cNvSpPr>
            <a:spLocks noChangeArrowheads="1"/>
          </p:cNvSpPr>
          <p:nvPr/>
        </p:nvSpPr>
        <p:spPr bwMode="auto">
          <a:xfrm>
            <a:off x="3630613" y="5900738"/>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47" name="Oval 131"/>
          <p:cNvSpPr>
            <a:spLocks noChangeArrowheads="1"/>
          </p:cNvSpPr>
          <p:nvPr/>
        </p:nvSpPr>
        <p:spPr bwMode="auto">
          <a:xfrm>
            <a:off x="3440113" y="5824538"/>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48" name="Oval 132"/>
          <p:cNvSpPr>
            <a:spLocks noChangeArrowheads="1"/>
          </p:cNvSpPr>
          <p:nvPr/>
        </p:nvSpPr>
        <p:spPr bwMode="auto">
          <a:xfrm>
            <a:off x="3411538" y="591502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49" name="Oval 133"/>
          <p:cNvSpPr>
            <a:spLocks noChangeArrowheads="1"/>
          </p:cNvSpPr>
          <p:nvPr/>
        </p:nvSpPr>
        <p:spPr bwMode="auto">
          <a:xfrm>
            <a:off x="3440113" y="6205538"/>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50" name="Oval 134"/>
          <p:cNvSpPr>
            <a:spLocks noChangeArrowheads="1"/>
          </p:cNvSpPr>
          <p:nvPr/>
        </p:nvSpPr>
        <p:spPr bwMode="auto">
          <a:xfrm>
            <a:off x="3587750" y="568166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51" name="Oval 135"/>
          <p:cNvSpPr>
            <a:spLocks noChangeArrowheads="1"/>
          </p:cNvSpPr>
          <p:nvPr/>
        </p:nvSpPr>
        <p:spPr bwMode="auto">
          <a:xfrm>
            <a:off x="3587750" y="558641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52" name="Oval 136"/>
          <p:cNvSpPr>
            <a:spLocks noChangeArrowheads="1"/>
          </p:cNvSpPr>
          <p:nvPr/>
        </p:nvSpPr>
        <p:spPr bwMode="auto">
          <a:xfrm>
            <a:off x="3573463" y="54387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53" name="Oval 137"/>
          <p:cNvSpPr>
            <a:spLocks noChangeArrowheads="1"/>
          </p:cNvSpPr>
          <p:nvPr/>
        </p:nvSpPr>
        <p:spPr bwMode="auto">
          <a:xfrm>
            <a:off x="3630613" y="5524500"/>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54" name="Oval 138"/>
          <p:cNvSpPr>
            <a:spLocks noChangeArrowheads="1"/>
          </p:cNvSpPr>
          <p:nvPr/>
        </p:nvSpPr>
        <p:spPr bwMode="auto">
          <a:xfrm>
            <a:off x="3435350" y="551021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55" name="Oval 139"/>
          <p:cNvSpPr>
            <a:spLocks noChangeArrowheads="1"/>
          </p:cNvSpPr>
          <p:nvPr/>
        </p:nvSpPr>
        <p:spPr bwMode="auto">
          <a:xfrm>
            <a:off x="3683000" y="480536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56" name="Oval 140"/>
          <p:cNvSpPr>
            <a:spLocks noChangeArrowheads="1"/>
          </p:cNvSpPr>
          <p:nvPr/>
        </p:nvSpPr>
        <p:spPr bwMode="auto">
          <a:xfrm>
            <a:off x="3382963" y="5786438"/>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57" name="Oval 141"/>
          <p:cNvSpPr>
            <a:spLocks noChangeArrowheads="1"/>
          </p:cNvSpPr>
          <p:nvPr/>
        </p:nvSpPr>
        <p:spPr bwMode="auto">
          <a:xfrm>
            <a:off x="3597275" y="552926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58" name="Oval 142"/>
          <p:cNvSpPr>
            <a:spLocks noChangeArrowheads="1"/>
          </p:cNvSpPr>
          <p:nvPr/>
        </p:nvSpPr>
        <p:spPr bwMode="auto">
          <a:xfrm>
            <a:off x="3597275" y="543401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59" name="Oval 143"/>
          <p:cNvSpPr>
            <a:spLocks noChangeArrowheads="1"/>
          </p:cNvSpPr>
          <p:nvPr/>
        </p:nvSpPr>
        <p:spPr bwMode="auto">
          <a:xfrm>
            <a:off x="3582988" y="52863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60" name="Oval 144"/>
          <p:cNvSpPr>
            <a:spLocks noChangeArrowheads="1"/>
          </p:cNvSpPr>
          <p:nvPr/>
        </p:nvSpPr>
        <p:spPr bwMode="auto">
          <a:xfrm>
            <a:off x="3711575" y="53244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61" name="Oval 145"/>
          <p:cNvSpPr>
            <a:spLocks noChangeArrowheads="1"/>
          </p:cNvSpPr>
          <p:nvPr/>
        </p:nvSpPr>
        <p:spPr bwMode="auto">
          <a:xfrm>
            <a:off x="3444875" y="535781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62" name="Oval 146"/>
          <p:cNvSpPr>
            <a:spLocks noChangeArrowheads="1"/>
          </p:cNvSpPr>
          <p:nvPr/>
        </p:nvSpPr>
        <p:spPr bwMode="auto">
          <a:xfrm>
            <a:off x="3521075" y="566261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63" name="Oval 147"/>
          <p:cNvSpPr>
            <a:spLocks noChangeArrowheads="1"/>
          </p:cNvSpPr>
          <p:nvPr/>
        </p:nvSpPr>
        <p:spPr bwMode="auto">
          <a:xfrm>
            <a:off x="3444875" y="573881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64" name="Oval 148"/>
          <p:cNvSpPr>
            <a:spLocks noChangeArrowheads="1"/>
          </p:cNvSpPr>
          <p:nvPr/>
        </p:nvSpPr>
        <p:spPr bwMode="auto">
          <a:xfrm>
            <a:off x="3559175" y="530066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65" name="Oval 149"/>
          <p:cNvSpPr>
            <a:spLocks noChangeArrowheads="1"/>
          </p:cNvSpPr>
          <p:nvPr/>
        </p:nvSpPr>
        <p:spPr bwMode="auto">
          <a:xfrm>
            <a:off x="3559175" y="520541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66" name="Oval 150"/>
          <p:cNvSpPr>
            <a:spLocks noChangeArrowheads="1"/>
          </p:cNvSpPr>
          <p:nvPr/>
        </p:nvSpPr>
        <p:spPr bwMode="auto">
          <a:xfrm>
            <a:off x="3544888" y="50577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67" name="Oval 151"/>
          <p:cNvSpPr>
            <a:spLocks noChangeArrowheads="1"/>
          </p:cNvSpPr>
          <p:nvPr/>
        </p:nvSpPr>
        <p:spPr bwMode="auto">
          <a:xfrm>
            <a:off x="3673475" y="50958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68" name="Oval 152"/>
          <p:cNvSpPr>
            <a:spLocks noChangeArrowheads="1"/>
          </p:cNvSpPr>
          <p:nvPr/>
        </p:nvSpPr>
        <p:spPr bwMode="auto">
          <a:xfrm>
            <a:off x="3392488" y="526732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69" name="Oval 153"/>
          <p:cNvSpPr>
            <a:spLocks noChangeArrowheads="1"/>
          </p:cNvSpPr>
          <p:nvPr/>
        </p:nvSpPr>
        <p:spPr bwMode="auto">
          <a:xfrm>
            <a:off x="3411538" y="541496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70" name="Oval 154"/>
          <p:cNvSpPr>
            <a:spLocks noChangeArrowheads="1"/>
          </p:cNvSpPr>
          <p:nvPr/>
        </p:nvSpPr>
        <p:spPr bwMode="auto">
          <a:xfrm>
            <a:off x="3406775" y="551021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nvGrpSpPr>
          <p:cNvPr id="162971" name="Group 155"/>
          <p:cNvGrpSpPr>
            <a:grpSpLocks/>
          </p:cNvGrpSpPr>
          <p:nvPr/>
        </p:nvGrpSpPr>
        <p:grpSpPr bwMode="auto">
          <a:xfrm>
            <a:off x="3749675" y="4676775"/>
            <a:ext cx="457200" cy="1981200"/>
            <a:chOff x="1872" y="2448"/>
            <a:chExt cx="288" cy="1248"/>
          </a:xfrm>
        </p:grpSpPr>
        <p:sp>
          <p:nvSpPr>
            <p:cNvPr id="162972" name="Rectangle 156"/>
            <p:cNvSpPr>
              <a:spLocks noChangeArrowheads="1"/>
            </p:cNvSpPr>
            <p:nvPr/>
          </p:nvSpPr>
          <p:spPr bwMode="auto">
            <a:xfrm>
              <a:off x="2112" y="2448"/>
              <a:ext cx="48" cy="864"/>
            </a:xfrm>
            <a:prstGeom prst="rect">
              <a:avLst/>
            </a:prstGeom>
            <a:solidFill>
              <a:srgbClr val="FFFF99">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73" name="Freeform 157"/>
            <p:cNvSpPr>
              <a:spLocks/>
            </p:cNvSpPr>
            <p:nvPr/>
          </p:nvSpPr>
          <p:spPr bwMode="auto">
            <a:xfrm>
              <a:off x="1872" y="3312"/>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74" name="Freeform 158"/>
            <p:cNvSpPr>
              <a:spLocks/>
            </p:cNvSpPr>
            <p:nvPr/>
          </p:nvSpPr>
          <p:spPr bwMode="auto">
            <a:xfrm>
              <a:off x="1920" y="2448"/>
              <a:ext cx="240" cy="1248"/>
            </a:xfrm>
            <a:custGeom>
              <a:avLst/>
              <a:gdLst>
                <a:gd name="T0" fmla="*/ 0 w 240"/>
                <a:gd name="T1" fmla="*/ 1248 h 1248"/>
                <a:gd name="T2" fmla="*/ 240 w 240"/>
                <a:gd name="T3" fmla="*/ 864 h 1248"/>
                <a:gd name="T4" fmla="*/ 240 w 240"/>
                <a:gd name="T5" fmla="*/ 0 h 1248"/>
                <a:gd name="T6" fmla="*/ 0 w 240"/>
                <a:gd name="T7" fmla="*/ 384 h 1248"/>
                <a:gd name="T8" fmla="*/ 0 w 240"/>
                <a:gd name="T9" fmla="*/ 1248 h 1248"/>
                <a:gd name="T10" fmla="*/ 0 60000 65536"/>
                <a:gd name="T11" fmla="*/ 0 60000 65536"/>
                <a:gd name="T12" fmla="*/ 0 60000 65536"/>
                <a:gd name="T13" fmla="*/ 0 60000 65536"/>
                <a:gd name="T14" fmla="*/ 0 60000 65536"/>
                <a:gd name="T15" fmla="*/ 0 w 240"/>
                <a:gd name="T16" fmla="*/ 0 h 1248"/>
                <a:gd name="T17" fmla="*/ 240 w 240"/>
                <a:gd name="T18" fmla="*/ 1248 h 1248"/>
              </a:gdLst>
              <a:ahLst/>
              <a:cxnLst>
                <a:cxn ang="T10">
                  <a:pos x="T0" y="T1"/>
                </a:cxn>
                <a:cxn ang="T11">
                  <a:pos x="T2" y="T3"/>
                </a:cxn>
                <a:cxn ang="T12">
                  <a:pos x="T4" y="T5"/>
                </a:cxn>
                <a:cxn ang="T13">
                  <a:pos x="T6" y="T7"/>
                </a:cxn>
                <a:cxn ang="T14">
                  <a:pos x="T8" y="T9"/>
                </a:cxn>
              </a:cxnLst>
              <a:rect l="T15" t="T16" r="T17" b="T18"/>
              <a:pathLst>
                <a:path w="240" h="1248">
                  <a:moveTo>
                    <a:pt x="0" y="1248"/>
                  </a:moveTo>
                  <a:lnTo>
                    <a:pt x="240" y="864"/>
                  </a:lnTo>
                  <a:lnTo>
                    <a:pt x="240" y="0"/>
                  </a:lnTo>
                  <a:lnTo>
                    <a:pt x="0" y="384"/>
                  </a:lnTo>
                  <a:lnTo>
                    <a:pt x="0" y="1248"/>
                  </a:lnTo>
                  <a:close/>
                </a:path>
              </a:pathLst>
            </a:custGeom>
            <a:solidFill>
              <a:srgbClr val="FFFF99">
                <a:alpha val="50195"/>
              </a:srgbClr>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75" name="Rectangle 159"/>
            <p:cNvSpPr>
              <a:spLocks noChangeArrowheads="1"/>
            </p:cNvSpPr>
            <p:nvPr/>
          </p:nvSpPr>
          <p:spPr bwMode="auto">
            <a:xfrm>
              <a:off x="1872" y="2832"/>
              <a:ext cx="48" cy="864"/>
            </a:xfrm>
            <a:prstGeom prst="rect">
              <a:avLst/>
            </a:prstGeom>
            <a:solidFill>
              <a:srgbClr val="FFFF99">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76" name="Freeform 160"/>
            <p:cNvSpPr>
              <a:spLocks/>
            </p:cNvSpPr>
            <p:nvPr/>
          </p:nvSpPr>
          <p:spPr bwMode="auto">
            <a:xfrm>
              <a:off x="1872" y="2448"/>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sp>
        <p:nvSpPr>
          <p:cNvPr id="162977" name="Rectangle 161"/>
          <p:cNvSpPr>
            <a:spLocks noGrp="1" noChangeArrowheads="1"/>
          </p:cNvSpPr>
          <p:nvPr>
            <p:ph type="title" idx="4294967295"/>
          </p:nvPr>
        </p:nvSpPr>
        <p:spPr>
          <a:xfrm>
            <a:off x="0" y="0"/>
            <a:ext cx="9144000" cy="76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ja-JP" altLang="en-US" sz="3600" b="1" dirty="0" smtClean="0">
                <a:solidFill>
                  <a:srgbClr val="0000FF"/>
                </a:solidFill>
                <a:latin typeface="Times New Roman" pitchFamily="18" charset="0"/>
                <a:cs typeface="Times New Roman" pitchFamily="18" charset="0"/>
              </a:rPr>
              <a:t>液晶</a:t>
            </a:r>
            <a:r>
              <a:rPr lang="en-US" altLang="ja-JP" sz="3600" b="1" dirty="0" smtClean="0">
                <a:solidFill>
                  <a:srgbClr val="0000FF"/>
                </a:solidFill>
                <a:latin typeface="Times New Roman" pitchFamily="18" charset="0"/>
                <a:cs typeface="Times New Roman" pitchFamily="18" charset="0"/>
              </a:rPr>
              <a:t>TV</a:t>
            </a:r>
            <a:r>
              <a:rPr lang="ja-JP" altLang="en-US" sz="3600" b="1" dirty="0" smtClean="0">
                <a:solidFill>
                  <a:srgbClr val="0000FF"/>
                </a:solidFill>
                <a:latin typeface="Times New Roman" pitchFamily="18" charset="0"/>
                <a:cs typeface="Times New Roman" pitchFamily="18" charset="0"/>
              </a:rPr>
              <a:t>の</a:t>
            </a:r>
            <a:r>
              <a:rPr lang="ja-JP" altLang="en-US" sz="3600" b="1" dirty="0">
                <a:solidFill>
                  <a:srgbClr val="0000FF"/>
                </a:solidFill>
                <a:latin typeface="Times New Roman" pitchFamily="18" charset="0"/>
                <a:cs typeface="Times New Roman" pitchFamily="18" charset="0"/>
              </a:rPr>
              <a:t>構造</a:t>
            </a:r>
          </a:p>
        </p:txBody>
      </p:sp>
      <p:sp>
        <p:nvSpPr>
          <p:cNvPr id="162978" name="Line 162"/>
          <p:cNvSpPr>
            <a:spLocks noChangeShapeType="1"/>
          </p:cNvSpPr>
          <p:nvPr/>
        </p:nvSpPr>
        <p:spPr bwMode="auto">
          <a:xfrm>
            <a:off x="2911475" y="3762375"/>
            <a:ext cx="1828800" cy="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979" name="AutoShape 163"/>
          <p:cNvSpPr>
            <a:spLocks noChangeArrowheads="1"/>
          </p:cNvSpPr>
          <p:nvPr/>
        </p:nvSpPr>
        <p:spPr bwMode="auto">
          <a:xfrm rot="13614">
            <a:off x="4054475" y="4829175"/>
            <a:ext cx="609600" cy="3048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80" name="AutoShape 164"/>
          <p:cNvSpPr>
            <a:spLocks noChangeArrowheads="1"/>
          </p:cNvSpPr>
          <p:nvPr/>
        </p:nvSpPr>
        <p:spPr bwMode="auto">
          <a:xfrm rot="13614">
            <a:off x="3978275" y="5019675"/>
            <a:ext cx="609600" cy="304800"/>
          </a:xfrm>
          <a:prstGeom prst="rightArrow">
            <a:avLst>
              <a:gd name="adj1" fmla="val 50000"/>
              <a:gd name="adj2" fmla="val 50000"/>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81" name="AutoShape 165"/>
          <p:cNvSpPr>
            <a:spLocks noChangeArrowheads="1"/>
          </p:cNvSpPr>
          <p:nvPr/>
        </p:nvSpPr>
        <p:spPr bwMode="auto">
          <a:xfrm rot="13614">
            <a:off x="3902075" y="5210175"/>
            <a:ext cx="609600" cy="304800"/>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82" name="AutoShape 166"/>
          <p:cNvSpPr>
            <a:spLocks noChangeArrowheads="1"/>
          </p:cNvSpPr>
          <p:nvPr/>
        </p:nvSpPr>
        <p:spPr bwMode="auto">
          <a:xfrm rot="13614">
            <a:off x="4054475" y="2867025"/>
            <a:ext cx="609600" cy="3048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83" name="AutoShape 167"/>
          <p:cNvSpPr>
            <a:spLocks noChangeArrowheads="1"/>
          </p:cNvSpPr>
          <p:nvPr/>
        </p:nvSpPr>
        <p:spPr bwMode="auto">
          <a:xfrm rot="13614">
            <a:off x="3978275" y="3057525"/>
            <a:ext cx="609600" cy="304800"/>
          </a:xfrm>
          <a:prstGeom prst="rightArrow">
            <a:avLst>
              <a:gd name="adj1" fmla="val 50000"/>
              <a:gd name="adj2" fmla="val 50000"/>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84" name="AutoShape 168"/>
          <p:cNvSpPr>
            <a:spLocks noChangeArrowheads="1"/>
          </p:cNvSpPr>
          <p:nvPr/>
        </p:nvSpPr>
        <p:spPr bwMode="auto">
          <a:xfrm rot="13614">
            <a:off x="3902075" y="3248025"/>
            <a:ext cx="609600" cy="304800"/>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85" name="AutoShape 169"/>
          <p:cNvSpPr>
            <a:spLocks noChangeArrowheads="1"/>
          </p:cNvSpPr>
          <p:nvPr/>
        </p:nvSpPr>
        <p:spPr bwMode="auto">
          <a:xfrm rot="13614">
            <a:off x="4816475" y="2867025"/>
            <a:ext cx="609600" cy="3048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86" name="AutoShape 170"/>
          <p:cNvSpPr>
            <a:spLocks noChangeArrowheads="1"/>
          </p:cNvSpPr>
          <p:nvPr/>
        </p:nvSpPr>
        <p:spPr bwMode="auto">
          <a:xfrm rot="13614">
            <a:off x="4740275" y="3057525"/>
            <a:ext cx="609600" cy="304800"/>
          </a:xfrm>
          <a:prstGeom prst="rightArrow">
            <a:avLst>
              <a:gd name="adj1" fmla="val 50000"/>
              <a:gd name="adj2" fmla="val 50000"/>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87" name="AutoShape 171"/>
          <p:cNvSpPr>
            <a:spLocks noChangeArrowheads="1"/>
          </p:cNvSpPr>
          <p:nvPr/>
        </p:nvSpPr>
        <p:spPr bwMode="auto">
          <a:xfrm rot="13614">
            <a:off x="4664075" y="3248025"/>
            <a:ext cx="609600" cy="304800"/>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nvGrpSpPr>
          <p:cNvPr id="162988" name="Group 172"/>
          <p:cNvGrpSpPr>
            <a:grpSpLocks/>
          </p:cNvGrpSpPr>
          <p:nvPr/>
        </p:nvGrpSpPr>
        <p:grpSpPr bwMode="auto">
          <a:xfrm>
            <a:off x="4359275" y="2771775"/>
            <a:ext cx="457200" cy="3886200"/>
            <a:chOff x="2592" y="1392"/>
            <a:chExt cx="288" cy="2448"/>
          </a:xfrm>
        </p:grpSpPr>
        <p:grpSp>
          <p:nvGrpSpPr>
            <p:cNvPr id="162989" name="Group 173"/>
            <p:cNvGrpSpPr>
              <a:grpSpLocks/>
            </p:cNvGrpSpPr>
            <p:nvPr/>
          </p:nvGrpSpPr>
          <p:grpSpPr bwMode="auto">
            <a:xfrm>
              <a:off x="2592" y="1392"/>
              <a:ext cx="288" cy="2448"/>
              <a:chOff x="2496" y="1296"/>
              <a:chExt cx="288" cy="2448"/>
            </a:xfrm>
          </p:grpSpPr>
          <p:sp>
            <p:nvSpPr>
              <p:cNvPr id="162990" name="Freeform 174"/>
              <p:cNvSpPr>
                <a:spLocks/>
              </p:cNvSpPr>
              <p:nvPr/>
            </p:nvSpPr>
            <p:spPr bwMode="auto">
              <a:xfrm>
                <a:off x="2496" y="3360"/>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C0C0C0">
                  <a:alpha val="50195"/>
                </a:srgbClr>
              </a:solidFill>
              <a:ln w="9525">
                <a:solidFill>
                  <a:schemeClr val="tx1"/>
                </a:solidFill>
                <a:round/>
                <a:headEnd/>
                <a:tailEnd/>
              </a:ln>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91" name="Rectangle 175"/>
              <p:cNvSpPr>
                <a:spLocks noChangeArrowheads="1"/>
              </p:cNvSpPr>
              <p:nvPr/>
            </p:nvSpPr>
            <p:spPr bwMode="auto">
              <a:xfrm>
                <a:off x="2496" y="1680"/>
                <a:ext cx="48" cy="2064"/>
              </a:xfrm>
              <a:prstGeom prst="rect">
                <a:avLst/>
              </a:prstGeom>
              <a:solidFill>
                <a:srgbClr val="C0C0C0">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92" name="Rectangle 176"/>
              <p:cNvSpPr>
                <a:spLocks noChangeArrowheads="1"/>
              </p:cNvSpPr>
              <p:nvPr/>
            </p:nvSpPr>
            <p:spPr bwMode="auto">
              <a:xfrm>
                <a:off x="2736" y="1296"/>
                <a:ext cx="48" cy="2064"/>
              </a:xfrm>
              <a:prstGeom prst="rect">
                <a:avLst/>
              </a:prstGeom>
              <a:solidFill>
                <a:srgbClr val="C0C0C0">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93" name="Freeform 177"/>
              <p:cNvSpPr>
                <a:spLocks/>
              </p:cNvSpPr>
              <p:nvPr/>
            </p:nvSpPr>
            <p:spPr bwMode="auto">
              <a:xfrm>
                <a:off x="2496" y="1296"/>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C0C0C0">
                  <a:alpha val="50195"/>
                </a:srgbClr>
              </a:solidFill>
              <a:ln w="9525">
                <a:solidFill>
                  <a:schemeClr val="tx1"/>
                </a:solidFill>
                <a:round/>
                <a:headEnd/>
                <a:tailEnd/>
              </a:ln>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2994" name="Freeform 178"/>
              <p:cNvSpPr>
                <a:spLocks/>
              </p:cNvSpPr>
              <p:nvPr/>
            </p:nvSpPr>
            <p:spPr bwMode="auto">
              <a:xfrm>
                <a:off x="2544" y="1296"/>
                <a:ext cx="240" cy="2448"/>
              </a:xfrm>
              <a:custGeom>
                <a:avLst/>
                <a:gdLst>
                  <a:gd name="T0" fmla="*/ 0 w 240"/>
                  <a:gd name="T1" fmla="*/ 384 h 2448"/>
                  <a:gd name="T2" fmla="*/ 240 w 240"/>
                  <a:gd name="T3" fmla="*/ 0 h 2448"/>
                  <a:gd name="T4" fmla="*/ 240 w 240"/>
                  <a:gd name="T5" fmla="*/ 2064 h 2448"/>
                  <a:gd name="T6" fmla="*/ 0 w 240"/>
                  <a:gd name="T7" fmla="*/ 2448 h 2448"/>
                  <a:gd name="T8" fmla="*/ 0 w 240"/>
                  <a:gd name="T9" fmla="*/ 384 h 2448"/>
                  <a:gd name="T10" fmla="*/ 0 60000 65536"/>
                  <a:gd name="T11" fmla="*/ 0 60000 65536"/>
                  <a:gd name="T12" fmla="*/ 0 60000 65536"/>
                  <a:gd name="T13" fmla="*/ 0 60000 65536"/>
                  <a:gd name="T14" fmla="*/ 0 60000 65536"/>
                  <a:gd name="T15" fmla="*/ 0 w 240"/>
                  <a:gd name="T16" fmla="*/ 0 h 2448"/>
                  <a:gd name="T17" fmla="*/ 240 w 240"/>
                  <a:gd name="T18" fmla="*/ 2448 h 2448"/>
                </a:gdLst>
                <a:ahLst/>
                <a:cxnLst>
                  <a:cxn ang="T10">
                    <a:pos x="T0" y="T1"/>
                  </a:cxn>
                  <a:cxn ang="T11">
                    <a:pos x="T2" y="T3"/>
                  </a:cxn>
                  <a:cxn ang="T12">
                    <a:pos x="T4" y="T5"/>
                  </a:cxn>
                  <a:cxn ang="T13">
                    <a:pos x="T6" y="T7"/>
                  </a:cxn>
                  <a:cxn ang="T14">
                    <a:pos x="T8" y="T9"/>
                  </a:cxn>
                </a:cxnLst>
                <a:rect l="T15" t="T16" r="T17" b="T18"/>
                <a:pathLst>
                  <a:path w="240" h="2448">
                    <a:moveTo>
                      <a:pt x="0" y="384"/>
                    </a:moveTo>
                    <a:lnTo>
                      <a:pt x="240" y="0"/>
                    </a:lnTo>
                    <a:lnTo>
                      <a:pt x="240" y="2064"/>
                    </a:lnTo>
                    <a:lnTo>
                      <a:pt x="0" y="2448"/>
                    </a:lnTo>
                    <a:lnTo>
                      <a:pt x="0" y="384"/>
                    </a:lnTo>
                    <a:close/>
                  </a:path>
                </a:pathLst>
              </a:custGeom>
              <a:solidFill>
                <a:srgbClr val="C0C0C0">
                  <a:alpha val="50195"/>
                </a:srgbClr>
              </a:solidFill>
              <a:ln w="9525">
                <a:solidFill>
                  <a:schemeClr val="tx1"/>
                </a:solidFill>
                <a:round/>
                <a:headEnd/>
                <a:tailEnd/>
              </a:ln>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sp>
          <p:nvSpPr>
            <p:cNvPr id="162995" name="Line 179"/>
            <p:cNvSpPr>
              <a:spLocks noChangeShapeType="1"/>
            </p:cNvSpPr>
            <p:nvPr/>
          </p:nvSpPr>
          <p:spPr bwMode="auto">
            <a:xfrm>
              <a:off x="2682" y="1713"/>
              <a:ext cx="0" cy="206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996" name="Line 180"/>
            <p:cNvSpPr>
              <a:spLocks noChangeShapeType="1"/>
            </p:cNvSpPr>
            <p:nvPr/>
          </p:nvSpPr>
          <p:spPr bwMode="auto">
            <a:xfrm>
              <a:off x="2730" y="1629"/>
              <a:ext cx="0" cy="206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997" name="Line 181"/>
            <p:cNvSpPr>
              <a:spLocks noChangeShapeType="1"/>
            </p:cNvSpPr>
            <p:nvPr/>
          </p:nvSpPr>
          <p:spPr bwMode="auto">
            <a:xfrm>
              <a:off x="2778" y="1560"/>
              <a:ext cx="0" cy="206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2998" name="Line 182"/>
            <p:cNvSpPr>
              <a:spLocks noChangeShapeType="1"/>
            </p:cNvSpPr>
            <p:nvPr/>
          </p:nvSpPr>
          <p:spPr bwMode="auto">
            <a:xfrm>
              <a:off x="2826" y="1485"/>
              <a:ext cx="0" cy="206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grpSp>
      <p:grpSp>
        <p:nvGrpSpPr>
          <p:cNvPr id="162999" name="Group 183"/>
          <p:cNvGrpSpPr>
            <a:grpSpLocks/>
          </p:cNvGrpSpPr>
          <p:nvPr/>
        </p:nvGrpSpPr>
        <p:grpSpPr bwMode="auto">
          <a:xfrm>
            <a:off x="5045075" y="2771775"/>
            <a:ext cx="457200" cy="1981200"/>
            <a:chOff x="1872" y="1296"/>
            <a:chExt cx="288" cy="1248"/>
          </a:xfrm>
        </p:grpSpPr>
        <p:sp>
          <p:nvSpPr>
            <p:cNvPr id="163000" name="Freeform 184"/>
            <p:cNvSpPr>
              <a:spLocks/>
            </p:cNvSpPr>
            <p:nvPr/>
          </p:nvSpPr>
          <p:spPr bwMode="auto">
            <a:xfrm>
              <a:off x="1872" y="2160"/>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chemeClr val="accent2">
                <a:alpha val="50195"/>
              </a:schemeClr>
            </a:solidFill>
            <a:ln w="9525">
              <a:solidFill>
                <a:schemeClr val="tx1"/>
              </a:solidFill>
              <a:round/>
              <a:headEnd/>
              <a:tailEnd/>
            </a:ln>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01" name="Rectangle 185"/>
            <p:cNvSpPr>
              <a:spLocks noChangeArrowheads="1"/>
            </p:cNvSpPr>
            <p:nvPr/>
          </p:nvSpPr>
          <p:spPr bwMode="auto">
            <a:xfrm>
              <a:off x="2112" y="1296"/>
              <a:ext cx="48" cy="864"/>
            </a:xfrm>
            <a:prstGeom prst="rect">
              <a:avLst/>
            </a:prstGeom>
            <a:solidFill>
              <a:schemeClr val="accent2">
                <a:alpha val="50195"/>
              </a:scheme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02" name="Freeform 186"/>
            <p:cNvSpPr>
              <a:spLocks/>
            </p:cNvSpPr>
            <p:nvPr/>
          </p:nvSpPr>
          <p:spPr bwMode="auto">
            <a:xfrm>
              <a:off x="1872" y="1296"/>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chemeClr val="accent2">
                <a:alpha val="50195"/>
              </a:schemeClr>
            </a:solidFill>
            <a:ln w="9525">
              <a:solidFill>
                <a:schemeClr val="tx1"/>
              </a:solidFill>
              <a:round/>
              <a:headEnd/>
              <a:tailEnd/>
            </a:ln>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03" name="Freeform 187"/>
            <p:cNvSpPr>
              <a:spLocks/>
            </p:cNvSpPr>
            <p:nvPr/>
          </p:nvSpPr>
          <p:spPr bwMode="auto">
            <a:xfrm>
              <a:off x="1920" y="1296"/>
              <a:ext cx="240" cy="1248"/>
            </a:xfrm>
            <a:custGeom>
              <a:avLst/>
              <a:gdLst>
                <a:gd name="T0" fmla="*/ 0 w 240"/>
                <a:gd name="T1" fmla="*/ 1248 h 1248"/>
                <a:gd name="T2" fmla="*/ 240 w 240"/>
                <a:gd name="T3" fmla="*/ 864 h 1248"/>
                <a:gd name="T4" fmla="*/ 240 w 240"/>
                <a:gd name="T5" fmla="*/ 0 h 1248"/>
                <a:gd name="T6" fmla="*/ 0 w 240"/>
                <a:gd name="T7" fmla="*/ 384 h 1248"/>
                <a:gd name="T8" fmla="*/ 0 w 240"/>
                <a:gd name="T9" fmla="*/ 1248 h 1248"/>
                <a:gd name="T10" fmla="*/ 0 60000 65536"/>
                <a:gd name="T11" fmla="*/ 0 60000 65536"/>
                <a:gd name="T12" fmla="*/ 0 60000 65536"/>
                <a:gd name="T13" fmla="*/ 0 60000 65536"/>
                <a:gd name="T14" fmla="*/ 0 60000 65536"/>
                <a:gd name="T15" fmla="*/ 0 w 240"/>
                <a:gd name="T16" fmla="*/ 0 h 1248"/>
                <a:gd name="T17" fmla="*/ 240 w 240"/>
                <a:gd name="T18" fmla="*/ 1248 h 1248"/>
              </a:gdLst>
              <a:ahLst/>
              <a:cxnLst>
                <a:cxn ang="T10">
                  <a:pos x="T0" y="T1"/>
                </a:cxn>
                <a:cxn ang="T11">
                  <a:pos x="T2" y="T3"/>
                </a:cxn>
                <a:cxn ang="T12">
                  <a:pos x="T4" y="T5"/>
                </a:cxn>
                <a:cxn ang="T13">
                  <a:pos x="T6" y="T7"/>
                </a:cxn>
                <a:cxn ang="T14">
                  <a:pos x="T8" y="T9"/>
                </a:cxn>
              </a:cxnLst>
              <a:rect l="T15" t="T16" r="T17" b="T18"/>
              <a:pathLst>
                <a:path w="240" h="1248">
                  <a:moveTo>
                    <a:pt x="0" y="1248"/>
                  </a:moveTo>
                  <a:lnTo>
                    <a:pt x="240" y="864"/>
                  </a:lnTo>
                  <a:lnTo>
                    <a:pt x="240" y="0"/>
                  </a:lnTo>
                  <a:lnTo>
                    <a:pt x="0" y="384"/>
                  </a:lnTo>
                  <a:lnTo>
                    <a:pt x="0" y="1248"/>
                  </a:lnTo>
                  <a:close/>
                </a:path>
              </a:pathLst>
            </a:custGeom>
            <a:solidFill>
              <a:schemeClr val="accent2">
                <a:alpha val="50195"/>
              </a:schemeClr>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04" name="Rectangle 188"/>
            <p:cNvSpPr>
              <a:spLocks noChangeArrowheads="1"/>
            </p:cNvSpPr>
            <p:nvPr/>
          </p:nvSpPr>
          <p:spPr bwMode="auto">
            <a:xfrm>
              <a:off x="1872" y="1680"/>
              <a:ext cx="48" cy="864"/>
            </a:xfrm>
            <a:prstGeom prst="rect">
              <a:avLst/>
            </a:prstGeom>
            <a:solidFill>
              <a:schemeClr val="accent2">
                <a:alpha val="50195"/>
              </a:scheme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grpSp>
        <p:nvGrpSpPr>
          <p:cNvPr id="163005" name="Group 189"/>
          <p:cNvGrpSpPr>
            <a:grpSpLocks/>
          </p:cNvGrpSpPr>
          <p:nvPr/>
        </p:nvGrpSpPr>
        <p:grpSpPr bwMode="auto">
          <a:xfrm>
            <a:off x="5045075" y="4676775"/>
            <a:ext cx="457200" cy="1981200"/>
            <a:chOff x="1872" y="2448"/>
            <a:chExt cx="288" cy="1248"/>
          </a:xfrm>
        </p:grpSpPr>
        <p:sp>
          <p:nvSpPr>
            <p:cNvPr id="163006" name="Rectangle 190"/>
            <p:cNvSpPr>
              <a:spLocks noChangeArrowheads="1"/>
            </p:cNvSpPr>
            <p:nvPr/>
          </p:nvSpPr>
          <p:spPr bwMode="auto">
            <a:xfrm>
              <a:off x="2112" y="2448"/>
              <a:ext cx="48" cy="864"/>
            </a:xfrm>
            <a:prstGeom prst="rect">
              <a:avLst/>
            </a:prstGeom>
            <a:solidFill>
              <a:srgbClr val="FF0000">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07" name="Freeform 191"/>
            <p:cNvSpPr>
              <a:spLocks/>
            </p:cNvSpPr>
            <p:nvPr/>
          </p:nvSpPr>
          <p:spPr bwMode="auto">
            <a:xfrm>
              <a:off x="1872" y="3312"/>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0000">
                <a:alpha val="50195"/>
              </a:srgbClr>
            </a:solidFill>
            <a:ln w="9525">
              <a:solidFill>
                <a:schemeClr val="tx1"/>
              </a:solidFill>
              <a:round/>
              <a:headEnd/>
              <a:tailEnd/>
            </a:ln>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08" name="Freeform 192"/>
            <p:cNvSpPr>
              <a:spLocks/>
            </p:cNvSpPr>
            <p:nvPr/>
          </p:nvSpPr>
          <p:spPr bwMode="auto">
            <a:xfrm>
              <a:off x="1920" y="2448"/>
              <a:ext cx="240" cy="1248"/>
            </a:xfrm>
            <a:custGeom>
              <a:avLst/>
              <a:gdLst>
                <a:gd name="T0" fmla="*/ 0 w 240"/>
                <a:gd name="T1" fmla="*/ 1248 h 1248"/>
                <a:gd name="T2" fmla="*/ 240 w 240"/>
                <a:gd name="T3" fmla="*/ 864 h 1248"/>
                <a:gd name="T4" fmla="*/ 240 w 240"/>
                <a:gd name="T5" fmla="*/ 0 h 1248"/>
                <a:gd name="T6" fmla="*/ 0 w 240"/>
                <a:gd name="T7" fmla="*/ 384 h 1248"/>
                <a:gd name="T8" fmla="*/ 0 w 240"/>
                <a:gd name="T9" fmla="*/ 1248 h 1248"/>
                <a:gd name="T10" fmla="*/ 0 60000 65536"/>
                <a:gd name="T11" fmla="*/ 0 60000 65536"/>
                <a:gd name="T12" fmla="*/ 0 60000 65536"/>
                <a:gd name="T13" fmla="*/ 0 60000 65536"/>
                <a:gd name="T14" fmla="*/ 0 60000 65536"/>
                <a:gd name="T15" fmla="*/ 0 w 240"/>
                <a:gd name="T16" fmla="*/ 0 h 1248"/>
                <a:gd name="T17" fmla="*/ 240 w 240"/>
                <a:gd name="T18" fmla="*/ 1248 h 1248"/>
              </a:gdLst>
              <a:ahLst/>
              <a:cxnLst>
                <a:cxn ang="T10">
                  <a:pos x="T0" y="T1"/>
                </a:cxn>
                <a:cxn ang="T11">
                  <a:pos x="T2" y="T3"/>
                </a:cxn>
                <a:cxn ang="T12">
                  <a:pos x="T4" y="T5"/>
                </a:cxn>
                <a:cxn ang="T13">
                  <a:pos x="T6" y="T7"/>
                </a:cxn>
                <a:cxn ang="T14">
                  <a:pos x="T8" y="T9"/>
                </a:cxn>
              </a:cxnLst>
              <a:rect l="T15" t="T16" r="T17" b="T18"/>
              <a:pathLst>
                <a:path w="240" h="1248">
                  <a:moveTo>
                    <a:pt x="0" y="1248"/>
                  </a:moveTo>
                  <a:lnTo>
                    <a:pt x="240" y="864"/>
                  </a:lnTo>
                  <a:lnTo>
                    <a:pt x="240" y="0"/>
                  </a:lnTo>
                  <a:lnTo>
                    <a:pt x="0" y="384"/>
                  </a:lnTo>
                  <a:lnTo>
                    <a:pt x="0" y="1248"/>
                  </a:lnTo>
                  <a:close/>
                </a:path>
              </a:pathLst>
            </a:custGeom>
            <a:solidFill>
              <a:srgbClr val="FF0000">
                <a:alpha val="50195"/>
              </a:srgbClr>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09" name="Rectangle 193"/>
            <p:cNvSpPr>
              <a:spLocks noChangeArrowheads="1"/>
            </p:cNvSpPr>
            <p:nvPr/>
          </p:nvSpPr>
          <p:spPr bwMode="auto">
            <a:xfrm>
              <a:off x="1872" y="2832"/>
              <a:ext cx="48" cy="864"/>
            </a:xfrm>
            <a:prstGeom prst="rect">
              <a:avLst/>
            </a:prstGeom>
            <a:solidFill>
              <a:srgbClr val="FF0000">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10" name="Freeform 194"/>
            <p:cNvSpPr>
              <a:spLocks/>
            </p:cNvSpPr>
            <p:nvPr/>
          </p:nvSpPr>
          <p:spPr bwMode="auto">
            <a:xfrm>
              <a:off x="1872" y="2448"/>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0000">
                <a:alpha val="50195"/>
              </a:srgbClr>
            </a:solidFill>
            <a:ln w="9525">
              <a:solidFill>
                <a:schemeClr val="tx1"/>
              </a:solidFill>
              <a:round/>
              <a:headEnd/>
              <a:tailEnd/>
            </a:ln>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sp>
        <p:nvSpPr>
          <p:cNvPr id="163011" name="AutoShape 195"/>
          <p:cNvSpPr>
            <a:spLocks noChangeArrowheads="1"/>
          </p:cNvSpPr>
          <p:nvPr/>
        </p:nvSpPr>
        <p:spPr bwMode="auto">
          <a:xfrm rot="13614">
            <a:off x="5578475" y="3533775"/>
            <a:ext cx="609600" cy="3048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12" name="AutoShape 196"/>
          <p:cNvSpPr>
            <a:spLocks noChangeArrowheads="1"/>
          </p:cNvSpPr>
          <p:nvPr/>
        </p:nvSpPr>
        <p:spPr bwMode="auto">
          <a:xfrm rot="13614">
            <a:off x="1266825" y="3990975"/>
            <a:ext cx="609600" cy="3048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13" name="AutoShape 197"/>
          <p:cNvSpPr>
            <a:spLocks noChangeArrowheads="1"/>
          </p:cNvSpPr>
          <p:nvPr/>
        </p:nvSpPr>
        <p:spPr bwMode="auto">
          <a:xfrm rot="13614">
            <a:off x="1190625" y="4181475"/>
            <a:ext cx="609600" cy="304800"/>
          </a:xfrm>
          <a:prstGeom prst="rightArrow">
            <a:avLst>
              <a:gd name="adj1" fmla="val 50000"/>
              <a:gd name="adj2" fmla="val 50000"/>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14" name="AutoShape 198"/>
          <p:cNvSpPr>
            <a:spLocks noChangeArrowheads="1"/>
          </p:cNvSpPr>
          <p:nvPr/>
        </p:nvSpPr>
        <p:spPr bwMode="auto">
          <a:xfrm rot="13614">
            <a:off x="1114425" y="4371975"/>
            <a:ext cx="609600" cy="304800"/>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nvGrpSpPr>
          <p:cNvPr id="163015" name="Group 199"/>
          <p:cNvGrpSpPr>
            <a:grpSpLocks/>
          </p:cNvGrpSpPr>
          <p:nvPr/>
        </p:nvGrpSpPr>
        <p:grpSpPr bwMode="auto">
          <a:xfrm>
            <a:off x="3162300" y="7153275"/>
            <a:ext cx="746125" cy="381000"/>
            <a:chOff x="172" y="3744"/>
            <a:chExt cx="470" cy="240"/>
          </a:xfrm>
        </p:grpSpPr>
        <p:grpSp>
          <p:nvGrpSpPr>
            <p:cNvPr id="163016" name="Group 200"/>
            <p:cNvGrpSpPr>
              <a:grpSpLocks/>
            </p:cNvGrpSpPr>
            <p:nvPr/>
          </p:nvGrpSpPr>
          <p:grpSpPr bwMode="auto">
            <a:xfrm>
              <a:off x="172" y="3744"/>
              <a:ext cx="470" cy="240"/>
              <a:chOff x="172" y="3744"/>
              <a:chExt cx="470" cy="240"/>
            </a:xfrm>
          </p:grpSpPr>
          <p:grpSp>
            <p:nvGrpSpPr>
              <p:cNvPr id="163017" name="Group 201"/>
              <p:cNvGrpSpPr>
                <a:grpSpLocks/>
              </p:cNvGrpSpPr>
              <p:nvPr/>
            </p:nvGrpSpPr>
            <p:grpSpPr bwMode="auto">
              <a:xfrm>
                <a:off x="172" y="3744"/>
                <a:ext cx="470" cy="240"/>
                <a:chOff x="172" y="3744"/>
                <a:chExt cx="470" cy="240"/>
              </a:xfrm>
            </p:grpSpPr>
            <p:sp>
              <p:nvSpPr>
                <p:cNvPr id="163018" name="Oval 202"/>
                <p:cNvSpPr>
                  <a:spLocks noChangeArrowheads="1"/>
                </p:cNvSpPr>
                <p:nvPr/>
              </p:nvSpPr>
              <p:spPr bwMode="auto">
                <a:xfrm>
                  <a:off x="498"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19" name="Rectangle 203"/>
                <p:cNvSpPr>
                  <a:spLocks noChangeArrowheads="1"/>
                </p:cNvSpPr>
                <p:nvPr/>
              </p:nvSpPr>
              <p:spPr bwMode="auto">
                <a:xfrm>
                  <a:off x="240" y="3744"/>
                  <a:ext cx="336" cy="240"/>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20" name="Oval 204"/>
                <p:cNvSpPr>
                  <a:spLocks noChangeArrowheads="1"/>
                </p:cNvSpPr>
                <p:nvPr/>
              </p:nvSpPr>
              <p:spPr bwMode="auto">
                <a:xfrm>
                  <a:off x="172"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sp>
            <p:nvSpPr>
              <p:cNvPr id="163021" name="Rectangle 205"/>
              <p:cNvSpPr>
                <a:spLocks noChangeArrowheads="1"/>
              </p:cNvSpPr>
              <p:nvPr/>
            </p:nvSpPr>
            <p:spPr bwMode="auto">
              <a:xfrm>
                <a:off x="528" y="3748"/>
                <a:ext cx="47" cy="23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grpSp>
          <p:nvGrpSpPr>
            <p:cNvPr id="163022" name="Group 206"/>
            <p:cNvGrpSpPr>
              <a:grpSpLocks/>
            </p:cNvGrpSpPr>
            <p:nvPr/>
          </p:nvGrpSpPr>
          <p:grpSpPr bwMode="auto">
            <a:xfrm>
              <a:off x="194" y="3840"/>
              <a:ext cx="53" cy="48"/>
              <a:chOff x="115" y="3648"/>
              <a:chExt cx="53" cy="48"/>
            </a:xfrm>
          </p:grpSpPr>
          <p:sp>
            <p:nvSpPr>
              <p:cNvPr id="163023" name="Oval 207"/>
              <p:cNvSpPr>
                <a:spLocks noChangeAspect="1" noChangeArrowheads="1"/>
              </p:cNvSpPr>
              <p:nvPr/>
            </p:nvSpPr>
            <p:spPr bwMode="auto">
              <a:xfrm>
                <a:off x="139"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24" name="Rectangle 208"/>
              <p:cNvSpPr>
                <a:spLocks noChangeArrowheads="1"/>
              </p:cNvSpPr>
              <p:nvPr/>
            </p:nvSpPr>
            <p:spPr bwMode="auto">
              <a:xfrm>
                <a:off x="130" y="3648"/>
                <a:ext cx="23" cy="48"/>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25" name="Oval 209"/>
              <p:cNvSpPr>
                <a:spLocks noChangeAspect="1" noChangeArrowheads="1"/>
              </p:cNvSpPr>
              <p:nvPr/>
            </p:nvSpPr>
            <p:spPr bwMode="auto">
              <a:xfrm>
                <a:off x="115"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26" name="Rectangle 210"/>
              <p:cNvSpPr>
                <a:spLocks noChangeArrowheads="1"/>
              </p:cNvSpPr>
              <p:nvPr/>
            </p:nvSpPr>
            <p:spPr bwMode="auto">
              <a:xfrm>
                <a:off x="148" y="3653"/>
                <a:ext cx="5" cy="4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grpSp>
      <p:sp>
        <p:nvSpPr>
          <p:cNvPr id="163027" name="Line 211"/>
          <p:cNvSpPr>
            <a:spLocks noChangeShapeType="1"/>
          </p:cNvSpPr>
          <p:nvPr/>
        </p:nvSpPr>
        <p:spPr bwMode="auto">
          <a:xfrm flipH="1">
            <a:off x="2971800" y="7343775"/>
            <a:ext cx="2444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3028" name="Line 212"/>
          <p:cNvSpPr>
            <a:spLocks noChangeShapeType="1"/>
          </p:cNvSpPr>
          <p:nvPr/>
        </p:nvSpPr>
        <p:spPr bwMode="auto">
          <a:xfrm>
            <a:off x="3292475" y="66579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3029" name="Line 213"/>
          <p:cNvSpPr>
            <a:spLocks noChangeShapeType="1"/>
          </p:cNvSpPr>
          <p:nvPr/>
        </p:nvSpPr>
        <p:spPr bwMode="auto">
          <a:xfrm flipH="1">
            <a:off x="2530475" y="6886575"/>
            <a:ext cx="76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3030" name="Line 214"/>
          <p:cNvSpPr>
            <a:spLocks noChangeShapeType="1"/>
          </p:cNvSpPr>
          <p:nvPr/>
        </p:nvSpPr>
        <p:spPr bwMode="auto">
          <a:xfrm>
            <a:off x="2530475" y="6886575"/>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3031" name="Line 215"/>
          <p:cNvSpPr>
            <a:spLocks noChangeShapeType="1"/>
          </p:cNvSpPr>
          <p:nvPr/>
        </p:nvSpPr>
        <p:spPr bwMode="auto">
          <a:xfrm flipH="1">
            <a:off x="2530475" y="7343775"/>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3032" name="Oval 216"/>
          <p:cNvSpPr>
            <a:spLocks noChangeArrowheads="1"/>
          </p:cNvSpPr>
          <p:nvPr/>
        </p:nvSpPr>
        <p:spPr bwMode="auto">
          <a:xfrm>
            <a:off x="2667000" y="7308850"/>
            <a:ext cx="762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33" name="Oval 217"/>
          <p:cNvSpPr>
            <a:spLocks noChangeArrowheads="1"/>
          </p:cNvSpPr>
          <p:nvPr/>
        </p:nvSpPr>
        <p:spPr bwMode="auto">
          <a:xfrm>
            <a:off x="2914650" y="7308850"/>
            <a:ext cx="762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34" name="Line 218"/>
          <p:cNvSpPr>
            <a:spLocks noChangeShapeType="1"/>
          </p:cNvSpPr>
          <p:nvPr/>
        </p:nvSpPr>
        <p:spPr bwMode="auto">
          <a:xfrm flipH="1">
            <a:off x="2698750" y="7305675"/>
            <a:ext cx="365125"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3035" name="Line 219"/>
          <p:cNvSpPr>
            <a:spLocks noChangeShapeType="1"/>
          </p:cNvSpPr>
          <p:nvPr/>
        </p:nvSpPr>
        <p:spPr bwMode="auto">
          <a:xfrm>
            <a:off x="4054475" y="6886575"/>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3036" name="Line 220"/>
          <p:cNvSpPr>
            <a:spLocks noChangeShapeType="1"/>
          </p:cNvSpPr>
          <p:nvPr/>
        </p:nvSpPr>
        <p:spPr bwMode="auto">
          <a:xfrm flipH="1">
            <a:off x="3825875" y="6886575"/>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3037" name="Line 221"/>
          <p:cNvSpPr>
            <a:spLocks noChangeShapeType="1"/>
          </p:cNvSpPr>
          <p:nvPr/>
        </p:nvSpPr>
        <p:spPr bwMode="auto">
          <a:xfrm>
            <a:off x="3825875" y="66579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3038" name="Line 222"/>
          <p:cNvSpPr>
            <a:spLocks noChangeShapeType="1"/>
          </p:cNvSpPr>
          <p:nvPr/>
        </p:nvSpPr>
        <p:spPr bwMode="auto">
          <a:xfrm flipH="1">
            <a:off x="5029200" y="1476375"/>
            <a:ext cx="2444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3039" name="Line 223"/>
          <p:cNvSpPr>
            <a:spLocks noChangeShapeType="1"/>
          </p:cNvSpPr>
          <p:nvPr/>
        </p:nvSpPr>
        <p:spPr bwMode="auto">
          <a:xfrm flipH="1">
            <a:off x="4206875" y="1895475"/>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3040" name="Line 224"/>
          <p:cNvSpPr>
            <a:spLocks noChangeShapeType="1"/>
          </p:cNvSpPr>
          <p:nvPr/>
        </p:nvSpPr>
        <p:spPr bwMode="auto">
          <a:xfrm>
            <a:off x="3673475" y="1476375"/>
            <a:ext cx="0" cy="419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3041" name="Line 225"/>
          <p:cNvSpPr>
            <a:spLocks noChangeShapeType="1"/>
          </p:cNvSpPr>
          <p:nvPr/>
        </p:nvSpPr>
        <p:spPr bwMode="auto">
          <a:xfrm flipH="1">
            <a:off x="4511675" y="1476375"/>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3042" name="Oval 226"/>
          <p:cNvSpPr>
            <a:spLocks noChangeArrowheads="1"/>
          </p:cNvSpPr>
          <p:nvPr/>
        </p:nvSpPr>
        <p:spPr bwMode="auto">
          <a:xfrm>
            <a:off x="4724400" y="1441450"/>
            <a:ext cx="762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43" name="Oval 227"/>
          <p:cNvSpPr>
            <a:spLocks noChangeArrowheads="1"/>
          </p:cNvSpPr>
          <p:nvPr/>
        </p:nvSpPr>
        <p:spPr bwMode="auto">
          <a:xfrm>
            <a:off x="4972050" y="1441450"/>
            <a:ext cx="762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44" name="Line 228"/>
          <p:cNvSpPr>
            <a:spLocks noChangeShapeType="1"/>
          </p:cNvSpPr>
          <p:nvPr/>
        </p:nvSpPr>
        <p:spPr bwMode="auto">
          <a:xfrm flipH="1">
            <a:off x="4756150" y="1362075"/>
            <a:ext cx="365125" cy="79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3045" name="Line 229"/>
          <p:cNvSpPr>
            <a:spLocks noChangeShapeType="1"/>
          </p:cNvSpPr>
          <p:nvPr/>
        </p:nvSpPr>
        <p:spPr bwMode="auto">
          <a:xfrm>
            <a:off x="5273675" y="1476375"/>
            <a:ext cx="0" cy="419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3046" name="Line 230"/>
          <p:cNvSpPr>
            <a:spLocks noChangeShapeType="1"/>
          </p:cNvSpPr>
          <p:nvPr/>
        </p:nvSpPr>
        <p:spPr bwMode="auto">
          <a:xfrm>
            <a:off x="3673475" y="1895475"/>
            <a:ext cx="0" cy="876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3047" name="Line 231"/>
          <p:cNvSpPr>
            <a:spLocks noChangeShapeType="1"/>
          </p:cNvSpPr>
          <p:nvPr/>
        </p:nvSpPr>
        <p:spPr bwMode="auto">
          <a:xfrm>
            <a:off x="4206875" y="1895475"/>
            <a:ext cx="0" cy="876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3048" name="Text Box 232"/>
          <p:cNvSpPr txBox="1">
            <a:spLocks noChangeArrowheads="1"/>
          </p:cNvSpPr>
          <p:nvPr/>
        </p:nvSpPr>
        <p:spPr bwMode="auto">
          <a:xfrm>
            <a:off x="3194050" y="928688"/>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ja-JP" altLang="en-US" sz="2000" smtClean="0">
                <a:solidFill>
                  <a:srgbClr val="000000"/>
                </a:solidFill>
                <a:cs typeface="Times New Roman" pitchFamily="18" charset="0"/>
              </a:rPr>
              <a:t>電源</a:t>
            </a:r>
          </a:p>
        </p:txBody>
      </p:sp>
      <p:sp>
        <p:nvSpPr>
          <p:cNvPr id="163049" name="Text Box 233"/>
          <p:cNvSpPr txBox="1">
            <a:spLocks noChangeArrowheads="1"/>
          </p:cNvSpPr>
          <p:nvPr/>
        </p:nvSpPr>
        <p:spPr bwMode="auto">
          <a:xfrm>
            <a:off x="2301875" y="2460625"/>
            <a:ext cx="798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ja-JP" altLang="en-US" sz="1600" b="1" smtClean="0">
                <a:solidFill>
                  <a:srgbClr val="000000"/>
                </a:solidFill>
                <a:cs typeface="Times New Roman" pitchFamily="18" charset="0"/>
              </a:rPr>
              <a:t>偏光板</a:t>
            </a:r>
          </a:p>
        </p:txBody>
      </p:sp>
      <p:sp>
        <p:nvSpPr>
          <p:cNvPr id="163050" name="Text Box 234"/>
          <p:cNvSpPr txBox="1">
            <a:spLocks noChangeArrowheads="1"/>
          </p:cNvSpPr>
          <p:nvPr/>
        </p:nvSpPr>
        <p:spPr bwMode="auto">
          <a:xfrm>
            <a:off x="5035550" y="2243138"/>
            <a:ext cx="1041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ja-JP" altLang="en-US" sz="1600" b="1" smtClean="0">
                <a:solidFill>
                  <a:srgbClr val="000000"/>
                </a:solidFill>
                <a:cs typeface="Times New Roman" pitchFamily="18" charset="0"/>
              </a:rPr>
              <a:t>カラー</a:t>
            </a:r>
            <a:br>
              <a:rPr lang="ja-JP" altLang="en-US" sz="1600" b="1" smtClean="0">
                <a:solidFill>
                  <a:srgbClr val="000000"/>
                </a:solidFill>
                <a:cs typeface="Times New Roman" pitchFamily="18" charset="0"/>
              </a:rPr>
            </a:br>
            <a:r>
              <a:rPr lang="ja-JP" altLang="en-US" sz="1600" b="1" smtClean="0">
                <a:solidFill>
                  <a:srgbClr val="000000"/>
                </a:solidFill>
                <a:cs typeface="Times New Roman" pitchFamily="18" charset="0"/>
              </a:rPr>
              <a:t>フィルター</a:t>
            </a:r>
          </a:p>
        </p:txBody>
      </p:sp>
      <p:sp>
        <p:nvSpPr>
          <p:cNvPr id="163051" name="Line 235"/>
          <p:cNvSpPr>
            <a:spLocks noChangeShapeType="1"/>
          </p:cNvSpPr>
          <p:nvPr/>
        </p:nvSpPr>
        <p:spPr bwMode="auto">
          <a:xfrm>
            <a:off x="2743200" y="1828800"/>
            <a:ext cx="854075" cy="10572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3052" name="Line 236"/>
          <p:cNvSpPr>
            <a:spLocks noChangeShapeType="1"/>
          </p:cNvSpPr>
          <p:nvPr/>
        </p:nvSpPr>
        <p:spPr bwMode="auto">
          <a:xfrm>
            <a:off x="2819400" y="1905000"/>
            <a:ext cx="1235075" cy="9810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3053" name="Rectangle 237"/>
          <p:cNvSpPr>
            <a:spLocks noChangeArrowheads="1"/>
          </p:cNvSpPr>
          <p:nvPr/>
        </p:nvSpPr>
        <p:spPr bwMode="auto">
          <a:xfrm>
            <a:off x="2378075" y="7391400"/>
            <a:ext cx="1060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ja-JP" altLang="en-US" sz="1200" b="1">
                <a:solidFill>
                  <a:srgbClr val="000000"/>
                </a:solidFill>
                <a:latin typeface="Times New Roman" pitchFamily="18" charset="0"/>
                <a:cs typeface="Times New Roman" pitchFamily="18" charset="0"/>
              </a:rPr>
              <a:t>スイッチ</a:t>
            </a:r>
            <a:r>
              <a:rPr lang="en-US" altLang="ja-JP" sz="1200" b="1">
                <a:solidFill>
                  <a:srgbClr val="000000"/>
                </a:solidFill>
                <a:latin typeface="Times New Roman" pitchFamily="18" charset="0"/>
                <a:cs typeface="Times New Roman" pitchFamily="18" charset="0"/>
              </a:rPr>
              <a:t>R</a:t>
            </a:r>
            <a:br>
              <a:rPr lang="en-US" altLang="ja-JP" sz="1200" b="1">
                <a:solidFill>
                  <a:srgbClr val="000000"/>
                </a:solidFill>
                <a:latin typeface="Times New Roman" pitchFamily="18" charset="0"/>
                <a:cs typeface="Times New Roman" pitchFamily="18" charset="0"/>
              </a:rPr>
            </a:br>
            <a:r>
              <a:rPr lang="ja-JP" altLang="en-US" sz="1200" b="1">
                <a:solidFill>
                  <a:srgbClr val="000000"/>
                </a:solidFill>
                <a:latin typeface="Times New Roman" pitchFamily="18" charset="0"/>
                <a:cs typeface="Times New Roman" pitchFamily="18" charset="0"/>
              </a:rPr>
              <a:t>（トランジスタ</a:t>
            </a:r>
            <a:r>
              <a:rPr lang="en-US" altLang="ja-JP" sz="1200" b="1">
                <a:solidFill>
                  <a:srgbClr val="000000"/>
                </a:solidFill>
                <a:latin typeface="Times New Roman" pitchFamily="18" charset="0"/>
                <a:cs typeface="Times New Roman" pitchFamily="18" charset="0"/>
              </a:rPr>
              <a:t>)</a:t>
            </a:r>
          </a:p>
        </p:txBody>
      </p:sp>
      <p:sp>
        <p:nvSpPr>
          <p:cNvPr id="163054" name="Rectangle 238"/>
          <p:cNvSpPr>
            <a:spLocks noChangeArrowheads="1"/>
          </p:cNvSpPr>
          <p:nvPr/>
        </p:nvSpPr>
        <p:spPr bwMode="auto">
          <a:xfrm>
            <a:off x="6264275" y="3571875"/>
            <a:ext cx="3048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55" name="Rectangle 239"/>
          <p:cNvSpPr>
            <a:spLocks noChangeArrowheads="1"/>
          </p:cNvSpPr>
          <p:nvPr/>
        </p:nvSpPr>
        <p:spPr bwMode="auto">
          <a:xfrm>
            <a:off x="2225675" y="2209800"/>
            <a:ext cx="3505200" cy="4562475"/>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57" name="Rectangle 241"/>
          <p:cNvSpPr>
            <a:spLocks noChangeArrowheads="1"/>
          </p:cNvSpPr>
          <p:nvPr/>
        </p:nvSpPr>
        <p:spPr bwMode="auto">
          <a:xfrm>
            <a:off x="2092325" y="7381875"/>
            <a:ext cx="438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a:solidFill>
                  <a:srgbClr val="000000"/>
                </a:solidFill>
                <a:latin typeface="Times New Roman" pitchFamily="18" charset="0"/>
                <a:cs typeface="Times New Roman" pitchFamily="18" charset="0"/>
              </a:rPr>
              <a:t>⑦</a:t>
            </a:r>
          </a:p>
        </p:txBody>
      </p:sp>
      <p:grpSp>
        <p:nvGrpSpPr>
          <p:cNvPr id="163058" name="Group 242"/>
          <p:cNvGrpSpPr>
            <a:grpSpLocks/>
          </p:cNvGrpSpPr>
          <p:nvPr/>
        </p:nvGrpSpPr>
        <p:grpSpPr bwMode="auto">
          <a:xfrm>
            <a:off x="3292475" y="2733675"/>
            <a:ext cx="457200" cy="1981200"/>
            <a:chOff x="1872" y="1296"/>
            <a:chExt cx="288" cy="1248"/>
          </a:xfrm>
        </p:grpSpPr>
        <p:sp>
          <p:nvSpPr>
            <p:cNvPr id="163059" name="Freeform 243"/>
            <p:cNvSpPr>
              <a:spLocks/>
            </p:cNvSpPr>
            <p:nvPr/>
          </p:nvSpPr>
          <p:spPr bwMode="auto">
            <a:xfrm>
              <a:off x="1872" y="2160"/>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60" name="Rectangle 244"/>
            <p:cNvSpPr>
              <a:spLocks noChangeArrowheads="1"/>
            </p:cNvSpPr>
            <p:nvPr/>
          </p:nvSpPr>
          <p:spPr bwMode="auto">
            <a:xfrm>
              <a:off x="2112" y="1296"/>
              <a:ext cx="48" cy="864"/>
            </a:xfrm>
            <a:prstGeom prst="rect">
              <a:avLst/>
            </a:prstGeom>
            <a:solidFill>
              <a:srgbClr val="FFFF99">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61" name="Freeform 245"/>
            <p:cNvSpPr>
              <a:spLocks/>
            </p:cNvSpPr>
            <p:nvPr/>
          </p:nvSpPr>
          <p:spPr bwMode="auto">
            <a:xfrm>
              <a:off x="1872" y="1296"/>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62" name="Freeform 246"/>
            <p:cNvSpPr>
              <a:spLocks/>
            </p:cNvSpPr>
            <p:nvPr/>
          </p:nvSpPr>
          <p:spPr bwMode="auto">
            <a:xfrm>
              <a:off x="1920" y="1296"/>
              <a:ext cx="240" cy="1248"/>
            </a:xfrm>
            <a:custGeom>
              <a:avLst/>
              <a:gdLst>
                <a:gd name="T0" fmla="*/ 0 w 240"/>
                <a:gd name="T1" fmla="*/ 1248 h 1248"/>
                <a:gd name="T2" fmla="*/ 240 w 240"/>
                <a:gd name="T3" fmla="*/ 864 h 1248"/>
                <a:gd name="T4" fmla="*/ 240 w 240"/>
                <a:gd name="T5" fmla="*/ 0 h 1248"/>
                <a:gd name="T6" fmla="*/ 0 w 240"/>
                <a:gd name="T7" fmla="*/ 384 h 1248"/>
                <a:gd name="T8" fmla="*/ 0 w 240"/>
                <a:gd name="T9" fmla="*/ 1248 h 1248"/>
                <a:gd name="T10" fmla="*/ 0 60000 65536"/>
                <a:gd name="T11" fmla="*/ 0 60000 65536"/>
                <a:gd name="T12" fmla="*/ 0 60000 65536"/>
                <a:gd name="T13" fmla="*/ 0 60000 65536"/>
                <a:gd name="T14" fmla="*/ 0 60000 65536"/>
                <a:gd name="T15" fmla="*/ 0 w 240"/>
                <a:gd name="T16" fmla="*/ 0 h 1248"/>
                <a:gd name="T17" fmla="*/ 240 w 240"/>
                <a:gd name="T18" fmla="*/ 1248 h 1248"/>
              </a:gdLst>
              <a:ahLst/>
              <a:cxnLst>
                <a:cxn ang="T10">
                  <a:pos x="T0" y="T1"/>
                </a:cxn>
                <a:cxn ang="T11">
                  <a:pos x="T2" y="T3"/>
                </a:cxn>
                <a:cxn ang="T12">
                  <a:pos x="T4" y="T5"/>
                </a:cxn>
                <a:cxn ang="T13">
                  <a:pos x="T6" y="T7"/>
                </a:cxn>
                <a:cxn ang="T14">
                  <a:pos x="T8" y="T9"/>
                </a:cxn>
              </a:cxnLst>
              <a:rect l="T15" t="T16" r="T17" b="T18"/>
              <a:pathLst>
                <a:path w="240" h="1248">
                  <a:moveTo>
                    <a:pt x="0" y="1248"/>
                  </a:moveTo>
                  <a:lnTo>
                    <a:pt x="240" y="864"/>
                  </a:lnTo>
                  <a:lnTo>
                    <a:pt x="240" y="0"/>
                  </a:lnTo>
                  <a:lnTo>
                    <a:pt x="0" y="384"/>
                  </a:lnTo>
                  <a:lnTo>
                    <a:pt x="0" y="1248"/>
                  </a:lnTo>
                  <a:close/>
                </a:path>
              </a:pathLst>
            </a:custGeom>
            <a:solidFill>
              <a:srgbClr val="FFFF99">
                <a:alpha val="50195"/>
              </a:srgbClr>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63" name="Rectangle 247"/>
            <p:cNvSpPr>
              <a:spLocks noChangeArrowheads="1"/>
            </p:cNvSpPr>
            <p:nvPr/>
          </p:nvSpPr>
          <p:spPr bwMode="auto">
            <a:xfrm>
              <a:off x="1872" y="1680"/>
              <a:ext cx="48" cy="864"/>
            </a:xfrm>
            <a:prstGeom prst="rect">
              <a:avLst/>
            </a:prstGeom>
            <a:solidFill>
              <a:srgbClr val="FFFF99">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sp>
        <p:nvSpPr>
          <p:cNvPr id="163064" name="Oval 248"/>
          <p:cNvSpPr>
            <a:spLocks noChangeArrowheads="1"/>
          </p:cNvSpPr>
          <p:nvPr/>
        </p:nvSpPr>
        <p:spPr bwMode="auto">
          <a:xfrm>
            <a:off x="3597275" y="347662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65" name="Oval 249"/>
          <p:cNvSpPr>
            <a:spLocks noChangeArrowheads="1"/>
          </p:cNvSpPr>
          <p:nvPr/>
        </p:nvSpPr>
        <p:spPr bwMode="auto">
          <a:xfrm>
            <a:off x="3606800" y="40290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66" name="Oval 250"/>
          <p:cNvSpPr>
            <a:spLocks noChangeArrowheads="1"/>
          </p:cNvSpPr>
          <p:nvPr/>
        </p:nvSpPr>
        <p:spPr bwMode="auto">
          <a:xfrm>
            <a:off x="3554413" y="36861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67" name="Oval 251"/>
          <p:cNvSpPr>
            <a:spLocks noChangeArrowheads="1"/>
          </p:cNvSpPr>
          <p:nvPr/>
        </p:nvSpPr>
        <p:spPr bwMode="auto">
          <a:xfrm>
            <a:off x="3597275" y="40290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68" name="Oval 252"/>
          <p:cNvSpPr>
            <a:spLocks noChangeArrowheads="1"/>
          </p:cNvSpPr>
          <p:nvPr/>
        </p:nvSpPr>
        <p:spPr bwMode="auto">
          <a:xfrm>
            <a:off x="3487738" y="4181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69" name="Oval 253"/>
          <p:cNvSpPr>
            <a:spLocks noChangeArrowheads="1"/>
          </p:cNvSpPr>
          <p:nvPr/>
        </p:nvSpPr>
        <p:spPr bwMode="auto">
          <a:xfrm>
            <a:off x="3640138" y="38766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70" name="Oval 254"/>
          <p:cNvSpPr>
            <a:spLocks noChangeArrowheads="1"/>
          </p:cNvSpPr>
          <p:nvPr/>
        </p:nvSpPr>
        <p:spPr bwMode="auto">
          <a:xfrm>
            <a:off x="3554413" y="33813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71" name="Oval 255"/>
          <p:cNvSpPr>
            <a:spLocks noChangeArrowheads="1"/>
          </p:cNvSpPr>
          <p:nvPr/>
        </p:nvSpPr>
        <p:spPr bwMode="auto">
          <a:xfrm>
            <a:off x="3640138" y="33432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72" name="Oval 256"/>
          <p:cNvSpPr>
            <a:spLocks noChangeArrowheads="1"/>
          </p:cNvSpPr>
          <p:nvPr/>
        </p:nvSpPr>
        <p:spPr bwMode="auto">
          <a:xfrm>
            <a:off x="3487738" y="33432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73" name="Oval 257"/>
          <p:cNvSpPr>
            <a:spLocks noChangeArrowheads="1"/>
          </p:cNvSpPr>
          <p:nvPr/>
        </p:nvSpPr>
        <p:spPr bwMode="auto">
          <a:xfrm>
            <a:off x="3540125" y="38862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74" name="Oval 258"/>
          <p:cNvSpPr>
            <a:spLocks noChangeArrowheads="1"/>
          </p:cNvSpPr>
          <p:nvPr/>
        </p:nvSpPr>
        <p:spPr bwMode="auto">
          <a:xfrm>
            <a:off x="3478213" y="37623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75" name="Oval 259"/>
          <p:cNvSpPr>
            <a:spLocks noChangeArrowheads="1"/>
          </p:cNvSpPr>
          <p:nvPr/>
        </p:nvSpPr>
        <p:spPr bwMode="auto">
          <a:xfrm>
            <a:off x="3421063" y="394335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76" name="Oval 260"/>
          <p:cNvSpPr>
            <a:spLocks noChangeArrowheads="1"/>
          </p:cNvSpPr>
          <p:nvPr/>
        </p:nvSpPr>
        <p:spPr bwMode="auto">
          <a:xfrm>
            <a:off x="3416300" y="342423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77" name="Oval 261"/>
          <p:cNvSpPr>
            <a:spLocks noChangeArrowheads="1"/>
          </p:cNvSpPr>
          <p:nvPr/>
        </p:nvSpPr>
        <p:spPr bwMode="auto">
          <a:xfrm>
            <a:off x="3397250" y="31099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78" name="Oval 262"/>
          <p:cNvSpPr>
            <a:spLocks noChangeArrowheads="1"/>
          </p:cNvSpPr>
          <p:nvPr/>
        </p:nvSpPr>
        <p:spPr bwMode="auto">
          <a:xfrm>
            <a:off x="3554413" y="337185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79" name="Oval 263"/>
          <p:cNvSpPr>
            <a:spLocks noChangeArrowheads="1"/>
          </p:cNvSpPr>
          <p:nvPr/>
        </p:nvSpPr>
        <p:spPr bwMode="auto">
          <a:xfrm>
            <a:off x="3516313" y="325278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80" name="Oval 264"/>
          <p:cNvSpPr>
            <a:spLocks noChangeArrowheads="1"/>
          </p:cNvSpPr>
          <p:nvPr/>
        </p:nvSpPr>
        <p:spPr bwMode="auto">
          <a:xfrm>
            <a:off x="3463925" y="31623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81" name="Oval 265"/>
          <p:cNvSpPr>
            <a:spLocks noChangeArrowheads="1"/>
          </p:cNvSpPr>
          <p:nvPr/>
        </p:nvSpPr>
        <p:spPr bwMode="auto">
          <a:xfrm>
            <a:off x="3673475" y="2747963"/>
            <a:ext cx="76200" cy="381000"/>
          </a:xfrm>
          <a:prstGeom prst="ellipse">
            <a:avLst/>
          </a:prstGeom>
          <a:solidFill>
            <a:srgbClr val="FF9900"/>
          </a:solidFill>
          <a:ln w="9525">
            <a:solidFill>
              <a:schemeClr val="tx1"/>
            </a:solidFill>
            <a:round/>
            <a:headEnd/>
            <a:tailEnd/>
          </a:ln>
        </p:spPr>
        <p:txBody>
          <a:bodyPr wrap="none" anchor="ctr"/>
          <a:lstStyle/>
          <a:p>
            <a:pPr algn="ctr" fontAlgn="base">
              <a:spcBef>
                <a:spcPct val="0"/>
              </a:spcBef>
              <a:spcAft>
                <a:spcPct val="0"/>
              </a:spcAft>
            </a:pPr>
            <a:endParaRPr lang="ja-JP" altLang="ja-JP" sz="2400">
              <a:solidFill>
                <a:srgbClr val="000000"/>
              </a:solidFill>
              <a:latin typeface="Times New Roman" pitchFamily="18" charset="0"/>
              <a:cs typeface="Times New Roman" pitchFamily="18" charset="0"/>
            </a:endParaRPr>
          </a:p>
        </p:txBody>
      </p:sp>
      <p:sp>
        <p:nvSpPr>
          <p:cNvPr id="163082" name="Oval 266"/>
          <p:cNvSpPr>
            <a:spLocks noChangeArrowheads="1"/>
          </p:cNvSpPr>
          <p:nvPr/>
        </p:nvSpPr>
        <p:spPr bwMode="auto">
          <a:xfrm>
            <a:off x="3659188" y="34290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83" name="Oval 267"/>
          <p:cNvSpPr>
            <a:spLocks noChangeArrowheads="1"/>
          </p:cNvSpPr>
          <p:nvPr/>
        </p:nvSpPr>
        <p:spPr bwMode="auto">
          <a:xfrm>
            <a:off x="3630613" y="313372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84" name="Oval 268"/>
          <p:cNvSpPr>
            <a:spLocks noChangeArrowheads="1"/>
          </p:cNvSpPr>
          <p:nvPr/>
        </p:nvSpPr>
        <p:spPr bwMode="auto">
          <a:xfrm>
            <a:off x="3630613" y="290512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85" name="Oval 269"/>
          <p:cNvSpPr>
            <a:spLocks noChangeArrowheads="1"/>
          </p:cNvSpPr>
          <p:nvPr/>
        </p:nvSpPr>
        <p:spPr bwMode="auto">
          <a:xfrm>
            <a:off x="3554413" y="29718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86" name="Oval 270"/>
          <p:cNvSpPr>
            <a:spLocks noChangeArrowheads="1"/>
          </p:cNvSpPr>
          <p:nvPr/>
        </p:nvSpPr>
        <p:spPr bwMode="auto">
          <a:xfrm>
            <a:off x="3568700" y="305752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87" name="Oval 271"/>
          <p:cNvSpPr>
            <a:spLocks noChangeArrowheads="1"/>
          </p:cNvSpPr>
          <p:nvPr/>
        </p:nvSpPr>
        <p:spPr bwMode="auto">
          <a:xfrm>
            <a:off x="3487738" y="4181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88" name="Oval 272"/>
          <p:cNvSpPr>
            <a:spLocks noChangeArrowheads="1"/>
          </p:cNvSpPr>
          <p:nvPr/>
        </p:nvSpPr>
        <p:spPr bwMode="auto">
          <a:xfrm>
            <a:off x="3530600" y="394335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89" name="Oval 273"/>
          <p:cNvSpPr>
            <a:spLocks noChangeArrowheads="1"/>
          </p:cNvSpPr>
          <p:nvPr/>
        </p:nvSpPr>
        <p:spPr bwMode="auto">
          <a:xfrm>
            <a:off x="3521075" y="41910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90" name="Oval 274"/>
          <p:cNvSpPr>
            <a:spLocks noChangeArrowheads="1"/>
          </p:cNvSpPr>
          <p:nvPr/>
        </p:nvSpPr>
        <p:spPr bwMode="auto">
          <a:xfrm>
            <a:off x="3368675" y="40386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91" name="Oval 275"/>
          <p:cNvSpPr>
            <a:spLocks noChangeArrowheads="1"/>
          </p:cNvSpPr>
          <p:nvPr/>
        </p:nvSpPr>
        <p:spPr bwMode="auto">
          <a:xfrm>
            <a:off x="3444875" y="40386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92" name="Oval 276"/>
          <p:cNvSpPr>
            <a:spLocks noChangeArrowheads="1"/>
          </p:cNvSpPr>
          <p:nvPr/>
        </p:nvSpPr>
        <p:spPr bwMode="auto">
          <a:xfrm>
            <a:off x="3521075" y="41148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93" name="Oval 277"/>
          <p:cNvSpPr>
            <a:spLocks noChangeArrowheads="1"/>
          </p:cNvSpPr>
          <p:nvPr/>
        </p:nvSpPr>
        <p:spPr bwMode="auto">
          <a:xfrm>
            <a:off x="3444875" y="41910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94" name="Oval 278"/>
          <p:cNvSpPr>
            <a:spLocks noChangeArrowheads="1"/>
          </p:cNvSpPr>
          <p:nvPr/>
        </p:nvSpPr>
        <p:spPr bwMode="auto">
          <a:xfrm>
            <a:off x="3392488" y="421005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95" name="Oval 279"/>
          <p:cNvSpPr>
            <a:spLocks noChangeArrowheads="1"/>
          </p:cNvSpPr>
          <p:nvPr/>
        </p:nvSpPr>
        <p:spPr bwMode="auto">
          <a:xfrm>
            <a:off x="3378200" y="3571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96" name="Oval 280"/>
          <p:cNvSpPr>
            <a:spLocks noChangeArrowheads="1"/>
          </p:cNvSpPr>
          <p:nvPr/>
        </p:nvSpPr>
        <p:spPr bwMode="auto">
          <a:xfrm>
            <a:off x="3559175" y="40386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97" name="Oval 281"/>
          <p:cNvSpPr>
            <a:spLocks noChangeArrowheads="1"/>
          </p:cNvSpPr>
          <p:nvPr/>
        </p:nvSpPr>
        <p:spPr bwMode="auto">
          <a:xfrm>
            <a:off x="3630613" y="31623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98" name="Oval 282"/>
          <p:cNvSpPr>
            <a:spLocks noChangeArrowheads="1"/>
          </p:cNvSpPr>
          <p:nvPr/>
        </p:nvSpPr>
        <p:spPr bwMode="auto">
          <a:xfrm>
            <a:off x="3597275" y="344805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099" name="Oval 283"/>
          <p:cNvSpPr>
            <a:spLocks noChangeArrowheads="1"/>
          </p:cNvSpPr>
          <p:nvPr/>
        </p:nvSpPr>
        <p:spPr bwMode="auto">
          <a:xfrm>
            <a:off x="3511550" y="33147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00" name="Oval 284"/>
          <p:cNvSpPr>
            <a:spLocks noChangeArrowheads="1"/>
          </p:cNvSpPr>
          <p:nvPr/>
        </p:nvSpPr>
        <p:spPr bwMode="auto">
          <a:xfrm>
            <a:off x="3587750" y="36957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01" name="Oval 285"/>
          <p:cNvSpPr>
            <a:spLocks noChangeArrowheads="1"/>
          </p:cNvSpPr>
          <p:nvPr/>
        </p:nvSpPr>
        <p:spPr bwMode="auto">
          <a:xfrm>
            <a:off x="3587750" y="36195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02" name="Oval 286"/>
          <p:cNvSpPr>
            <a:spLocks noChangeArrowheads="1"/>
          </p:cNvSpPr>
          <p:nvPr/>
        </p:nvSpPr>
        <p:spPr bwMode="auto">
          <a:xfrm>
            <a:off x="3625850" y="35433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03" name="Oval 287"/>
          <p:cNvSpPr>
            <a:spLocks noChangeArrowheads="1"/>
          </p:cNvSpPr>
          <p:nvPr/>
        </p:nvSpPr>
        <p:spPr bwMode="auto">
          <a:xfrm>
            <a:off x="3354388" y="33385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04" name="Oval 288"/>
          <p:cNvSpPr>
            <a:spLocks noChangeArrowheads="1"/>
          </p:cNvSpPr>
          <p:nvPr/>
        </p:nvSpPr>
        <p:spPr bwMode="auto">
          <a:xfrm>
            <a:off x="3368675" y="40290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05" name="Oval 289"/>
          <p:cNvSpPr>
            <a:spLocks noChangeArrowheads="1"/>
          </p:cNvSpPr>
          <p:nvPr/>
        </p:nvSpPr>
        <p:spPr bwMode="auto">
          <a:xfrm>
            <a:off x="3402013" y="38766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06" name="Oval 290"/>
          <p:cNvSpPr>
            <a:spLocks noChangeArrowheads="1"/>
          </p:cNvSpPr>
          <p:nvPr/>
        </p:nvSpPr>
        <p:spPr bwMode="auto">
          <a:xfrm>
            <a:off x="3444875" y="34956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07" name="Oval 291"/>
          <p:cNvSpPr>
            <a:spLocks noChangeArrowheads="1"/>
          </p:cNvSpPr>
          <p:nvPr/>
        </p:nvSpPr>
        <p:spPr bwMode="auto">
          <a:xfrm>
            <a:off x="3587750" y="359568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08" name="Oval 292"/>
          <p:cNvSpPr>
            <a:spLocks noChangeArrowheads="1"/>
          </p:cNvSpPr>
          <p:nvPr/>
        </p:nvSpPr>
        <p:spPr bwMode="auto">
          <a:xfrm>
            <a:off x="3611563" y="33147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09" name="Oval 293"/>
          <p:cNvSpPr>
            <a:spLocks noChangeArrowheads="1"/>
          </p:cNvSpPr>
          <p:nvPr/>
        </p:nvSpPr>
        <p:spPr bwMode="auto">
          <a:xfrm>
            <a:off x="3640138" y="3800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10" name="Oval 294"/>
          <p:cNvSpPr>
            <a:spLocks noChangeArrowheads="1"/>
          </p:cNvSpPr>
          <p:nvPr/>
        </p:nvSpPr>
        <p:spPr bwMode="auto">
          <a:xfrm>
            <a:off x="3597275" y="32670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11" name="Oval 295"/>
          <p:cNvSpPr>
            <a:spLocks noChangeArrowheads="1"/>
          </p:cNvSpPr>
          <p:nvPr/>
        </p:nvSpPr>
        <p:spPr bwMode="auto">
          <a:xfrm>
            <a:off x="3640138" y="291465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12" name="Oval 296"/>
          <p:cNvSpPr>
            <a:spLocks noChangeArrowheads="1"/>
          </p:cNvSpPr>
          <p:nvPr/>
        </p:nvSpPr>
        <p:spPr bwMode="auto">
          <a:xfrm>
            <a:off x="3597275" y="3800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13" name="Oval 297"/>
          <p:cNvSpPr>
            <a:spLocks noChangeArrowheads="1"/>
          </p:cNvSpPr>
          <p:nvPr/>
        </p:nvSpPr>
        <p:spPr bwMode="auto">
          <a:xfrm>
            <a:off x="3630613" y="347662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14" name="Oval 298"/>
          <p:cNvSpPr>
            <a:spLocks noChangeArrowheads="1"/>
          </p:cNvSpPr>
          <p:nvPr/>
        </p:nvSpPr>
        <p:spPr bwMode="auto">
          <a:xfrm>
            <a:off x="3630613" y="347662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15" name="Oval 299"/>
          <p:cNvSpPr>
            <a:spLocks noChangeArrowheads="1"/>
          </p:cNvSpPr>
          <p:nvPr/>
        </p:nvSpPr>
        <p:spPr bwMode="auto">
          <a:xfrm>
            <a:off x="3597275" y="33528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16" name="Oval 300"/>
          <p:cNvSpPr>
            <a:spLocks noChangeArrowheads="1"/>
          </p:cNvSpPr>
          <p:nvPr/>
        </p:nvSpPr>
        <p:spPr bwMode="auto">
          <a:xfrm>
            <a:off x="3673475" y="38481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17" name="Oval 301"/>
          <p:cNvSpPr>
            <a:spLocks noChangeArrowheads="1"/>
          </p:cNvSpPr>
          <p:nvPr/>
        </p:nvSpPr>
        <p:spPr bwMode="auto">
          <a:xfrm>
            <a:off x="3597275" y="36576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18" name="Oval 302"/>
          <p:cNvSpPr>
            <a:spLocks noChangeArrowheads="1"/>
          </p:cNvSpPr>
          <p:nvPr/>
        </p:nvSpPr>
        <p:spPr bwMode="auto">
          <a:xfrm>
            <a:off x="3673475" y="38100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19" name="Oval 303"/>
          <p:cNvSpPr>
            <a:spLocks noChangeArrowheads="1"/>
          </p:cNvSpPr>
          <p:nvPr/>
        </p:nvSpPr>
        <p:spPr bwMode="auto">
          <a:xfrm>
            <a:off x="3606800" y="3571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20" name="Oval 304"/>
          <p:cNvSpPr>
            <a:spLocks noChangeArrowheads="1"/>
          </p:cNvSpPr>
          <p:nvPr/>
        </p:nvSpPr>
        <p:spPr bwMode="auto">
          <a:xfrm>
            <a:off x="3597275" y="33813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21" name="Oval 305"/>
          <p:cNvSpPr>
            <a:spLocks noChangeArrowheads="1"/>
          </p:cNvSpPr>
          <p:nvPr/>
        </p:nvSpPr>
        <p:spPr bwMode="auto">
          <a:xfrm rot="1140820">
            <a:off x="3894138" y="27336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22" name="Oval 306"/>
          <p:cNvSpPr>
            <a:spLocks noChangeArrowheads="1"/>
          </p:cNvSpPr>
          <p:nvPr/>
        </p:nvSpPr>
        <p:spPr bwMode="auto">
          <a:xfrm rot="1140820">
            <a:off x="3889375" y="28860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23" name="Oval 307"/>
          <p:cNvSpPr>
            <a:spLocks noChangeArrowheads="1"/>
          </p:cNvSpPr>
          <p:nvPr/>
        </p:nvSpPr>
        <p:spPr bwMode="auto">
          <a:xfrm rot="1140820">
            <a:off x="3875088" y="29972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24" name="Oval 308"/>
          <p:cNvSpPr>
            <a:spLocks noChangeArrowheads="1"/>
          </p:cNvSpPr>
          <p:nvPr/>
        </p:nvSpPr>
        <p:spPr bwMode="auto">
          <a:xfrm rot="1140820">
            <a:off x="3889375" y="31146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25" name="Oval 309"/>
          <p:cNvSpPr>
            <a:spLocks noChangeArrowheads="1"/>
          </p:cNvSpPr>
          <p:nvPr/>
        </p:nvSpPr>
        <p:spPr bwMode="auto">
          <a:xfrm rot="1140820">
            <a:off x="3875088" y="31607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26" name="Oval 310"/>
          <p:cNvSpPr>
            <a:spLocks noChangeArrowheads="1"/>
          </p:cNvSpPr>
          <p:nvPr/>
        </p:nvSpPr>
        <p:spPr bwMode="auto">
          <a:xfrm rot="1140820">
            <a:off x="3902075" y="329088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27" name="Oval 311"/>
          <p:cNvSpPr>
            <a:spLocks noChangeArrowheads="1"/>
          </p:cNvSpPr>
          <p:nvPr/>
        </p:nvSpPr>
        <p:spPr bwMode="auto">
          <a:xfrm rot="1140820">
            <a:off x="3889375" y="3419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28" name="Oval 312"/>
          <p:cNvSpPr>
            <a:spLocks noChangeArrowheads="1"/>
          </p:cNvSpPr>
          <p:nvPr/>
        </p:nvSpPr>
        <p:spPr bwMode="auto">
          <a:xfrm rot="1140820">
            <a:off x="3832225" y="34956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29" name="Oval 313"/>
          <p:cNvSpPr>
            <a:spLocks noChangeArrowheads="1"/>
          </p:cNvSpPr>
          <p:nvPr/>
        </p:nvSpPr>
        <p:spPr bwMode="auto">
          <a:xfrm rot="1140820">
            <a:off x="3827463" y="36480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30" name="Oval 314"/>
          <p:cNvSpPr>
            <a:spLocks noChangeArrowheads="1"/>
          </p:cNvSpPr>
          <p:nvPr/>
        </p:nvSpPr>
        <p:spPr bwMode="auto">
          <a:xfrm rot="1140820">
            <a:off x="3813175" y="37592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31" name="Oval 315"/>
          <p:cNvSpPr>
            <a:spLocks noChangeArrowheads="1"/>
          </p:cNvSpPr>
          <p:nvPr/>
        </p:nvSpPr>
        <p:spPr bwMode="auto">
          <a:xfrm rot="1140820">
            <a:off x="3827463" y="38766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32" name="Oval 316"/>
          <p:cNvSpPr>
            <a:spLocks noChangeArrowheads="1"/>
          </p:cNvSpPr>
          <p:nvPr/>
        </p:nvSpPr>
        <p:spPr bwMode="auto">
          <a:xfrm rot="1140820">
            <a:off x="3813175" y="39227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33" name="Oval 317"/>
          <p:cNvSpPr>
            <a:spLocks noChangeArrowheads="1"/>
          </p:cNvSpPr>
          <p:nvPr/>
        </p:nvSpPr>
        <p:spPr bwMode="auto">
          <a:xfrm rot="1140820">
            <a:off x="3840163" y="405288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34" name="Oval 318"/>
          <p:cNvSpPr>
            <a:spLocks noChangeArrowheads="1"/>
          </p:cNvSpPr>
          <p:nvPr/>
        </p:nvSpPr>
        <p:spPr bwMode="auto">
          <a:xfrm rot="1140820">
            <a:off x="3827463" y="4181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35" name="Oval 319"/>
          <p:cNvSpPr>
            <a:spLocks noChangeArrowheads="1"/>
          </p:cNvSpPr>
          <p:nvPr/>
        </p:nvSpPr>
        <p:spPr bwMode="auto">
          <a:xfrm rot="1140820">
            <a:off x="3827463" y="2809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36" name="Oval 320"/>
          <p:cNvSpPr>
            <a:spLocks noChangeArrowheads="1"/>
          </p:cNvSpPr>
          <p:nvPr/>
        </p:nvSpPr>
        <p:spPr bwMode="auto">
          <a:xfrm rot="1140820">
            <a:off x="3822700" y="29622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37" name="Oval 321"/>
          <p:cNvSpPr>
            <a:spLocks noChangeArrowheads="1"/>
          </p:cNvSpPr>
          <p:nvPr/>
        </p:nvSpPr>
        <p:spPr bwMode="auto">
          <a:xfrm rot="1140820">
            <a:off x="3808413" y="30734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38" name="Oval 322"/>
          <p:cNvSpPr>
            <a:spLocks noChangeArrowheads="1"/>
          </p:cNvSpPr>
          <p:nvPr/>
        </p:nvSpPr>
        <p:spPr bwMode="auto">
          <a:xfrm rot="1140820">
            <a:off x="3822700" y="3190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39" name="Oval 323"/>
          <p:cNvSpPr>
            <a:spLocks noChangeArrowheads="1"/>
          </p:cNvSpPr>
          <p:nvPr/>
        </p:nvSpPr>
        <p:spPr bwMode="auto">
          <a:xfrm rot="1140820">
            <a:off x="3808413" y="32369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40" name="Oval 324"/>
          <p:cNvSpPr>
            <a:spLocks noChangeArrowheads="1"/>
          </p:cNvSpPr>
          <p:nvPr/>
        </p:nvSpPr>
        <p:spPr bwMode="auto">
          <a:xfrm rot="1140820">
            <a:off x="3835400" y="336708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41" name="Oval 325"/>
          <p:cNvSpPr>
            <a:spLocks noChangeArrowheads="1"/>
          </p:cNvSpPr>
          <p:nvPr/>
        </p:nvSpPr>
        <p:spPr bwMode="auto">
          <a:xfrm rot="1140820">
            <a:off x="3822700" y="34956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42" name="Oval 326"/>
          <p:cNvSpPr>
            <a:spLocks noChangeArrowheads="1"/>
          </p:cNvSpPr>
          <p:nvPr/>
        </p:nvSpPr>
        <p:spPr bwMode="auto">
          <a:xfrm rot="1140820">
            <a:off x="3765550" y="3571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43" name="Oval 327"/>
          <p:cNvSpPr>
            <a:spLocks noChangeArrowheads="1"/>
          </p:cNvSpPr>
          <p:nvPr/>
        </p:nvSpPr>
        <p:spPr bwMode="auto">
          <a:xfrm rot="1140820">
            <a:off x="3760788" y="37242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44" name="Oval 328"/>
          <p:cNvSpPr>
            <a:spLocks noChangeArrowheads="1"/>
          </p:cNvSpPr>
          <p:nvPr/>
        </p:nvSpPr>
        <p:spPr bwMode="auto">
          <a:xfrm rot="1140820">
            <a:off x="3746500" y="38354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45" name="Oval 329"/>
          <p:cNvSpPr>
            <a:spLocks noChangeArrowheads="1"/>
          </p:cNvSpPr>
          <p:nvPr/>
        </p:nvSpPr>
        <p:spPr bwMode="auto">
          <a:xfrm rot="1140820">
            <a:off x="3760788" y="3952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46" name="Oval 330"/>
          <p:cNvSpPr>
            <a:spLocks noChangeArrowheads="1"/>
          </p:cNvSpPr>
          <p:nvPr/>
        </p:nvSpPr>
        <p:spPr bwMode="auto">
          <a:xfrm rot="1140820">
            <a:off x="3746500" y="39989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47" name="Oval 331"/>
          <p:cNvSpPr>
            <a:spLocks noChangeArrowheads="1"/>
          </p:cNvSpPr>
          <p:nvPr/>
        </p:nvSpPr>
        <p:spPr bwMode="auto">
          <a:xfrm rot="1140820">
            <a:off x="3773488" y="412908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48" name="Oval 332"/>
          <p:cNvSpPr>
            <a:spLocks noChangeArrowheads="1"/>
          </p:cNvSpPr>
          <p:nvPr/>
        </p:nvSpPr>
        <p:spPr bwMode="auto">
          <a:xfrm rot="1140820">
            <a:off x="3760788" y="42576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49" name="Oval 333"/>
          <p:cNvSpPr>
            <a:spLocks noChangeArrowheads="1"/>
          </p:cNvSpPr>
          <p:nvPr/>
        </p:nvSpPr>
        <p:spPr bwMode="auto">
          <a:xfrm rot="1140820">
            <a:off x="3754438" y="28860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50" name="Oval 334"/>
          <p:cNvSpPr>
            <a:spLocks noChangeArrowheads="1"/>
          </p:cNvSpPr>
          <p:nvPr/>
        </p:nvSpPr>
        <p:spPr bwMode="auto">
          <a:xfrm rot="1140820">
            <a:off x="3749675" y="3038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51" name="Oval 335"/>
          <p:cNvSpPr>
            <a:spLocks noChangeArrowheads="1"/>
          </p:cNvSpPr>
          <p:nvPr/>
        </p:nvSpPr>
        <p:spPr bwMode="auto">
          <a:xfrm rot="1140820">
            <a:off x="3735388" y="31496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52" name="Oval 336"/>
          <p:cNvSpPr>
            <a:spLocks noChangeArrowheads="1"/>
          </p:cNvSpPr>
          <p:nvPr/>
        </p:nvSpPr>
        <p:spPr bwMode="auto">
          <a:xfrm rot="1140820">
            <a:off x="3749675" y="32670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53" name="Oval 337"/>
          <p:cNvSpPr>
            <a:spLocks noChangeArrowheads="1"/>
          </p:cNvSpPr>
          <p:nvPr/>
        </p:nvSpPr>
        <p:spPr bwMode="auto">
          <a:xfrm rot="1140820">
            <a:off x="3735388" y="33131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54" name="Oval 338"/>
          <p:cNvSpPr>
            <a:spLocks noChangeArrowheads="1"/>
          </p:cNvSpPr>
          <p:nvPr/>
        </p:nvSpPr>
        <p:spPr bwMode="auto">
          <a:xfrm rot="1140820">
            <a:off x="3762375" y="344328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55" name="Oval 339"/>
          <p:cNvSpPr>
            <a:spLocks noChangeArrowheads="1"/>
          </p:cNvSpPr>
          <p:nvPr/>
        </p:nvSpPr>
        <p:spPr bwMode="auto">
          <a:xfrm rot="1140820">
            <a:off x="3749675" y="3571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56" name="Oval 340"/>
          <p:cNvSpPr>
            <a:spLocks noChangeArrowheads="1"/>
          </p:cNvSpPr>
          <p:nvPr/>
        </p:nvSpPr>
        <p:spPr bwMode="auto">
          <a:xfrm rot="1140820">
            <a:off x="3692525" y="36480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57" name="Oval 341"/>
          <p:cNvSpPr>
            <a:spLocks noChangeArrowheads="1"/>
          </p:cNvSpPr>
          <p:nvPr/>
        </p:nvSpPr>
        <p:spPr bwMode="auto">
          <a:xfrm rot="1140820">
            <a:off x="3687763" y="3800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58" name="Oval 342"/>
          <p:cNvSpPr>
            <a:spLocks noChangeArrowheads="1"/>
          </p:cNvSpPr>
          <p:nvPr/>
        </p:nvSpPr>
        <p:spPr bwMode="auto">
          <a:xfrm rot="1140820">
            <a:off x="3673475" y="39116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59" name="Oval 343"/>
          <p:cNvSpPr>
            <a:spLocks noChangeArrowheads="1"/>
          </p:cNvSpPr>
          <p:nvPr/>
        </p:nvSpPr>
        <p:spPr bwMode="auto">
          <a:xfrm rot="1140820">
            <a:off x="3687763" y="40290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60" name="Oval 344"/>
          <p:cNvSpPr>
            <a:spLocks noChangeArrowheads="1"/>
          </p:cNvSpPr>
          <p:nvPr/>
        </p:nvSpPr>
        <p:spPr bwMode="auto">
          <a:xfrm rot="1140820">
            <a:off x="3673475" y="40751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61" name="Oval 345"/>
          <p:cNvSpPr>
            <a:spLocks noChangeArrowheads="1"/>
          </p:cNvSpPr>
          <p:nvPr/>
        </p:nvSpPr>
        <p:spPr bwMode="auto">
          <a:xfrm rot="1140820">
            <a:off x="3700463" y="420528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62" name="Oval 346"/>
          <p:cNvSpPr>
            <a:spLocks noChangeArrowheads="1"/>
          </p:cNvSpPr>
          <p:nvPr/>
        </p:nvSpPr>
        <p:spPr bwMode="auto">
          <a:xfrm rot="1140820">
            <a:off x="3687763" y="4333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63" name="Oval 347"/>
          <p:cNvSpPr>
            <a:spLocks noChangeArrowheads="1"/>
          </p:cNvSpPr>
          <p:nvPr/>
        </p:nvSpPr>
        <p:spPr bwMode="auto">
          <a:xfrm rot="1140820">
            <a:off x="3665538" y="3038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64" name="Oval 348"/>
          <p:cNvSpPr>
            <a:spLocks noChangeArrowheads="1"/>
          </p:cNvSpPr>
          <p:nvPr/>
        </p:nvSpPr>
        <p:spPr bwMode="auto">
          <a:xfrm rot="1140820">
            <a:off x="3660775" y="3190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65" name="Oval 349"/>
          <p:cNvSpPr>
            <a:spLocks noChangeArrowheads="1"/>
          </p:cNvSpPr>
          <p:nvPr/>
        </p:nvSpPr>
        <p:spPr bwMode="auto">
          <a:xfrm rot="1140820">
            <a:off x="3646488" y="33020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66" name="Oval 350"/>
          <p:cNvSpPr>
            <a:spLocks noChangeArrowheads="1"/>
          </p:cNvSpPr>
          <p:nvPr/>
        </p:nvSpPr>
        <p:spPr bwMode="auto">
          <a:xfrm rot="1140820">
            <a:off x="3660775" y="3419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67" name="Oval 351"/>
          <p:cNvSpPr>
            <a:spLocks noChangeArrowheads="1"/>
          </p:cNvSpPr>
          <p:nvPr/>
        </p:nvSpPr>
        <p:spPr bwMode="auto">
          <a:xfrm rot="1140820">
            <a:off x="3646488" y="34655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68" name="Oval 352"/>
          <p:cNvSpPr>
            <a:spLocks noChangeArrowheads="1"/>
          </p:cNvSpPr>
          <p:nvPr/>
        </p:nvSpPr>
        <p:spPr bwMode="auto">
          <a:xfrm rot="1140820">
            <a:off x="3673475" y="359568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69" name="Oval 353"/>
          <p:cNvSpPr>
            <a:spLocks noChangeArrowheads="1"/>
          </p:cNvSpPr>
          <p:nvPr/>
        </p:nvSpPr>
        <p:spPr bwMode="auto">
          <a:xfrm rot="1140820">
            <a:off x="3660775" y="37242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70" name="Oval 354"/>
          <p:cNvSpPr>
            <a:spLocks noChangeArrowheads="1"/>
          </p:cNvSpPr>
          <p:nvPr/>
        </p:nvSpPr>
        <p:spPr bwMode="auto">
          <a:xfrm rot="1140820">
            <a:off x="3603625" y="3800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71" name="Oval 355"/>
          <p:cNvSpPr>
            <a:spLocks noChangeArrowheads="1"/>
          </p:cNvSpPr>
          <p:nvPr/>
        </p:nvSpPr>
        <p:spPr bwMode="auto">
          <a:xfrm rot="1140820">
            <a:off x="3598863" y="3952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72" name="Oval 356"/>
          <p:cNvSpPr>
            <a:spLocks noChangeArrowheads="1"/>
          </p:cNvSpPr>
          <p:nvPr/>
        </p:nvSpPr>
        <p:spPr bwMode="auto">
          <a:xfrm rot="1140820">
            <a:off x="3584575" y="40640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73" name="Oval 357"/>
          <p:cNvSpPr>
            <a:spLocks noChangeArrowheads="1"/>
          </p:cNvSpPr>
          <p:nvPr/>
        </p:nvSpPr>
        <p:spPr bwMode="auto">
          <a:xfrm rot="1140820">
            <a:off x="3598863" y="4181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74" name="Oval 358"/>
          <p:cNvSpPr>
            <a:spLocks noChangeArrowheads="1"/>
          </p:cNvSpPr>
          <p:nvPr/>
        </p:nvSpPr>
        <p:spPr bwMode="auto">
          <a:xfrm rot="1140820">
            <a:off x="3584575" y="42275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75" name="Oval 359"/>
          <p:cNvSpPr>
            <a:spLocks noChangeArrowheads="1"/>
          </p:cNvSpPr>
          <p:nvPr/>
        </p:nvSpPr>
        <p:spPr bwMode="auto">
          <a:xfrm rot="1140820">
            <a:off x="3602038" y="3038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76" name="Oval 360"/>
          <p:cNvSpPr>
            <a:spLocks noChangeArrowheads="1"/>
          </p:cNvSpPr>
          <p:nvPr/>
        </p:nvSpPr>
        <p:spPr bwMode="auto">
          <a:xfrm rot="1140820">
            <a:off x="3597275" y="3190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77" name="Oval 361"/>
          <p:cNvSpPr>
            <a:spLocks noChangeArrowheads="1"/>
          </p:cNvSpPr>
          <p:nvPr/>
        </p:nvSpPr>
        <p:spPr bwMode="auto">
          <a:xfrm rot="1140820">
            <a:off x="3582988" y="33020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78" name="Oval 362"/>
          <p:cNvSpPr>
            <a:spLocks noChangeArrowheads="1"/>
          </p:cNvSpPr>
          <p:nvPr/>
        </p:nvSpPr>
        <p:spPr bwMode="auto">
          <a:xfrm rot="1140820">
            <a:off x="3597275" y="3419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79" name="Oval 363"/>
          <p:cNvSpPr>
            <a:spLocks noChangeArrowheads="1"/>
          </p:cNvSpPr>
          <p:nvPr/>
        </p:nvSpPr>
        <p:spPr bwMode="auto">
          <a:xfrm rot="1140820">
            <a:off x="3582988" y="34655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80" name="Oval 364"/>
          <p:cNvSpPr>
            <a:spLocks noChangeArrowheads="1"/>
          </p:cNvSpPr>
          <p:nvPr/>
        </p:nvSpPr>
        <p:spPr bwMode="auto">
          <a:xfrm rot="1140820">
            <a:off x="3609975" y="359568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81" name="Oval 365"/>
          <p:cNvSpPr>
            <a:spLocks noChangeArrowheads="1"/>
          </p:cNvSpPr>
          <p:nvPr/>
        </p:nvSpPr>
        <p:spPr bwMode="auto">
          <a:xfrm rot="1140820">
            <a:off x="3597275" y="37242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82" name="Oval 366"/>
          <p:cNvSpPr>
            <a:spLocks noChangeArrowheads="1"/>
          </p:cNvSpPr>
          <p:nvPr/>
        </p:nvSpPr>
        <p:spPr bwMode="auto">
          <a:xfrm rot="1140820">
            <a:off x="3540125" y="3800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83" name="Oval 367"/>
          <p:cNvSpPr>
            <a:spLocks noChangeArrowheads="1"/>
          </p:cNvSpPr>
          <p:nvPr/>
        </p:nvSpPr>
        <p:spPr bwMode="auto">
          <a:xfrm rot="1140820">
            <a:off x="3535363" y="3952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84" name="Oval 368"/>
          <p:cNvSpPr>
            <a:spLocks noChangeArrowheads="1"/>
          </p:cNvSpPr>
          <p:nvPr/>
        </p:nvSpPr>
        <p:spPr bwMode="auto">
          <a:xfrm rot="1140820">
            <a:off x="3521075" y="40640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85" name="Oval 369"/>
          <p:cNvSpPr>
            <a:spLocks noChangeArrowheads="1"/>
          </p:cNvSpPr>
          <p:nvPr/>
        </p:nvSpPr>
        <p:spPr bwMode="auto">
          <a:xfrm rot="1140820">
            <a:off x="3535363" y="4181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86" name="Oval 370"/>
          <p:cNvSpPr>
            <a:spLocks noChangeArrowheads="1"/>
          </p:cNvSpPr>
          <p:nvPr/>
        </p:nvSpPr>
        <p:spPr bwMode="auto">
          <a:xfrm rot="1140820">
            <a:off x="3521075" y="42275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87" name="Oval 371"/>
          <p:cNvSpPr>
            <a:spLocks noChangeArrowheads="1"/>
          </p:cNvSpPr>
          <p:nvPr/>
        </p:nvSpPr>
        <p:spPr bwMode="auto">
          <a:xfrm rot="1140820">
            <a:off x="3548063" y="435768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nvGrpSpPr>
          <p:cNvPr id="163188" name="Group 372"/>
          <p:cNvGrpSpPr>
            <a:grpSpLocks/>
          </p:cNvGrpSpPr>
          <p:nvPr/>
        </p:nvGrpSpPr>
        <p:grpSpPr bwMode="auto">
          <a:xfrm>
            <a:off x="3821113" y="2733675"/>
            <a:ext cx="309562" cy="1524000"/>
            <a:chOff x="5181" y="3408"/>
            <a:chExt cx="195" cy="960"/>
          </a:xfrm>
        </p:grpSpPr>
        <p:sp>
          <p:nvSpPr>
            <p:cNvPr id="163189" name="Oval 373"/>
            <p:cNvSpPr>
              <a:spLocks noChangeArrowheads="1"/>
            </p:cNvSpPr>
            <p:nvPr/>
          </p:nvSpPr>
          <p:spPr bwMode="auto">
            <a:xfrm rot="1623453">
              <a:off x="5184" y="4128"/>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nvGrpSpPr>
            <p:cNvPr id="163190" name="Group 374"/>
            <p:cNvGrpSpPr>
              <a:grpSpLocks/>
            </p:cNvGrpSpPr>
            <p:nvPr/>
          </p:nvGrpSpPr>
          <p:grpSpPr bwMode="auto">
            <a:xfrm>
              <a:off x="5181" y="3408"/>
              <a:ext cx="195" cy="915"/>
              <a:chOff x="5136" y="3408"/>
              <a:chExt cx="195" cy="915"/>
            </a:xfrm>
          </p:grpSpPr>
          <p:sp>
            <p:nvSpPr>
              <p:cNvPr id="163191" name="Oval 375"/>
              <p:cNvSpPr>
                <a:spLocks noChangeArrowheads="1"/>
              </p:cNvSpPr>
              <p:nvPr/>
            </p:nvSpPr>
            <p:spPr bwMode="auto">
              <a:xfrm rot="1623453">
                <a:off x="5280" y="3504"/>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92" name="Oval 376"/>
              <p:cNvSpPr>
                <a:spLocks noChangeArrowheads="1"/>
              </p:cNvSpPr>
              <p:nvPr/>
            </p:nvSpPr>
            <p:spPr bwMode="auto">
              <a:xfrm rot="1623453">
                <a:off x="5265" y="3723"/>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93" name="Oval 377"/>
              <p:cNvSpPr>
                <a:spLocks noChangeArrowheads="1"/>
              </p:cNvSpPr>
              <p:nvPr/>
            </p:nvSpPr>
            <p:spPr bwMode="auto">
              <a:xfrm rot="1623453">
                <a:off x="5283" y="3589"/>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94" name="Oval 378"/>
              <p:cNvSpPr>
                <a:spLocks noChangeArrowheads="1"/>
              </p:cNvSpPr>
              <p:nvPr/>
            </p:nvSpPr>
            <p:spPr bwMode="auto">
              <a:xfrm rot="1623453">
                <a:off x="5259" y="3843"/>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95" name="Oval 379"/>
              <p:cNvSpPr>
                <a:spLocks noChangeArrowheads="1"/>
              </p:cNvSpPr>
              <p:nvPr/>
            </p:nvSpPr>
            <p:spPr bwMode="auto">
              <a:xfrm rot="1623453">
                <a:off x="5280" y="3936"/>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96" name="Oval 380"/>
              <p:cNvSpPr>
                <a:spLocks noChangeArrowheads="1"/>
              </p:cNvSpPr>
              <p:nvPr/>
            </p:nvSpPr>
            <p:spPr bwMode="auto">
              <a:xfrm rot="1623453">
                <a:off x="5280" y="3408"/>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97" name="Oval 381"/>
              <p:cNvSpPr>
                <a:spLocks noChangeArrowheads="1"/>
              </p:cNvSpPr>
              <p:nvPr/>
            </p:nvSpPr>
            <p:spPr bwMode="auto">
              <a:xfrm rot="1623453">
                <a:off x="5229" y="3606"/>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98" name="Oval 382"/>
              <p:cNvSpPr>
                <a:spLocks noChangeArrowheads="1"/>
              </p:cNvSpPr>
              <p:nvPr/>
            </p:nvSpPr>
            <p:spPr bwMode="auto">
              <a:xfrm rot="1623453">
                <a:off x="5214" y="3825"/>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199" name="Oval 383"/>
              <p:cNvSpPr>
                <a:spLocks noChangeArrowheads="1"/>
              </p:cNvSpPr>
              <p:nvPr/>
            </p:nvSpPr>
            <p:spPr bwMode="auto">
              <a:xfrm rot="1623453">
                <a:off x="5232" y="3691"/>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00" name="Oval 384"/>
              <p:cNvSpPr>
                <a:spLocks noChangeArrowheads="1"/>
              </p:cNvSpPr>
              <p:nvPr/>
            </p:nvSpPr>
            <p:spPr bwMode="auto">
              <a:xfrm rot="1623453">
                <a:off x="5208" y="3945"/>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01" name="Oval 385"/>
              <p:cNvSpPr>
                <a:spLocks noChangeArrowheads="1"/>
              </p:cNvSpPr>
              <p:nvPr/>
            </p:nvSpPr>
            <p:spPr bwMode="auto">
              <a:xfrm rot="1623453">
                <a:off x="5229" y="4038"/>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02" name="Oval 386"/>
              <p:cNvSpPr>
                <a:spLocks noChangeArrowheads="1"/>
              </p:cNvSpPr>
              <p:nvPr/>
            </p:nvSpPr>
            <p:spPr bwMode="auto">
              <a:xfrm rot="1623453">
                <a:off x="5229" y="3510"/>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03" name="Oval 387"/>
              <p:cNvSpPr>
                <a:spLocks noChangeArrowheads="1"/>
              </p:cNvSpPr>
              <p:nvPr/>
            </p:nvSpPr>
            <p:spPr bwMode="auto">
              <a:xfrm rot="1623453">
                <a:off x="5157" y="3744"/>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04" name="Oval 388"/>
              <p:cNvSpPr>
                <a:spLocks noChangeArrowheads="1"/>
              </p:cNvSpPr>
              <p:nvPr/>
            </p:nvSpPr>
            <p:spPr bwMode="auto">
              <a:xfrm rot="1623453">
                <a:off x="5142" y="3963"/>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05" name="Oval 389"/>
              <p:cNvSpPr>
                <a:spLocks noChangeArrowheads="1"/>
              </p:cNvSpPr>
              <p:nvPr/>
            </p:nvSpPr>
            <p:spPr bwMode="auto">
              <a:xfrm rot="1623453">
                <a:off x="5160" y="3829"/>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06" name="Oval 390"/>
              <p:cNvSpPr>
                <a:spLocks noChangeArrowheads="1"/>
              </p:cNvSpPr>
              <p:nvPr/>
            </p:nvSpPr>
            <p:spPr bwMode="auto">
              <a:xfrm rot="1623453">
                <a:off x="5136" y="4083"/>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07" name="Oval 391"/>
              <p:cNvSpPr>
                <a:spLocks noChangeArrowheads="1"/>
              </p:cNvSpPr>
              <p:nvPr/>
            </p:nvSpPr>
            <p:spPr bwMode="auto">
              <a:xfrm rot="1623453">
                <a:off x="5157" y="3648"/>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grpSp>
      <p:grpSp>
        <p:nvGrpSpPr>
          <p:cNvPr id="163208" name="Group 392"/>
          <p:cNvGrpSpPr>
            <a:grpSpLocks/>
          </p:cNvGrpSpPr>
          <p:nvPr/>
        </p:nvGrpSpPr>
        <p:grpSpPr bwMode="auto">
          <a:xfrm>
            <a:off x="3825875" y="3190875"/>
            <a:ext cx="309563" cy="1524000"/>
            <a:chOff x="5181" y="3408"/>
            <a:chExt cx="195" cy="960"/>
          </a:xfrm>
        </p:grpSpPr>
        <p:sp>
          <p:nvSpPr>
            <p:cNvPr id="163209" name="Oval 393"/>
            <p:cNvSpPr>
              <a:spLocks noChangeArrowheads="1"/>
            </p:cNvSpPr>
            <p:nvPr/>
          </p:nvSpPr>
          <p:spPr bwMode="auto">
            <a:xfrm rot="1623453">
              <a:off x="5184" y="4128"/>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nvGrpSpPr>
            <p:cNvPr id="163210" name="Group 394"/>
            <p:cNvGrpSpPr>
              <a:grpSpLocks/>
            </p:cNvGrpSpPr>
            <p:nvPr/>
          </p:nvGrpSpPr>
          <p:grpSpPr bwMode="auto">
            <a:xfrm>
              <a:off x="5181" y="3408"/>
              <a:ext cx="195" cy="915"/>
              <a:chOff x="5136" y="3408"/>
              <a:chExt cx="195" cy="915"/>
            </a:xfrm>
          </p:grpSpPr>
          <p:sp>
            <p:nvSpPr>
              <p:cNvPr id="163211" name="Oval 395"/>
              <p:cNvSpPr>
                <a:spLocks noChangeArrowheads="1"/>
              </p:cNvSpPr>
              <p:nvPr/>
            </p:nvSpPr>
            <p:spPr bwMode="auto">
              <a:xfrm rot="1623453">
                <a:off x="5280" y="3504"/>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12" name="Oval 396"/>
              <p:cNvSpPr>
                <a:spLocks noChangeArrowheads="1"/>
              </p:cNvSpPr>
              <p:nvPr/>
            </p:nvSpPr>
            <p:spPr bwMode="auto">
              <a:xfrm rot="1623453">
                <a:off x="5265" y="3723"/>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13" name="Oval 397"/>
              <p:cNvSpPr>
                <a:spLocks noChangeArrowheads="1"/>
              </p:cNvSpPr>
              <p:nvPr/>
            </p:nvSpPr>
            <p:spPr bwMode="auto">
              <a:xfrm rot="1623453">
                <a:off x="5283" y="3589"/>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14" name="Oval 398"/>
              <p:cNvSpPr>
                <a:spLocks noChangeArrowheads="1"/>
              </p:cNvSpPr>
              <p:nvPr/>
            </p:nvSpPr>
            <p:spPr bwMode="auto">
              <a:xfrm rot="1623453">
                <a:off x="5259" y="3843"/>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15" name="Oval 399"/>
              <p:cNvSpPr>
                <a:spLocks noChangeArrowheads="1"/>
              </p:cNvSpPr>
              <p:nvPr/>
            </p:nvSpPr>
            <p:spPr bwMode="auto">
              <a:xfrm rot="1623453">
                <a:off x="5280" y="3936"/>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16" name="Oval 400"/>
              <p:cNvSpPr>
                <a:spLocks noChangeArrowheads="1"/>
              </p:cNvSpPr>
              <p:nvPr/>
            </p:nvSpPr>
            <p:spPr bwMode="auto">
              <a:xfrm rot="1623453">
                <a:off x="5280" y="3408"/>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17" name="Oval 401"/>
              <p:cNvSpPr>
                <a:spLocks noChangeArrowheads="1"/>
              </p:cNvSpPr>
              <p:nvPr/>
            </p:nvSpPr>
            <p:spPr bwMode="auto">
              <a:xfrm rot="1623453">
                <a:off x="5229" y="3606"/>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18" name="Oval 402"/>
              <p:cNvSpPr>
                <a:spLocks noChangeArrowheads="1"/>
              </p:cNvSpPr>
              <p:nvPr/>
            </p:nvSpPr>
            <p:spPr bwMode="auto">
              <a:xfrm rot="1623453">
                <a:off x="5214" y="3825"/>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19" name="Oval 403"/>
              <p:cNvSpPr>
                <a:spLocks noChangeArrowheads="1"/>
              </p:cNvSpPr>
              <p:nvPr/>
            </p:nvSpPr>
            <p:spPr bwMode="auto">
              <a:xfrm rot="1623453">
                <a:off x="5232" y="3691"/>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20" name="Oval 404"/>
              <p:cNvSpPr>
                <a:spLocks noChangeArrowheads="1"/>
              </p:cNvSpPr>
              <p:nvPr/>
            </p:nvSpPr>
            <p:spPr bwMode="auto">
              <a:xfrm rot="1623453">
                <a:off x="5208" y="3945"/>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21" name="Oval 405"/>
              <p:cNvSpPr>
                <a:spLocks noChangeArrowheads="1"/>
              </p:cNvSpPr>
              <p:nvPr/>
            </p:nvSpPr>
            <p:spPr bwMode="auto">
              <a:xfrm rot="1623453">
                <a:off x="5229" y="4038"/>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22" name="Oval 406"/>
              <p:cNvSpPr>
                <a:spLocks noChangeArrowheads="1"/>
              </p:cNvSpPr>
              <p:nvPr/>
            </p:nvSpPr>
            <p:spPr bwMode="auto">
              <a:xfrm rot="1623453">
                <a:off x="5229" y="3510"/>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23" name="Oval 407"/>
              <p:cNvSpPr>
                <a:spLocks noChangeArrowheads="1"/>
              </p:cNvSpPr>
              <p:nvPr/>
            </p:nvSpPr>
            <p:spPr bwMode="auto">
              <a:xfrm rot="1623453">
                <a:off x="5157" y="3744"/>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24" name="Oval 408"/>
              <p:cNvSpPr>
                <a:spLocks noChangeArrowheads="1"/>
              </p:cNvSpPr>
              <p:nvPr/>
            </p:nvSpPr>
            <p:spPr bwMode="auto">
              <a:xfrm rot="1623453">
                <a:off x="5142" y="3963"/>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25" name="Oval 409"/>
              <p:cNvSpPr>
                <a:spLocks noChangeArrowheads="1"/>
              </p:cNvSpPr>
              <p:nvPr/>
            </p:nvSpPr>
            <p:spPr bwMode="auto">
              <a:xfrm rot="1623453">
                <a:off x="5160" y="3829"/>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26" name="Oval 410"/>
              <p:cNvSpPr>
                <a:spLocks noChangeArrowheads="1"/>
              </p:cNvSpPr>
              <p:nvPr/>
            </p:nvSpPr>
            <p:spPr bwMode="auto">
              <a:xfrm rot="1623453">
                <a:off x="5136" y="4083"/>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27" name="Oval 411"/>
              <p:cNvSpPr>
                <a:spLocks noChangeArrowheads="1"/>
              </p:cNvSpPr>
              <p:nvPr/>
            </p:nvSpPr>
            <p:spPr bwMode="auto">
              <a:xfrm rot="1623453">
                <a:off x="5157" y="3648"/>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grpSp>
      <p:grpSp>
        <p:nvGrpSpPr>
          <p:cNvPr id="163228" name="Group 412"/>
          <p:cNvGrpSpPr>
            <a:grpSpLocks/>
          </p:cNvGrpSpPr>
          <p:nvPr/>
        </p:nvGrpSpPr>
        <p:grpSpPr bwMode="auto">
          <a:xfrm>
            <a:off x="3825875" y="2733675"/>
            <a:ext cx="457200" cy="1981200"/>
            <a:chOff x="1872" y="1296"/>
            <a:chExt cx="288" cy="1248"/>
          </a:xfrm>
        </p:grpSpPr>
        <p:sp>
          <p:nvSpPr>
            <p:cNvPr id="163229" name="Freeform 413"/>
            <p:cNvSpPr>
              <a:spLocks/>
            </p:cNvSpPr>
            <p:nvPr/>
          </p:nvSpPr>
          <p:spPr bwMode="auto">
            <a:xfrm>
              <a:off x="1872" y="2160"/>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30" name="Rectangle 414"/>
            <p:cNvSpPr>
              <a:spLocks noChangeArrowheads="1"/>
            </p:cNvSpPr>
            <p:nvPr/>
          </p:nvSpPr>
          <p:spPr bwMode="auto">
            <a:xfrm>
              <a:off x="2112" y="1296"/>
              <a:ext cx="48" cy="864"/>
            </a:xfrm>
            <a:prstGeom prst="rect">
              <a:avLst/>
            </a:prstGeom>
            <a:solidFill>
              <a:srgbClr val="FFFF99">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31" name="Freeform 415"/>
            <p:cNvSpPr>
              <a:spLocks/>
            </p:cNvSpPr>
            <p:nvPr/>
          </p:nvSpPr>
          <p:spPr bwMode="auto">
            <a:xfrm>
              <a:off x="1872" y="1296"/>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32" name="Freeform 416"/>
            <p:cNvSpPr>
              <a:spLocks/>
            </p:cNvSpPr>
            <p:nvPr/>
          </p:nvSpPr>
          <p:spPr bwMode="auto">
            <a:xfrm>
              <a:off x="1920" y="1296"/>
              <a:ext cx="240" cy="1248"/>
            </a:xfrm>
            <a:custGeom>
              <a:avLst/>
              <a:gdLst>
                <a:gd name="T0" fmla="*/ 0 w 240"/>
                <a:gd name="T1" fmla="*/ 1248 h 1248"/>
                <a:gd name="T2" fmla="*/ 240 w 240"/>
                <a:gd name="T3" fmla="*/ 864 h 1248"/>
                <a:gd name="T4" fmla="*/ 240 w 240"/>
                <a:gd name="T5" fmla="*/ 0 h 1248"/>
                <a:gd name="T6" fmla="*/ 0 w 240"/>
                <a:gd name="T7" fmla="*/ 384 h 1248"/>
                <a:gd name="T8" fmla="*/ 0 w 240"/>
                <a:gd name="T9" fmla="*/ 1248 h 1248"/>
                <a:gd name="T10" fmla="*/ 0 60000 65536"/>
                <a:gd name="T11" fmla="*/ 0 60000 65536"/>
                <a:gd name="T12" fmla="*/ 0 60000 65536"/>
                <a:gd name="T13" fmla="*/ 0 60000 65536"/>
                <a:gd name="T14" fmla="*/ 0 60000 65536"/>
                <a:gd name="T15" fmla="*/ 0 w 240"/>
                <a:gd name="T16" fmla="*/ 0 h 1248"/>
                <a:gd name="T17" fmla="*/ 240 w 240"/>
                <a:gd name="T18" fmla="*/ 1248 h 1248"/>
              </a:gdLst>
              <a:ahLst/>
              <a:cxnLst>
                <a:cxn ang="T10">
                  <a:pos x="T0" y="T1"/>
                </a:cxn>
                <a:cxn ang="T11">
                  <a:pos x="T2" y="T3"/>
                </a:cxn>
                <a:cxn ang="T12">
                  <a:pos x="T4" y="T5"/>
                </a:cxn>
                <a:cxn ang="T13">
                  <a:pos x="T6" y="T7"/>
                </a:cxn>
                <a:cxn ang="T14">
                  <a:pos x="T8" y="T9"/>
                </a:cxn>
              </a:cxnLst>
              <a:rect l="T15" t="T16" r="T17" b="T18"/>
              <a:pathLst>
                <a:path w="240" h="1248">
                  <a:moveTo>
                    <a:pt x="0" y="1248"/>
                  </a:moveTo>
                  <a:lnTo>
                    <a:pt x="240" y="864"/>
                  </a:lnTo>
                  <a:lnTo>
                    <a:pt x="240" y="0"/>
                  </a:lnTo>
                  <a:lnTo>
                    <a:pt x="0" y="384"/>
                  </a:lnTo>
                  <a:lnTo>
                    <a:pt x="0" y="1248"/>
                  </a:lnTo>
                  <a:close/>
                </a:path>
              </a:pathLst>
            </a:custGeom>
            <a:solidFill>
              <a:srgbClr val="FFFF99">
                <a:alpha val="50195"/>
              </a:srgbClr>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33" name="Rectangle 417"/>
            <p:cNvSpPr>
              <a:spLocks noChangeArrowheads="1"/>
            </p:cNvSpPr>
            <p:nvPr/>
          </p:nvSpPr>
          <p:spPr bwMode="auto">
            <a:xfrm>
              <a:off x="1872" y="1680"/>
              <a:ext cx="48" cy="864"/>
            </a:xfrm>
            <a:prstGeom prst="rect">
              <a:avLst/>
            </a:prstGeom>
            <a:solidFill>
              <a:srgbClr val="FFFF99">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sp>
        <p:nvSpPr>
          <p:cNvPr id="163234" name="Rectangle 418"/>
          <p:cNvSpPr>
            <a:spLocks noChangeArrowheads="1"/>
          </p:cNvSpPr>
          <p:nvPr/>
        </p:nvSpPr>
        <p:spPr bwMode="auto">
          <a:xfrm>
            <a:off x="1219200" y="1323975"/>
            <a:ext cx="1587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ja-JP" altLang="en-US">
                <a:solidFill>
                  <a:srgbClr val="FF0000"/>
                </a:solidFill>
                <a:latin typeface="Times New Roman" pitchFamily="18" charset="0"/>
                <a:cs typeface="Times New Roman" pitchFamily="18" charset="0"/>
              </a:rPr>
              <a:t>透明導電体</a:t>
            </a:r>
            <a:br>
              <a:rPr lang="ja-JP" altLang="en-US">
                <a:solidFill>
                  <a:srgbClr val="FF0000"/>
                </a:solidFill>
                <a:latin typeface="Times New Roman" pitchFamily="18" charset="0"/>
                <a:cs typeface="Times New Roman" pitchFamily="18" charset="0"/>
              </a:rPr>
            </a:br>
            <a:r>
              <a:rPr lang="en-US" altLang="ja-JP">
                <a:solidFill>
                  <a:srgbClr val="FF0000"/>
                </a:solidFill>
                <a:latin typeface="Times New Roman" pitchFamily="18" charset="0"/>
                <a:cs typeface="Times New Roman" pitchFamily="18" charset="0"/>
              </a:rPr>
              <a:t>In</a:t>
            </a:r>
            <a:r>
              <a:rPr lang="en-US" altLang="ja-JP" baseline="-25000">
                <a:solidFill>
                  <a:srgbClr val="FF0000"/>
                </a:solidFill>
                <a:latin typeface="Times New Roman" pitchFamily="18" charset="0"/>
                <a:cs typeface="Times New Roman" pitchFamily="18" charset="0"/>
              </a:rPr>
              <a:t>2</a:t>
            </a:r>
            <a:r>
              <a:rPr lang="en-US" altLang="ja-JP">
                <a:solidFill>
                  <a:srgbClr val="FF0000"/>
                </a:solidFill>
                <a:latin typeface="Times New Roman" pitchFamily="18" charset="0"/>
                <a:cs typeface="Times New Roman" pitchFamily="18" charset="0"/>
              </a:rPr>
              <a:t>O</a:t>
            </a:r>
            <a:r>
              <a:rPr lang="en-US" altLang="ja-JP" baseline="-25000">
                <a:solidFill>
                  <a:srgbClr val="FF0000"/>
                </a:solidFill>
                <a:latin typeface="Times New Roman" pitchFamily="18" charset="0"/>
                <a:cs typeface="Times New Roman" pitchFamily="18" charset="0"/>
              </a:rPr>
              <a:t>3</a:t>
            </a:r>
            <a:r>
              <a:rPr lang="en-US" altLang="ja-JP">
                <a:solidFill>
                  <a:srgbClr val="FF0000"/>
                </a:solidFill>
                <a:latin typeface="Times New Roman" pitchFamily="18" charset="0"/>
                <a:cs typeface="Times New Roman" pitchFamily="18" charset="0"/>
              </a:rPr>
              <a:t>:Sn (ITO)</a:t>
            </a:r>
          </a:p>
        </p:txBody>
      </p:sp>
      <p:sp>
        <p:nvSpPr>
          <p:cNvPr id="163235" name="Text Box 419"/>
          <p:cNvSpPr txBox="1">
            <a:spLocks noChangeArrowheads="1"/>
          </p:cNvSpPr>
          <p:nvPr/>
        </p:nvSpPr>
        <p:spPr bwMode="auto">
          <a:xfrm>
            <a:off x="4359275" y="2460625"/>
            <a:ext cx="798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ja-JP" altLang="en-US" sz="1600" b="1" smtClean="0">
                <a:solidFill>
                  <a:srgbClr val="000000"/>
                </a:solidFill>
                <a:cs typeface="Times New Roman" pitchFamily="18" charset="0"/>
              </a:rPr>
              <a:t>偏光板</a:t>
            </a:r>
          </a:p>
        </p:txBody>
      </p:sp>
      <p:sp>
        <p:nvSpPr>
          <p:cNvPr id="163236" name="Text Box 420"/>
          <p:cNvSpPr txBox="1">
            <a:spLocks noChangeArrowheads="1"/>
          </p:cNvSpPr>
          <p:nvPr/>
        </p:nvSpPr>
        <p:spPr bwMode="auto">
          <a:xfrm>
            <a:off x="3673475" y="2406650"/>
            <a:ext cx="593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ja-JP" altLang="en-US" sz="1600" b="1" smtClean="0">
                <a:solidFill>
                  <a:srgbClr val="000000"/>
                </a:solidFill>
                <a:cs typeface="Times New Roman" pitchFamily="18" charset="0"/>
              </a:rPr>
              <a:t>液晶</a:t>
            </a:r>
          </a:p>
        </p:txBody>
      </p:sp>
      <p:grpSp>
        <p:nvGrpSpPr>
          <p:cNvPr id="163237" name="Group 421"/>
          <p:cNvGrpSpPr>
            <a:grpSpLocks/>
          </p:cNvGrpSpPr>
          <p:nvPr/>
        </p:nvGrpSpPr>
        <p:grpSpPr bwMode="auto">
          <a:xfrm>
            <a:off x="3825875" y="1285875"/>
            <a:ext cx="746125" cy="381000"/>
            <a:chOff x="172" y="3744"/>
            <a:chExt cx="470" cy="240"/>
          </a:xfrm>
        </p:grpSpPr>
        <p:grpSp>
          <p:nvGrpSpPr>
            <p:cNvPr id="163238" name="Group 422"/>
            <p:cNvGrpSpPr>
              <a:grpSpLocks/>
            </p:cNvGrpSpPr>
            <p:nvPr/>
          </p:nvGrpSpPr>
          <p:grpSpPr bwMode="auto">
            <a:xfrm>
              <a:off x="172" y="3744"/>
              <a:ext cx="470" cy="240"/>
              <a:chOff x="172" y="3744"/>
              <a:chExt cx="470" cy="240"/>
            </a:xfrm>
          </p:grpSpPr>
          <p:grpSp>
            <p:nvGrpSpPr>
              <p:cNvPr id="163239" name="Group 423"/>
              <p:cNvGrpSpPr>
                <a:grpSpLocks/>
              </p:cNvGrpSpPr>
              <p:nvPr/>
            </p:nvGrpSpPr>
            <p:grpSpPr bwMode="auto">
              <a:xfrm>
                <a:off x="172" y="3744"/>
                <a:ext cx="470" cy="240"/>
                <a:chOff x="172" y="3744"/>
                <a:chExt cx="470" cy="240"/>
              </a:xfrm>
            </p:grpSpPr>
            <p:sp>
              <p:nvSpPr>
                <p:cNvPr id="163240" name="Oval 424"/>
                <p:cNvSpPr>
                  <a:spLocks noChangeArrowheads="1"/>
                </p:cNvSpPr>
                <p:nvPr/>
              </p:nvSpPr>
              <p:spPr bwMode="auto">
                <a:xfrm>
                  <a:off x="498"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41" name="Rectangle 425"/>
                <p:cNvSpPr>
                  <a:spLocks noChangeArrowheads="1"/>
                </p:cNvSpPr>
                <p:nvPr/>
              </p:nvSpPr>
              <p:spPr bwMode="auto">
                <a:xfrm>
                  <a:off x="240" y="3744"/>
                  <a:ext cx="336" cy="240"/>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42" name="Oval 426"/>
                <p:cNvSpPr>
                  <a:spLocks noChangeArrowheads="1"/>
                </p:cNvSpPr>
                <p:nvPr/>
              </p:nvSpPr>
              <p:spPr bwMode="auto">
                <a:xfrm>
                  <a:off x="172"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sp>
            <p:nvSpPr>
              <p:cNvPr id="163243" name="Rectangle 427"/>
              <p:cNvSpPr>
                <a:spLocks noChangeArrowheads="1"/>
              </p:cNvSpPr>
              <p:nvPr/>
            </p:nvSpPr>
            <p:spPr bwMode="auto">
              <a:xfrm>
                <a:off x="528" y="3748"/>
                <a:ext cx="47" cy="23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grpSp>
          <p:nvGrpSpPr>
            <p:cNvPr id="163244" name="Group 428"/>
            <p:cNvGrpSpPr>
              <a:grpSpLocks/>
            </p:cNvGrpSpPr>
            <p:nvPr/>
          </p:nvGrpSpPr>
          <p:grpSpPr bwMode="auto">
            <a:xfrm>
              <a:off x="194" y="3840"/>
              <a:ext cx="53" cy="48"/>
              <a:chOff x="115" y="3648"/>
              <a:chExt cx="53" cy="48"/>
            </a:xfrm>
          </p:grpSpPr>
          <p:sp>
            <p:nvSpPr>
              <p:cNvPr id="163245" name="Oval 429"/>
              <p:cNvSpPr>
                <a:spLocks noChangeAspect="1" noChangeArrowheads="1"/>
              </p:cNvSpPr>
              <p:nvPr/>
            </p:nvSpPr>
            <p:spPr bwMode="auto">
              <a:xfrm>
                <a:off x="139"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46" name="Rectangle 430"/>
              <p:cNvSpPr>
                <a:spLocks noChangeArrowheads="1"/>
              </p:cNvSpPr>
              <p:nvPr/>
            </p:nvSpPr>
            <p:spPr bwMode="auto">
              <a:xfrm>
                <a:off x="130" y="3648"/>
                <a:ext cx="23" cy="48"/>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47" name="Oval 431"/>
              <p:cNvSpPr>
                <a:spLocks noChangeAspect="1" noChangeArrowheads="1"/>
              </p:cNvSpPr>
              <p:nvPr/>
            </p:nvSpPr>
            <p:spPr bwMode="auto">
              <a:xfrm>
                <a:off x="115"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63248" name="Rectangle 432"/>
              <p:cNvSpPr>
                <a:spLocks noChangeArrowheads="1"/>
              </p:cNvSpPr>
              <p:nvPr/>
            </p:nvSpPr>
            <p:spPr bwMode="auto">
              <a:xfrm>
                <a:off x="148" y="3653"/>
                <a:ext cx="5" cy="4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grpSp>
      <p:sp>
        <p:nvSpPr>
          <p:cNvPr id="163249" name="Line 433"/>
          <p:cNvSpPr>
            <a:spLocks noChangeShapeType="1"/>
          </p:cNvSpPr>
          <p:nvPr/>
        </p:nvSpPr>
        <p:spPr bwMode="auto">
          <a:xfrm flipH="1">
            <a:off x="3673475" y="1476375"/>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3259" name="Rectangle 443"/>
          <p:cNvSpPr>
            <a:spLocks noChangeArrowheads="1"/>
          </p:cNvSpPr>
          <p:nvPr/>
        </p:nvSpPr>
        <p:spPr bwMode="auto">
          <a:xfrm>
            <a:off x="5105400" y="928613"/>
            <a:ext cx="2036135" cy="5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lnSpc>
                <a:spcPct val="130000"/>
              </a:lnSpc>
              <a:spcBef>
                <a:spcPct val="0"/>
              </a:spcBef>
              <a:spcAft>
                <a:spcPct val="0"/>
              </a:spcAft>
            </a:pPr>
            <a:r>
              <a:rPr lang="ja-JP" altLang="en-US" sz="2800" b="1" dirty="0">
                <a:solidFill>
                  <a:srgbClr val="FF0000"/>
                </a:solidFill>
                <a:latin typeface="Times New Roman" pitchFamily="18" charset="0"/>
                <a:cs typeface="Times New Roman" pitchFamily="18" charset="0"/>
              </a:rPr>
              <a:t>トランジスタ </a:t>
            </a:r>
            <a:endParaRPr lang="en-US" altLang="ja-JP" sz="2800" b="1" dirty="0">
              <a:solidFill>
                <a:srgbClr val="FF0000"/>
              </a:solidFill>
              <a:latin typeface="Times New Roman" pitchFamily="18" charset="0"/>
              <a:cs typeface="Times New Roman" pitchFamily="18" charset="0"/>
            </a:endParaRPr>
          </a:p>
        </p:txBody>
      </p:sp>
      <p:pic>
        <p:nvPicPr>
          <p:cNvPr id="163264" name="Picture 448" descr="http://www.sharp.co.jp/products/lcd/tech/image/p4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6425" y="4435475"/>
            <a:ext cx="18827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265" name="Rectangle 449"/>
          <p:cNvSpPr>
            <a:spLocks noChangeArrowheads="1"/>
          </p:cNvSpPr>
          <p:nvPr/>
        </p:nvSpPr>
        <p:spPr bwMode="auto">
          <a:xfrm>
            <a:off x="6629400" y="3810000"/>
            <a:ext cx="228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fontAlgn="base">
              <a:spcBef>
                <a:spcPct val="0"/>
              </a:spcBef>
              <a:spcAft>
                <a:spcPct val="0"/>
              </a:spcAft>
            </a:pPr>
            <a:r>
              <a:rPr lang="ja-JP" altLang="en-US" sz="1200">
                <a:solidFill>
                  <a:srgbClr val="000000"/>
                </a:solidFill>
                <a:latin typeface="Times New Roman" pitchFamily="18" charset="0"/>
                <a:cs typeface="Times New Roman" pitchFamily="18" charset="0"/>
              </a:rPr>
              <a:t>シャープ</a:t>
            </a:r>
            <a:br>
              <a:rPr lang="ja-JP" altLang="en-US" sz="1200">
                <a:solidFill>
                  <a:srgbClr val="000000"/>
                </a:solidFill>
                <a:latin typeface="Times New Roman" pitchFamily="18" charset="0"/>
                <a:cs typeface="Times New Roman" pitchFamily="18" charset="0"/>
              </a:rPr>
            </a:br>
            <a:r>
              <a:rPr lang="en-US" altLang="ja-JP" sz="1200">
                <a:solidFill>
                  <a:srgbClr val="000000"/>
                </a:solidFill>
                <a:latin typeface="Times New Roman" pitchFamily="18" charset="0"/>
                <a:cs typeface="Times New Roman" pitchFamily="18" charset="0"/>
              </a:rPr>
              <a:t>http://www.sharp.co.jp/corporate/rd/28/28-3-2a.html</a:t>
            </a:r>
          </a:p>
        </p:txBody>
      </p:sp>
      <p:sp>
        <p:nvSpPr>
          <p:cNvPr id="2" name="正方形/長方形 1"/>
          <p:cNvSpPr/>
          <p:nvPr/>
        </p:nvSpPr>
        <p:spPr bwMode="auto">
          <a:xfrm>
            <a:off x="5651500" y="6472238"/>
            <a:ext cx="168275" cy="30003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ja-JP" altLang="en-US" sz="4400" b="1">
              <a:solidFill>
                <a:srgbClr val="000000"/>
              </a:solidFill>
              <a:latin typeface="Times New Roman" pitchFamily="18" charset="0"/>
            </a:endParaRPr>
          </a:p>
        </p:txBody>
      </p:sp>
      <p:sp>
        <p:nvSpPr>
          <p:cNvPr id="163056" name="Text Box 240"/>
          <p:cNvSpPr txBox="1">
            <a:spLocks noChangeArrowheads="1"/>
          </p:cNvSpPr>
          <p:nvPr/>
        </p:nvSpPr>
        <p:spPr bwMode="auto">
          <a:xfrm>
            <a:off x="5283200" y="6400800"/>
            <a:ext cx="35573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b="1" dirty="0" smtClean="0">
                <a:solidFill>
                  <a:srgbClr val="000000"/>
                </a:solidFill>
                <a:cs typeface="Times New Roman" pitchFamily="18" charset="0"/>
              </a:rPr>
              <a:t>RGB</a:t>
            </a:r>
            <a:r>
              <a:rPr lang="ja-JP" altLang="en-US" b="1" dirty="0" smtClean="0">
                <a:solidFill>
                  <a:srgbClr val="000000"/>
                </a:solidFill>
                <a:cs typeface="Times New Roman" pitchFamily="18" charset="0"/>
              </a:rPr>
              <a:t> </a:t>
            </a:r>
            <a:r>
              <a:rPr lang="en-US" altLang="ja-JP" b="1" dirty="0" smtClean="0">
                <a:solidFill>
                  <a:srgbClr val="000000"/>
                </a:solidFill>
                <a:cs typeface="Times New Roman" pitchFamily="18" charset="0"/>
              </a:rPr>
              <a:t>(</a:t>
            </a:r>
            <a:r>
              <a:rPr lang="ja-JP" altLang="en-US" b="1" dirty="0" smtClean="0">
                <a:solidFill>
                  <a:srgbClr val="000000"/>
                </a:solidFill>
                <a:cs typeface="Times New Roman" pitchFamily="18" charset="0"/>
              </a:rPr>
              <a:t>赤・緑・青</a:t>
            </a:r>
            <a:r>
              <a:rPr lang="en-US" altLang="ja-JP" b="1" dirty="0" smtClean="0">
                <a:solidFill>
                  <a:srgbClr val="000000"/>
                </a:solidFill>
                <a:cs typeface="Times New Roman" pitchFamily="18" charset="0"/>
              </a:rPr>
              <a:t>)</a:t>
            </a:r>
            <a:r>
              <a:rPr lang="ja-JP" altLang="en-US" b="1" dirty="0" smtClean="0">
                <a:solidFill>
                  <a:srgbClr val="000000"/>
                </a:solidFill>
                <a:cs typeface="Times New Roman" pitchFamily="18" charset="0"/>
              </a:rPr>
              <a:t> ピクセル</a:t>
            </a:r>
          </a:p>
        </p:txBody>
      </p:sp>
    </p:spTree>
    <p:extLst>
      <p:ext uri="{BB962C8B-B14F-4D97-AF65-F5344CB8AC3E}">
        <p14:creationId xmlns:p14="http://schemas.microsoft.com/office/powerpoint/2010/main" val="998626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5553381" y="3883711"/>
            <a:ext cx="3109913" cy="1563688"/>
            <a:chOff x="9154319" y="2956719"/>
            <a:chExt cx="3109913" cy="1563688"/>
          </a:xfrm>
        </p:grpSpPr>
        <p:pic>
          <p:nvPicPr>
            <p:cNvPr id="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075863" y="2225675"/>
              <a:ext cx="1457325"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正方形/長方形 132"/>
            <p:cNvSpPr/>
            <p:nvPr/>
          </p:nvSpPr>
          <p:spPr bwMode="auto">
            <a:xfrm>
              <a:off x="9154319" y="2959988"/>
              <a:ext cx="678654" cy="156041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ja-JP" altLang="en-US" sz="4400" b="1">
                <a:solidFill>
                  <a:srgbClr val="000000"/>
                </a:solidFill>
                <a:latin typeface="Times New Roman" pitchFamily="18" charset="0"/>
              </a:endParaRPr>
            </a:p>
          </p:txBody>
        </p:sp>
      </p:grpSp>
      <p:grpSp>
        <p:nvGrpSpPr>
          <p:cNvPr id="8" name="グループ化 7"/>
          <p:cNvGrpSpPr/>
          <p:nvPr/>
        </p:nvGrpSpPr>
        <p:grpSpPr>
          <a:xfrm>
            <a:off x="4039944" y="1681634"/>
            <a:ext cx="3958161" cy="1117177"/>
            <a:chOff x="5626100" y="2058750"/>
            <a:chExt cx="3958161" cy="1117177"/>
          </a:xfrm>
        </p:grpSpPr>
        <p:pic>
          <p:nvPicPr>
            <p:cNvPr id="360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202251" y="726409"/>
              <a:ext cx="986833" cy="377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bwMode="auto">
            <a:xfrm>
              <a:off x="5626100" y="2058750"/>
              <a:ext cx="2038349" cy="11171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ja-JP" altLang="en-US" sz="4400" b="1">
                <a:solidFill>
                  <a:srgbClr val="000000"/>
                </a:solidFill>
                <a:latin typeface="Times New Roman" pitchFamily="18" charset="0"/>
              </a:endParaRPr>
            </a:p>
          </p:txBody>
        </p:sp>
      </p:grpSp>
      <p:sp>
        <p:nvSpPr>
          <p:cNvPr id="11268" name="Rectangle 4"/>
          <p:cNvSpPr>
            <a:spLocks noGrp="1" noChangeArrowheads="1"/>
          </p:cNvSpPr>
          <p:nvPr>
            <p:ph type="title" idx="4294967295"/>
          </p:nvPr>
        </p:nvSpPr>
        <p:spPr>
          <a:xfrm>
            <a:off x="0" y="0"/>
            <a:ext cx="9144000" cy="1200150"/>
          </a:xfrm>
        </p:spPr>
        <p:txBody>
          <a:bodyPr/>
          <a:lstStyle/>
          <a:p>
            <a:pPr eaLnBrk="1" hangingPunct="1"/>
            <a:r>
              <a:rPr lang="ja-JP" altLang="en-US" sz="3600" b="1" dirty="0" smtClean="0">
                <a:solidFill>
                  <a:srgbClr val="0000FF"/>
                </a:solidFill>
                <a:ea typeface="ＨＧ丸ゴシックB" charset="-128"/>
              </a:rPr>
              <a:t>トランジスタ</a:t>
            </a:r>
            <a:r>
              <a:rPr lang="en-US" altLang="ja-JP" sz="3600" b="1" dirty="0" smtClean="0">
                <a:solidFill>
                  <a:srgbClr val="0000FF"/>
                </a:solidFill>
                <a:ea typeface="ＨＧ丸ゴシックB" charset="-128"/>
              </a:rPr>
              <a:t/>
            </a:r>
            <a:br>
              <a:rPr lang="en-US" altLang="ja-JP" sz="3600" b="1" dirty="0" smtClean="0">
                <a:solidFill>
                  <a:srgbClr val="0000FF"/>
                </a:solidFill>
                <a:ea typeface="ＨＧ丸ゴシックB" charset="-128"/>
              </a:rPr>
            </a:br>
            <a:r>
              <a:rPr lang="ja-JP" altLang="en-US" sz="3600" b="1" dirty="0" smtClean="0">
                <a:solidFill>
                  <a:srgbClr val="0000FF"/>
                </a:solidFill>
                <a:ea typeface="ＨＧ丸ゴシックB" charset="-128"/>
              </a:rPr>
              <a:t>電気でオン・オフを切り替えるスイッチ</a:t>
            </a:r>
          </a:p>
        </p:txBody>
      </p:sp>
      <p:sp>
        <p:nvSpPr>
          <p:cNvPr id="102" name="Line 2"/>
          <p:cNvSpPr>
            <a:spLocks noChangeShapeType="1"/>
          </p:cNvSpPr>
          <p:nvPr/>
        </p:nvSpPr>
        <p:spPr bwMode="auto">
          <a:xfrm flipH="1">
            <a:off x="5305309" y="2094160"/>
            <a:ext cx="106739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grpSp>
        <p:nvGrpSpPr>
          <p:cNvPr id="103" name="Group 199"/>
          <p:cNvGrpSpPr>
            <a:grpSpLocks/>
          </p:cNvGrpSpPr>
          <p:nvPr/>
        </p:nvGrpSpPr>
        <p:grpSpPr bwMode="auto">
          <a:xfrm>
            <a:off x="2957065" y="1420022"/>
            <a:ext cx="2640371" cy="1348275"/>
            <a:chOff x="172" y="3744"/>
            <a:chExt cx="470" cy="240"/>
          </a:xfrm>
        </p:grpSpPr>
        <p:grpSp>
          <p:nvGrpSpPr>
            <p:cNvPr id="104" name="Group 200"/>
            <p:cNvGrpSpPr>
              <a:grpSpLocks/>
            </p:cNvGrpSpPr>
            <p:nvPr/>
          </p:nvGrpSpPr>
          <p:grpSpPr bwMode="auto">
            <a:xfrm>
              <a:off x="172" y="3744"/>
              <a:ext cx="470" cy="240"/>
              <a:chOff x="172" y="3744"/>
              <a:chExt cx="470" cy="240"/>
            </a:xfrm>
          </p:grpSpPr>
          <p:grpSp>
            <p:nvGrpSpPr>
              <p:cNvPr id="110" name="Group 201"/>
              <p:cNvGrpSpPr>
                <a:grpSpLocks/>
              </p:cNvGrpSpPr>
              <p:nvPr/>
            </p:nvGrpSpPr>
            <p:grpSpPr bwMode="auto">
              <a:xfrm>
                <a:off x="172" y="3744"/>
                <a:ext cx="470" cy="240"/>
                <a:chOff x="172" y="3744"/>
                <a:chExt cx="470" cy="240"/>
              </a:xfrm>
            </p:grpSpPr>
            <p:sp>
              <p:nvSpPr>
                <p:cNvPr id="112" name="Oval 202"/>
                <p:cNvSpPr>
                  <a:spLocks noChangeArrowheads="1"/>
                </p:cNvSpPr>
                <p:nvPr/>
              </p:nvSpPr>
              <p:spPr bwMode="auto">
                <a:xfrm>
                  <a:off x="498"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13" name="Rectangle 203"/>
                <p:cNvSpPr>
                  <a:spLocks noChangeArrowheads="1"/>
                </p:cNvSpPr>
                <p:nvPr/>
              </p:nvSpPr>
              <p:spPr bwMode="auto">
                <a:xfrm>
                  <a:off x="240" y="3744"/>
                  <a:ext cx="336" cy="240"/>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14" name="Oval 204"/>
                <p:cNvSpPr>
                  <a:spLocks noChangeArrowheads="1"/>
                </p:cNvSpPr>
                <p:nvPr/>
              </p:nvSpPr>
              <p:spPr bwMode="auto">
                <a:xfrm>
                  <a:off x="172"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sp>
            <p:nvSpPr>
              <p:cNvPr id="111" name="Rectangle 205"/>
              <p:cNvSpPr>
                <a:spLocks noChangeArrowheads="1"/>
              </p:cNvSpPr>
              <p:nvPr/>
            </p:nvSpPr>
            <p:spPr bwMode="auto">
              <a:xfrm>
                <a:off x="532" y="3748"/>
                <a:ext cx="47" cy="23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grpSp>
          <p:nvGrpSpPr>
            <p:cNvPr id="105" name="Group 206"/>
            <p:cNvGrpSpPr>
              <a:grpSpLocks/>
            </p:cNvGrpSpPr>
            <p:nvPr/>
          </p:nvGrpSpPr>
          <p:grpSpPr bwMode="auto">
            <a:xfrm>
              <a:off x="194" y="3840"/>
              <a:ext cx="53" cy="48"/>
              <a:chOff x="115" y="3648"/>
              <a:chExt cx="53" cy="48"/>
            </a:xfrm>
          </p:grpSpPr>
          <p:sp>
            <p:nvSpPr>
              <p:cNvPr id="106" name="Oval 207"/>
              <p:cNvSpPr>
                <a:spLocks noChangeAspect="1" noChangeArrowheads="1"/>
              </p:cNvSpPr>
              <p:nvPr/>
            </p:nvSpPr>
            <p:spPr bwMode="auto">
              <a:xfrm>
                <a:off x="139"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07" name="Rectangle 208"/>
              <p:cNvSpPr>
                <a:spLocks noChangeArrowheads="1"/>
              </p:cNvSpPr>
              <p:nvPr/>
            </p:nvSpPr>
            <p:spPr bwMode="auto">
              <a:xfrm>
                <a:off x="130" y="3648"/>
                <a:ext cx="23" cy="48"/>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08" name="Oval 209"/>
              <p:cNvSpPr>
                <a:spLocks noChangeAspect="1" noChangeArrowheads="1"/>
              </p:cNvSpPr>
              <p:nvPr/>
            </p:nvSpPr>
            <p:spPr bwMode="auto">
              <a:xfrm>
                <a:off x="115"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09" name="Rectangle 210"/>
              <p:cNvSpPr>
                <a:spLocks noChangeArrowheads="1"/>
              </p:cNvSpPr>
              <p:nvPr/>
            </p:nvSpPr>
            <p:spPr bwMode="auto">
              <a:xfrm>
                <a:off x="148" y="3653"/>
                <a:ext cx="5" cy="4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grpSp>
      <p:sp>
        <p:nvSpPr>
          <p:cNvPr id="115" name="Line 211"/>
          <p:cNvSpPr>
            <a:spLocks noChangeShapeType="1"/>
          </p:cNvSpPr>
          <p:nvPr/>
        </p:nvSpPr>
        <p:spPr bwMode="auto">
          <a:xfrm flipH="1">
            <a:off x="2282928" y="2094160"/>
            <a:ext cx="86514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16" name="Line 213"/>
          <p:cNvSpPr>
            <a:spLocks noChangeShapeType="1"/>
          </p:cNvSpPr>
          <p:nvPr/>
        </p:nvSpPr>
        <p:spPr bwMode="auto">
          <a:xfrm flipH="1">
            <a:off x="721176" y="3143230"/>
            <a:ext cx="51988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17" name="Line 214"/>
          <p:cNvSpPr>
            <a:spLocks noChangeShapeType="1"/>
          </p:cNvSpPr>
          <p:nvPr/>
        </p:nvSpPr>
        <p:spPr bwMode="auto">
          <a:xfrm>
            <a:off x="721176" y="2114530"/>
            <a:ext cx="0" cy="1028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18" name="Line 215"/>
          <p:cNvSpPr>
            <a:spLocks noChangeShapeType="1"/>
          </p:cNvSpPr>
          <p:nvPr/>
        </p:nvSpPr>
        <p:spPr bwMode="auto">
          <a:xfrm flipH="1">
            <a:off x="721176" y="2094160"/>
            <a:ext cx="53931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19" name="Oval 216"/>
          <p:cNvSpPr>
            <a:spLocks noChangeArrowheads="1"/>
          </p:cNvSpPr>
          <p:nvPr/>
        </p:nvSpPr>
        <p:spPr bwMode="auto">
          <a:xfrm>
            <a:off x="1204308" y="1970568"/>
            <a:ext cx="269655" cy="269655"/>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20" name="Oval 217"/>
          <p:cNvSpPr>
            <a:spLocks noChangeArrowheads="1"/>
          </p:cNvSpPr>
          <p:nvPr/>
        </p:nvSpPr>
        <p:spPr bwMode="auto">
          <a:xfrm>
            <a:off x="2080686" y="1970568"/>
            <a:ext cx="269655" cy="269655"/>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21" name="Line 218"/>
          <p:cNvSpPr>
            <a:spLocks noChangeShapeType="1"/>
          </p:cNvSpPr>
          <p:nvPr/>
        </p:nvSpPr>
        <p:spPr bwMode="auto">
          <a:xfrm flipH="1">
            <a:off x="1316664" y="1681634"/>
            <a:ext cx="1184434" cy="2889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22" name="Line 219"/>
          <p:cNvSpPr>
            <a:spLocks noChangeShapeType="1"/>
          </p:cNvSpPr>
          <p:nvPr/>
        </p:nvSpPr>
        <p:spPr bwMode="auto">
          <a:xfrm>
            <a:off x="5916165" y="2398740"/>
            <a:ext cx="0" cy="7444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23" name="Line 220"/>
          <p:cNvSpPr>
            <a:spLocks noChangeShapeType="1"/>
          </p:cNvSpPr>
          <p:nvPr/>
        </p:nvSpPr>
        <p:spPr bwMode="auto">
          <a:xfrm flipH="1">
            <a:off x="5920000" y="2398741"/>
            <a:ext cx="30507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24" name="Rectangle 237"/>
          <p:cNvSpPr>
            <a:spLocks noChangeArrowheads="1"/>
          </p:cNvSpPr>
          <p:nvPr/>
        </p:nvSpPr>
        <p:spPr bwMode="auto">
          <a:xfrm>
            <a:off x="926628" y="1150105"/>
            <a:ext cx="15744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ja-JP" altLang="en-US" sz="3200" b="1" dirty="0">
                <a:solidFill>
                  <a:srgbClr val="FF0000"/>
                </a:solidFill>
                <a:latin typeface="Times New Roman" pitchFamily="18" charset="0"/>
                <a:cs typeface="Times New Roman" pitchFamily="18" charset="0"/>
              </a:rPr>
              <a:t>スイッチ</a:t>
            </a:r>
            <a:endParaRPr lang="en-US" altLang="ja-JP" sz="3200" b="1" dirty="0">
              <a:solidFill>
                <a:srgbClr val="FF0000"/>
              </a:solidFill>
              <a:latin typeface="Times New Roman" pitchFamily="18" charset="0"/>
              <a:cs typeface="Times New Roman" pitchFamily="18" charset="0"/>
            </a:endParaRPr>
          </a:p>
        </p:txBody>
      </p:sp>
      <p:sp>
        <p:nvSpPr>
          <p:cNvPr id="138" name="Line 2"/>
          <p:cNvSpPr>
            <a:spLocks noChangeShapeType="1"/>
          </p:cNvSpPr>
          <p:nvPr/>
        </p:nvSpPr>
        <p:spPr bwMode="auto">
          <a:xfrm flipH="1">
            <a:off x="5395795" y="4545985"/>
            <a:ext cx="106739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grpSp>
        <p:nvGrpSpPr>
          <p:cNvPr id="139" name="Group 199"/>
          <p:cNvGrpSpPr>
            <a:grpSpLocks/>
          </p:cNvGrpSpPr>
          <p:nvPr/>
        </p:nvGrpSpPr>
        <p:grpSpPr bwMode="auto">
          <a:xfrm>
            <a:off x="3047551" y="3871847"/>
            <a:ext cx="2640371" cy="1348275"/>
            <a:chOff x="172" y="3744"/>
            <a:chExt cx="470" cy="240"/>
          </a:xfrm>
        </p:grpSpPr>
        <p:grpSp>
          <p:nvGrpSpPr>
            <p:cNvPr id="140" name="Group 200"/>
            <p:cNvGrpSpPr>
              <a:grpSpLocks/>
            </p:cNvGrpSpPr>
            <p:nvPr/>
          </p:nvGrpSpPr>
          <p:grpSpPr bwMode="auto">
            <a:xfrm>
              <a:off x="172" y="3744"/>
              <a:ext cx="470" cy="240"/>
              <a:chOff x="172" y="3744"/>
              <a:chExt cx="470" cy="240"/>
            </a:xfrm>
          </p:grpSpPr>
          <p:grpSp>
            <p:nvGrpSpPr>
              <p:cNvPr id="146" name="Group 201"/>
              <p:cNvGrpSpPr>
                <a:grpSpLocks/>
              </p:cNvGrpSpPr>
              <p:nvPr/>
            </p:nvGrpSpPr>
            <p:grpSpPr bwMode="auto">
              <a:xfrm>
                <a:off x="172" y="3744"/>
                <a:ext cx="470" cy="240"/>
                <a:chOff x="172" y="3744"/>
                <a:chExt cx="470" cy="240"/>
              </a:xfrm>
            </p:grpSpPr>
            <p:sp>
              <p:nvSpPr>
                <p:cNvPr id="148" name="Oval 202"/>
                <p:cNvSpPr>
                  <a:spLocks noChangeArrowheads="1"/>
                </p:cNvSpPr>
                <p:nvPr/>
              </p:nvSpPr>
              <p:spPr bwMode="auto">
                <a:xfrm>
                  <a:off x="498"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49" name="Rectangle 203"/>
                <p:cNvSpPr>
                  <a:spLocks noChangeArrowheads="1"/>
                </p:cNvSpPr>
                <p:nvPr/>
              </p:nvSpPr>
              <p:spPr bwMode="auto">
                <a:xfrm>
                  <a:off x="240" y="3744"/>
                  <a:ext cx="336" cy="240"/>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50" name="Oval 204"/>
                <p:cNvSpPr>
                  <a:spLocks noChangeArrowheads="1"/>
                </p:cNvSpPr>
                <p:nvPr/>
              </p:nvSpPr>
              <p:spPr bwMode="auto">
                <a:xfrm>
                  <a:off x="172"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sp>
            <p:nvSpPr>
              <p:cNvPr id="147" name="Rectangle 205"/>
              <p:cNvSpPr>
                <a:spLocks noChangeArrowheads="1"/>
              </p:cNvSpPr>
              <p:nvPr/>
            </p:nvSpPr>
            <p:spPr bwMode="auto">
              <a:xfrm>
                <a:off x="530" y="3748"/>
                <a:ext cx="47" cy="23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grpSp>
          <p:nvGrpSpPr>
            <p:cNvPr id="141" name="Group 206"/>
            <p:cNvGrpSpPr>
              <a:grpSpLocks/>
            </p:cNvGrpSpPr>
            <p:nvPr/>
          </p:nvGrpSpPr>
          <p:grpSpPr bwMode="auto">
            <a:xfrm>
              <a:off x="194" y="3840"/>
              <a:ext cx="53" cy="48"/>
              <a:chOff x="115" y="3648"/>
              <a:chExt cx="53" cy="48"/>
            </a:xfrm>
          </p:grpSpPr>
          <p:sp>
            <p:nvSpPr>
              <p:cNvPr id="142" name="Oval 207"/>
              <p:cNvSpPr>
                <a:spLocks noChangeAspect="1" noChangeArrowheads="1"/>
              </p:cNvSpPr>
              <p:nvPr/>
            </p:nvSpPr>
            <p:spPr bwMode="auto">
              <a:xfrm>
                <a:off x="139"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43" name="Rectangle 208"/>
              <p:cNvSpPr>
                <a:spLocks noChangeArrowheads="1"/>
              </p:cNvSpPr>
              <p:nvPr/>
            </p:nvSpPr>
            <p:spPr bwMode="auto">
              <a:xfrm>
                <a:off x="130" y="3648"/>
                <a:ext cx="23" cy="48"/>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44" name="Oval 209"/>
              <p:cNvSpPr>
                <a:spLocks noChangeAspect="1" noChangeArrowheads="1"/>
              </p:cNvSpPr>
              <p:nvPr/>
            </p:nvSpPr>
            <p:spPr bwMode="auto">
              <a:xfrm>
                <a:off x="115"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45" name="Rectangle 210"/>
              <p:cNvSpPr>
                <a:spLocks noChangeArrowheads="1"/>
              </p:cNvSpPr>
              <p:nvPr/>
            </p:nvSpPr>
            <p:spPr bwMode="auto">
              <a:xfrm>
                <a:off x="148" y="3653"/>
                <a:ext cx="5" cy="4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grpSp>
      </p:grpSp>
      <p:sp>
        <p:nvSpPr>
          <p:cNvPr id="151" name="Line 211"/>
          <p:cNvSpPr>
            <a:spLocks noChangeShapeType="1"/>
          </p:cNvSpPr>
          <p:nvPr/>
        </p:nvSpPr>
        <p:spPr bwMode="auto">
          <a:xfrm flipH="1">
            <a:off x="2373414" y="4545985"/>
            <a:ext cx="86514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52" name="Line 213"/>
          <p:cNvSpPr>
            <a:spLocks noChangeShapeType="1"/>
          </p:cNvSpPr>
          <p:nvPr/>
        </p:nvSpPr>
        <p:spPr bwMode="auto">
          <a:xfrm flipH="1">
            <a:off x="811662" y="5595055"/>
            <a:ext cx="51988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53" name="Line 214"/>
          <p:cNvSpPr>
            <a:spLocks noChangeShapeType="1"/>
          </p:cNvSpPr>
          <p:nvPr/>
        </p:nvSpPr>
        <p:spPr bwMode="auto">
          <a:xfrm>
            <a:off x="811662" y="4566355"/>
            <a:ext cx="0" cy="1028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54" name="Line 215"/>
          <p:cNvSpPr>
            <a:spLocks noChangeShapeType="1"/>
          </p:cNvSpPr>
          <p:nvPr/>
        </p:nvSpPr>
        <p:spPr bwMode="auto">
          <a:xfrm flipH="1">
            <a:off x="811662" y="4545985"/>
            <a:ext cx="53931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55" name="Oval 216"/>
          <p:cNvSpPr>
            <a:spLocks noChangeArrowheads="1"/>
          </p:cNvSpPr>
          <p:nvPr/>
        </p:nvSpPr>
        <p:spPr bwMode="auto">
          <a:xfrm>
            <a:off x="1294794" y="4422393"/>
            <a:ext cx="269655" cy="269655"/>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56" name="Oval 217"/>
          <p:cNvSpPr>
            <a:spLocks noChangeArrowheads="1"/>
          </p:cNvSpPr>
          <p:nvPr/>
        </p:nvSpPr>
        <p:spPr bwMode="auto">
          <a:xfrm>
            <a:off x="2171172" y="4422393"/>
            <a:ext cx="269655" cy="269655"/>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ja-JP" sz="2400" b="1">
              <a:solidFill>
                <a:srgbClr val="000000"/>
              </a:solidFill>
              <a:latin typeface="Times New Roman" pitchFamily="18" charset="0"/>
              <a:cs typeface="Times New Roman" pitchFamily="18" charset="0"/>
            </a:endParaRPr>
          </a:p>
        </p:txBody>
      </p:sp>
      <p:sp>
        <p:nvSpPr>
          <p:cNvPr id="157" name="Line 218"/>
          <p:cNvSpPr>
            <a:spLocks noChangeShapeType="1"/>
          </p:cNvSpPr>
          <p:nvPr/>
        </p:nvSpPr>
        <p:spPr bwMode="auto">
          <a:xfrm flipH="1">
            <a:off x="1407150" y="4422393"/>
            <a:ext cx="118443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58" name="Line 219"/>
          <p:cNvSpPr>
            <a:spLocks noChangeShapeType="1"/>
          </p:cNvSpPr>
          <p:nvPr/>
        </p:nvSpPr>
        <p:spPr bwMode="auto">
          <a:xfrm>
            <a:off x="6006651" y="4736266"/>
            <a:ext cx="0" cy="8587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59" name="Line 220"/>
          <p:cNvSpPr>
            <a:spLocks noChangeShapeType="1"/>
          </p:cNvSpPr>
          <p:nvPr/>
        </p:nvSpPr>
        <p:spPr bwMode="auto">
          <a:xfrm flipH="1">
            <a:off x="6010486" y="4736266"/>
            <a:ext cx="65701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latin typeface="Times New Roman" pitchFamily="18" charset="0"/>
              <a:cs typeface="Times New Roman" pitchFamily="18" charset="0"/>
            </a:endParaRPr>
          </a:p>
        </p:txBody>
      </p:sp>
      <p:sp>
        <p:nvSpPr>
          <p:cNvPr id="160" name="Rectangle 237"/>
          <p:cNvSpPr>
            <a:spLocks noChangeArrowheads="1"/>
          </p:cNvSpPr>
          <p:nvPr/>
        </p:nvSpPr>
        <p:spPr bwMode="auto">
          <a:xfrm>
            <a:off x="1017114" y="3601930"/>
            <a:ext cx="15744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ja-JP" altLang="en-US" sz="3200" b="1" dirty="0">
                <a:solidFill>
                  <a:srgbClr val="FF0000"/>
                </a:solidFill>
                <a:latin typeface="Times New Roman" pitchFamily="18" charset="0"/>
                <a:cs typeface="Times New Roman" pitchFamily="18" charset="0"/>
              </a:rPr>
              <a:t>スイッチ</a:t>
            </a:r>
            <a:endParaRPr lang="en-US" altLang="ja-JP"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99453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1026"/>
          <p:cNvSpPr>
            <a:spLocks noGrp="1" noChangeArrowheads="1"/>
          </p:cNvSpPr>
          <p:nvPr>
            <p:ph type="title"/>
          </p:nvPr>
        </p:nvSpPr>
        <p:spPr>
          <a:xfrm>
            <a:off x="0" y="0"/>
            <a:ext cx="9144000" cy="762000"/>
          </a:xfrm>
        </p:spPr>
        <p:txBody>
          <a:bodyPr/>
          <a:lstStyle/>
          <a:p>
            <a:pPr eaLnBrk="1" hangingPunct="1"/>
            <a:r>
              <a:rPr lang="ja-JP" altLang="en-US" sz="3600" b="1" dirty="0" smtClean="0">
                <a:solidFill>
                  <a:srgbClr val="0000FF"/>
                </a:solidFill>
                <a:cs typeface="Times New Roman" pitchFamily="18" charset="0"/>
              </a:rPr>
              <a:t>薄膜トランジスタの構造と動作</a:t>
            </a:r>
            <a:endParaRPr lang="en-US" altLang="ja-JP" sz="3600" b="1" dirty="0" smtClean="0">
              <a:solidFill>
                <a:srgbClr val="0000FF"/>
              </a:solidFill>
              <a:cs typeface="Times New Roman" pitchFamily="18" charset="0"/>
            </a:endParaRPr>
          </a:p>
        </p:txBody>
      </p:sp>
      <p:sp>
        <p:nvSpPr>
          <p:cNvPr id="303108" name="Text Box 1028"/>
          <p:cNvSpPr txBox="1">
            <a:spLocks noChangeAspect="1" noChangeArrowheads="1"/>
          </p:cNvSpPr>
          <p:nvPr/>
        </p:nvSpPr>
        <p:spPr bwMode="auto">
          <a:xfrm>
            <a:off x="6455569" y="2141538"/>
            <a:ext cx="2338387"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fontAlgn="base" hangingPunct="1">
              <a:lnSpc>
                <a:spcPct val="130000"/>
              </a:lnSpc>
              <a:spcBef>
                <a:spcPct val="0"/>
              </a:spcBef>
              <a:spcAft>
                <a:spcPct val="0"/>
              </a:spcAft>
            </a:pPr>
            <a:r>
              <a:rPr lang="ja-JP" altLang="en-US" smtClean="0">
                <a:solidFill>
                  <a:srgbClr val="0000FF"/>
                </a:solidFill>
                <a:cs typeface="Times New Roman" pitchFamily="18" charset="0"/>
              </a:rPr>
              <a:t>半導体</a:t>
            </a:r>
            <a:r>
              <a:rPr lang="en-US" altLang="ja-JP" b="0" smtClean="0">
                <a:solidFill>
                  <a:srgbClr val="000000"/>
                </a:solidFill>
                <a:cs typeface="Times New Roman" pitchFamily="18" charset="0"/>
              </a:rPr>
              <a:t> (~30 nm)</a:t>
            </a:r>
          </a:p>
        </p:txBody>
      </p:sp>
      <p:sp>
        <p:nvSpPr>
          <p:cNvPr id="303109" name="Text Box 1029"/>
          <p:cNvSpPr txBox="1">
            <a:spLocks noChangeAspect="1" noChangeArrowheads="1"/>
          </p:cNvSpPr>
          <p:nvPr/>
        </p:nvSpPr>
        <p:spPr bwMode="auto">
          <a:xfrm>
            <a:off x="6644481" y="2892425"/>
            <a:ext cx="7874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fontAlgn="base" hangingPunct="1">
              <a:lnSpc>
                <a:spcPct val="130000"/>
              </a:lnSpc>
              <a:spcBef>
                <a:spcPct val="0"/>
              </a:spcBef>
              <a:spcAft>
                <a:spcPct val="0"/>
              </a:spcAft>
            </a:pPr>
            <a:r>
              <a:rPr lang="en-US" altLang="ja-JP" b="0" smtClean="0">
                <a:solidFill>
                  <a:srgbClr val="000000"/>
                </a:solidFill>
                <a:cs typeface="Times New Roman" pitchFamily="18" charset="0"/>
              </a:rPr>
              <a:t>n</a:t>
            </a:r>
            <a:r>
              <a:rPr lang="en-US" altLang="ja-JP" b="0" baseline="30000" smtClean="0">
                <a:solidFill>
                  <a:srgbClr val="000000"/>
                </a:solidFill>
                <a:cs typeface="Times New Roman" pitchFamily="18" charset="0"/>
              </a:rPr>
              <a:t>+</a:t>
            </a:r>
            <a:r>
              <a:rPr lang="en-US" altLang="ja-JP" b="0" smtClean="0">
                <a:solidFill>
                  <a:srgbClr val="000000"/>
                </a:solidFill>
                <a:cs typeface="Times New Roman" pitchFamily="18" charset="0"/>
              </a:rPr>
              <a:t> Si</a:t>
            </a:r>
          </a:p>
        </p:txBody>
      </p:sp>
      <p:sp>
        <p:nvSpPr>
          <p:cNvPr id="303110" name="Text Box 1030"/>
          <p:cNvSpPr txBox="1">
            <a:spLocks noChangeAspect="1" noChangeArrowheads="1"/>
          </p:cNvSpPr>
          <p:nvPr/>
        </p:nvSpPr>
        <p:spPr bwMode="auto">
          <a:xfrm>
            <a:off x="2314152" y="1583164"/>
            <a:ext cx="14189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dirty="0" smtClean="0">
                <a:solidFill>
                  <a:srgbClr val="FF0000"/>
                </a:solidFill>
                <a:cs typeface="Times New Roman" pitchFamily="18" charset="0"/>
              </a:rPr>
              <a:t>ソース</a:t>
            </a:r>
            <a:r>
              <a:rPr lang="en-US" altLang="ja-JP" dirty="0" smtClean="0">
                <a:solidFill>
                  <a:srgbClr val="FF0000"/>
                </a:solidFill>
                <a:cs typeface="Times New Roman" pitchFamily="18" charset="0"/>
              </a:rPr>
              <a:t/>
            </a:r>
            <a:br>
              <a:rPr lang="en-US" altLang="ja-JP" dirty="0" smtClean="0">
                <a:solidFill>
                  <a:srgbClr val="FF0000"/>
                </a:solidFill>
                <a:cs typeface="Times New Roman" pitchFamily="18" charset="0"/>
              </a:rPr>
            </a:br>
            <a:r>
              <a:rPr lang="ja-JP" altLang="en-US" dirty="0" smtClean="0">
                <a:solidFill>
                  <a:srgbClr val="FF0000"/>
                </a:solidFill>
                <a:cs typeface="Times New Roman" pitchFamily="18" charset="0"/>
              </a:rPr>
              <a:t>　　　電極</a:t>
            </a:r>
            <a:endParaRPr lang="en-US" altLang="ja-JP" dirty="0" smtClean="0">
              <a:solidFill>
                <a:srgbClr val="FF0000"/>
              </a:solidFill>
              <a:cs typeface="Times New Roman" pitchFamily="18" charset="0"/>
            </a:endParaRPr>
          </a:p>
        </p:txBody>
      </p:sp>
      <p:sp>
        <p:nvSpPr>
          <p:cNvPr id="303111" name="Text Box 1031"/>
          <p:cNvSpPr txBox="1">
            <a:spLocks noChangeAspect="1" noChangeArrowheads="1"/>
          </p:cNvSpPr>
          <p:nvPr/>
        </p:nvSpPr>
        <p:spPr bwMode="auto">
          <a:xfrm>
            <a:off x="5853906" y="1622425"/>
            <a:ext cx="18085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dirty="0" smtClean="0">
                <a:solidFill>
                  <a:srgbClr val="FF0000"/>
                </a:solidFill>
                <a:cs typeface="Times New Roman" pitchFamily="18" charset="0"/>
              </a:rPr>
              <a:t>ドレイン電極</a:t>
            </a:r>
            <a:endParaRPr lang="en-US" altLang="ja-JP" dirty="0" smtClean="0">
              <a:solidFill>
                <a:srgbClr val="FF0000"/>
              </a:solidFill>
              <a:cs typeface="Times New Roman" pitchFamily="18" charset="0"/>
            </a:endParaRPr>
          </a:p>
        </p:txBody>
      </p:sp>
      <p:sp>
        <p:nvSpPr>
          <p:cNvPr id="303112" name="Rectangle 1032"/>
          <p:cNvSpPr>
            <a:spLocks noChangeAspect="1" noChangeArrowheads="1"/>
          </p:cNvSpPr>
          <p:nvPr/>
        </p:nvSpPr>
        <p:spPr bwMode="auto">
          <a:xfrm>
            <a:off x="4229894" y="2346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13" name="Text Box 1033"/>
          <p:cNvSpPr txBox="1">
            <a:spLocks noChangeAspect="1" noChangeArrowheads="1"/>
          </p:cNvSpPr>
          <p:nvPr/>
        </p:nvSpPr>
        <p:spPr bwMode="auto">
          <a:xfrm>
            <a:off x="6568281" y="2532063"/>
            <a:ext cx="214630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fontAlgn="base" hangingPunct="1">
              <a:lnSpc>
                <a:spcPct val="130000"/>
              </a:lnSpc>
              <a:spcBef>
                <a:spcPct val="0"/>
              </a:spcBef>
              <a:spcAft>
                <a:spcPct val="0"/>
              </a:spcAft>
            </a:pPr>
            <a:r>
              <a:rPr lang="en-US" altLang="ja-JP" b="0" smtClean="0">
                <a:solidFill>
                  <a:srgbClr val="000000"/>
                </a:solidFill>
                <a:cs typeface="Times New Roman" pitchFamily="18" charset="0"/>
              </a:rPr>
              <a:t>SiO</a:t>
            </a:r>
            <a:r>
              <a:rPr lang="en-US" altLang="ja-JP" b="0" baseline="-25000" smtClean="0">
                <a:solidFill>
                  <a:srgbClr val="000000"/>
                </a:solidFill>
                <a:cs typeface="Times New Roman" pitchFamily="18" charset="0"/>
              </a:rPr>
              <a:t>2</a:t>
            </a:r>
            <a:r>
              <a:rPr lang="en-US" altLang="ja-JP" b="0" smtClean="0">
                <a:solidFill>
                  <a:srgbClr val="000000"/>
                </a:solidFill>
                <a:cs typeface="Times New Roman" pitchFamily="18" charset="0"/>
              </a:rPr>
              <a:t> (~150 nm)</a:t>
            </a:r>
          </a:p>
        </p:txBody>
      </p:sp>
      <p:pic>
        <p:nvPicPr>
          <p:cNvPr id="303114" name="Picture 1034" descr="Graph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3200400"/>
            <a:ext cx="52578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15" name="Line 1035"/>
          <p:cNvSpPr>
            <a:spLocks noChangeShapeType="1"/>
          </p:cNvSpPr>
          <p:nvPr/>
        </p:nvSpPr>
        <p:spPr bwMode="auto">
          <a:xfrm>
            <a:off x="1234281" y="1673225"/>
            <a:ext cx="0" cy="1524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b="1" smtClean="0">
              <a:solidFill>
                <a:srgbClr val="000000"/>
              </a:solidFill>
            </a:endParaRPr>
          </a:p>
        </p:txBody>
      </p:sp>
      <p:sp>
        <p:nvSpPr>
          <p:cNvPr id="303116" name="Line 1036"/>
          <p:cNvSpPr>
            <a:spLocks noChangeShapeType="1"/>
          </p:cNvSpPr>
          <p:nvPr/>
        </p:nvSpPr>
        <p:spPr bwMode="auto">
          <a:xfrm flipH="1">
            <a:off x="1234281" y="3197225"/>
            <a:ext cx="533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b="1" smtClean="0">
              <a:solidFill>
                <a:srgbClr val="000000"/>
              </a:solidFill>
            </a:endParaRPr>
          </a:p>
        </p:txBody>
      </p:sp>
      <p:sp>
        <p:nvSpPr>
          <p:cNvPr id="303117" name="Line 1037"/>
          <p:cNvSpPr>
            <a:spLocks noChangeShapeType="1"/>
          </p:cNvSpPr>
          <p:nvPr/>
        </p:nvSpPr>
        <p:spPr bwMode="auto">
          <a:xfrm flipH="1">
            <a:off x="1234281" y="1673225"/>
            <a:ext cx="1143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b="1" smtClean="0">
              <a:solidFill>
                <a:srgbClr val="000000"/>
              </a:solidFill>
            </a:endParaRPr>
          </a:p>
        </p:txBody>
      </p:sp>
      <p:sp>
        <p:nvSpPr>
          <p:cNvPr id="303118" name="Line 1038"/>
          <p:cNvSpPr>
            <a:spLocks noChangeShapeType="1"/>
          </p:cNvSpPr>
          <p:nvPr/>
        </p:nvSpPr>
        <p:spPr bwMode="auto">
          <a:xfrm>
            <a:off x="2377281" y="1673225"/>
            <a:ext cx="0" cy="533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b="1" smtClean="0">
              <a:solidFill>
                <a:srgbClr val="000000"/>
              </a:solidFill>
            </a:endParaRPr>
          </a:p>
        </p:txBody>
      </p:sp>
      <p:grpSp>
        <p:nvGrpSpPr>
          <p:cNvPr id="303119" name="Group 1039"/>
          <p:cNvGrpSpPr>
            <a:grpSpLocks/>
          </p:cNvGrpSpPr>
          <p:nvPr/>
        </p:nvGrpSpPr>
        <p:grpSpPr bwMode="auto">
          <a:xfrm rot="-5400000">
            <a:off x="861218" y="2208213"/>
            <a:ext cx="746125" cy="381000"/>
            <a:chOff x="172" y="3744"/>
            <a:chExt cx="470" cy="240"/>
          </a:xfrm>
        </p:grpSpPr>
        <p:grpSp>
          <p:nvGrpSpPr>
            <p:cNvPr id="303153" name="Group 1040"/>
            <p:cNvGrpSpPr>
              <a:grpSpLocks/>
            </p:cNvGrpSpPr>
            <p:nvPr/>
          </p:nvGrpSpPr>
          <p:grpSpPr bwMode="auto">
            <a:xfrm>
              <a:off x="172" y="3744"/>
              <a:ext cx="470" cy="240"/>
              <a:chOff x="172" y="3744"/>
              <a:chExt cx="470" cy="240"/>
            </a:xfrm>
          </p:grpSpPr>
          <p:grpSp>
            <p:nvGrpSpPr>
              <p:cNvPr id="303159" name="Group 1041"/>
              <p:cNvGrpSpPr>
                <a:grpSpLocks/>
              </p:cNvGrpSpPr>
              <p:nvPr/>
            </p:nvGrpSpPr>
            <p:grpSpPr bwMode="auto">
              <a:xfrm>
                <a:off x="172" y="3744"/>
                <a:ext cx="470" cy="240"/>
                <a:chOff x="172" y="3744"/>
                <a:chExt cx="470" cy="240"/>
              </a:xfrm>
            </p:grpSpPr>
            <p:sp>
              <p:nvSpPr>
                <p:cNvPr id="303161" name="Oval 1042"/>
                <p:cNvSpPr>
                  <a:spLocks noChangeArrowheads="1"/>
                </p:cNvSpPr>
                <p:nvPr/>
              </p:nvSpPr>
              <p:spPr bwMode="auto">
                <a:xfrm>
                  <a:off x="498"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62" name="Rectangle 1043"/>
                <p:cNvSpPr>
                  <a:spLocks noChangeArrowheads="1"/>
                </p:cNvSpPr>
                <p:nvPr/>
              </p:nvSpPr>
              <p:spPr bwMode="auto">
                <a:xfrm>
                  <a:off x="240" y="3744"/>
                  <a:ext cx="336" cy="240"/>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63" name="Oval 1044"/>
                <p:cNvSpPr>
                  <a:spLocks noChangeArrowheads="1"/>
                </p:cNvSpPr>
                <p:nvPr/>
              </p:nvSpPr>
              <p:spPr bwMode="auto">
                <a:xfrm>
                  <a:off x="172"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grpSp>
          <p:sp>
            <p:nvSpPr>
              <p:cNvPr id="303160" name="Rectangle 1045"/>
              <p:cNvSpPr>
                <a:spLocks noChangeArrowheads="1"/>
              </p:cNvSpPr>
              <p:nvPr/>
            </p:nvSpPr>
            <p:spPr bwMode="auto">
              <a:xfrm>
                <a:off x="528" y="3748"/>
                <a:ext cx="47" cy="23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grpSp>
        <p:grpSp>
          <p:nvGrpSpPr>
            <p:cNvPr id="303154" name="Group 1046"/>
            <p:cNvGrpSpPr>
              <a:grpSpLocks/>
            </p:cNvGrpSpPr>
            <p:nvPr/>
          </p:nvGrpSpPr>
          <p:grpSpPr bwMode="auto">
            <a:xfrm>
              <a:off x="194" y="3840"/>
              <a:ext cx="53" cy="48"/>
              <a:chOff x="115" y="3648"/>
              <a:chExt cx="53" cy="48"/>
            </a:xfrm>
          </p:grpSpPr>
          <p:sp>
            <p:nvSpPr>
              <p:cNvPr id="303155" name="Oval 1047"/>
              <p:cNvSpPr>
                <a:spLocks noChangeAspect="1" noChangeArrowheads="1"/>
              </p:cNvSpPr>
              <p:nvPr/>
            </p:nvSpPr>
            <p:spPr bwMode="auto">
              <a:xfrm>
                <a:off x="139"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56" name="Rectangle 1048"/>
              <p:cNvSpPr>
                <a:spLocks noChangeArrowheads="1"/>
              </p:cNvSpPr>
              <p:nvPr/>
            </p:nvSpPr>
            <p:spPr bwMode="auto">
              <a:xfrm>
                <a:off x="130" y="3648"/>
                <a:ext cx="23" cy="48"/>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57" name="Oval 1049"/>
              <p:cNvSpPr>
                <a:spLocks noChangeAspect="1" noChangeArrowheads="1"/>
              </p:cNvSpPr>
              <p:nvPr/>
            </p:nvSpPr>
            <p:spPr bwMode="auto">
              <a:xfrm>
                <a:off x="115"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58" name="Rectangle 1050"/>
              <p:cNvSpPr>
                <a:spLocks noChangeArrowheads="1"/>
              </p:cNvSpPr>
              <p:nvPr/>
            </p:nvSpPr>
            <p:spPr bwMode="auto">
              <a:xfrm>
                <a:off x="148" y="3653"/>
                <a:ext cx="5" cy="4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grpSp>
      </p:grpSp>
      <p:sp>
        <p:nvSpPr>
          <p:cNvPr id="303120" name="Line 1051"/>
          <p:cNvSpPr>
            <a:spLocks noChangeShapeType="1"/>
          </p:cNvSpPr>
          <p:nvPr/>
        </p:nvSpPr>
        <p:spPr bwMode="auto">
          <a:xfrm>
            <a:off x="5882481" y="1673225"/>
            <a:ext cx="0" cy="533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b="1" smtClean="0">
              <a:solidFill>
                <a:srgbClr val="000000"/>
              </a:solidFill>
            </a:endParaRPr>
          </a:p>
        </p:txBody>
      </p:sp>
      <p:sp>
        <p:nvSpPr>
          <p:cNvPr id="303121" name="Line 1052"/>
          <p:cNvSpPr>
            <a:spLocks noChangeShapeType="1"/>
          </p:cNvSpPr>
          <p:nvPr/>
        </p:nvSpPr>
        <p:spPr bwMode="auto">
          <a:xfrm flipH="1">
            <a:off x="2377281" y="1673225"/>
            <a:ext cx="3505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b="1" smtClean="0">
              <a:solidFill>
                <a:srgbClr val="000000"/>
              </a:solidFill>
            </a:endParaRPr>
          </a:p>
        </p:txBody>
      </p:sp>
      <p:grpSp>
        <p:nvGrpSpPr>
          <p:cNvPr id="303122" name="Group 1053"/>
          <p:cNvGrpSpPr>
            <a:grpSpLocks/>
          </p:cNvGrpSpPr>
          <p:nvPr/>
        </p:nvGrpSpPr>
        <p:grpSpPr bwMode="auto">
          <a:xfrm rot="10800000">
            <a:off x="3672681" y="1492250"/>
            <a:ext cx="746125" cy="381000"/>
            <a:chOff x="172" y="3744"/>
            <a:chExt cx="470" cy="240"/>
          </a:xfrm>
        </p:grpSpPr>
        <p:grpSp>
          <p:nvGrpSpPr>
            <p:cNvPr id="303142" name="Group 1054"/>
            <p:cNvGrpSpPr>
              <a:grpSpLocks/>
            </p:cNvGrpSpPr>
            <p:nvPr/>
          </p:nvGrpSpPr>
          <p:grpSpPr bwMode="auto">
            <a:xfrm>
              <a:off x="172" y="3744"/>
              <a:ext cx="470" cy="240"/>
              <a:chOff x="172" y="3744"/>
              <a:chExt cx="470" cy="240"/>
            </a:xfrm>
          </p:grpSpPr>
          <p:grpSp>
            <p:nvGrpSpPr>
              <p:cNvPr id="303148" name="Group 1055"/>
              <p:cNvGrpSpPr>
                <a:grpSpLocks/>
              </p:cNvGrpSpPr>
              <p:nvPr/>
            </p:nvGrpSpPr>
            <p:grpSpPr bwMode="auto">
              <a:xfrm>
                <a:off x="172" y="3744"/>
                <a:ext cx="470" cy="240"/>
                <a:chOff x="172" y="3744"/>
                <a:chExt cx="470" cy="240"/>
              </a:xfrm>
            </p:grpSpPr>
            <p:sp>
              <p:nvSpPr>
                <p:cNvPr id="303150" name="Oval 1056"/>
                <p:cNvSpPr>
                  <a:spLocks noChangeArrowheads="1"/>
                </p:cNvSpPr>
                <p:nvPr/>
              </p:nvSpPr>
              <p:spPr bwMode="auto">
                <a:xfrm>
                  <a:off x="498"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51" name="Rectangle 1057"/>
                <p:cNvSpPr>
                  <a:spLocks noChangeArrowheads="1"/>
                </p:cNvSpPr>
                <p:nvPr/>
              </p:nvSpPr>
              <p:spPr bwMode="auto">
                <a:xfrm>
                  <a:off x="240" y="3744"/>
                  <a:ext cx="336" cy="240"/>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52" name="Oval 1058"/>
                <p:cNvSpPr>
                  <a:spLocks noChangeArrowheads="1"/>
                </p:cNvSpPr>
                <p:nvPr/>
              </p:nvSpPr>
              <p:spPr bwMode="auto">
                <a:xfrm>
                  <a:off x="172"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grpSp>
          <p:sp>
            <p:nvSpPr>
              <p:cNvPr id="303149" name="Rectangle 1059"/>
              <p:cNvSpPr>
                <a:spLocks noChangeArrowheads="1"/>
              </p:cNvSpPr>
              <p:nvPr/>
            </p:nvSpPr>
            <p:spPr bwMode="auto">
              <a:xfrm>
                <a:off x="528" y="3748"/>
                <a:ext cx="47" cy="23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grpSp>
        <p:grpSp>
          <p:nvGrpSpPr>
            <p:cNvPr id="303143" name="Group 1060"/>
            <p:cNvGrpSpPr>
              <a:grpSpLocks/>
            </p:cNvGrpSpPr>
            <p:nvPr/>
          </p:nvGrpSpPr>
          <p:grpSpPr bwMode="auto">
            <a:xfrm>
              <a:off x="194" y="3840"/>
              <a:ext cx="53" cy="48"/>
              <a:chOff x="115" y="3648"/>
              <a:chExt cx="53" cy="48"/>
            </a:xfrm>
          </p:grpSpPr>
          <p:sp>
            <p:nvSpPr>
              <p:cNvPr id="303144" name="Oval 1061"/>
              <p:cNvSpPr>
                <a:spLocks noChangeAspect="1" noChangeArrowheads="1"/>
              </p:cNvSpPr>
              <p:nvPr/>
            </p:nvSpPr>
            <p:spPr bwMode="auto">
              <a:xfrm>
                <a:off x="139"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45" name="Rectangle 1062"/>
              <p:cNvSpPr>
                <a:spLocks noChangeArrowheads="1"/>
              </p:cNvSpPr>
              <p:nvPr/>
            </p:nvSpPr>
            <p:spPr bwMode="auto">
              <a:xfrm>
                <a:off x="130" y="3648"/>
                <a:ext cx="23" cy="48"/>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46" name="Oval 1063"/>
              <p:cNvSpPr>
                <a:spLocks noChangeAspect="1" noChangeArrowheads="1"/>
              </p:cNvSpPr>
              <p:nvPr/>
            </p:nvSpPr>
            <p:spPr bwMode="auto">
              <a:xfrm>
                <a:off x="115"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47" name="Rectangle 1064"/>
              <p:cNvSpPr>
                <a:spLocks noChangeArrowheads="1"/>
              </p:cNvSpPr>
              <p:nvPr/>
            </p:nvSpPr>
            <p:spPr bwMode="auto">
              <a:xfrm>
                <a:off x="148" y="3653"/>
                <a:ext cx="5" cy="4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grpSp>
      </p:grpSp>
      <p:sp>
        <p:nvSpPr>
          <p:cNvPr id="303123" name="Line 1065"/>
          <p:cNvSpPr>
            <a:spLocks noChangeShapeType="1"/>
          </p:cNvSpPr>
          <p:nvPr/>
        </p:nvSpPr>
        <p:spPr bwMode="auto">
          <a:xfrm flipH="1">
            <a:off x="4348956" y="1673225"/>
            <a:ext cx="137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b="1" smtClean="0">
              <a:solidFill>
                <a:srgbClr val="000000"/>
              </a:solidFill>
            </a:endParaRPr>
          </a:p>
        </p:txBody>
      </p:sp>
      <p:sp>
        <p:nvSpPr>
          <p:cNvPr id="303124" name="Rectangle 1066"/>
          <p:cNvSpPr>
            <a:spLocks noChangeAspect="1" noChangeArrowheads="1"/>
          </p:cNvSpPr>
          <p:nvPr/>
        </p:nvSpPr>
        <p:spPr bwMode="auto">
          <a:xfrm>
            <a:off x="1732756" y="2882900"/>
            <a:ext cx="4821238" cy="369888"/>
          </a:xfrm>
          <a:prstGeom prst="rect">
            <a:avLst/>
          </a:prstGeom>
          <a:solidFill>
            <a:srgbClr val="00CCFF"/>
          </a:solidFill>
          <a:ln w="9525">
            <a:solidFill>
              <a:schemeClr val="tx1"/>
            </a:solidFill>
            <a:miter lim="800000"/>
            <a:headEnd/>
            <a:tailEnd/>
          </a:ln>
        </p:spPr>
        <p:txBody>
          <a:bodyPr anchor="ctr">
            <a:spAutoFit/>
          </a:bodyP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25" name="Rectangle 1067"/>
          <p:cNvSpPr>
            <a:spLocks noChangeAspect="1" noChangeArrowheads="1"/>
          </p:cNvSpPr>
          <p:nvPr/>
        </p:nvSpPr>
        <p:spPr bwMode="auto">
          <a:xfrm>
            <a:off x="5212556" y="2036763"/>
            <a:ext cx="1341438" cy="368300"/>
          </a:xfrm>
          <a:prstGeom prst="rect">
            <a:avLst/>
          </a:prstGeom>
          <a:solidFill>
            <a:srgbClr val="C0C0C0"/>
          </a:solidFill>
          <a:ln w="9525">
            <a:solidFill>
              <a:schemeClr val="tx1"/>
            </a:solidFill>
            <a:miter lim="800000"/>
            <a:headEnd/>
            <a:tailEnd/>
          </a:ln>
        </p:spPr>
        <p:txBody>
          <a:bodyPr anchor="ctr">
            <a:spAutoFit/>
          </a:bodyP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26" name="Rectangle 1068"/>
          <p:cNvSpPr>
            <a:spLocks noChangeAspect="1" noChangeArrowheads="1"/>
          </p:cNvSpPr>
          <p:nvPr/>
        </p:nvSpPr>
        <p:spPr bwMode="auto">
          <a:xfrm>
            <a:off x="1732756" y="2036763"/>
            <a:ext cx="1265238" cy="368300"/>
          </a:xfrm>
          <a:prstGeom prst="rect">
            <a:avLst/>
          </a:prstGeom>
          <a:solidFill>
            <a:srgbClr val="C0C0C0"/>
          </a:solidFill>
          <a:ln w="9525">
            <a:solidFill>
              <a:schemeClr val="tx1"/>
            </a:solidFill>
            <a:miter lim="800000"/>
            <a:headEnd/>
            <a:tailEnd/>
          </a:ln>
        </p:spPr>
        <p:txBody>
          <a:bodyPr anchor="ctr">
            <a:spAutoFit/>
          </a:bodyP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27" name="Rectangle 1069"/>
          <p:cNvSpPr>
            <a:spLocks noChangeAspect="1" noChangeArrowheads="1"/>
          </p:cNvSpPr>
          <p:nvPr/>
        </p:nvSpPr>
        <p:spPr bwMode="auto">
          <a:xfrm>
            <a:off x="1732756" y="2524125"/>
            <a:ext cx="4821238" cy="369888"/>
          </a:xfrm>
          <a:prstGeom prst="rect">
            <a:avLst/>
          </a:prstGeom>
          <a:solidFill>
            <a:srgbClr val="FF6600"/>
          </a:solidFill>
          <a:ln w="9525">
            <a:solidFill>
              <a:schemeClr val="tx1"/>
            </a:solidFill>
            <a:miter lim="800000"/>
            <a:headEnd/>
            <a:tailEnd/>
          </a:ln>
        </p:spPr>
        <p:txBody>
          <a:bodyPr anchor="ctr">
            <a:spAutoFit/>
          </a:bodyP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28" name="Rectangle 1070"/>
          <p:cNvSpPr>
            <a:spLocks noChangeAspect="1" noChangeArrowheads="1"/>
          </p:cNvSpPr>
          <p:nvPr/>
        </p:nvSpPr>
        <p:spPr bwMode="auto">
          <a:xfrm>
            <a:off x="1732756" y="2309813"/>
            <a:ext cx="4821238" cy="368300"/>
          </a:xfrm>
          <a:prstGeom prst="rect">
            <a:avLst/>
          </a:prstGeom>
          <a:solidFill>
            <a:srgbClr val="CCFFFF"/>
          </a:solidFill>
          <a:ln w="9525">
            <a:solidFill>
              <a:schemeClr val="tx1"/>
            </a:solidFill>
            <a:miter lim="800000"/>
            <a:headEnd/>
            <a:tailEnd/>
          </a:ln>
        </p:spPr>
        <p:txBody>
          <a:bodyPr anchor="ctr">
            <a:spAutoFit/>
          </a:bodyP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29" name="Rectangle 1071"/>
          <p:cNvSpPr>
            <a:spLocks noChangeArrowheads="1"/>
          </p:cNvSpPr>
          <p:nvPr/>
        </p:nvSpPr>
        <p:spPr bwMode="auto">
          <a:xfrm>
            <a:off x="3245700" y="2863553"/>
            <a:ext cx="15969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ja-JP" altLang="en-US" sz="2400" b="1" dirty="0" smtClean="0">
                <a:solidFill>
                  <a:srgbClr val="FF0000"/>
                </a:solidFill>
                <a:cs typeface="Times New Roman" pitchFamily="18" charset="0"/>
              </a:rPr>
              <a:t>ゲート電極</a:t>
            </a:r>
            <a:endParaRPr lang="en-US" altLang="ja-JP" sz="2400" b="1" dirty="0" smtClean="0">
              <a:solidFill>
                <a:srgbClr val="FF0000"/>
              </a:solidFill>
              <a:cs typeface="Times New Roman" pitchFamily="18" charset="0"/>
            </a:endParaRPr>
          </a:p>
        </p:txBody>
      </p:sp>
      <p:sp>
        <p:nvSpPr>
          <p:cNvPr id="303130" name="Line 1072"/>
          <p:cNvSpPr>
            <a:spLocks noChangeShapeType="1"/>
          </p:cNvSpPr>
          <p:nvPr/>
        </p:nvSpPr>
        <p:spPr bwMode="auto">
          <a:xfrm>
            <a:off x="1234281" y="2716213"/>
            <a:ext cx="0" cy="381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b="1" smtClean="0">
              <a:solidFill>
                <a:srgbClr val="000000"/>
              </a:solidFill>
            </a:endParaRPr>
          </a:p>
        </p:txBody>
      </p:sp>
      <p:sp>
        <p:nvSpPr>
          <p:cNvPr id="303131" name="Rectangle 1073"/>
          <p:cNvSpPr>
            <a:spLocks noChangeArrowheads="1"/>
          </p:cNvSpPr>
          <p:nvPr/>
        </p:nvSpPr>
        <p:spPr bwMode="auto">
          <a:xfrm>
            <a:off x="1691481" y="3705226"/>
            <a:ext cx="7620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32" name="Rectangle 1074"/>
          <p:cNvSpPr>
            <a:spLocks noChangeArrowheads="1"/>
          </p:cNvSpPr>
          <p:nvPr/>
        </p:nvSpPr>
        <p:spPr bwMode="auto">
          <a:xfrm>
            <a:off x="2819400" y="4648200"/>
            <a:ext cx="19812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37" name="Rectangle 1079"/>
          <p:cNvSpPr>
            <a:spLocks noChangeArrowheads="1"/>
          </p:cNvSpPr>
          <p:nvPr/>
        </p:nvSpPr>
        <p:spPr bwMode="auto">
          <a:xfrm>
            <a:off x="1888331" y="2441575"/>
            <a:ext cx="4654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ja-JP" altLang="en-US" sz="1600" b="1" smtClean="0">
                <a:solidFill>
                  <a:srgbClr val="0000FF"/>
                </a:solidFill>
                <a:cs typeface="Times New Roman" pitchFamily="18" charset="0"/>
              </a:rPr>
              <a:t>–  –  –  –  –  –  –  –  –  –  –  –  –  –  –  –  –  –  –  –  –  –  </a:t>
            </a:r>
          </a:p>
        </p:txBody>
      </p:sp>
      <p:graphicFrame>
        <p:nvGraphicFramePr>
          <p:cNvPr id="303138" name="Object 4"/>
          <p:cNvGraphicFramePr>
            <a:graphicFrameLocks noChangeAspect="1"/>
          </p:cNvGraphicFramePr>
          <p:nvPr>
            <p:extLst/>
          </p:nvPr>
        </p:nvGraphicFramePr>
        <p:xfrm>
          <a:off x="164306" y="1939925"/>
          <a:ext cx="917575" cy="871538"/>
        </p:xfrm>
        <a:graphic>
          <a:graphicData uri="http://schemas.openxmlformats.org/presentationml/2006/ole">
            <mc:AlternateContent xmlns:mc="http://schemas.openxmlformats.org/markup-compatibility/2006">
              <mc:Choice xmlns:v="urn:schemas-microsoft-com:vml" Requires="v">
                <p:oleObj spid="_x0000_s9306" name="数式" r:id="rId5" imgW="241300" imgH="228600" progId="Equation.3">
                  <p:embed/>
                </p:oleObj>
              </mc:Choice>
              <mc:Fallback>
                <p:oleObj name="数式" r:id="rId5" imgW="2413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306" y="1939925"/>
                        <a:ext cx="917575" cy="871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3139" name="Object 5"/>
          <p:cNvGraphicFramePr>
            <a:graphicFrameLocks noChangeAspect="1"/>
          </p:cNvGraphicFramePr>
          <p:nvPr>
            <p:extLst/>
          </p:nvPr>
        </p:nvGraphicFramePr>
        <p:xfrm>
          <a:off x="4846637" y="812007"/>
          <a:ext cx="917575" cy="871537"/>
        </p:xfrm>
        <a:graphic>
          <a:graphicData uri="http://schemas.openxmlformats.org/presentationml/2006/ole">
            <mc:AlternateContent xmlns:mc="http://schemas.openxmlformats.org/markup-compatibility/2006">
              <mc:Choice xmlns:v="urn:schemas-microsoft-com:vml" Requires="v">
                <p:oleObj spid="_x0000_s9307" name="数式" r:id="rId7" imgW="241300" imgH="228600" progId="Equation.3">
                  <p:embed/>
                </p:oleObj>
              </mc:Choice>
              <mc:Fallback>
                <p:oleObj name="数式" r:id="rId7" imgW="2413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6637" y="812007"/>
                        <a:ext cx="917575" cy="871537"/>
                      </a:xfrm>
                      <a:prstGeom prst="rect">
                        <a:avLst/>
                      </a:prstGeom>
                      <a:noFill/>
                      <a:ln>
                        <a:noFill/>
                      </a:ln>
                      <a:effectLst/>
                    </p:spPr>
                  </p:pic>
                </p:oleObj>
              </mc:Fallback>
            </mc:AlternateContent>
          </a:graphicData>
        </a:graphic>
      </p:graphicFrame>
      <p:sp>
        <p:nvSpPr>
          <p:cNvPr id="303140" name="Rectangle 1082"/>
          <p:cNvSpPr>
            <a:spLocks noChangeArrowheads="1"/>
          </p:cNvSpPr>
          <p:nvPr/>
        </p:nvSpPr>
        <p:spPr bwMode="auto">
          <a:xfrm>
            <a:off x="1843881" y="2182813"/>
            <a:ext cx="4641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ja-JP" altLang="en-US" b="1" smtClean="0">
                <a:solidFill>
                  <a:srgbClr val="0000FF"/>
                </a:solidFill>
                <a:cs typeface="Times New Roman" pitchFamily="18" charset="0"/>
              </a:rPr>
              <a:t>+ + + + + + + + + + + + + + + + + + + + + + + + </a:t>
            </a:r>
          </a:p>
        </p:txBody>
      </p:sp>
      <p:graphicFrame>
        <p:nvGraphicFramePr>
          <p:cNvPr id="2" name="オブジェクト 1"/>
          <p:cNvGraphicFramePr>
            <a:graphicFrameLocks noChangeAspect="1"/>
          </p:cNvGraphicFramePr>
          <p:nvPr>
            <p:extLst/>
          </p:nvPr>
        </p:nvGraphicFramePr>
        <p:xfrm>
          <a:off x="3618707" y="691852"/>
          <a:ext cx="917575" cy="871538"/>
        </p:xfrm>
        <a:graphic>
          <a:graphicData uri="http://schemas.openxmlformats.org/presentationml/2006/ole">
            <mc:AlternateContent xmlns:mc="http://schemas.openxmlformats.org/markup-compatibility/2006">
              <mc:Choice xmlns:v="urn:schemas-microsoft-com:vml" Requires="v">
                <p:oleObj spid="_x0000_s9308" name="数式" r:id="rId9" imgW="241200" imgH="228600" progId="Equation.3">
                  <p:embed/>
                </p:oleObj>
              </mc:Choice>
              <mc:Fallback>
                <p:oleObj name="数式" r:id="rId9" imgW="241200" imgH="228600" progId="Equation.3">
                  <p:embed/>
                  <p:pic>
                    <p:nvPicPr>
                      <p:cNvPr id="0" name=""/>
                      <p:cNvPicPr>
                        <a:picLocks noChangeAspect="1" noChangeArrowheads="1"/>
                      </p:cNvPicPr>
                      <p:nvPr/>
                    </p:nvPicPr>
                    <p:blipFill>
                      <a:blip r:embed="rId10"/>
                      <a:srcRect/>
                      <a:stretch>
                        <a:fillRect/>
                      </a:stretch>
                    </p:blipFill>
                    <p:spPr bwMode="auto">
                      <a:xfrm>
                        <a:off x="3618707" y="691852"/>
                        <a:ext cx="917575" cy="871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 name="Rectangle 1071"/>
          <p:cNvSpPr>
            <a:spLocks noChangeArrowheads="1"/>
          </p:cNvSpPr>
          <p:nvPr/>
        </p:nvSpPr>
        <p:spPr bwMode="auto">
          <a:xfrm>
            <a:off x="5310310" y="4575601"/>
            <a:ext cx="35798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ja-JP" altLang="en-US" sz="2400" b="1" dirty="0" smtClean="0">
                <a:solidFill>
                  <a:srgbClr val="FF0000"/>
                </a:solidFill>
                <a:cs typeface="Times New Roman" pitchFamily="18" charset="0"/>
              </a:rPr>
              <a:t>ゲート電圧 </a:t>
            </a:r>
            <a:r>
              <a:rPr lang="en-US" altLang="ja-JP" sz="2400" b="1" i="1" dirty="0" smtClean="0">
                <a:solidFill>
                  <a:srgbClr val="FF0000"/>
                </a:solidFill>
                <a:cs typeface="Times New Roman" pitchFamily="18" charset="0"/>
              </a:rPr>
              <a:t>V</a:t>
            </a:r>
            <a:r>
              <a:rPr lang="en-US" altLang="ja-JP" sz="2400" b="1" baseline="-25000" dirty="0" smtClean="0">
                <a:solidFill>
                  <a:srgbClr val="FF0000"/>
                </a:solidFill>
                <a:cs typeface="Times New Roman" pitchFamily="18" charset="0"/>
              </a:rPr>
              <a:t>GS </a:t>
            </a:r>
            <a:r>
              <a:rPr lang="ja-JP" altLang="en-US" sz="2400" b="1" dirty="0" smtClean="0">
                <a:solidFill>
                  <a:srgbClr val="FF0000"/>
                </a:solidFill>
                <a:cs typeface="Times New Roman" pitchFamily="18" charset="0"/>
              </a:rPr>
              <a:t>で</a:t>
            </a:r>
            <a:r>
              <a:rPr lang="en-US" altLang="ja-JP" sz="2400" b="1" dirty="0" smtClean="0">
                <a:solidFill>
                  <a:srgbClr val="FF0000"/>
                </a:solidFill>
                <a:cs typeface="Times New Roman" pitchFamily="18" charset="0"/>
              </a:rPr>
              <a:t/>
            </a:r>
            <a:br>
              <a:rPr lang="en-US" altLang="ja-JP" sz="2400" b="1" dirty="0" smtClean="0">
                <a:solidFill>
                  <a:srgbClr val="FF0000"/>
                </a:solidFill>
                <a:cs typeface="Times New Roman" pitchFamily="18" charset="0"/>
              </a:rPr>
            </a:br>
            <a:r>
              <a:rPr lang="ja-JP" altLang="en-US" sz="2400" b="1" dirty="0" smtClean="0">
                <a:solidFill>
                  <a:srgbClr val="FF0000"/>
                </a:solidFill>
                <a:cs typeface="Times New Roman" pitchFamily="18" charset="0"/>
              </a:rPr>
              <a:t>電流 </a:t>
            </a:r>
            <a:r>
              <a:rPr lang="en-US" altLang="ja-JP" sz="2400" b="1" i="1" dirty="0" smtClean="0">
                <a:solidFill>
                  <a:srgbClr val="FF0000"/>
                </a:solidFill>
                <a:cs typeface="Times New Roman" pitchFamily="18" charset="0"/>
              </a:rPr>
              <a:t>I</a:t>
            </a:r>
            <a:r>
              <a:rPr lang="en-US" altLang="ja-JP" sz="2400" b="1" baseline="-25000" dirty="0" smtClean="0">
                <a:solidFill>
                  <a:srgbClr val="FF0000"/>
                </a:solidFill>
                <a:cs typeface="Times New Roman" pitchFamily="18" charset="0"/>
              </a:rPr>
              <a:t>DS </a:t>
            </a:r>
            <a:r>
              <a:rPr lang="ja-JP" altLang="en-US" sz="2400" b="1" dirty="0" smtClean="0">
                <a:solidFill>
                  <a:srgbClr val="FF0000"/>
                </a:solidFill>
                <a:cs typeface="Times New Roman" pitchFamily="18" charset="0"/>
              </a:rPr>
              <a:t>が</a:t>
            </a:r>
            <a:r>
              <a:rPr lang="en-US" altLang="ja-JP" sz="2400" b="1" dirty="0" smtClean="0">
                <a:solidFill>
                  <a:srgbClr val="FF0000"/>
                </a:solidFill>
                <a:cs typeface="Times New Roman" pitchFamily="18" charset="0"/>
              </a:rPr>
              <a:t>10</a:t>
            </a:r>
            <a:r>
              <a:rPr lang="ja-JP" altLang="en-US" sz="2400" b="1" dirty="0" smtClean="0">
                <a:solidFill>
                  <a:srgbClr val="FF0000"/>
                </a:solidFill>
                <a:cs typeface="Times New Roman" pitchFamily="18" charset="0"/>
              </a:rPr>
              <a:t>桁も変わる</a:t>
            </a:r>
            <a:r>
              <a:rPr lang="en-US" altLang="ja-JP" sz="2400" b="1" dirty="0" smtClean="0">
                <a:solidFill>
                  <a:srgbClr val="FF0000"/>
                </a:solidFill>
                <a:cs typeface="Times New Roman" pitchFamily="18" charset="0"/>
              </a:rPr>
              <a:t>!!</a:t>
            </a:r>
          </a:p>
        </p:txBody>
      </p:sp>
      <p:graphicFrame>
        <p:nvGraphicFramePr>
          <p:cNvPr id="56" name="オブジェクト 55"/>
          <p:cNvGraphicFramePr>
            <a:graphicFrameLocks noChangeAspect="1"/>
          </p:cNvGraphicFramePr>
          <p:nvPr>
            <p:extLst>
              <p:ext uri="{D42A27DB-BD31-4B8C-83A1-F6EECF244321}">
                <p14:modId xmlns:p14="http://schemas.microsoft.com/office/powerpoint/2010/main" val="1912078020"/>
              </p:ext>
            </p:extLst>
          </p:nvPr>
        </p:nvGraphicFramePr>
        <p:xfrm>
          <a:off x="5211532" y="2841838"/>
          <a:ext cx="917575" cy="871538"/>
        </p:xfrm>
        <a:graphic>
          <a:graphicData uri="http://schemas.openxmlformats.org/presentationml/2006/ole">
            <mc:AlternateContent xmlns:mc="http://schemas.openxmlformats.org/markup-compatibility/2006">
              <mc:Choice xmlns:v="urn:schemas-microsoft-com:vml" Requires="v">
                <p:oleObj spid="_x0000_s9309" name="数式" r:id="rId11" imgW="241200" imgH="228600" progId="Equation.3">
                  <p:embed/>
                </p:oleObj>
              </mc:Choice>
              <mc:Fallback>
                <p:oleObj name="数式" r:id="rId11" imgW="241200" imgH="228600" progId="Equation.3">
                  <p:embed/>
                  <p:pic>
                    <p:nvPicPr>
                      <p:cNvPr id="0" name=""/>
                      <p:cNvPicPr>
                        <a:picLocks noChangeAspect="1" noChangeArrowheads="1"/>
                      </p:cNvPicPr>
                      <p:nvPr/>
                    </p:nvPicPr>
                    <p:blipFill>
                      <a:blip r:embed="rId12"/>
                      <a:srcRect/>
                      <a:stretch>
                        <a:fillRect/>
                      </a:stretch>
                    </p:blipFill>
                    <p:spPr bwMode="auto">
                      <a:xfrm>
                        <a:off x="5211532" y="2841838"/>
                        <a:ext cx="917575" cy="871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3670332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Line 2"/>
          <p:cNvSpPr>
            <a:spLocks noChangeShapeType="1"/>
          </p:cNvSpPr>
          <p:nvPr/>
        </p:nvSpPr>
        <p:spPr bwMode="auto">
          <a:xfrm flipH="1">
            <a:off x="3825875" y="7343775"/>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grpSp>
        <p:nvGrpSpPr>
          <p:cNvPr id="221187" name="Group 3"/>
          <p:cNvGrpSpPr>
            <a:grpSpLocks/>
          </p:cNvGrpSpPr>
          <p:nvPr/>
        </p:nvGrpSpPr>
        <p:grpSpPr bwMode="auto">
          <a:xfrm>
            <a:off x="396875" y="3429000"/>
            <a:ext cx="4657725" cy="619125"/>
            <a:chOff x="1488" y="1056"/>
            <a:chExt cx="2934" cy="390"/>
          </a:xfrm>
        </p:grpSpPr>
        <p:grpSp>
          <p:nvGrpSpPr>
            <p:cNvPr id="221631" name="Group 4"/>
            <p:cNvGrpSpPr>
              <a:grpSpLocks/>
            </p:cNvGrpSpPr>
            <p:nvPr/>
          </p:nvGrpSpPr>
          <p:grpSpPr bwMode="auto">
            <a:xfrm>
              <a:off x="2070" y="1056"/>
              <a:ext cx="2352" cy="384"/>
              <a:chOff x="-768" y="672"/>
              <a:chExt cx="2352" cy="384"/>
            </a:xfrm>
          </p:grpSpPr>
          <p:sp>
            <p:nvSpPr>
              <p:cNvPr id="221634" name="Freeform 5"/>
              <p:cNvSpPr>
                <a:spLocks/>
              </p:cNvSpPr>
              <p:nvPr/>
            </p:nvSpPr>
            <p:spPr bwMode="auto">
              <a:xfrm rot="-5374692">
                <a:off x="312" y="-264"/>
                <a:ext cx="288" cy="2256"/>
              </a:xfrm>
              <a:custGeom>
                <a:avLst/>
                <a:gdLst>
                  <a:gd name="T0" fmla="*/ 0 w 144"/>
                  <a:gd name="T1" fmla="*/ 0 h 1344"/>
                  <a:gd name="T2" fmla="*/ 9216 w 144"/>
                  <a:gd name="T3" fmla="*/ 2142 h 1344"/>
                  <a:gd name="T4" fmla="*/ 0 w 144"/>
                  <a:gd name="T5" fmla="*/ 4294 h 1344"/>
                  <a:gd name="T6" fmla="*/ 9216 w 144"/>
                  <a:gd name="T7" fmla="*/ 6439 h 1344"/>
                  <a:gd name="T8" fmla="*/ 0 w 144"/>
                  <a:gd name="T9" fmla="*/ 8599 h 1344"/>
                  <a:gd name="T10" fmla="*/ 9216 w 144"/>
                  <a:gd name="T11" fmla="*/ 10741 h 1344"/>
                  <a:gd name="T12" fmla="*/ 0 w 144"/>
                  <a:gd name="T13" fmla="*/ 12881 h 1344"/>
                  <a:gd name="T14" fmla="*/ 9216 w 144"/>
                  <a:gd name="T15" fmla="*/ 15032 h 1344"/>
                  <a:gd name="T16" fmla="*/ 0 w 144"/>
                  <a:gd name="T17" fmla="*/ 17179 h 1344"/>
                  <a:gd name="T18" fmla="*/ 9216 w 144"/>
                  <a:gd name="T19" fmla="*/ 19325 h 1344"/>
                  <a:gd name="T20" fmla="*/ 0 w 144"/>
                  <a:gd name="T21" fmla="*/ 21467 h 1344"/>
                  <a:gd name="T22" fmla="*/ 9216 w 144"/>
                  <a:gd name="T23" fmla="*/ 23623 h 1344"/>
                  <a:gd name="T24" fmla="*/ 0 w 144"/>
                  <a:gd name="T25" fmla="*/ 25773 h 1344"/>
                  <a:gd name="T26" fmla="*/ 9216 w 144"/>
                  <a:gd name="T27" fmla="*/ 27923 h 1344"/>
                  <a:gd name="T28" fmla="*/ 0 w 144"/>
                  <a:gd name="T29" fmla="*/ 30067 h 13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4"/>
                  <a:gd name="T46" fmla="*/ 0 h 1344"/>
                  <a:gd name="T47" fmla="*/ 144 w 144"/>
                  <a:gd name="T48" fmla="*/ 1344 h 13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4" h="1344">
                    <a:moveTo>
                      <a:pt x="0" y="0"/>
                    </a:moveTo>
                    <a:cubicBezTo>
                      <a:pt x="72" y="32"/>
                      <a:pt x="144" y="64"/>
                      <a:pt x="144" y="96"/>
                    </a:cubicBezTo>
                    <a:cubicBezTo>
                      <a:pt x="144" y="128"/>
                      <a:pt x="0" y="160"/>
                      <a:pt x="0" y="192"/>
                    </a:cubicBezTo>
                    <a:cubicBezTo>
                      <a:pt x="0" y="224"/>
                      <a:pt x="144" y="256"/>
                      <a:pt x="144" y="288"/>
                    </a:cubicBezTo>
                    <a:cubicBezTo>
                      <a:pt x="144" y="320"/>
                      <a:pt x="0" y="352"/>
                      <a:pt x="0" y="384"/>
                    </a:cubicBezTo>
                    <a:cubicBezTo>
                      <a:pt x="0" y="416"/>
                      <a:pt x="144" y="448"/>
                      <a:pt x="144" y="480"/>
                    </a:cubicBezTo>
                    <a:cubicBezTo>
                      <a:pt x="144" y="512"/>
                      <a:pt x="0" y="544"/>
                      <a:pt x="0" y="576"/>
                    </a:cubicBezTo>
                    <a:cubicBezTo>
                      <a:pt x="0" y="608"/>
                      <a:pt x="144" y="640"/>
                      <a:pt x="144" y="672"/>
                    </a:cubicBezTo>
                    <a:cubicBezTo>
                      <a:pt x="144" y="704"/>
                      <a:pt x="0" y="736"/>
                      <a:pt x="0" y="768"/>
                    </a:cubicBezTo>
                    <a:cubicBezTo>
                      <a:pt x="0" y="800"/>
                      <a:pt x="144" y="832"/>
                      <a:pt x="144" y="864"/>
                    </a:cubicBezTo>
                    <a:cubicBezTo>
                      <a:pt x="144" y="896"/>
                      <a:pt x="0" y="928"/>
                      <a:pt x="0" y="960"/>
                    </a:cubicBezTo>
                    <a:cubicBezTo>
                      <a:pt x="0" y="992"/>
                      <a:pt x="144" y="1024"/>
                      <a:pt x="144" y="1056"/>
                    </a:cubicBezTo>
                    <a:cubicBezTo>
                      <a:pt x="144" y="1088"/>
                      <a:pt x="0" y="1120"/>
                      <a:pt x="0" y="1152"/>
                    </a:cubicBezTo>
                    <a:cubicBezTo>
                      <a:pt x="0" y="1184"/>
                      <a:pt x="144" y="1216"/>
                      <a:pt x="144" y="1248"/>
                    </a:cubicBezTo>
                    <a:cubicBezTo>
                      <a:pt x="144" y="1280"/>
                      <a:pt x="24" y="1328"/>
                      <a:pt x="0" y="1344"/>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635" name="Rectangle 6"/>
              <p:cNvSpPr>
                <a:spLocks noChangeArrowheads="1"/>
              </p:cNvSpPr>
              <p:nvPr/>
            </p:nvSpPr>
            <p:spPr bwMode="auto">
              <a:xfrm>
                <a:off x="-768" y="672"/>
                <a:ext cx="1632"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sp>
          <p:nvSpPr>
            <p:cNvPr id="221632" name="Freeform 7"/>
            <p:cNvSpPr>
              <a:spLocks/>
            </p:cNvSpPr>
            <p:nvPr/>
          </p:nvSpPr>
          <p:spPr bwMode="auto">
            <a:xfrm>
              <a:off x="1512" y="1188"/>
              <a:ext cx="2208" cy="122"/>
            </a:xfrm>
            <a:custGeom>
              <a:avLst/>
              <a:gdLst>
                <a:gd name="T0" fmla="*/ 0 w 2208"/>
                <a:gd name="T1" fmla="*/ 4 h 230"/>
                <a:gd name="T2" fmla="*/ 174 w 2208"/>
                <a:gd name="T3" fmla="*/ 0 h 230"/>
                <a:gd name="T4" fmla="*/ 300 w 2208"/>
                <a:gd name="T5" fmla="*/ 4 h 230"/>
                <a:gd name="T6" fmla="*/ 534 w 2208"/>
                <a:gd name="T7" fmla="*/ 1 h 230"/>
                <a:gd name="T8" fmla="*/ 636 w 2208"/>
                <a:gd name="T9" fmla="*/ 5 h 230"/>
                <a:gd name="T10" fmla="*/ 816 w 2208"/>
                <a:gd name="T11" fmla="*/ 1 h 230"/>
                <a:gd name="T12" fmla="*/ 918 w 2208"/>
                <a:gd name="T13" fmla="*/ 5 h 230"/>
                <a:gd name="T14" fmla="*/ 1128 w 2208"/>
                <a:gd name="T15" fmla="*/ 1 h 230"/>
                <a:gd name="T16" fmla="*/ 1260 w 2208"/>
                <a:gd name="T17" fmla="*/ 5 h 230"/>
                <a:gd name="T18" fmla="*/ 1452 w 2208"/>
                <a:gd name="T19" fmla="*/ 1 h 230"/>
                <a:gd name="T20" fmla="*/ 1608 w 2208"/>
                <a:gd name="T21" fmla="*/ 5 h 230"/>
                <a:gd name="T22" fmla="*/ 1788 w 2208"/>
                <a:gd name="T23" fmla="*/ 1 h 230"/>
                <a:gd name="T24" fmla="*/ 1926 w 2208"/>
                <a:gd name="T25" fmla="*/ 5 h 230"/>
                <a:gd name="T26" fmla="*/ 2124 w 2208"/>
                <a:gd name="T27" fmla="*/ 1 h 230"/>
                <a:gd name="T28" fmla="*/ 2208 w 2208"/>
                <a:gd name="T29" fmla="*/ 5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08"/>
                <a:gd name="T46" fmla="*/ 0 h 230"/>
                <a:gd name="T47" fmla="*/ 2208 w 2208"/>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08" h="230">
                  <a:moveTo>
                    <a:pt x="0" y="204"/>
                  </a:moveTo>
                  <a:cubicBezTo>
                    <a:pt x="27" y="170"/>
                    <a:pt x="124" y="0"/>
                    <a:pt x="174" y="0"/>
                  </a:cubicBezTo>
                  <a:cubicBezTo>
                    <a:pt x="224" y="0"/>
                    <a:pt x="240" y="202"/>
                    <a:pt x="300" y="204"/>
                  </a:cubicBezTo>
                  <a:cubicBezTo>
                    <a:pt x="360" y="206"/>
                    <a:pt x="478" y="9"/>
                    <a:pt x="534" y="12"/>
                  </a:cubicBezTo>
                  <a:cubicBezTo>
                    <a:pt x="590" y="15"/>
                    <a:pt x="589" y="221"/>
                    <a:pt x="636" y="222"/>
                  </a:cubicBezTo>
                  <a:cubicBezTo>
                    <a:pt x="683" y="223"/>
                    <a:pt x="769" y="19"/>
                    <a:pt x="816" y="18"/>
                  </a:cubicBezTo>
                  <a:cubicBezTo>
                    <a:pt x="863" y="17"/>
                    <a:pt x="866" y="217"/>
                    <a:pt x="918" y="216"/>
                  </a:cubicBezTo>
                  <a:cubicBezTo>
                    <a:pt x="970" y="215"/>
                    <a:pt x="1071" y="10"/>
                    <a:pt x="1128" y="12"/>
                  </a:cubicBezTo>
                  <a:cubicBezTo>
                    <a:pt x="1185" y="14"/>
                    <a:pt x="1206" y="228"/>
                    <a:pt x="1260" y="228"/>
                  </a:cubicBezTo>
                  <a:cubicBezTo>
                    <a:pt x="1314" y="228"/>
                    <a:pt x="1394" y="14"/>
                    <a:pt x="1452" y="12"/>
                  </a:cubicBezTo>
                  <a:cubicBezTo>
                    <a:pt x="1510" y="10"/>
                    <a:pt x="1552" y="217"/>
                    <a:pt x="1608" y="216"/>
                  </a:cubicBezTo>
                  <a:cubicBezTo>
                    <a:pt x="1664" y="215"/>
                    <a:pt x="1735" y="4"/>
                    <a:pt x="1788" y="6"/>
                  </a:cubicBezTo>
                  <a:cubicBezTo>
                    <a:pt x="1841" y="8"/>
                    <a:pt x="1870" y="226"/>
                    <a:pt x="1926" y="228"/>
                  </a:cubicBezTo>
                  <a:cubicBezTo>
                    <a:pt x="1982" y="230"/>
                    <a:pt x="2077" y="19"/>
                    <a:pt x="2124" y="18"/>
                  </a:cubicBezTo>
                  <a:cubicBezTo>
                    <a:pt x="2171" y="17"/>
                    <a:pt x="2191" y="180"/>
                    <a:pt x="2208" y="2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633" name="Rectangle 8"/>
            <p:cNvSpPr>
              <a:spLocks noChangeArrowheads="1"/>
            </p:cNvSpPr>
            <p:nvPr/>
          </p:nvSpPr>
          <p:spPr bwMode="auto">
            <a:xfrm>
              <a:off x="1488" y="1062"/>
              <a:ext cx="1488"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sp>
        <p:nvSpPr>
          <p:cNvPr id="221188" name="Freeform 9"/>
          <p:cNvSpPr>
            <a:spLocks/>
          </p:cNvSpPr>
          <p:nvPr/>
        </p:nvSpPr>
        <p:spPr bwMode="auto">
          <a:xfrm>
            <a:off x="1158875" y="5486400"/>
            <a:ext cx="3505200" cy="193675"/>
          </a:xfrm>
          <a:custGeom>
            <a:avLst/>
            <a:gdLst>
              <a:gd name="T0" fmla="*/ 0 w 2208"/>
              <a:gd name="T1" fmla="*/ 2147483646 h 230"/>
              <a:gd name="T2" fmla="*/ 2147483646 w 2208"/>
              <a:gd name="T3" fmla="*/ 0 h 230"/>
              <a:gd name="T4" fmla="*/ 2147483646 w 2208"/>
              <a:gd name="T5" fmla="*/ 2147483646 h 230"/>
              <a:gd name="T6" fmla="*/ 2147483646 w 2208"/>
              <a:gd name="T7" fmla="*/ 2147483646 h 230"/>
              <a:gd name="T8" fmla="*/ 2147483646 w 2208"/>
              <a:gd name="T9" fmla="*/ 2147483646 h 230"/>
              <a:gd name="T10" fmla="*/ 2147483646 w 2208"/>
              <a:gd name="T11" fmla="*/ 2147483646 h 230"/>
              <a:gd name="T12" fmla="*/ 2147483646 w 2208"/>
              <a:gd name="T13" fmla="*/ 2147483646 h 230"/>
              <a:gd name="T14" fmla="*/ 2147483646 w 2208"/>
              <a:gd name="T15" fmla="*/ 2147483646 h 230"/>
              <a:gd name="T16" fmla="*/ 2147483646 w 2208"/>
              <a:gd name="T17" fmla="*/ 2147483646 h 230"/>
              <a:gd name="T18" fmla="*/ 2147483646 w 2208"/>
              <a:gd name="T19" fmla="*/ 2147483646 h 230"/>
              <a:gd name="T20" fmla="*/ 2147483646 w 2208"/>
              <a:gd name="T21" fmla="*/ 2147483646 h 230"/>
              <a:gd name="T22" fmla="*/ 2147483646 w 2208"/>
              <a:gd name="T23" fmla="*/ 2147483646 h 230"/>
              <a:gd name="T24" fmla="*/ 2147483646 w 2208"/>
              <a:gd name="T25" fmla="*/ 2147483646 h 230"/>
              <a:gd name="T26" fmla="*/ 2147483646 w 2208"/>
              <a:gd name="T27" fmla="*/ 2147483646 h 230"/>
              <a:gd name="T28" fmla="*/ 2147483646 w 2208"/>
              <a:gd name="T29" fmla="*/ 214748364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08"/>
              <a:gd name="T46" fmla="*/ 0 h 230"/>
              <a:gd name="T47" fmla="*/ 2208 w 2208"/>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08" h="230">
                <a:moveTo>
                  <a:pt x="0" y="204"/>
                </a:moveTo>
                <a:cubicBezTo>
                  <a:pt x="27" y="170"/>
                  <a:pt x="124" y="0"/>
                  <a:pt x="174" y="0"/>
                </a:cubicBezTo>
                <a:cubicBezTo>
                  <a:pt x="224" y="0"/>
                  <a:pt x="240" y="202"/>
                  <a:pt x="300" y="204"/>
                </a:cubicBezTo>
                <a:cubicBezTo>
                  <a:pt x="360" y="206"/>
                  <a:pt x="478" y="9"/>
                  <a:pt x="534" y="12"/>
                </a:cubicBezTo>
                <a:cubicBezTo>
                  <a:pt x="590" y="15"/>
                  <a:pt x="589" y="221"/>
                  <a:pt x="636" y="222"/>
                </a:cubicBezTo>
                <a:cubicBezTo>
                  <a:pt x="683" y="223"/>
                  <a:pt x="769" y="19"/>
                  <a:pt x="816" y="18"/>
                </a:cubicBezTo>
                <a:cubicBezTo>
                  <a:pt x="863" y="17"/>
                  <a:pt x="866" y="217"/>
                  <a:pt x="918" y="216"/>
                </a:cubicBezTo>
                <a:cubicBezTo>
                  <a:pt x="970" y="215"/>
                  <a:pt x="1071" y="10"/>
                  <a:pt x="1128" y="12"/>
                </a:cubicBezTo>
                <a:cubicBezTo>
                  <a:pt x="1185" y="14"/>
                  <a:pt x="1206" y="228"/>
                  <a:pt x="1260" y="228"/>
                </a:cubicBezTo>
                <a:cubicBezTo>
                  <a:pt x="1314" y="228"/>
                  <a:pt x="1394" y="14"/>
                  <a:pt x="1452" y="12"/>
                </a:cubicBezTo>
                <a:cubicBezTo>
                  <a:pt x="1510" y="10"/>
                  <a:pt x="1552" y="217"/>
                  <a:pt x="1608" y="216"/>
                </a:cubicBezTo>
                <a:cubicBezTo>
                  <a:pt x="1664" y="215"/>
                  <a:pt x="1735" y="4"/>
                  <a:pt x="1788" y="6"/>
                </a:cubicBezTo>
                <a:cubicBezTo>
                  <a:pt x="1841" y="8"/>
                  <a:pt x="1870" y="226"/>
                  <a:pt x="1926" y="228"/>
                </a:cubicBezTo>
                <a:cubicBezTo>
                  <a:pt x="1982" y="230"/>
                  <a:pt x="2077" y="19"/>
                  <a:pt x="2124" y="18"/>
                </a:cubicBezTo>
                <a:cubicBezTo>
                  <a:pt x="2171" y="17"/>
                  <a:pt x="2191" y="180"/>
                  <a:pt x="2208" y="2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189" name="Rectangle 10"/>
          <p:cNvSpPr>
            <a:spLocks noChangeArrowheads="1"/>
          </p:cNvSpPr>
          <p:nvPr/>
        </p:nvSpPr>
        <p:spPr bwMode="auto">
          <a:xfrm>
            <a:off x="777875" y="5286375"/>
            <a:ext cx="22098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nvGrpSpPr>
          <p:cNvPr id="221190" name="Group 11"/>
          <p:cNvGrpSpPr>
            <a:grpSpLocks/>
          </p:cNvGrpSpPr>
          <p:nvPr/>
        </p:nvGrpSpPr>
        <p:grpSpPr bwMode="auto">
          <a:xfrm>
            <a:off x="-974725" y="5286375"/>
            <a:ext cx="3962400" cy="609600"/>
            <a:chOff x="0" y="48"/>
            <a:chExt cx="2496" cy="384"/>
          </a:xfrm>
        </p:grpSpPr>
        <p:sp>
          <p:nvSpPr>
            <p:cNvPr id="221627" name="Freeform 12"/>
            <p:cNvSpPr>
              <a:spLocks/>
            </p:cNvSpPr>
            <p:nvPr/>
          </p:nvSpPr>
          <p:spPr bwMode="auto">
            <a:xfrm rot="-5374692">
              <a:off x="1080" y="-888"/>
              <a:ext cx="288" cy="2256"/>
            </a:xfrm>
            <a:custGeom>
              <a:avLst/>
              <a:gdLst>
                <a:gd name="T0" fmla="*/ 0 w 144"/>
                <a:gd name="T1" fmla="*/ 0 h 1344"/>
                <a:gd name="T2" fmla="*/ 9216 w 144"/>
                <a:gd name="T3" fmla="*/ 2142 h 1344"/>
                <a:gd name="T4" fmla="*/ 0 w 144"/>
                <a:gd name="T5" fmla="*/ 4294 h 1344"/>
                <a:gd name="T6" fmla="*/ 9216 w 144"/>
                <a:gd name="T7" fmla="*/ 6439 h 1344"/>
                <a:gd name="T8" fmla="*/ 0 w 144"/>
                <a:gd name="T9" fmla="*/ 8599 h 1344"/>
                <a:gd name="T10" fmla="*/ 9216 w 144"/>
                <a:gd name="T11" fmla="*/ 10741 h 1344"/>
                <a:gd name="T12" fmla="*/ 0 w 144"/>
                <a:gd name="T13" fmla="*/ 12881 h 1344"/>
                <a:gd name="T14" fmla="*/ 9216 w 144"/>
                <a:gd name="T15" fmla="*/ 15032 h 1344"/>
                <a:gd name="T16" fmla="*/ 0 w 144"/>
                <a:gd name="T17" fmla="*/ 17179 h 1344"/>
                <a:gd name="T18" fmla="*/ 9216 w 144"/>
                <a:gd name="T19" fmla="*/ 19325 h 1344"/>
                <a:gd name="T20" fmla="*/ 0 w 144"/>
                <a:gd name="T21" fmla="*/ 21467 h 1344"/>
                <a:gd name="T22" fmla="*/ 9216 w 144"/>
                <a:gd name="T23" fmla="*/ 23623 h 1344"/>
                <a:gd name="T24" fmla="*/ 0 w 144"/>
                <a:gd name="T25" fmla="*/ 25773 h 1344"/>
                <a:gd name="T26" fmla="*/ 9216 w 144"/>
                <a:gd name="T27" fmla="*/ 27923 h 1344"/>
                <a:gd name="T28" fmla="*/ 0 w 144"/>
                <a:gd name="T29" fmla="*/ 30067 h 13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4"/>
                <a:gd name="T46" fmla="*/ 0 h 1344"/>
                <a:gd name="T47" fmla="*/ 144 w 144"/>
                <a:gd name="T48" fmla="*/ 1344 h 13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4" h="1344">
                  <a:moveTo>
                    <a:pt x="0" y="0"/>
                  </a:moveTo>
                  <a:cubicBezTo>
                    <a:pt x="72" y="32"/>
                    <a:pt x="144" y="64"/>
                    <a:pt x="144" y="96"/>
                  </a:cubicBezTo>
                  <a:cubicBezTo>
                    <a:pt x="144" y="128"/>
                    <a:pt x="0" y="160"/>
                    <a:pt x="0" y="192"/>
                  </a:cubicBezTo>
                  <a:cubicBezTo>
                    <a:pt x="0" y="224"/>
                    <a:pt x="144" y="256"/>
                    <a:pt x="144" y="288"/>
                  </a:cubicBezTo>
                  <a:cubicBezTo>
                    <a:pt x="144" y="320"/>
                    <a:pt x="0" y="352"/>
                    <a:pt x="0" y="384"/>
                  </a:cubicBezTo>
                  <a:cubicBezTo>
                    <a:pt x="0" y="416"/>
                    <a:pt x="144" y="448"/>
                    <a:pt x="144" y="480"/>
                  </a:cubicBezTo>
                  <a:cubicBezTo>
                    <a:pt x="144" y="512"/>
                    <a:pt x="0" y="544"/>
                    <a:pt x="0" y="576"/>
                  </a:cubicBezTo>
                  <a:cubicBezTo>
                    <a:pt x="0" y="608"/>
                    <a:pt x="144" y="640"/>
                    <a:pt x="144" y="672"/>
                  </a:cubicBezTo>
                  <a:cubicBezTo>
                    <a:pt x="144" y="704"/>
                    <a:pt x="0" y="736"/>
                    <a:pt x="0" y="768"/>
                  </a:cubicBezTo>
                  <a:cubicBezTo>
                    <a:pt x="0" y="800"/>
                    <a:pt x="144" y="832"/>
                    <a:pt x="144" y="864"/>
                  </a:cubicBezTo>
                  <a:cubicBezTo>
                    <a:pt x="144" y="896"/>
                    <a:pt x="0" y="928"/>
                    <a:pt x="0" y="960"/>
                  </a:cubicBezTo>
                  <a:cubicBezTo>
                    <a:pt x="0" y="992"/>
                    <a:pt x="144" y="1024"/>
                    <a:pt x="144" y="1056"/>
                  </a:cubicBezTo>
                  <a:cubicBezTo>
                    <a:pt x="144" y="1088"/>
                    <a:pt x="0" y="1120"/>
                    <a:pt x="0" y="1152"/>
                  </a:cubicBezTo>
                  <a:cubicBezTo>
                    <a:pt x="0" y="1184"/>
                    <a:pt x="144" y="1216"/>
                    <a:pt x="144" y="1248"/>
                  </a:cubicBezTo>
                  <a:cubicBezTo>
                    <a:pt x="144" y="1280"/>
                    <a:pt x="24" y="1328"/>
                    <a:pt x="0" y="1344"/>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628" name="Line 13"/>
            <p:cNvSpPr>
              <a:spLocks noChangeShapeType="1"/>
            </p:cNvSpPr>
            <p:nvPr/>
          </p:nvSpPr>
          <p:spPr bwMode="auto">
            <a:xfrm>
              <a:off x="96" y="240"/>
              <a:ext cx="2400" cy="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629" name="Freeform 14"/>
            <p:cNvSpPr>
              <a:spLocks/>
            </p:cNvSpPr>
            <p:nvPr/>
          </p:nvSpPr>
          <p:spPr bwMode="auto">
            <a:xfrm>
              <a:off x="192" y="174"/>
              <a:ext cx="2208" cy="122"/>
            </a:xfrm>
            <a:custGeom>
              <a:avLst/>
              <a:gdLst>
                <a:gd name="T0" fmla="*/ 0 w 2208"/>
                <a:gd name="T1" fmla="*/ 4 h 230"/>
                <a:gd name="T2" fmla="*/ 174 w 2208"/>
                <a:gd name="T3" fmla="*/ 0 h 230"/>
                <a:gd name="T4" fmla="*/ 300 w 2208"/>
                <a:gd name="T5" fmla="*/ 4 h 230"/>
                <a:gd name="T6" fmla="*/ 534 w 2208"/>
                <a:gd name="T7" fmla="*/ 1 h 230"/>
                <a:gd name="T8" fmla="*/ 636 w 2208"/>
                <a:gd name="T9" fmla="*/ 5 h 230"/>
                <a:gd name="T10" fmla="*/ 816 w 2208"/>
                <a:gd name="T11" fmla="*/ 1 h 230"/>
                <a:gd name="T12" fmla="*/ 918 w 2208"/>
                <a:gd name="T13" fmla="*/ 5 h 230"/>
                <a:gd name="T14" fmla="*/ 1128 w 2208"/>
                <a:gd name="T15" fmla="*/ 1 h 230"/>
                <a:gd name="T16" fmla="*/ 1260 w 2208"/>
                <a:gd name="T17" fmla="*/ 5 h 230"/>
                <a:gd name="T18" fmla="*/ 1452 w 2208"/>
                <a:gd name="T19" fmla="*/ 1 h 230"/>
                <a:gd name="T20" fmla="*/ 1608 w 2208"/>
                <a:gd name="T21" fmla="*/ 5 h 230"/>
                <a:gd name="T22" fmla="*/ 1788 w 2208"/>
                <a:gd name="T23" fmla="*/ 1 h 230"/>
                <a:gd name="T24" fmla="*/ 1926 w 2208"/>
                <a:gd name="T25" fmla="*/ 5 h 230"/>
                <a:gd name="T26" fmla="*/ 2124 w 2208"/>
                <a:gd name="T27" fmla="*/ 1 h 230"/>
                <a:gd name="T28" fmla="*/ 2208 w 2208"/>
                <a:gd name="T29" fmla="*/ 5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08"/>
                <a:gd name="T46" fmla="*/ 0 h 230"/>
                <a:gd name="T47" fmla="*/ 2208 w 2208"/>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08" h="230">
                  <a:moveTo>
                    <a:pt x="0" y="204"/>
                  </a:moveTo>
                  <a:cubicBezTo>
                    <a:pt x="27" y="170"/>
                    <a:pt x="124" y="0"/>
                    <a:pt x="174" y="0"/>
                  </a:cubicBezTo>
                  <a:cubicBezTo>
                    <a:pt x="224" y="0"/>
                    <a:pt x="240" y="202"/>
                    <a:pt x="300" y="204"/>
                  </a:cubicBezTo>
                  <a:cubicBezTo>
                    <a:pt x="360" y="206"/>
                    <a:pt x="478" y="9"/>
                    <a:pt x="534" y="12"/>
                  </a:cubicBezTo>
                  <a:cubicBezTo>
                    <a:pt x="590" y="15"/>
                    <a:pt x="589" y="221"/>
                    <a:pt x="636" y="222"/>
                  </a:cubicBezTo>
                  <a:cubicBezTo>
                    <a:pt x="683" y="223"/>
                    <a:pt x="769" y="19"/>
                    <a:pt x="816" y="18"/>
                  </a:cubicBezTo>
                  <a:cubicBezTo>
                    <a:pt x="863" y="17"/>
                    <a:pt x="866" y="217"/>
                    <a:pt x="918" y="216"/>
                  </a:cubicBezTo>
                  <a:cubicBezTo>
                    <a:pt x="970" y="215"/>
                    <a:pt x="1071" y="10"/>
                    <a:pt x="1128" y="12"/>
                  </a:cubicBezTo>
                  <a:cubicBezTo>
                    <a:pt x="1185" y="14"/>
                    <a:pt x="1206" y="228"/>
                    <a:pt x="1260" y="228"/>
                  </a:cubicBezTo>
                  <a:cubicBezTo>
                    <a:pt x="1314" y="228"/>
                    <a:pt x="1394" y="14"/>
                    <a:pt x="1452" y="12"/>
                  </a:cubicBezTo>
                  <a:cubicBezTo>
                    <a:pt x="1510" y="10"/>
                    <a:pt x="1552" y="217"/>
                    <a:pt x="1608" y="216"/>
                  </a:cubicBezTo>
                  <a:cubicBezTo>
                    <a:pt x="1664" y="215"/>
                    <a:pt x="1735" y="4"/>
                    <a:pt x="1788" y="6"/>
                  </a:cubicBezTo>
                  <a:cubicBezTo>
                    <a:pt x="1841" y="8"/>
                    <a:pt x="1870" y="226"/>
                    <a:pt x="1926" y="228"/>
                  </a:cubicBezTo>
                  <a:cubicBezTo>
                    <a:pt x="1982" y="230"/>
                    <a:pt x="2077" y="19"/>
                    <a:pt x="2124" y="18"/>
                  </a:cubicBezTo>
                  <a:cubicBezTo>
                    <a:pt x="2171" y="17"/>
                    <a:pt x="2191" y="180"/>
                    <a:pt x="2208" y="2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630" name="Rectangle 15"/>
            <p:cNvSpPr>
              <a:spLocks noChangeArrowheads="1"/>
            </p:cNvSpPr>
            <p:nvPr/>
          </p:nvSpPr>
          <p:spPr bwMode="auto">
            <a:xfrm>
              <a:off x="0" y="48"/>
              <a:ext cx="1392"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sp>
        <p:nvSpPr>
          <p:cNvPr id="221191" name="Line 16"/>
          <p:cNvSpPr>
            <a:spLocks noChangeShapeType="1"/>
          </p:cNvSpPr>
          <p:nvPr/>
        </p:nvSpPr>
        <p:spPr bwMode="auto">
          <a:xfrm>
            <a:off x="2911475" y="5591175"/>
            <a:ext cx="1828800" cy="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grpSp>
        <p:nvGrpSpPr>
          <p:cNvPr id="221192" name="Group 17"/>
          <p:cNvGrpSpPr>
            <a:grpSpLocks/>
          </p:cNvGrpSpPr>
          <p:nvPr/>
        </p:nvGrpSpPr>
        <p:grpSpPr bwMode="auto">
          <a:xfrm>
            <a:off x="-974725" y="3457575"/>
            <a:ext cx="3962400" cy="609600"/>
            <a:chOff x="0" y="48"/>
            <a:chExt cx="2496" cy="384"/>
          </a:xfrm>
        </p:grpSpPr>
        <p:sp>
          <p:nvSpPr>
            <p:cNvPr id="221623" name="Freeform 18"/>
            <p:cNvSpPr>
              <a:spLocks/>
            </p:cNvSpPr>
            <p:nvPr/>
          </p:nvSpPr>
          <p:spPr bwMode="auto">
            <a:xfrm rot="-5374692">
              <a:off x="1080" y="-888"/>
              <a:ext cx="288" cy="2256"/>
            </a:xfrm>
            <a:custGeom>
              <a:avLst/>
              <a:gdLst>
                <a:gd name="T0" fmla="*/ 0 w 144"/>
                <a:gd name="T1" fmla="*/ 0 h 1344"/>
                <a:gd name="T2" fmla="*/ 9216 w 144"/>
                <a:gd name="T3" fmla="*/ 2142 h 1344"/>
                <a:gd name="T4" fmla="*/ 0 w 144"/>
                <a:gd name="T5" fmla="*/ 4294 h 1344"/>
                <a:gd name="T6" fmla="*/ 9216 w 144"/>
                <a:gd name="T7" fmla="*/ 6439 h 1344"/>
                <a:gd name="T8" fmla="*/ 0 w 144"/>
                <a:gd name="T9" fmla="*/ 8599 h 1344"/>
                <a:gd name="T10" fmla="*/ 9216 w 144"/>
                <a:gd name="T11" fmla="*/ 10741 h 1344"/>
                <a:gd name="T12" fmla="*/ 0 w 144"/>
                <a:gd name="T13" fmla="*/ 12881 h 1344"/>
                <a:gd name="T14" fmla="*/ 9216 w 144"/>
                <a:gd name="T15" fmla="*/ 15032 h 1344"/>
                <a:gd name="T16" fmla="*/ 0 w 144"/>
                <a:gd name="T17" fmla="*/ 17179 h 1344"/>
                <a:gd name="T18" fmla="*/ 9216 w 144"/>
                <a:gd name="T19" fmla="*/ 19325 h 1344"/>
                <a:gd name="T20" fmla="*/ 0 w 144"/>
                <a:gd name="T21" fmla="*/ 21467 h 1344"/>
                <a:gd name="T22" fmla="*/ 9216 w 144"/>
                <a:gd name="T23" fmla="*/ 23623 h 1344"/>
                <a:gd name="T24" fmla="*/ 0 w 144"/>
                <a:gd name="T25" fmla="*/ 25773 h 1344"/>
                <a:gd name="T26" fmla="*/ 9216 w 144"/>
                <a:gd name="T27" fmla="*/ 27923 h 1344"/>
                <a:gd name="T28" fmla="*/ 0 w 144"/>
                <a:gd name="T29" fmla="*/ 30067 h 13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4"/>
                <a:gd name="T46" fmla="*/ 0 h 1344"/>
                <a:gd name="T47" fmla="*/ 144 w 144"/>
                <a:gd name="T48" fmla="*/ 1344 h 13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4" h="1344">
                  <a:moveTo>
                    <a:pt x="0" y="0"/>
                  </a:moveTo>
                  <a:cubicBezTo>
                    <a:pt x="72" y="32"/>
                    <a:pt x="144" y="64"/>
                    <a:pt x="144" y="96"/>
                  </a:cubicBezTo>
                  <a:cubicBezTo>
                    <a:pt x="144" y="128"/>
                    <a:pt x="0" y="160"/>
                    <a:pt x="0" y="192"/>
                  </a:cubicBezTo>
                  <a:cubicBezTo>
                    <a:pt x="0" y="224"/>
                    <a:pt x="144" y="256"/>
                    <a:pt x="144" y="288"/>
                  </a:cubicBezTo>
                  <a:cubicBezTo>
                    <a:pt x="144" y="320"/>
                    <a:pt x="0" y="352"/>
                    <a:pt x="0" y="384"/>
                  </a:cubicBezTo>
                  <a:cubicBezTo>
                    <a:pt x="0" y="416"/>
                    <a:pt x="144" y="448"/>
                    <a:pt x="144" y="480"/>
                  </a:cubicBezTo>
                  <a:cubicBezTo>
                    <a:pt x="144" y="512"/>
                    <a:pt x="0" y="544"/>
                    <a:pt x="0" y="576"/>
                  </a:cubicBezTo>
                  <a:cubicBezTo>
                    <a:pt x="0" y="608"/>
                    <a:pt x="144" y="640"/>
                    <a:pt x="144" y="672"/>
                  </a:cubicBezTo>
                  <a:cubicBezTo>
                    <a:pt x="144" y="704"/>
                    <a:pt x="0" y="736"/>
                    <a:pt x="0" y="768"/>
                  </a:cubicBezTo>
                  <a:cubicBezTo>
                    <a:pt x="0" y="800"/>
                    <a:pt x="144" y="832"/>
                    <a:pt x="144" y="864"/>
                  </a:cubicBezTo>
                  <a:cubicBezTo>
                    <a:pt x="144" y="896"/>
                    <a:pt x="0" y="928"/>
                    <a:pt x="0" y="960"/>
                  </a:cubicBezTo>
                  <a:cubicBezTo>
                    <a:pt x="0" y="992"/>
                    <a:pt x="144" y="1024"/>
                    <a:pt x="144" y="1056"/>
                  </a:cubicBezTo>
                  <a:cubicBezTo>
                    <a:pt x="144" y="1088"/>
                    <a:pt x="0" y="1120"/>
                    <a:pt x="0" y="1152"/>
                  </a:cubicBezTo>
                  <a:cubicBezTo>
                    <a:pt x="0" y="1184"/>
                    <a:pt x="144" y="1216"/>
                    <a:pt x="144" y="1248"/>
                  </a:cubicBezTo>
                  <a:cubicBezTo>
                    <a:pt x="144" y="1280"/>
                    <a:pt x="24" y="1328"/>
                    <a:pt x="0" y="1344"/>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624" name="Line 19"/>
            <p:cNvSpPr>
              <a:spLocks noChangeShapeType="1"/>
            </p:cNvSpPr>
            <p:nvPr/>
          </p:nvSpPr>
          <p:spPr bwMode="auto">
            <a:xfrm>
              <a:off x="96" y="240"/>
              <a:ext cx="2400" cy="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625" name="Freeform 20"/>
            <p:cNvSpPr>
              <a:spLocks/>
            </p:cNvSpPr>
            <p:nvPr/>
          </p:nvSpPr>
          <p:spPr bwMode="auto">
            <a:xfrm>
              <a:off x="192" y="174"/>
              <a:ext cx="2208" cy="122"/>
            </a:xfrm>
            <a:custGeom>
              <a:avLst/>
              <a:gdLst>
                <a:gd name="T0" fmla="*/ 0 w 2208"/>
                <a:gd name="T1" fmla="*/ 4 h 230"/>
                <a:gd name="T2" fmla="*/ 174 w 2208"/>
                <a:gd name="T3" fmla="*/ 0 h 230"/>
                <a:gd name="T4" fmla="*/ 300 w 2208"/>
                <a:gd name="T5" fmla="*/ 4 h 230"/>
                <a:gd name="T6" fmla="*/ 534 w 2208"/>
                <a:gd name="T7" fmla="*/ 1 h 230"/>
                <a:gd name="T8" fmla="*/ 636 w 2208"/>
                <a:gd name="T9" fmla="*/ 5 h 230"/>
                <a:gd name="T10" fmla="*/ 816 w 2208"/>
                <a:gd name="T11" fmla="*/ 1 h 230"/>
                <a:gd name="T12" fmla="*/ 918 w 2208"/>
                <a:gd name="T13" fmla="*/ 5 h 230"/>
                <a:gd name="T14" fmla="*/ 1128 w 2208"/>
                <a:gd name="T15" fmla="*/ 1 h 230"/>
                <a:gd name="T16" fmla="*/ 1260 w 2208"/>
                <a:gd name="T17" fmla="*/ 5 h 230"/>
                <a:gd name="T18" fmla="*/ 1452 w 2208"/>
                <a:gd name="T19" fmla="*/ 1 h 230"/>
                <a:gd name="T20" fmla="*/ 1608 w 2208"/>
                <a:gd name="T21" fmla="*/ 5 h 230"/>
                <a:gd name="T22" fmla="*/ 1788 w 2208"/>
                <a:gd name="T23" fmla="*/ 1 h 230"/>
                <a:gd name="T24" fmla="*/ 1926 w 2208"/>
                <a:gd name="T25" fmla="*/ 5 h 230"/>
                <a:gd name="T26" fmla="*/ 2124 w 2208"/>
                <a:gd name="T27" fmla="*/ 1 h 230"/>
                <a:gd name="T28" fmla="*/ 2208 w 2208"/>
                <a:gd name="T29" fmla="*/ 5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08"/>
                <a:gd name="T46" fmla="*/ 0 h 230"/>
                <a:gd name="T47" fmla="*/ 2208 w 2208"/>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08" h="230">
                  <a:moveTo>
                    <a:pt x="0" y="204"/>
                  </a:moveTo>
                  <a:cubicBezTo>
                    <a:pt x="27" y="170"/>
                    <a:pt x="124" y="0"/>
                    <a:pt x="174" y="0"/>
                  </a:cubicBezTo>
                  <a:cubicBezTo>
                    <a:pt x="224" y="0"/>
                    <a:pt x="240" y="202"/>
                    <a:pt x="300" y="204"/>
                  </a:cubicBezTo>
                  <a:cubicBezTo>
                    <a:pt x="360" y="206"/>
                    <a:pt x="478" y="9"/>
                    <a:pt x="534" y="12"/>
                  </a:cubicBezTo>
                  <a:cubicBezTo>
                    <a:pt x="590" y="15"/>
                    <a:pt x="589" y="221"/>
                    <a:pt x="636" y="222"/>
                  </a:cubicBezTo>
                  <a:cubicBezTo>
                    <a:pt x="683" y="223"/>
                    <a:pt x="769" y="19"/>
                    <a:pt x="816" y="18"/>
                  </a:cubicBezTo>
                  <a:cubicBezTo>
                    <a:pt x="863" y="17"/>
                    <a:pt x="866" y="217"/>
                    <a:pt x="918" y="216"/>
                  </a:cubicBezTo>
                  <a:cubicBezTo>
                    <a:pt x="970" y="215"/>
                    <a:pt x="1071" y="10"/>
                    <a:pt x="1128" y="12"/>
                  </a:cubicBezTo>
                  <a:cubicBezTo>
                    <a:pt x="1185" y="14"/>
                    <a:pt x="1206" y="228"/>
                    <a:pt x="1260" y="228"/>
                  </a:cubicBezTo>
                  <a:cubicBezTo>
                    <a:pt x="1314" y="228"/>
                    <a:pt x="1394" y="14"/>
                    <a:pt x="1452" y="12"/>
                  </a:cubicBezTo>
                  <a:cubicBezTo>
                    <a:pt x="1510" y="10"/>
                    <a:pt x="1552" y="217"/>
                    <a:pt x="1608" y="216"/>
                  </a:cubicBezTo>
                  <a:cubicBezTo>
                    <a:pt x="1664" y="215"/>
                    <a:pt x="1735" y="4"/>
                    <a:pt x="1788" y="6"/>
                  </a:cubicBezTo>
                  <a:cubicBezTo>
                    <a:pt x="1841" y="8"/>
                    <a:pt x="1870" y="226"/>
                    <a:pt x="1926" y="228"/>
                  </a:cubicBezTo>
                  <a:cubicBezTo>
                    <a:pt x="1982" y="230"/>
                    <a:pt x="2077" y="19"/>
                    <a:pt x="2124" y="18"/>
                  </a:cubicBezTo>
                  <a:cubicBezTo>
                    <a:pt x="2171" y="17"/>
                    <a:pt x="2191" y="180"/>
                    <a:pt x="2208" y="2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626" name="Rectangle 21"/>
            <p:cNvSpPr>
              <a:spLocks noChangeArrowheads="1"/>
            </p:cNvSpPr>
            <p:nvPr/>
          </p:nvSpPr>
          <p:spPr bwMode="auto">
            <a:xfrm>
              <a:off x="0" y="48"/>
              <a:ext cx="1392"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grpSp>
        <p:nvGrpSpPr>
          <p:cNvPr id="221193" name="Group 22"/>
          <p:cNvGrpSpPr>
            <a:grpSpLocks/>
          </p:cNvGrpSpPr>
          <p:nvPr/>
        </p:nvGrpSpPr>
        <p:grpSpPr bwMode="auto">
          <a:xfrm>
            <a:off x="619125" y="3602038"/>
            <a:ext cx="615950" cy="838200"/>
            <a:chOff x="450" y="1392"/>
            <a:chExt cx="388" cy="528"/>
          </a:xfrm>
        </p:grpSpPr>
        <p:sp>
          <p:nvSpPr>
            <p:cNvPr id="221619" name="Oval 23"/>
            <p:cNvSpPr>
              <a:spLocks noChangeArrowheads="1"/>
            </p:cNvSpPr>
            <p:nvPr/>
          </p:nvSpPr>
          <p:spPr bwMode="auto">
            <a:xfrm>
              <a:off x="694" y="1392"/>
              <a:ext cx="144" cy="144"/>
            </a:xfrm>
            <a:prstGeom prst="ellipse">
              <a:avLst/>
            </a:prstGeom>
            <a:solidFill>
              <a:schemeClr val="bg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620" name="Oval 24"/>
            <p:cNvSpPr>
              <a:spLocks noChangeArrowheads="1"/>
            </p:cNvSpPr>
            <p:nvPr/>
          </p:nvSpPr>
          <p:spPr bwMode="auto">
            <a:xfrm>
              <a:off x="450" y="1776"/>
              <a:ext cx="144" cy="144"/>
            </a:xfrm>
            <a:prstGeom prst="ellipse">
              <a:avLst/>
            </a:prstGeom>
            <a:solidFill>
              <a:schemeClr val="bg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621" name="Line 25"/>
            <p:cNvSpPr>
              <a:spLocks noChangeShapeType="1"/>
            </p:cNvSpPr>
            <p:nvPr/>
          </p:nvSpPr>
          <p:spPr bwMode="auto">
            <a:xfrm flipH="1">
              <a:off x="456" y="1426"/>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622" name="Line 26"/>
            <p:cNvSpPr>
              <a:spLocks noChangeShapeType="1"/>
            </p:cNvSpPr>
            <p:nvPr/>
          </p:nvSpPr>
          <p:spPr bwMode="auto">
            <a:xfrm flipH="1">
              <a:off x="582" y="1494"/>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grpSp>
      <p:grpSp>
        <p:nvGrpSpPr>
          <p:cNvPr id="221194" name="Group 27"/>
          <p:cNvGrpSpPr>
            <a:grpSpLocks/>
          </p:cNvGrpSpPr>
          <p:nvPr/>
        </p:nvGrpSpPr>
        <p:grpSpPr bwMode="auto">
          <a:xfrm>
            <a:off x="609600" y="4279900"/>
            <a:ext cx="615950" cy="838200"/>
            <a:chOff x="450" y="1392"/>
            <a:chExt cx="388" cy="528"/>
          </a:xfrm>
        </p:grpSpPr>
        <p:sp>
          <p:nvSpPr>
            <p:cNvPr id="221615" name="Oval 28"/>
            <p:cNvSpPr>
              <a:spLocks noChangeArrowheads="1"/>
            </p:cNvSpPr>
            <p:nvPr/>
          </p:nvSpPr>
          <p:spPr bwMode="auto">
            <a:xfrm>
              <a:off x="694" y="1392"/>
              <a:ext cx="144" cy="144"/>
            </a:xfrm>
            <a:prstGeom prst="ellipse">
              <a:avLst/>
            </a:prstGeom>
            <a:solidFill>
              <a:schemeClr val="bg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616" name="Oval 29"/>
            <p:cNvSpPr>
              <a:spLocks noChangeArrowheads="1"/>
            </p:cNvSpPr>
            <p:nvPr/>
          </p:nvSpPr>
          <p:spPr bwMode="auto">
            <a:xfrm>
              <a:off x="450" y="1776"/>
              <a:ext cx="144" cy="144"/>
            </a:xfrm>
            <a:prstGeom prst="ellipse">
              <a:avLst/>
            </a:prstGeom>
            <a:solidFill>
              <a:schemeClr val="bg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617" name="Line 30"/>
            <p:cNvSpPr>
              <a:spLocks noChangeShapeType="1"/>
            </p:cNvSpPr>
            <p:nvPr/>
          </p:nvSpPr>
          <p:spPr bwMode="auto">
            <a:xfrm flipH="1">
              <a:off x="456" y="1426"/>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618" name="Line 31"/>
            <p:cNvSpPr>
              <a:spLocks noChangeShapeType="1"/>
            </p:cNvSpPr>
            <p:nvPr/>
          </p:nvSpPr>
          <p:spPr bwMode="auto">
            <a:xfrm flipH="1">
              <a:off x="582" y="1494"/>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grpSp>
      <p:grpSp>
        <p:nvGrpSpPr>
          <p:cNvPr id="221195" name="Group 32"/>
          <p:cNvGrpSpPr>
            <a:grpSpLocks/>
          </p:cNvGrpSpPr>
          <p:nvPr/>
        </p:nvGrpSpPr>
        <p:grpSpPr bwMode="auto">
          <a:xfrm>
            <a:off x="609600" y="4956175"/>
            <a:ext cx="615950" cy="838200"/>
            <a:chOff x="450" y="1392"/>
            <a:chExt cx="388" cy="528"/>
          </a:xfrm>
        </p:grpSpPr>
        <p:sp>
          <p:nvSpPr>
            <p:cNvPr id="221611" name="Oval 33"/>
            <p:cNvSpPr>
              <a:spLocks noChangeArrowheads="1"/>
            </p:cNvSpPr>
            <p:nvPr/>
          </p:nvSpPr>
          <p:spPr bwMode="auto">
            <a:xfrm>
              <a:off x="694" y="1392"/>
              <a:ext cx="144" cy="144"/>
            </a:xfrm>
            <a:prstGeom prst="ellipse">
              <a:avLst/>
            </a:prstGeom>
            <a:solidFill>
              <a:schemeClr val="bg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612" name="Oval 34"/>
            <p:cNvSpPr>
              <a:spLocks noChangeArrowheads="1"/>
            </p:cNvSpPr>
            <p:nvPr/>
          </p:nvSpPr>
          <p:spPr bwMode="auto">
            <a:xfrm>
              <a:off x="450" y="1776"/>
              <a:ext cx="144" cy="144"/>
            </a:xfrm>
            <a:prstGeom prst="ellipse">
              <a:avLst/>
            </a:prstGeom>
            <a:solidFill>
              <a:schemeClr val="bg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613" name="Line 35"/>
            <p:cNvSpPr>
              <a:spLocks noChangeShapeType="1"/>
            </p:cNvSpPr>
            <p:nvPr/>
          </p:nvSpPr>
          <p:spPr bwMode="auto">
            <a:xfrm flipH="1">
              <a:off x="456" y="1426"/>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614" name="Line 36"/>
            <p:cNvSpPr>
              <a:spLocks noChangeShapeType="1"/>
            </p:cNvSpPr>
            <p:nvPr/>
          </p:nvSpPr>
          <p:spPr bwMode="auto">
            <a:xfrm flipH="1">
              <a:off x="582" y="1494"/>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grpSp>
      <p:grpSp>
        <p:nvGrpSpPr>
          <p:cNvPr id="221196" name="Group 37"/>
          <p:cNvGrpSpPr>
            <a:grpSpLocks/>
          </p:cNvGrpSpPr>
          <p:nvPr/>
        </p:nvGrpSpPr>
        <p:grpSpPr bwMode="auto">
          <a:xfrm>
            <a:off x="609600" y="5634038"/>
            <a:ext cx="615950" cy="838200"/>
            <a:chOff x="450" y="1392"/>
            <a:chExt cx="388" cy="528"/>
          </a:xfrm>
        </p:grpSpPr>
        <p:sp>
          <p:nvSpPr>
            <p:cNvPr id="221607" name="Oval 38"/>
            <p:cNvSpPr>
              <a:spLocks noChangeArrowheads="1"/>
            </p:cNvSpPr>
            <p:nvPr/>
          </p:nvSpPr>
          <p:spPr bwMode="auto">
            <a:xfrm>
              <a:off x="694" y="1392"/>
              <a:ext cx="144" cy="144"/>
            </a:xfrm>
            <a:prstGeom prst="ellipse">
              <a:avLst/>
            </a:prstGeom>
            <a:solidFill>
              <a:schemeClr val="bg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608" name="Oval 39"/>
            <p:cNvSpPr>
              <a:spLocks noChangeArrowheads="1"/>
            </p:cNvSpPr>
            <p:nvPr/>
          </p:nvSpPr>
          <p:spPr bwMode="auto">
            <a:xfrm>
              <a:off x="450" y="1776"/>
              <a:ext cx="144" cy="144"/>
            </a:xfrm>
            <a:prstGeom prst="ellipse">
              <a:avLst/>
            </a:prstGeom>
            <a:solidFill>
              <a:schemeClr val="bg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609" name="Line 40"/>
            <p:cNvSpPr>
              <a:spLocks noChangeShapeType="1"/>
            </p:cNvSpPr>
            <p:nvPr/>
          </p:nvSpPr>
          <p:spPr bwMode="auto">
            <a:xfrm flipH="1">
              <a:off x="456" y="1426"/>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610" name="Line 41"/>
            <p:cNvSpPr>
              <a:spLocks noChangeShapeType="1"/>
            </p:cNvSpPr>
            <p:nvPr/>
          </p:nvSpPr>
          <p:spPr bwMode="auto">
            <a:xfrm flipH="1">
              <a:off x="582" y="1494"/>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grpSp>
      <p:grpSp>
        <p:nvGrpSpPr>
          <p:cNvPr id="221197" name="Group 42"/>
          <p:cNvGrpSpPr>
            <a:grpSpLocks/>
          </p:cNvGrpSpPr>
          <p:nvPr/>
        </p:nvGrpSpPr>
        <p:grpSpPr bwMode="auto">
          <a:xfrm>
            <a:off x="609600" y="2924175"/>
            <a:ext cx="615950" cy="838200"/>
            <a:chOff x="450" y="1392"/>
            <a:chExt cx="388" cy="528"/>
          </a:xfrm>
        </p:grpSpPr>
        <p:sp>
          <p:nvSpPr>
            <p:cNvPr id="221603" name="Oval 43"/>
            <p:cNvSpPr>
              <a:spLocks noChangeArrowheads="1"/>
            </p:cNvSpPr>
            <p:nvPr/>
          </p:nvSpPr>
          <p:spPr bwMode="auto">
            <a:xfrm>
              <a:off x="694" y="1392"/>
              <a:ext cx="144" cy="144"/>
            </a:xfrm>
            <a:prstGeom prst="ellipse">
              <a:avLst/>
            </a:prstGeom>
            <a:solidFill>
              <a:schemeClr val="bg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604" name="Oval 44"/>
            <p:cNvSpPr>
              <a:spLocks noChangeArrowheads="1"/>
            </p:cNvSpPr>
            <p:nvPr/>
          </p:nvSpPr>
          <p:spPr bwMode="auto">
            <a:xfrm>
              <a:off x="450" y="1776"/>
              <a:ext cx="144" cy="144"/>
            </a:xfrm>
            <a:prstGeom prst="ellipse">
              <a:avLst/>
            </a:prstGeom>
            <a:solidFill>
              <a:schemeClr val="bg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605" name="Line 45"/>
            <p:cNvSpPr>
              <a:spLocks noChangeShapeType="1"/>
            </p:cNvSpPr>
            <p:nvPr/>
          </p:nvSpPr>
          <p:spPr bwMode="auto">
            <a:xfrm flipH="1">
              <a:off x="456" y="1426"/>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606" name="Line 46"/>
            <p:cNvSpPr>
              <a:spLocks noChangeShapeType="1"/>
            </p:cNvSpPr>
            <p:nvPr/>
          </p:nvSpPr>
          <p:spPr bwMode="auto">
            <a:xfrm flipH="1">
              <a:off x="582" y="1494"/>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grpSp>
      <p:sp>
        <p:nvSpPr>
          <p:cNvPr id="221198" name="Rectangle 47"/>
          <p:cNvSpPr>
            <a:spLocks noChangeArrowheads="1"/>
          </p:cNvSpPr>
          <p:nvPr/>
        </p:nvSpPr>
        <p:spPr bwMode="auto">
          <a:xfrm>
            <a:off x="962025" y="2771775"/>
            <a:ext cx="304800" cy="3276600"/>
          </a:xfrm>
          <a:prstGeom prst="rect">
            <a:avLst/>
          </a:prstGeom>
          <a:solidFill>
            <a:srgbClr val="33CCCC">
              <a:alpha val="50195"/>
            </a:srgb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199" name="Freeform 48"/>
          <p:cNvSpPr>
            <a:spLocks/>
          </p:cNvSpPr>
          <p:nvPr/>
        </p:nvSpPr>
        <p:spPr bwMode="auto">
          <a:xfrm>
            <a:off x="581025" y="2771775"/>
            <a:ext cx="685800" cy="609600"/>
          </a:xfrm>
          <a:custGeom>
            <a:avLst/>
            <a:gdLst>
              <a:gd name="T0" fmla="*/ 0 w 432"/>
              <a:gd name="T1" fmla="*/ 2147483646 h 384"/>
              <a:gd name="T2" fmla="*/ 2147483646 w 432"/>
              <a:gd name="T3" fmla="*/ 2147483646 h 384"/>
              <a:gd name="T4" fmla="*/ 2147483646 w 432"/>
              <a:gd name="T5" fmla="*/ 0 h 384"/>
              <a:gd name="T6" fmla="*/ 2147483646 w 432"/>
              <a:gd name="T7" fmla="*/ 0 h 384"/>
              <a:gd name="T8" fmla="*/ 0 w 432"/>
              <a:gd name="T9" fmla="*/ 2147483646 h 384"/>
              <a:gd name="T10" fmla="*/ 0 60000 65536"/>
              <a:gd name="T11" fmla="*/ 0 60000 65536"/>
              <a:gd name="T12" fmla="*/ 0 60000 65536"/>
              <a:gd name="T13" fmla="*/ 0 60000 65536"/>
              <a:gd name="T14" fmla="*/ 0 60000 65536"/>
              <a:gd name="T15" fmla="*/ 0 w 432"/>
              <a:gd name="T16" fmla="*/ 0 h 384"/>
              <a:gd name="T17" fmla="*/ 432 w 432"/>
              <a:gd name="T18" fmla="*/ 384 h 384"/>
            </a:gdLst>
            <a:ahLst/>
            <a:cxnLst>
              <a:cxn ang="T10">
                <a:pos x="T0" y="T1"/>
              </a:cxn>
              <a:cxn ang="T11">
                <a:pos x="T2" y="T3"/>
              </a:cxn>
              <a:cxn ang="T12">
                <a:pos x="T4" y="T5"/>
              </a:cxn>
              <a:cxn ang="T13">
                <a:pos x="T6" y="T7"/>
              </a:cxn>
              <a:cxn ang="T14">
                <a:pos x="T8" y="T9"/>
              </a:cxn>
            </a:cxnLst>
            <a:rect l="T15" t="T16" r="T17" b="T18"/>
            <a:pathLst>
              <a:path w="432" h="384">
                <a:moveTo>
                  <a:pt x="0" y="384"/>
                </a:moveTo>
                <a:lnTo>
                  <a:pt x="192" y="384"/>
                </a:lnTo>
                <a:lnTo>
                  <a:pt x="432" y="0"/>
                </a:lnTo>
                <a:lnTo>
                  <a:pt x="240" y="0"/>
                </a:lnTo>
                <a:lnTo>
                  <a:pt x="0" y="384"/>
                </a:lnTo>
                <a:close/>
              </a:path>
            </a:pathLst>
          </a:custGeom>
          <a:solidFill>
            <a:srgbClr val="33CCCC">
              <a:alpha val="50195"/>
            </a:srgbClr>
          </a:solidFill>
          <a:ln w="9525">
            <a:solidFill>
              <a:schemeClr val="tx1"/>
            </a:solidFill>
            <a:round/>
            <a:headEnd/>
            <a:tailEnd/>
          </a:ln>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200" name="Freeform 49"/>
          <p:cNvSpPr>
            <a:spLocks/>
          </p:cNvSpPr>
          <p:nvPr/>
        </p:nvSpPr>
        <p:spPr bwMode="auto">
          <a:xfrm>
            <a:off x="581025" y="6048375"/>
            <a:ext cx="685800" cy="609600"/>
          </a:xfrm>
          <a:custGeom>
            <a:avLst/>
            <a:gdLst>
              <a:gd name="T0" fmla="*/ 0 w 432"/>
              <a:gd name="T1" fmla="*/ 2147483646 h 384"/>
              <a:gd name="T2" fmla="*/ 2147483646 w 432"/>
              <a:gd name="T3" fmla="*/ 2147483646 h 384"/>
              <a:gd name="T4" fmla="*/ 2147483646 w 432"/>
              <a:gd name="T5" fmla="*/ 0 h 384"/>
              <a:gd name="T6" fmla="*/ 2147483646 w 432"/>
              <a:gd name="T7" fmla="*/ 0 h 384"/>
              <a:gd name="T8" fmla="*/ 0 w 432"/>
              <a:gd name="T9" fmla="*/ 2147483646 h 384"/>
              <a:gd name="T10" fmla="*/ 0 60000 65536"/>
              <a:gd name="T11" fmla="*/ 0 60000 65536"/>
              <a:gd name="T12" fmla="*/ 0 60000 65536"/>
              <a:gd name="T13" fmla="*/ 0 60000 65536"/>
              <a:gd name="T14" fmla="*/ 0 60000 65536"/>
              <a:gd name="T15" fmla="*/ 0 w 432"/>
              <a:gd name="T16" fmla="*/ 0 h 384"/>
              <a:gd name="T17" fmla="*/ 432 w 432"/>
              <a:gd name="T18" fmla="*/ 384 h 384"/>
            </a:gdLst>
            <a:ahLst/>
            <a:cxnLst>
              <a:cxn ang="T10">
                <a:pos x="T0" y="T1"/>
              </a:cxn>
              <a:cxn ang="T11">
                <a:pos x="T2" y="T3"/>
              </a:cxn>
              <a:cxn ang="T12">
                <a:pos x="T4" y="T5"/>
              </a:cxn>
              <a:cxn ang="T13">
                <a:pos x="T6" y="T7"/>
              </a:cxn>
              <a:cxn ang="T14">
                <a:pos x="T8" y="T9"/>
              </a:cxn>
            </a:cxnLst>
            <a:rect l="T15" t="T16" r="T17" b="T18"/>
            <a:pathLst>
              <a:path w="432" h="384">
                <a:moveTo>
                  <a:pt x="0" y="384"/>
                </a:moveTo>
                <a:lnTo>
                  <a:pt x="192" y="384"/>
                </a:lnTo>
                <a:lnTo>
                  <a:pt x="432" y="0"/>
                </a:lnTo>
                <a:lnTo>
                  <a:pt x="240" y="0"/>
                </a:lnTo>
                <a:lnTo>
                  <a:pt x="0" y="384"/>
                </a:lnTo>
                <a:close/>
              </a:path>
            </a:pathLst>
          </a:custGeom>
          <a:solidFill>
            <a:srgbClr val="33CCCC">
              <a:alpha val="50195"/>
            </a:srgbClr>
          </a:solidFill>
          <a:ln w="9525">
            <a:solidFill>
              <a:schemeClr val="tx1"/>
            </a:solidFill>
            <a:round/>
            <a:headEnd/>
            <a:tailEnd/>
          </a:ln>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201" name="Rectangle 50"/>
          <p:cNvSpPr>
            <a:spLocks noChangeArrowheads="1"/>
          </p:cNvSpPr>
          <p:nvPr/>
        </p:nvSpPr>
        <p:spPr bwMode="auto">
          <a:xfrm>
            <a:off x="581025" y="3381375"/>
            <a:ext cx="304800" cy="3276600"/>
          </a:xfrm>
          <a:prstGeom prst="rect">
            <a:avLst/>
          </a:prstGeom>
          <a:solidFill>
            <a:srgbClr val="33CCCC">
              <a:alpha val="50195"/>
            </a:srgb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02" name="Freeform 51"/>
          <p:cNvSpPr>
            <a:spLocks/>
          </p:cNvSpPr>
          <p:nvPr/>
        </p:nvSpPr>
        <p:spPr bwMode="auto">
          <a:xfrm>
            <a:off x="885825" y="2771775"/>
            <a:ext cx="381000" cy="3886200"/>
          </a:xfrm>
          <a:custGeom>
            <a:avLst/>
            <a:gdLst>
              <a:gd name="T0" fmla="*/ 0 w 240"/>
              <a:gd name="T1" fmla="*/ 2147483646 h 2448"/>
              <a:gd name="T2" fmla="*/ 2147483646 w 240"/>
              <a:gd name="T3" fmla="*/ 0 h 2448"/>
              <a:gd name="T4" fmla="*/ 2147483646 w 240"/>
              <a:gd name="T5" fmla="*/ 2147483646 h 2448"/>
              <a:gd name="T6" fmla="*/ 0 w 240"/>
              <a:gd name="T7" fmla="*/ 2147483646 h 2448"/>
              <a:gd name="T8" fmla="*/ 0 w 240"/>
              <a:gd name="T9" fmla="*/ 2147483646 h 2448"/>
              <a:gd name="T10" fmla="*/ 0 60000 65536"/>
              <a:gd name="T11" fmla="*/ 0 60000 65536"/>
              <a:gd name="T12" fmla="*/ 0 60000 65536"/>
              <a:gd name="T13" fmla="*/ 0 60000 65536"/>
              <a:gd name="T14" fmla="*/ 0 60000 65536"/>
              <a:gd name="T15" fmla="*/ 0 w 240"/>
              <a:gd name="T16" fmla="*/ 0 h 2448"/>
              <a:gd name="T17" fmla="*/ 240 w 240"/>
              <a:gd name="T18" fmla="*/ 2448 h 2448"/>
            </a:gdLst>
            <a:ahLst/>
            <a:cxnLst>
              <a:cxn ang="T10">
                <a:pos x="T0" y="T1"/>
              </a:cxn>
              <a:cxn ang="T11">
                <a:pos x="T2" y="T3"/>
              </a:cxn>
              <a:cxn ang="T12">
                <a:pos x="T4" y="T5"/>
              </a:cxn>
              <a:cxn ang="T13">
                <a:pos x="T6" y="T7"/>
              </a:cxn>
              <a:cxn ang="T14">
                <a:pos x="T8" y="T9"/>
              </a:cxn>
            </a:cxnLst>
            <a:rect l="T15" t="T16" r="T17" b="T18"/>
            <a:pathLst>
              <a:path w="240" h="2448">
                <a:moveTo>
                  <a:pt x="0" y="384"/>
                </a:moveTo>
                <a:lnTo>
                  <a:pt x="240" y="0"/>
                </a:lnTo>
                <a:lnTo>
                  <a:pt x="240" y="2064"/>
                </a:lnTo>
                <a:lnTo>
                  <a:pt x="0" y="2448"/>
                </a:lnTo>
                <a:lnTo>
                  <a:pt x="0" y="384"/>
                </a:lnTo>
                <a:close/>
              </a:path>
            </a:pathLst>
          </a:custGeom>
          <a:solidFill>
            <a:srgbClr val="33CCCC">
              <a:alpha val="50195"/>
            </a:srgbClr>
          </a:solidFill>
          <a:ln w="9525">
            <a:solidFill>
              <a:schemeClr val="tx1"/>
            </a:solidFill>
            <a:round/>
            <a:headEnd/>
            <a:tailEnd/>
          </a:ln>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203" name="Oval 52"/>
          <p:cNvSpPr>
            <a:spLocks noChangeArrowheads="1"/>
          </p:cNvSpPr>
          <p:nvPr/>
        </p:nvSpPr>
        <p:spPr bwMode="auto">
          <a:xfrm>
            <a:off x="609600" y="3535363"/>
            <a:ext cx="228600" cy="22860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04" name="Oval 53"/>
          <p:cNvSpPr>
            <a:spLocks noChangeArrowheads="1"/>
          </p:cNvSpPr>
          <p:nvPr/>
        </p:nvSpPr>
        <p:spPr bwMode="auto">
          <a:xfrm>
            <a:off x="619125" y="4211638"/>
            <a:ext cx="228600" cy="22860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05" name="Oval 54"/>
          <p:cNvSpPr>
            <a:spLocks noChangeArrowheads="1"/>
          </p:cNvSpPr>
          <p:nvPr/>
        </p:nvSpPr>
        <p:spPr bwMode="auto">
          <a:xfrm>
            <a:off x="609600" y="4889500"/>
            <a:ext cx="228600" cy="22860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06" name="Oval 55"/>
          <p:cNvSpPr>
            <a:spLocks noChangeArrowheads="1"/>
          </p:cNvSpPr>
          <p:nvPr/>
        </p:nvSpPr>
        <p:spPr bwMode="auto">
          <a:xfrm>
            <a:off x="609600" y="5567363"/>
            <a:ext cx="228600" cy="22860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07" name="Oval 56"/>
          <p:cNvSpPr>
            <a:spLocks noChangeArrowheads="1"/>
          </p:cNvSpPr>
          <p:nvPr/>
        </p:nvSpPr>
        <p:spPr bwMode="auto">
          <a:xfrm>
            <a:off x="609600" y="6243638"/>
            <a:ext cx="228600" cy="22860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08" name="Text Box 57"/>
          <p:cNvSpPr txBox="1">
            <a:spLocks noChangeArrowheads="1"/>
          </p:cNvSpPr>
          <p:nvPr/>
        </p:nvSpPr>
        <p:spPr bwMode="auto">
          <a:xfrm>
            <a:off x="450850" y="2320925"/>
            <a:ext cx="1171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r>
              <a:rPr lang="ja-JP" altLang="en-US" sz="1600" b="1">
                <a:solidFill>
                  <a:srgbClr val="000000"/>
                </a:solidFill>
                <a:latin typeface="Times New Roman" panose="02020603050405020304" pitchFamily="18" charset="0"/>
                <a:cs typeface="Times New Roman" panose="02020603050405020304" pitchFamily="18" charset="0"/>
              </a:rPr>
              <a:t>バックライト</a:t>
            </a:r>
          </a:p>
        </p:txBody>
      </p:sp>
      <p:sp>
        <p:nvSpPr>
          <p:cNvPr id="221209" name="AutoShape 58"/>
          <p:cNvSpPr>
            <a:spLocks noChangeArrowheads="1"/>
          </p:cNvSpPr>
          <p:nvPr/>
        </p:nvSpPr>
        <p:spPr bwMode="auto">
          <a:xfrm rot="13614">
            <a:off x="1266825" y="4676775"/>
            <a:ext cx="609600" cy="3048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10" name="AutoShape 59"/>
          <p:cNvSpPr>
            <a:spLocks noChangeArrowheads="1"/>
          </p:cNvSpPr>
          <p:nvPr/>
        </p:nvSpPr>
        <p:spPr bwMode="auto">
          <a:xfrm rot="13614">
            <a:off x="1190625" y="4867275"/>
            <a:ext cx="609600" cy="304800"/>
          </a:xfrm>
          <a:prstGeom prst="rightArrow">
            <a:avLst>
              <a:gd name="adj1" fmla="val 50000"/>
              <a:gd name="adj2" fmla="val 50000"/>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11" name="AutoShape 60"/>
          <p:cNvSpPr>
            <a:spLocks noChangeArrowheads="1"/>
          </p:cNvSpPr>
          <p:nvPr/>
        </p:nvSpPr>
        <p:spPr bwMode="auto">
          <a:xfrm rot="13614">
            <a:off x="1114425" y="5057775"/>
            <a:ext cx="609600" cy="304800"/>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nvGrpSpPr>
          <p:cNvPr id="221212" name="Group 61"/>
          <p:cNvGrpSpPr>
            <a:grpSpLocks/>
          </p:cNvGrpSpPr>
          <p:nvPr/>
        </p:nvGrpSpPr>
        <p:grpSpPr bwMode="auto">
          <a:xfrm>
            <a:off x="2606675" y="2771775"/>
            <a:ext cx="457200" cy="3886200"/>
            <a:chOff x="2736" y="1200"/>
            <a:chExt cx="288" cy="2448"/>
          </a:xfrm>
        </p:grpSpPr>
        <p:grpSp>
          <p:nvGrpSpPr>
            <p:cNvPr id="221576" name="Group 62"/>
            <p:cNvGrpSpPr>
              <a:grpSpLocks/>
            </p:cNvGrpSpPr>
            <p:nvPr/>
          </p:nvGrpSpPr>
          <p:grpSpPr bwMode="auto">
            <a:xfrm>
              <a:off x="2736" y="1200"/>
              <a:ext cx="288" cy="2448"/>
              <a:chOff x="1296" y="1296"/>
              <a:chExt cx="288" cy="2448"/>
            </a:xfrm>
          </p:grpSpPr>
          <p:sp>
            <p:nvSpPr>
              <p:cNvPr id="221598" name="Freeform 63"/>
              <p:cNvSpPr>
                <a:spLocks/>
              </p:cNvSpPr>
              <p:nvPr/>
            </p:nvSpPr>
            <p:spPr bwMode="auto">
              <a:xfrm>
                <a:off x="1296" y="3360"/>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C0C0C0">
                  <a:alpha val="50195"/>
                </a:srgbClr>
              </a:solidFill>
              <a:ln w="9525">
                <a:solidFill>
                  <a:schemeClr val="tx1"/>
                </a:solidFill>
                <a:round/>
                <a:headEnd/>
                <a:tailEnd/>
              </a:ln>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99" name="Rectangle 64"/>
              <p:cNvSpPr>
                <a:spLocks noChangeArrowheads="1"/>
              </p:cNvSpPr>
              <p:nvPr/>
            </p:nvSpPr>
            <p:spPr bwMode="auto">
              <a:xfrm>
                <a:off x="1296" y="1680"/>
                <a:ext cx="48" cy="2064"/>
              </a:xfrm>
              <a:prstGeom prst="rect">
                <a:avLst/>
              </a:prstGeom>
              <a:solidFill>
                <a:srgbClr val="C0C0C0">
                  <a:alpha val="50195"/>
                </a:srgb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600" name="Rectangle 65"/>
              <p:cNvSpPr>
                <a:spLocks noChangeArrowheads="1"/>
              </p:cNvSpPr>
              <p:nvPr/>
            </p:nvSpPr>
            <p:spPr bwMode="auto">
              <a:xfrm>
                <a:off x="1536" y="1296"/>
                <a:ext cx="48" cy="2064"/>
              </a:xfrm>
              <a:prstGeom prst="rect">
                <a:avLst/>
              </a:prstGeom>
              <a:solidFill>
                <a:srgbClr val="C0C0C0">
                  <a:alpha val="50195"/>
                </a:srgb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601" name="Freeform 66"/>
              <p:cNvSpPr>
                <a:spLocks/>
              </p:cNvSpPr>
              <p:nvPr/>
            </p:nvSpPr>
            <p:spPr bwMode="auto">
              <a:xfrm>
                <a:off x="1296" y="1296"/>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C0C0C0">
                  <a:alpha val="50195"/>
                </a:srgbClr>
              </a:solidFill>
              <a:ln w="9525">
                <a:solidFill>
                  <a:schemeClr val="tx1"/>
                </a:solidFill>
                <a:round/>
                <a:headEnd/>
                <a:tailEnd/>
              </a:ln>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602" name="Freeform 67"/>
              <p:cNvSpPr>
                <a:spLocks/>
              </p:cNvSpPr>
              <p:nvPr/>
            </p:nvSpPr>
            <p:spPr bwMode="auto">
              <a:xfrm>
                <a:off x="1344" y="1296"/>
                <a:ext cx="240" cy="2448"/>
              </a:xfrm>
              <a:custGeom>
                <a:avLst/>
                <a:gdLst>
                  <a:gd name="T0" fmla="*/ 0 w 240"/>
                  <a:gd name="T1" fmla="*/ 384 h 2448"/>
                  <a:gd name="T2" fmla="*/ 240 w 240"/>
                  <a:gd name="T3" fmla="*/ 0 h 2448"/>
                  <a:gd name="T4" fmla="*/ 240 w 240"/>
                  <a:gd name="T5" fmla="*/ 2064 h 2448"/>
                  <a:gd name="T6" fmla="*/ 0 w 240"/>
                  <a:gd name="T7" fmla="*/ 2448 h 2448"/>
                  <a:gd name="T8" fmla="*/ 0 w 240"/>
                  <a:gd name="T9" fmla="*/ 384 h 2448"/>
                  <a:gd name="T10" fmla="*/ 0 60000 65536"/>
                  <a:gd name="T11" fmla="*/ 0 60000 65536"/>
                  <a:gd name="T12" fmla="*/ 0 60000 65536"/>
                  <a:gd name="T13" fmla="*/ 0 60000 65536"/>
                  <a:gd name="T14" fmla="*/ 0 60000 65536"/>
                  <a:gd name="T15" fmla="*/ 0 w 240"/>
                  <a:gd name="T16" fmla="*/ 0 h 2448"/>
                  <a:gd name="T17" fmla="*/ 240 w 240"/>
                  <a:gd name="T18" fmla="*/ 2448 h 2448"/>
                </a:gdLst>
                <a:ahLst/>
                <a:cxnLst>
                  <a:cxn ang="T10">
                    <a:pos x="T0" y="T1"/>
                  </a:cxn>
                  <a:cxn ang="T11">
                    <a:pos x="T2" y="T3"/>
                  </a:cxn>
                  <a:cxn ang="T12">
                    <a:pos x="T4" y="T5"/>
                  </a:cxn>
                  <a:cxn ang="T13">
                    <a:pos x="T6" y="T7"/>
                  </a:cxn>
                  <a:cxn ang="T14">
                    <a:pos x="T8" y="T9"/>
                  </a:cxn>
                </a:cxnLst>
                <a:rect l="T15" t="T16" r="T17" b="T18"/>
                <a:pathLst>
                  <a:path w="240" h="2448">
                    <a:moveTo>
                      <a:pt x="0" y="384"/>
                    </a:moveTo>
                    <a:lnTo>
                      <a:pt x="240" y="0"/>
                    </a:lnTo>
                    <a:lnTo>
                      <a:pt x="240" y="2064"/>
                    </a:lnTo>
                    <a:lnTo>
                      <a:pt x="0" y="2448"/>
                    </a:lnTo>
                    <a:lnTo>
                      <a:pt x="0" y="384"/>
                    </a:lnTo>
                    <a:close/>
                  </a:path>
                </a:pathLst>
              </a:custGeom>
              <a:solidFill>
                <a:srgbClr val="C0C0C0">
                  <a:alpha val="50195"/>
                </a:srgbClr>
              </a:solidFill>
              <a:ln w="9525">
                <a:solidFill>
                  <a:schemeClr val="tx1"/>
                </a:solidFill>
                <a:round/>
                <a:headEnd/>
                <a:tailEnd/>
              </a:ln>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grpSp>
        <p:sp>
          <p:nvSpPr>
            <p:cNvPr id="221577" name="Line 68"/>
            <p:cNvSpPr>
              <a:spLocks noChangeShapeType="1"/>
            </p:cNvSpPr>
            <p:nvPr/>
          </p:nvSpPr>
          <p:spPr bwMode="auto">
            <a:xfrm flipV="1">
              <a:off x="2784" y="1296"/>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78" name="Line 69"/>
            <p:cNvSpPr>
              <a:spLocks noChangeShapeType="1"/>
            </p:cNvSpPr>
            <p:nvPr/>
          </p:nvSpPr>
          <p:spPr bwMode="auto">
            <a:xfrm flipV="1">
              <a:off x="2784" y="1392"/>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79" name="Line 70"/>
            <p:cNvSpPr>
              <a:spLocks noChangeShapeType="1"/>
            </p:cNvSpPr>
            <p:nvPr/>
          </p:nvSpPr>
          <p:spPr bwMode="auto">
            <a:xfrm flipV="1">
              <a:off x="2784" y="1488"/>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80" name="Line 71"/>
            <p:cNvSpPr>
              <a:spLocks noChangeShapeType="1"/>
            </p:cNvSpPr>
            <p:nvPr/>
          </p:nvSpPr>
          <p:spPr bwMode="auto">
            <a:xfrm flipV="1">
              <a:off x="2784" y="1584"/>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81" name="Line 72"/>
            <p:cNvSpPr>
              <a:spLocks noChangeShapeType="1"/>
            </p:cNvSpPr>
            <p:nvPr/>
          </p:nvSpPr>
          <p:spPr bwMode="auto">
            <a:xfrm flipV="1">
              <a:off x="2784" y="1680"/>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82" name="Line 73"/>
            <p:cNvSpPr>
              <a:spLocks noChangeShapeType="1"/>
            </p:cNvSpPr>
            <p:nvPr/>
          </p:nvSpPr>
          <p:spPr bwMode="auto">
            <a:xfrm flipV="1">
              <a:off x="2784" y="1776"/>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83" name="Line 74"/>
            <p:cNvSpPr>
              <a:spLocks noChangeShapeType="1"/>
            </p:cNvSpPr>
            <p:nvPr/>
          </p:nvSpPr>
          <p:spPr bwMode="auto">
            <a:xfrm flipV="1">
              <a:off x="2784" y="1872"/>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84" name="Line 75"/>
            <p:cNvSpPr>
              <a:spLocks noChangeShapeType="1"/>
            </p:cNvSpPr>
            <p:nvPr/>
          </p:nvSpPr>
          <p:spPr bwMode="auto">
            <a:xfrm flipV="1">
              <a:off x="2784" y="1968"/>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85" name="Line 76"/>
            <p:cNvSpPr>
              <a:spLocks noChangeShapeType="1"/>
            </p:cNvSpPr>
            <p:nvPr/>
          </p:nvSpPr>
          <p:spPr bwMode="auto">
            <a:xfrm flipV="1">
              <a:off x="2784" y="2064"/>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86" name="Line 77"/>
            <p:cNvSpPr>
              <a:spLocks noChangeShapeType="1"/>
            </p:cNvSpPr>
            <p:nvPr/>
          </p:nvSpPr>
          <p:spPr bwMode="auto">
            <a:xfrm flipV="1">
              <a:off x="2784" y="2160"/>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87" name="Line 78"/>
            <p:cNvSpPr>
              <a:spLocks noChangeShapeType="1"/>
            </p:cNvSpPr>
            <p:nvPr/>
          </p:nvSpPr>
          <p:spPr bwMode="auto">
            <a:xfrm flipV="1">
              <a:off x="2784" y="2256"/>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88" name="Line 79"/>
            <p:cNvSpPr>
              <a:spLocks noChangeShapeType="1"/>
            </p:cNvSpPr>
            <p:nvPr/>
          </p:nvSpPr>
          <p:spPr bwMode="auto">
            <a:xfrm flipV="1">
              <a:off x="2784" y="2352"/>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89" name="Line 80"/>
            <p:cNvSpPr>
              <a:spLocks noChangeShapeType="1"/>
            </p:cNvSpPr>
            <p:nvPr/>
          </p:nvSpPr>
          <p:spPr bwMode="auto">
            <a:xfrm flipV="1">
              <a:off x="2784" y="2448"/>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90" name="Line 81"/>
            <p:cNvSpPr>
              <a:spLocks noChangeShapeType="1"/>
            </p:cNvSpPr>
            <p:nvPr/>
          </p:nvSpPr>
          <p:spPr bwMode="auto">
            <a:xfrm flipV="1">
              <a:off x="2784" y="2544"/>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91" name="Line 82"/>
            <p:cNvSpPr>
              <a:spLocks noChangeShapeType="1"/>
            </p:cNvSpPr>
            <p:nvPr/>
          </p:nvSpPr>
          <p:spPr bwMode="auto">
            <a:xfrm flipV="1">
              <a:off x="2784" y="2640"/>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92" name="Line 83"/>
            <p:cNvSpPr>
              <a:spLocks noChangeShapeType="1"/>
            </p:cNvSpPr>
            <p:nvPr/>
          </p:nvSpPr>
          <p:spPr bwMode="auto">
            <a:xfrm flipV="1">
              <a:off x="2784" y="2736"/>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93" name="Line 84"/>
            <p:cNvSpPr>
              <a:spLocks noChangeShapeType="1"/>
            </p:cNvSpPr>
            <p:nvPr/>
          </p:nvSpPr>
          <p:spPr bwMode="auto">
            <a:xfrm flipV="1">
              <a:off x="2784" y="2832"/>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94" name="Line 85"/>
            <p:cNvSpPr>
              <a:spLocks noChangeShapeType="1"/>
            </p:cNvSpPr>
            <p:nvPr/>
          </p:nvSpPr>
          <p:spPr bwMode="auto">
            <a:xfrm flipV="1">
              <a:off x="2784" y="2928"/>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95" name="Line 86"/>
            <p:cNvSpPr>
              <a:spLocks noChangeShapeType="1"/>
            </p:cNvSpPr>
            <p:nvPr/>
          </p:nvSpPr>
          <p:spPr bwMode="auto">
            <a:xfrm flipV="1">
              <a:off x="2784" y="3024"/>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96" name="Line 87"/>
            <p:cNvSpPr>
              <a:spLocks noChangeShapeType="1"/>
            </p:cNvSpPr>
            <p:nvPr/>
          </p:nvSpPr>
          <p:spPr bwMode="auto">
            <a:xfrm flipV="1">
              <a:off x="2784" y="3120"/>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97" name="Line 88"/>
            <p:cNvSpPr>
              <a:spLocks noChangeShapeType="1"/>
            </p:cNvSpPr>
            <p:nvPr/>
          </p:nvSpPr>
          <p:spPr bwMode="auto">
            <a:xfrm flipV="1">
              <a:off x="2784" y="3216"/>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grpSp>
      <p:grpSp>
        <p:nvGrpSpPr>
          <p:cNvPr id="221213" name="Group 89"/>
          <p:cNvGrpSpPr>
            <a:grpSpLocks/>
          </p:cNvGrpSpPr>
          <p:nvPr/>
        </p:nvGrpSpPr>
        <p:grpSpPr bwMode="auto">
          <a:xfrm>
            <a:off x="3292475" y="4676775"/>
            <a:ext cx="457200" cy="1981200"/>
            <a:chOff x="1872" y="2448"/>
            <a:chExt cx="288" cy="1248"/>
          </a:xfrm>
        </p:grpSpPr>
        <p:sp>
          <p:nvSpPr>
            <p:cNvPr id="221571" name="Rectangle 90"/>
            <p:cNvSpPr>
              <a:spLocks noChangeArrowheads="1"/>
            </p:cNvSpPr>
            <p:nvPr/>
          </p:nvSpPr>
          <p:spPr bwMode="auto">
            <a:xfrm>
              <a:off x="2112" y="2448"/>
              <a:ext cx="48" cy="864"/>
            </a:xfrm>
            <a:prstGeom prst="rect">
              <a:avLst/>
            </a:prstGeom>
            <a:solidFill>
              <a:srgbClr val="FFFF99">
                <a:alpha val="50195"/>
              </a:srgb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72" name="Freeform 91"/>
            <p:cNvSpPr>
              <a:spLocks/>
            </p:cNvSpPr>
            <p:nvPr/>
          </p:nvSpPr>
          <p:spPr bwMode="auto">
            <a:xfrm>
              <a:off x="1872" y="3312"/>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73" name="Freeform 92"/>
            <p:cNvSpPr>
              <a:spLocks/>
            </p:cNvSpPr>
            <p:nvPr/>
          </p:nvSpPr>
          <p:spPr bwMode="auto">
            <a:xfrm>
              <a:off x="1920" y="2448"/>
              <a:ext cx="240" cy="1248"/>
            </a:xfrm>
            <a:custGeom>
              <a:avLst/>
              <a:gdLst>
                <a:gd name="T0" fmla="*/ 0 w 240"/>
                <a:gd name="T1" fmla="*/ 1248 h 1248"/>
                <a:gd name="T2" fmla="*/ 240 w 240"/>
                <a:gd name="T3" fmla="*/ 864 h 1248"/>
                <a:gd name="T4" fmla="*/ 240 w 240"/>
                <a:gd name="T5" fmla="*/ 0 h 1248"/>
                <a:gd name="T6" fmla="*/ 0 w 240"/>
                <a:gd name="T7" fmla="*/ 384 h 1248"/>
                <a:gd name="T8" fmla="*/ 0 w 240"/>
                <a:gd name="T9" fmla="*/ 1248 h 1248"/>
                <a:gd name="T10" fmla="*/ 0 60000 65536"/>
                <a:gd name="T11" fmla="*/ 0 60000 65536"/>
                <a:gd name="T12" fmla="*/ 0 60000 65536"/>
                <a:gd name="T13" fmla="*/ 0 60000 65536"/>
                <a:gd name="T14" fmla="*/ 0 60000 65536"/>
                <a:gd name="T15" fmla="*/ 0 w 240"/>
                <a:gd name="T16" fmla="*/ 0 h 1248"/>
                <a:gd name="T17" fmla="*/ 240 w 240"/>
                <a:gd name="T18" fmla="*/ 1248 h 1248"/>
              </a:gdLst>
              <a:ahLst/>
              <a:cxnLst>
                <a:cxn ang="T10">
                  <a:pos x="T0" y="T1"/>
                </a:cxn>
                <a:cxn ang="T11">
                  <a:pos x="T2" y="T3"/>
                </a:cxn>
                <a:cxn ang="T12">
                  <a:pos x="T4" y="T5"/>
                </a:cxn>
                <a:cxn ang="T13">
                  <a:pos x="T6" y="T7"/>
                </a:cxn>
                <a:cxn ang="T14">
                  <a:pos x="T8" y="T9"/>
                </a:cxn>
              </a:cxnLst>
              <a:rect l="T15" t="T16" r="T17" b="T18"/>
              <a:pathLst>
                <a:path w="240" h="1248">
                  <a:moveTo>
                    <a:pt x="0" y="1248"/>
                  </a:moveTo>
                  <a:lnTo>
                    <a:pt x="240" y="864"/>
                  </a:lnTo>
                  <a:lnTo>
                    <a:pt x="240" y="0"/>
                  </a:lnTo>
                  <a:lnTo>
                    <a:pt x="0" y="384"/>
                  </a:lnTo>
                  <a:lnTo>
                    <a:pt x="0" y="1248"/>
                  </a:lnTo>
                  <a:close/>
                </a:path>
              </a:pathLst>
            </a:custGeom>
            <a:solidFill>
              <a:srgbClr val="FFFF99">
                <a:alpha val="50195"/>
              </a:srgbClr>
            </a:solidFill>
            <a:ln w="9525">
              <a:solidFill>
                <a:schemeClr val="tx1"/>
              </a:solidFill>
              <a:round/>
              <a:headEnd/>
              <a:tailEnd/>
            </a:ln>
          </p:spPr>
          <p:txBody>
            <a:bodyPr wrap="none" anchor="ct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74" name="Rectangle 93"/>
            <p:cNvSpPr>
              <a:spLocks noChangeArrowheads="1"/>
            </p:cNvSpPr>
            <p:nvPr/>
          </p:nvSpPr>
          <p:spPr bwMode="auto">
            <a:xfrm>
              <a:off x="1872" y="2832"/>
              <a:ext cx="48" cy="864"/>
            </a:xfrm>
            <a:prstGeom prst="rect">
              <a:avLst/>
            </a:prstGeom>
            <a:solidFill>
              <a:srgbClr val="FFFF99">
                <a:alpha val="50195"/>
              </a:srgb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75" name="Freeform 94"/>
            <p:cNvSpPr>
              <a:spLocks/>
            </p:cNvSpPr>
            <p:nvPr/>
          </p:nvSpPr>
          <p:spPr bwMode="auto">
            <a:xfrm>
              <a:off x="1872" y="2448"/>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grpSp>
      <p:sp>
        <p:nvSpPr>
          <p:cNvPr id="221214" name="Oval 95"/>
          <p:cNvSpPr>
            <a:spLocks noChangeArrowheads="1"/>
          </p:cNvSpPr>
          <p:nvPr/>
        </p:nvSpPr>
        <p:spPr bwMode="auto">
          <a:xfrm>
            <a:off x="3749675" y="475297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15" name="Oval 96"/>
          <p:cNvSpPr>
            <a:spLocks noChangeArrowheads="1"/>
          </p:cNvSpPr>
          <p:nvPr/>
        </p:nvSpPr>
        <p:spPr bwMode="auto">
          <a:xfrm>
            <a:off x="3763963" y="4972050"/>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16" name="Oval 97"/>
          <p:cNvSpPr>
            <a:spLocks noChangeArrowheads="1"/>
          </p:cNvSpPr>
          <p:nvPr/>
        </p:nvSpPr>
        <p:spPr bwMode="auto">
          <a:xfrm>
            <a:off x="3749675" y="505777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17" name="Oval 98"/>
          <p:cNvSpPr>
            <a:spLocks noChangeArrowheads="1"/>
          </p:cNvSpPr>
          <p:nvPr/>
        </p:nvSpPr>
        <p:spPr bwMode="auto">
          <a:xfrm>
            <a:off x="3678238" y="5257800"/>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18" name="Oval 99"/>
          <p:cNvSpPr>
            <a:spLocks noChangeArrowheads="1"/>
          </p:cNvSpPr>
          <p:nvPr/>
        </p:nvSpPr>
        <p:spPr bwMode="auto">
          <a:xfrm>
            <a:off x="3597275" y="521017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19" name="Oval 100"/>
          <p:cNvSpPr>
            <a:spLocks noChangeArrowheads="1"/>
          </p:cNvSpPr>
          <p:nvPr/>
        </p:nvSpPr>
        <p:spPr bwMode="auto">
          <a:xfrm>
            <a:off x="3749675" y="536257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20" name="Oval 101"/>
          <p:cNvSpPr>
            <a:spLocks noChangeArrowheads="1"/>
          </p:cNvSpPr>
          <p:nvPr/>
        </p:nvSpPr>
        <p:spPr bwMode="auto">
          <a:xfrm>
            <a:off x="3521075" y="583882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21" name="Oval 102"/>
          <p:cNvSpPr>
            <a:spLocks noChangeArrowheads="1"/>
          </p:cNvSpPr>
          <p:nvPr/>
        </p:nvSpPr>
        <p:spPr bwMode="auto">
          <a:xfrm>
            <a:off x="3521075" y="574357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22" name="Oval 103"/>
          <p:cNvSpPr>
            <a:spLocks noChangeArrowheads="1"/>
          </p:cNvSpPr>
          <p:nvPr/>
        </p:nvSpPr>
        <p:spPr bwMode="auto">
          <a:xfrm>
            <a:off x="3678238" y="4957763"/>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23" name="Oval 104"/>
          <p:cNvSpPr>
            <a:spLocks noChangeArrowheads="1"/>
          </p:cNvSpPr>
          <p:nvPr/>
        </p:nvSpPr>
        <p:spPr bwMode="auto">
          <a:xfrm>
            <a:off x="3706813" y="515302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24" name="Oval 105"/>
          <p:cNvSpPr>
            <a:spLocks noChangeArrowheads="1"/>
          </p:cNvSpPr>
          <p:nvPr/>
        </p:nvSpPr>
        <p:spPr bwMode="auto">
          <a:xfrm>
            <a:off x="3506788" y="5595938"/>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25" name="Oval 106"/>
          <p:cNvSpPr>
            <a:spLocks noChangeArrowheads="1"/>
          </p:cNvSpPr>
          <p:nvPr/>
        </p:nvSpPr>
        <p:spPr bwMode="auto">
          <a:xfrm>
            <a:off x="3635375" y="5634038"/>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26" name="Oval 107"/>
          <p:cNvSpPr>
            <a:spLocks noChangeArrowheads="1"/>
          </p:cNvSpPr>
          <p:nvPr/>
        </p:nvSpPr>
        <p:spPr bwMode="auto">
          <a:xfrm>
            <a:off x="3749675" y="543877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27" name="Oval 108"/>
          <p:cNvSpPr>
            <a:spLocks noChangeArrowheads="1"/>
          </p:cNvSpPr>
          <p:nvPr/>
        </p:nvSpPr>
        <p:spPr bwMode="auto">
          <a:xfrm>
            <a:off x="3673475" y="521017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28" name="Oval 109"/>
          <p:cNvSpPr>
            <a:spLocks noChangeArrowheads="1"/>
          </p:cNvSpPr>
          <p:nvPr/>
        </p:nvSpPr>
        <p:spPr bwMode="auto">
          <a:xfrm>
            <a:off x="3597275" y="528637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29" name="Oval 110"/>
          <p:cNvSpPr>
            <a:spLocks noChangeArrowheads="1"/>
          </p:cNvSpPr>
          <p:nvPr/>
        </p:nvSpPr>
        <p:spPr bwMode="auto">
          <a:xfrm>
            <a:off x="3368675" y="566737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30" name="Oval 111"/>
          <p:cNvSpPr>
            <a:spLocks noChangeArrowheads="1"/>
          </p:cNvSpPr>
          <p:nvPr/>
        </p:nvSpPr>
        <p:spPr bwMode="auto">
          <a:xfrm>
            <a:off x="3444875" y="597217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31" name="Oval 112"/>
          <p:cNvSpPr>
            <a:spLocks noChangeArrowheads="1"/>
          </p:cNvSpPr>
          <p:nvPr/>
        </p:nvSpPr>
        <p:spPr bwMode="auto">
          <a:xfrm>
            <a:off x="3368675" y="604837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32" name="Oval 113"/>
          <p:cNvSpPr>
            <a:spLocks noChangeArrowheads="1"/>
          </p:cNvSpPr>
          <p:nvPr/>
        </p:nvSpPr>
        <p:spPr bwMode="auto">
          <a:xfrm>
            <a:off x="3521075" y="629602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33" name="Oval 114"/>
          <p:cNvSpPr>
            <a:spLocks noChangeArrowheads="1"/>
          </p:cNvSpPr>
          <p:nvPr/>
        </p:nvSpPr>
        <p:spPr bwMode="auto">
          <a:xfrm>
            <a:off x="3521075" y="620077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34" name="Oval 115"/>
          <p:cNvSpPr>
            <a:spLocks noChangeArrowheads="1"/>
          </p:cNvSpPr>
          <p:nvPr/>
        </p:nvSpPr>
        <p:spPr bwMode="auto">
          <a:xfrm>
            <a:off x="3506788" y="6053138"/>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35" name="Oval 116"/>
          <p:cNvSpPr>
            <a:spLocks noChangeArrowheads="1"/>
          </p:cNvSpPr>
          <p:nvPr/>
        </p:nvSpPr>
        <p:spPr bwMode="auto">
          <a:xfrm>
            <a:off x="3635375" y="6091238"/>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36" name="Oval 117"/>
          <p:cNvSpPr>
            <a:spLocks noChangeArrowheads="1"/>
          </p:cNvSpPr>
          <p:nvPr/>
        </p:nvSpPr>
        <p:spPr bwMode="auto">
          <a:xfrm>
            <a:off x="3368675" y="612457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37" name="Oval 118"/>
          <p:cNvSpPr>
            <a:spLocks noChangeArrowheads="1"/>
          </p:cNvSpPr>
          <p:nvPr/>
        </p:nvSpPr>
        <p:spPr bwMode="auto">
          <a:xfrm>
            <a:off x="3444875" y="642937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38" name="Oval 119"/>
          <p:cNvSpPr>
            <a:spLocks noChangeArrowheads="1"/>
          </p:cNvSpPr>
          <p:nvPr/>
        </p:nvSpPr>
        <p:spPr bwMode="auto">
          <a:xfrm>
            <a:off x="3368675" y="650557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39" name="Oval 120"/>
          <p:cNvSpPr>
            <a:spLocks noChangeArrowheads="1"/>
          </p:cNvSpPr>
          <p:nvPr/>
        </p:nvSpPr>
        <p:spPr bwMode="auto">
          <a:xfrm>
            <a:off x="3387725" y="5862638"/>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40" name="Oval 121"/>
          <p:cNvSpPr>
            <a:spLocks noChangeArrowheads="1"/>
          </p:cNvSpPr>
          <p:nvPr/>
        </p:nvSpPr>
        <p:spPr bwMode="auto">
          <a:xfrm>
            <a:off x="3592513" y="602932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41" name="Oval 122"/>
          <p:cNvSpPr>
            <a:spLocks noChangeArrowheads="1"/>
          </p:cNvSpPr>
          <p:nvPr/>
        </p:nvSpPr>
        <p:spPr bwMode="auto">
          <a:xfrm>
            <a:off x="3402013" y="635317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42" name="Oval 123"/>
          <p:cNvSpPr>
            <a:spLocks noChangeArrowheads="1"/>
          </p:cNvSpPr>
          <p:nvPr/>
        </p:nvSpPr>
        <p:spPr bwMode="auto">
          <a:xfrm>
            <a:off x="3406775" y="6272213"/>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43" name="Oval 124"/>
          <p:cNvSpPr>
            <a:spLocks noChangeArrowheads="1"/>
          </p:cNvSpPr>
          <p:nvPr/>
        </p:nvSpPr>
        <p:spPr bwMode="auto">
          <a:xfrm>
            <a:off x="3582988" y="4991100"/>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44" name="Oval 125"/>
          <p:cNvSpPr>
            <a:spLocks noChangeArrowheads="1"/>
          </p:cNvSpPr>
          <p:nvPr/>
        </p:nvSpPr>
        <p:spPr bwMode="auto">
          <a:xfrm>
            <a:off x="3516313" y="625792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45" name="Oval 126"/>
          <p:cNvSpPr>
            <a:spLocks noChangeArrowheads="1"/>
          </p:cNvSpPr>
          <p:nvPr/>
        </p:nvSpPr>
        <p:spPr bwMode="auto">
          <a:xfrm>
            <a:off x="3440113" y="633412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46" name="Oval 127"/>
          <p:cNvSpPr>
            <a:spLocks noChangeArrowheads="1"/>
          </p:cNvSpPr>
          <p:nvPr/>
        </p:nvSpPr>
        <p:spPr bwMode="auto">
          <a:xfrm>
            <a:off x="3478213" y="5119688"/>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47" name="Oval 128"/>
          <p:cNvSpPr>
            <a:spLocks noChangeArrowheads="1"/>
          </p:cNvSpPr>
          <p:nvPr/>
        </p:nvSpPr>
        <p:spPr bwMode="auto">
          <a:xfrm>
            <a:off x="3663950" y="4876800"/>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48" name="Oval 129"/>
          <p:cNvSpPr>
            <a:spLocks noChangeArrowheads="1"/>
          </p:cNvSpPr>
          <p:nvPr/>
        </p:nvSpPr>
        <p:spPr bwMode="auto">
          <a:xfrm>
            <a:off x="3578225" y="5753100"/>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49" name="Oval 130"/>
          <p:cNvSpPr>
            <a:spLocks noChangeArrowheads="1"/>
          </p:cNvSpPr>
          <p:nvPr/>
        </p:nvSpPr>
        <p:spPr bwMode="auto">
          <a:xfrm>
            <a:off x="3630613" y="5900738"/>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50" name="Oval 131"/>
          <p:cNvSpPr>
            <a:spLocks noChangeArrowheads="1"/>
          </p:cNvSpPr>
          <p:nvPr/>
        </p:nvSpPr>
        <p:spPr bwMode="auto">
          <a:xfrm>
            <a:off x="3440113" y="5824538"/>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51" name="Oval 132"/>
          <p:cNvSpPr>
            <a:spLocks noChangeArrowheads="1"/>
          </p:cNvSpPr>
          <p:nvPr/>
        </p:nvSpPr>
        <p:spPr bwMode="auto">
          <a:xfrm>
            <a:off x="3411538" y="591502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52" name="Oval 133"/>
          <p:cNvSpPr>
            <a:spLocks noChangeArrowheads="1"/>
          </p:cNvSpPr>
          <p:nvPr/>
        </p:nvSpPr>
        <p:spPr bwMode="auto">
          <a:xfrm>
            <a:off x="3440113" y="6205538"/>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53" name="Oval 134"/>
          <p:cNvSpPr>
            <a:spLocks noChangeArrowheads="1"/>
          </p:cNvSpPr>
          <p:nvPr/>
        </p:nvSpPr>
        <p:spPr bwMode="auto">
          <a:xfrm>
            <a:off x="3587750" y="5681663"/>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54" name="Oval 135"/>
          <p:cNvSpPr>
            <a:spLocks noChangeArrowheads="1"/>
          </p:cNvSpPr>
          <p:nvPr/>
        </p:nvSpPr>
        <p:spPr bwMode="auto">
          <a:xfrm>
            <a:off x="3587750" y="5586413"/>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55" name="Oval 136"/>
          <p:cNvSpPr>
            <a:spLocks noChangeArrowheads="1"/>
          </p:cNvSpPr>
          <p:nvPr/>
        </p:nvSpPr>
        <p:spPr bwMode="auto">
          <a:xfrm>
            <a:off x="3573463" y="543877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56" name="Oval 137"/>
          <p:cNvSpPr>
            <a:spLocks noChangeArrowheads="1"/>
          </p:cNvSpPr>
          <p:nvPr/>
        </p:nvSpPr>
        <p:spPr bwMode="auto">
          <a:xfrm>
            <a:off x="3630613" y="5524500"/>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57" name="Oval 138"/>
          <p:cNvSpPr>
            <a:spLocks noChangeArrowheads="1"/>
          </p:cNvSpPr>
          <p:nvPr/>
        </p:nvSpPr>
        <p:spPr bwMode="auto">
          <a:xfrm>
            <a:off x="3435350" y="5510213"/>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58" name="Oval 139"/>
          <p:cNvSpPr>
            <a:spLocks noChangeArrowheads="1"/>
          </p:cNvSpPr>
          <p:nvPr/>
        </p:nvSpPr>
        <p:spPr bwMode="auto">
          <a:xfrm>
            <a:off x="3683000" y="4805363"/>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59" name="Oval 140"/>
          <p:cNvSpPr>
            <a:spLocks noChangeArrowheads="1"/>
          </p:cNvSpPr>
          <p:nvPr/>
        </p:nvSpPr>
        <p:spPr bwMode="auto">
          <a:xfrm>
            <a:off x="3382963" y="5786438"/>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60" name="Oval 141"/>
          <p:cNvSpPr>
            <a:spLocks noChangeArrowheads="1"/>
          </p:cNvSpPr>
          <p:nvPr/>
        </p:nvSpPr>
        <p:spPr bwMode="auto">
          <a:xfrm>
            <a:off x="3597275" y="5529263"/>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61" name="Oval 142"/>
          <p:cNvSpPr>
            <a:spLocks noChangeArrowheads="1"/>
          </p:cNvSpPr>
          <p:nvPr/>
        </p:nvSpPr>
        <p:spPr bwMode="auto">
          <a:xfrm>
            <a:off x="3597275" y="5434013"/>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62" name="Oval 143"/>
          <p:cNvSpPr>
            <a:spLocks noChangeArrowheads="1"/>
          </p:cNvSpPr>
          <p:nvPr/>
        </p:nvSpPr>
        <p:spPr bwMode="auto">
          <a:xfrm>
            <a:off x="3582988" y="528637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63" name="Oval 144"/>
          <p:cNvSpPr>
            <a:spLocks noChangeArrowheads="1"/>
          </p:cNvSpPr>
          <p:nvPr/>
        </p:nvSpPr>
        <p:spPr bwMode="auto">
          <a:xfrm>
            <a:off x="3711575" y="532447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64" name="Oval 145"/>
          <p:cNvSpPr>
            <a:spLocks noChangeArrowheads="1"/>
          </p:cNvSpPr>
          <p:nvPr/>
        </p:nvSpPr>
        <p:spPr bwMode="auto">
          <a:xfrm>
            <a:off x="3444875" y="5357813"/>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65" name="Oval 146"/>
          <p:cNvSpPr>
            <a:spLocks noChangeArrowheads="1"/>
          </p:cNvSpPr>
          <p:nvPr/>
        </p:nvSpPr>
        <p:spPr bwMode="auto">
          <a:xfrm>
            <a:off x="3521075" y="5662613"/>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66" name="Oval 147"/>
          <p:cNvSpPr>
            <a:spLocks noChangeArrowheads="1"/>
          </p:cNvSpPr>
          <p:nvPr/>
        </p:nvSpPr>
        <p:spPr bwMode="auto">
          <a:xfrm>
            <a:off x="3444875" y="5738813"/>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67" name="Oval 148"/>
          <p:cNvSpPr>
            <a:spLocks noChangeArrowheads="1"/>
          </p:cNvSpPr>
          <p:nvPr/>
        </p:nvSpPr>
        <p:spPr bwMode="auto">
          <a:xfrm>
            <a:off x="3559175" y="5300663"/>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68" name="Oval 149"/>
          <p:cNvSpPr>
            <a:spLocks noChangeArrowheads="1"/>
          </p:cNvSpPr>
          <p:nvPr/>
        </p:nvSpPr>
        <p:spPr bwMode="auto">
          <a:xfrm>
            <a:off x="3559175" y="5205413"/>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69" name="Oval 150"/>
          <p:cNvSpPr>
            <a:spLocks noChangeArrowheads="1"/>
          </p:cNvSpPr>
          <p:nvPr/>
        </p:nvSpPr>
        <p:spPr bwMode="auto">
          <a:xfrm>
            <a:off x="3544888" y="505777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70" name="Oval 151"/>
          <p:cNvSpPr>
            <a:spLocks noChangeArrowheads="1"/>
          </p:cNvSpPr>
          <p:nvPr/>
        </p:nvSpPr>
        <p:spPr bwMode="auto">
          <a:xfrm>
            <a:off x="3673475" y="509587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71" name="Oval 152"/>
          <p:cNvSpPr>
            <a:spLocks noChangeArrowheads="1"/>
          </p:cNvSpPr>
          <p:nvPr/>
        </p:nvSpPr>
        <p:spPr bwMode="auto">
          <a:xfrm>
            <a:off x="3392488" y="5267325"/>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72" name="Oval 153"/>
          <p:cNvSpPr>
            <a:spLocks noChangeArrowheads="1"/>
          </p:cNvSpPr>
          <p:nvPr/>
        </p:nvSpPr>
        <p:spPr bwMode="auto">
          <a:xfrm>
            <a:off x="3411538" y="5414963"/>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73" name="Oval 154"/>
          <p:cNvSpPr>
            <a:spLocks noChangeArrowheads="1"/>
          </p:cNvSpPr>
          <p:nvPr/>
        </p:nvSpPr>
        <p:spPr bwMode="auto">
          <a:xfrm>
            <a:off x="3406775" y="5510213"/>
            <a:ext cx="381000" cy="762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nvGrpSpPr>
          <p:cNvPr id="221274" name="Group 155"/>
          <p:cNvGrpSpPr>
            <a:grpSpLocks/>
          </p:cNvGrpSpPr>
          <p:nvPr/>
        </p:nvGrpSpPr>
        <p:grpSpPr bwMode="auto">
          <a:xfrm>
            <a:off x="3749675" y="4676775"/>
            <a:ext cx="457200" cy="1981200"/>
            <a:chOff x="1872" y="2448"/>
            <a:chExt cx="288" cy="1248"/>
          </a:xfrm>
        </p:grpSpPr>
        <p:sp>
          <p:nvSpPr>
            <p:cNvPr id="221566" name="Rectangle 156"/>
            <p:cNvSpPr>
              <a:spLocks noChangeArrowheads="1"/>
            </p:cNvSpPr>
            <p:nvPr/>
          </p:nvSpPr>
          <p:spPr bwMode="auto">
            <a:xfrm>
              <a:off x="2112" y="2448"/>
              <a:ext cx="48" cy="864"/>
            </a:xfrm>
            <a:prstGeom prst="rect">
              <a:avLst/>
            </a:prstGeom>
            <a:solidFill>
              <a:srgbClr val="FFFF99">
                <a:alpha val="50195"/>
              </a:srgb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67" name="Freeform 157"/>
            <p:cNvSpPr>
              <a:spLocks/>
            </p:cNvSpPr>
            <p:nvPr/>
          </p:nvSpPr>
          <p:spPr bwMode="auto">
            <a:xfrm>
              <a:off x="1872" y="3312"/>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68" name="Freeform 158"/>
            <p:cNvSpPr>
              <a:spLocks/>
            </p:cNvSpPr>
            <p:nvPr/>
          </p:nvSpPr>
          <p:spPr bwMode="auto">
            <a:xfrm>
              <a:off x="1920" y="2448"/>
              <a:ext cx="240" cy="1248"/>
            </a:xfrm>
            <a:custGeom>
              <a:avLst/>
              <a:gdLst>
                <a:gd name="T0" fmla="*/ 0 w 240"/>
                <a:gd name="T1" fmla="*/ 1248 h 1248"/>
                <a:gd name="T2" fmla="*/ 240 w 240"/>
                <a:gd name="T3" fmla="*/ 864 h 1248"/>
                <a:gd name="T4" fmla="*/ 240 w 240"/>
                <a:gd name="T5" fmla="*/ 0 h 1248"/>
                <a:gd name="T6" fmla="*/ 0 w 240"/>
                <a:gd name="T7" fmla="*/ 384 h 1248"/>
                <a:gd name="T8" fmla="*/ 0 w 240"/>
                <a:gd name="T9" fmla="*/ 1248 h 1248"/>
                <a:gd name="T10" fmla="*/ 0 60000 65536"/>
                <a:gd name="T11" fmla="*/ 0 60000 65536"/>
                <a:gd name="T12" fmla="*/ 0 60000 65536"/>
                <a:gd name="T13" fmla="*/ 0 60000 65536"/>
                <a:gd name="T14" fmla="*/ 0 60000 65536"/>
                <a:gd name="T15" fmla="*/ 0 w 240"/>
                <a:gd name="T16" fmla="*/ 0 h 1248"/>
                <a:gd name="T17" fmla="*/ 240 w 240"/>
                <a:gd name="T18" fmla="*/ 1248 h 1248"/>
              </a:gdLst>
              <a:ahLst/>
              <a:cxnLst>
                <a:cxn ang="T10">
                  <a:pos x="T0" y="T1"/>
                </a:cxn>
                <a:cxn ang="T11">
                  <a:pos x="T2" y="T3"/>
                </a:cxn>
                <a:cxn ang="T12">
                  <a:pos x="T4" y="T5"/>
                </a:cxn>
                <a:cxn ang="T13">
                  <a:pos x="T6" y="T7"/>
                </a:cxn>
                <a:cxn ang="T14">
                  <a:pos x="T8" y="T9"/>
                </a:cxn>
              </a:cxnLst>
              <a:rect l="T15" t="T16" r="T17" b="T18"/>
              <a:pathLst>
                <a:path w="240" h="1248">
                  <a:moveTo>
                    <a:pt x="0" y="1248"/>
                  </a:moveTo>
                  <a:lnTo>
                    <a:pt x="240" y="864"/>
                  </a:lnTo>
                  <a:lnTo>
                    <a:pt x="240" y="0"/>
                  </a:lnTo>
                  <a:lnTo>
                    <a:pt x="0" y="384"/>
                  </a:lnTo>
                  <a:lnTo>
                    <a:pt x="0" y="1248"/>
                  </a:lnTo>
                  <a:close/>
                </a:path>
              </a:pathLst>
            </a:custGeom>
            <a:solidFill>
              <a:srgbClr val="FFFF99">
                <a:alpha val="50195"/>
              </a:srgbClr>
            </a:solidFill>
            <a:ln w="9525">
              <a:solidFill>
                <a:schemeClr val="tx1"/>
              </a:solidFill>
              <a:round/>
              <a:headEnd/>
              <a:tailEnd/>
            </a:ln>
          </p:spPr>
          <p:txBody>
            <a:bodyPr wrap="none" anchor="ct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69" name="Rectangle 159"/>
            <p:cNvSpPr>
              <a:spLocks noChangeArrowheads="1"/>
            </p:cNvSpPr>
            <p:nvPr/>
          </p:nvSpPr>
          <p:spPr bwMode="auto">
            <a:xfrm>
              <a:off x="1872" y="2832"/>
              <a:ext cx="48" cy="864"/>
            </a:xfrm>
            <a:prstGeom prst="rect">
              <a:avLst/>
            </a:prstGeom>
            <a:solidFill>
              <a:srgbClr val="FFFF99">
                <a:alpha val="50195"/>
              </a:srgb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70" name="Freeform 160"/>
            <p:cNvSpPr>
              <a:spLocks/>
            </p:cNvSpPr>
            <p:nvPr/>
          </p:nvSpPr>
          <p:spPr bwMode="auto">
            <a:xfrm>
              <a:off x="1872" y="2448"/>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grpSp>
      <p:sp>
        <p:nvSpPr>
          <p:cNvPr id="221275" name="Rectangle 161"/>
          <p:cNvSpPr>
            <a:spLocks noGrp="1" noChangeArrowheads="1"/>
          </p:cNvSpPr>
          <p:nvPr>
            <p:ph type="title" idx="4294967295"/>
          </p:nvPr>
        </p:nvSpPr>
        <p:spPr>
          <a:xfrm>
            <a:off x="0" y="0"/>
            <a:ext cx="91440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r>
              <a:rPr lang="ja-JP" altLang="en-US" sz="3600" b="1" smtClean="0">
                <a:solidFill>
                  <a:srgbClr val="0000FF"/>
                </a:solidFill>
                <a:latin typeface="Times New Roman" panose="02020603050405020304" pitchFamily="18" charset="0"/>
                <a:cs typeface="Times New Roman" panose="02020603050405020304" pitchFamily="18" charset="0"/>
              </a:rPr>
              <a:t>液晶</a:t>
            </a:r>
            <a:r>
              <a:rPr lang="en-US" altLang="ja-JP" sz="3600" b="1" smtClean="0">
                <a:solidFill>
                  <a:srgbClr val="0000FF"/>
                </a:solidFill>
                <a:latin typeface="Times New Roman" panose="02020603050405020304" pitchFamily="18" charset="0"/>
                <a:cs typeface="Times New Roman" panose="02020603050405020304" pitchFamily="18" charset="0"/>
              </a:rPr>
              <a:t>TV</a:t>
            </a:r>
            <a:r>
              <a:rPr lang="ja-JP" altLang="en-US" sz="3600" b="1" smtClean="0">
                <a:solidFill>
                  <a:srgbClr val="0000FF"/>
                </a:solidFill>
                <a:latin typeface="Times New Roman" panose="02020603050405020304" pitchFamily="18" charset="0"/>
                <a:cs typeface="Times New Roman" panose="02020603050405020304" pitchFamily="18" charset="0"/>
              </a:rPr>
              <a:t>の構造</a:t>
            </a:r>
          </a:p>
        </p:txBody>
      </p:sp>
      <p:sp>
        <p:nvSpPr>
          <p:cNvPr id="221276" name="Line 162"/>
          <p:cNvSpPr>
            <a:spLocks noChangeShapeType="1"/>
          </p:cNvSpPr>
          <p:nvPr/>
        </p:nvSpPr>
        <p:spPr bwMode="auto">
          <a:xfrm>
            <a:off x="2911475" y="3762375"/>
            <a:ext cx="1828800" cy="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277" name="AutoShape 163"/>
          <p:cNvSpPr>
            <a:spLocks noChangeArrowheads="1"/>
          </p:cNvSpPr>
          <p:nvPr/>
        </p:nvSpPr>
        <p:spPr bwMode="auto">
          <a:xfrm rot="13614">
            <a:off x="4054475" y="4829175"/>
            <a:ext cx="609600" cy="3048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78" name="AutoShape 164"/>
          <p:cNvSpPr>
            <a:spLocks noChangeArrowheads="1"/>
          </p:cNvSpPr>
          <p:nvPr/>
        </p:nvSpPr>
        <p:spPr bwMode="auto">
          <a:xfrm rot="13614">
            <a:off x="3978275" y="5019675"/>
            <a:ext cx="609600" cy="304800"/>
          </a:xfrm>
          <a:prstGeom prst="rightArrow">
            <a:avLst>
              <a:gd name="adj1" fmla="val 50000"/>
              <a:gd name="adj2" fmla="val 50000"/>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79" name="AutoShape 165"/>
          <p:cNvSpPr>
            <a:spLocks noChangeArrowheads="1"/>
          </p:cNvSpPr>
          <p:nvPr/>
        </p:nvSpPr>
        <p:spPr bwMode="auto">
          <a:xfrm rot="13614">
            <a:off x="3902075" y="5210175"/>
            <a:ext cx="609600" cy="304800"/>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80" name="AutoShape 166"/>
          <p:cNvSpPr>
            <a:spLocks noChangeArrowheads="1"/>
          </p:cNvSpPr>
          <p:nvPr/>
        </p:nvSpPr>
        <p:spPr bwMode="auto">
          <a:xfrm rot="13614">
            <a:off x="4054475" y="2867025"/>
            <a:ext cx="609600" cy="3048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81" name="AutoShape 167"/>
          <p:cNvSpPr>
            <a:spLocks noChangeArrowheads="1"/>
          </p:cNvSpPr>
          <p:nvPr/>
        </p:nvSpPr>
        <p:spPr bwMode="auto">
          <a:xfrm rot="13614">
            <a:off x="3978275" y="3057525"/>
            <a:ext cx="609600" cy="304800"/>
          </a:xfrm>
          <a:prstGeom prst="rightArrow">
            <a:avLst>
              <a:gd name="adj1" fmla="val 50000"/>
              <a:gd name="adj2" fmla="val 50000"/>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82" name="AutoShape 168"/>
          <p:cNvSpPr>
            <a:spLocks noChangeArrowheads="1"/>
          </p:cNvSpPr>
          <p:nvPr/>
        </p:nvSpPr>
        <p:spPr bwMode="auto">
          <a:xfrm rot="13614">
            <a:off x="3902075" y="3248025"/>
            <a:ext cx="609600" cy="304800"/>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83" name="AutoShape 169"/>
          <p:cNvSpPr>
            <a:spLocks noChangeArrowheads="1"/>
          </p:cNvSpPr>
          <p:nvPr/>
        </p:nvSpPr>
        <p:spPr bwMode="auto">
          <a:xfrm rot="13614">
            <a:off x="4816475" y="2867025"/>
            <a:ext cx="609600" cy="3048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84" name="AutoShape 170"/>
          <p:cNvSpPr>
            <a:spLocks noChangeArrowheads="1"/>
          </p:cNvSpPr>
          <p:nvPr/>
        </p:nvSpPr>
        <p:spPr bwMode="auto">
          <a:xfrm rot="13614">
            <a:off x="4740275" y="3057525"/>
            <a:ext cx="609600" cy="304800"/>
          </a:xfrm>
          <a:prstGeom prst="rightArrow">
            <a:avLst>
              <a:gd name="adj1" fmla="val 50000"/>
              <a:gd name="adj2" fmla="val 50000"/>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85" name="AutoShape 171"/>
          <p:cNvSpPr>
            <a:spLocks noChangeArrowheads="1"/>
          </p:cNvSpPr>
          <p:nvPr/>
        </p:nvSpPr>
        <p:spPr bwMode="auto">
          <a:xfrm rot="13614">
            <a:off x="4664075" y="3248025"/>
            <a:ext cx="609600" cy="304800"/>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nvGrpSpPr>
          <p:cNvPr id="221286" name="Group 172"/>
          <p:cNvGrpSpPr>
            <a:grpSpLocks/>
          </p:cNvGrpSpPr>
          <p:nvPr/>
        </p:nvGrpSpPr>
        <p:grpSpPr bwMode="auto">
          <a:xfrm>
            <a:off x="4359275" y="2771775"/>
            <a:ext cx="457200" cy="3886200"/>
            <a:chOff x="2592" y="1392"/>
            <a:chExt cx="288" cy="2448"/>
          </a:xfrm>
        </p:grpSpPr>
        <p:grpSp>
          <p:nvGrpSpPr>
            <p:cNvPr id="221556" name="Group 173"/>
            <p:cNvGrpSpPr>
              <a:grpSpLocks/>
            </p:cNvGrpSpPr>
            <p:nvPr/>
          </p:nvGrpSpPr>
          <p:grpSpPr bwMode="auto">
            <a:xfrm>
              <a:off x="2592" y="1392"/>
              <a:ext cx="288" cy="2448"/>
              <a:chOff x="2496" y="1296"/>
              <a:chExt cx="288" cy="2448"/>
            </a:xfrm>
          </p:grpSpPr>
          <p:sp>
            <p:nvSpPr>
              <p:cNvPr id="221561" name="Freeform 174"/>
              <p:cNvSpPr>
                <a:spLocks/>
              </p:cNvSpPr>
              <p:nvPr/>
            </p:nvSpPr>
            <p:spPr bwMode="auto">
              <a:xfrm>
                <a:off x="2496" y="3360"/>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C0C0C0">
                  <a:alpha val="50195"/>
                </a:srgbClr>
              </a:solidFill>
              <a:ln w="9525">
                <a:solidFill>
                  <a:schemeClr val="tx1"/>
                </a:solidFill>
                <a:round/>
                <a:headEnd/>
                <a:tailEnd/>
              </a:ln>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62" name="Rectangle 175"/>
              <p:cNvSpPr>
                <a:spLocks noChangeArrowheads="1"/>
              </p:cNvSpPr>
              <p:nvPr/>
            </p:nvSpPr>
            <p:spPr bwMode="auto">
              <a:xfrm>
                <a:off x="2496" y="1680"/>
                <a:ext cx="48" cy="2064"/>
              </a:xfrm>
              <a:prstGeom prst="rect">
                <a:avLst/>
              </a:prstGeom>
              <a:solidFill>
                <a:srgbClr val="C0C0C0">
                  <a:alpha val="50195"/>
                </a:srgb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63" name="Rectangle 176"/>
              <p:cNvSpPr>
                <a:spLocks noChangeArrowheads="1"/>
              </p:cNvSpPr>
              <p:nvPr/>
            </p:nvSpPr>
            <p:spPr bwMode="auto">
              <a:xfrm>
                <a:off x="2736" y="1296"/>
                <a:ext cx="48" cy="2064"/>
              </a:xfrm>
              <a:prstGeom prst="rect">
                <a:avLst/>
              </a:prstGeom>
              <a:solidFill>
                <a:srgbClr val="C0C0C0">
                  <a:alpha val="50195"/>
                </a:srgb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64" name="Freeform 177"/>
              <p:cNvSpPr>
                <a:spLocks/>
              </p:cNvSpPr>
              <p:nvPr/>
            </p:nvSpPr>
            <p:spPr bwMode="auto">
              <a:xfrm>
                <a:off x="2496" y="1296"/>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C0C0C0">
                  <a:alpha val="50195"/>
                </a:srgbClr>
              </a:solidFill>
              <a:ln w="9525">
                <a:solidFill>
                  <a:schemeClr val="tx1"/>
                </a:solidFill>
                <a:round/>
                <a:headEnd/>
                <a:tailEnd/>
              </a:ln>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65" name="Freeform 178"/>
              <p:cNvSpPr>
                <a:spLocks/>
              </p:cNvSpPr>
              <p:nvPr/>
            </p:nvSpPr>
            <p:spPr bwMode="auto">
              <a:xfrm>
                <a:off x="2544" y="1296"/>
                <a:ext cx="240" cy="2448"/>
              </a:xfrm>
              <a:custGeom>
                <a:avLst/>
                <a:gdLst>
                  <a:gd name="T0" fmla="*/ 0 w 240"/>
                  <a:gd name="T1" fmla="*/ 384 h 2448"/>
                  <a:gd name="T2" fmla="*/ 240 w 240"/>
                  <a:gd name="T3" fmla="*/ 0 h 2448"/>
                  <a:gd name="T4" fmla="*/ 240 w 240"/>
                  <a:gd name="T5" fmla="*/ 2064 h 2448"/>
                  <a:gd name="T6" fmla="*/ 0 w 240"/>
                  <a:gd name="T7" fmla="*/ 2448 h 2448"/>
                  <a:gd name="T8" fmla="*/ 0 w 240"/>
                  <a:gd name="T9" fmla="*/ 384 h 2448"/>
                  <a:gd name="T10" fmla="*/ 0 60000 65536"/>
                  <a:gd name="T11" fmla="*/ 0 60000 65536"/>
                  <a:gd name="T12" fmla="*/ 0 60000 65536"/>
                  <a:gd name="T13" fmla="*/ 0 60000 65536"/>
                  <a:gd name="T14" fmla="*/ 0 60000 65536"/>
                  <a:gd name="T15" fmla="*/ 0 w 240"/>
                  <a:gd name="T16" fmla="*/ 0 h 2448"/>
                  <a:gd name="T17" fmla="*/ 240 w 240"/>
                  <a:gd name="T18" fmla="*/ 2448 h 2448"/>
                </a:gdLst>
                <a:ahLst/>
                <a:cxnLst>
                  <a:cxn ang="T10">
                    <a:pos x="T0" y="T1"/>
                  </a:cxn>
                  <a:cxn ang="T11">
                    <a:pos x="T2" y="T3"/>
                  </a:cxn>
                  <a:cxn ang="T12">
                    <a:pos x="T4" y="T5"/>
                  </a:cxn>
                  <a:cxn ang="T13">
                    <a:pos x="T6" y="T7"/>
                  </a:cxn>
                  <a:cxn ang="T14">
                    <a:pos x="T8" y="T9"/>
                  </a:cxn>
                </a:cxnLst>
                <a:rect l="T15" t="T16" r="T17" b="T18"/>
                <a:pathLst>
                  <a:path w="240" h="2448">
                    <a:moveTo>
                      <a:pt x="0" y="384"/>
                    </a:moveTo>
                    <a:lnTo>
                      <a:pt x="240" y="0"/>
                    </a:lnTo>
                    <a:lnTo>
                      <a:pt x="240" y="2064"/>
                    </a:lnTo>
                    <a:lnTo>
                      <a:pt x="0" y="2448"/>
                    </a:lnTo>
                    <a:lnTo>
                      <a:pt x="0" y="384"/>
                    </a:lnTo>
                    <a:close/>
                  </a:path>
                </a:pathLst>
              </a:custGeom>
              <a:solidFill>
                <a:srgbClr val="C0C0C0">
                  <a:alpha val="50195"/>
                </a:srgbClr>
              </a:solidFill>
              <a:ln w="9525">
                <a:solidFill>
                  <a:schemeClr val="tx1"/>
                </a:solidFill>
                <a:round/>
                <a:headEnd/>
                <a:tailEnd/>
              </a:ln>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grpSp>
        <p:sp>
          <p:nvSpPr>
            <p:cNvPr id="221557" name="Line 179"/>
            <p:cNvSpPr>
              <a:spLocks noChangeShapeType="1"/>
            </p:cNvSpPr>
            <p:nvPr/>
          </p:nvSpPr>
          <p:spPr bwMode="auto">
            <a:xfrm>
              <a:off x="2682" y="1713"/>
              <a:ext cx="0" cy="206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58" name="Line 180"/>
            <p:cNvSpPr>
              <a:spLocks noChangeShapeType="1"/>
            </p:cNvSpPr>
            <p:nvPr/>
          </p:nvSpPr>
          <p:spPr bwMode="auto">
            <a:xfrm>
              <a:off x="2730" y="1629"/>
              <a:ext cx="0" cy="206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59" name="Line 181"/>
            <p:cNvSpPr>
              <a:spLocks noChangeShapeType="1"/>
            </p:cNvSpPr>
            <p:nvPr/>
          </p:nvSpPr>
          <p:spPr bwMode="auto">
            <a:xfrm>
              <a:off x="2778" y="1560"/>
              <a:ext cx="0" cy="206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60" name="Line 182"/>
            <p:cNvSpPr>
              <a:spLocks noChangeShapeType="1"/>
            </p:cNvSpPr>
            <p:nvPr/>
          </p:nvSpPr>
          <p:spPr bwMode="auto">
            <a:xfrm>
              <a:off x="2826" y="1485"/>
              <a:ext cx="0" cy="206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grpSp>
      <p:grpSp>
        <p:nvGrpSpPr>
          <p:cNvPr id="221287" name="Group 183"/>
          <p:cNvGrpSpPr>
            <a:grpSpLocks/>
          </p:cNvGrpSpPr>
          <p:nvPr/>
        </p:nvGrpSpPr>
        <p:grpSpPr bwMode="auto">
          <a:xfrm>
            <a:off x="5045075" y="2771775"/>
            <a:ext cx="457200" cy="1981200"/>
            <a:chOff x="1872" y="1296"/>
            <a:chExt cx="288" cy="1248"/>
          </a:xfrm>
        </p:grpSpPr>
        <p:sp>
          <p:nvSpPr>
            <p:cNvPr id="221551" name="Freeform 184"/>
            <p:cNvSpPr>
              <a:spLocks/>
            </p:cNvSpPr>
            <p:nvPr/>
          </p:nvSpPr>
          <p:spPr bwMode="auto">
            <a:xfrm>
              <a:off x="1872" y="2160"/>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chemeClr val="accent2">
                <a:alpha val="50195"/>
              </a:schemeClr>
            </a:solidFill>
            <a:ln w="9525">
              <a:solidFill>
                <a:schemeClr val="tx1"/>
              </a:solidFill>
              <a:round/>
              <a:headEnd/>
              <a:tailEnd/>
            </a:ln>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52" name="Rectangle 185"/>
            <p:cNvSpPr>
              <a:spLocks noChangeArrowheads="1"/>
            </p:cNvSpPr>
            <p:nvPr/>
          </p:nvSpPr>
          <p:spPr bwMode="auto">
            <a:xfrm>
              <a:off x="2112" y="1296"/>
              <a:ext cx="48" cy="864"/>
            </a:xfrm>
            <a:prstGeom prst="rect">
              <a:avLst/>
            </a:prstGeom>
            <a:solidFill>
              <a:schemeClr val="accent2">
                <a:alpha val="50195"/>
              </a:scheme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53" name="Freeform 186"/>
            <p:cNvSpPr>
              <a:spLocks/>
            </p:cNvSpPr>
            <p:nvPr/>
          </p:nvSpPr>
          <p:spPr bwMode="auto">
            <a:xfrm>
              <a:off x="1872" y="1296"/>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chemeClr val="accent2">
                <a:alpha val="50195"/>
              </a:schemeClr>
            </a:solidFill>
            <a:ln w="9525">
              <a:solidFill>
                <a:schemeClr val="tx1"/>
              </a:solidFill>
              <a:round/>
              <a:headEnd/>
              <a:tailEnd/>
            </a:ln>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54" name="Freeform 187"/>
            <p:cNvSpPr>
              <a:spLocks/>
            </p:cNvSpPr>
            <p:nvPr/>
          </p:nvSpPr>
          <p:spPr bwMode="auto">
            <a:xfrm>
              <a:off x="1920" y="1296"/>
              <a:ext cx="240" cy="1248"/>
            </a:xfrm>
            <a:custGeom>
              <a:avLst/>
              <a:gdLst>
                <a:gd name="T0" fmla="*/ 0 w 240"/>
                <a:gd name="T1" fmla="*/ 1248 h 1248"/>
                <a:gd name="T2" fmla="*/ 240 w 240"/>
                <a:gd name="T3" fmla="*/ 864 h 1248"/>
                <a:gd name="T4" fmla="*/ 240 w 240"/>
                <a:gd name="T5" fmla="*/ 0 h 1248"/>
                <a:gd name="T6" fmla="*/ 0 w 240"/>
                <a:gd name="T7" fmla="*/ 384 h 1248"/>
                <a:gd name="T8" fmla="*/ 0 w 240"/>
                <a:gd name="T9" fmla="*/ 1248 h 1248"/>
                <a:gd name="T10" fmla="*/ 0 60000 65536"/>
                <a:gd name="T11" fmla="*/ 0 60000 65536"/>
                <a:gd name="T12" fmla="*/ 0 60000 65536"/>
                <a:gd name="T13" fmla="*/ 0 60000 65536"/>
                <a:gd name="T14" fmla="*/ 0 60000 65536"/>
                <a:gd name="T15" fmla="*/ 0 w 240"/>
                <a:gd name="T16" fmla="*/ 0 h 1248"/>
                <a:gd name="T17" fmla="*/ 240 w 240"/>
                <a:gd name="T18" fmla="*/ 1248 h 1248"/>
              </a:gdLst>
              <a:ahLst/>
              <a:cxnLst>
                <a:cxn ang="T10">
                  <a:pos x="T0" y="T1"/>
                </a:cxn>
                <a:cxn ang="T11">
                  <a:pos x="T2" y="T3"/>
                </a:cxn>
                <a:cxn ang="T12">
                  <a:pos x="T4" y="T5"/>
                </a:cxn>
                <a:cxn ang="T13">
                  <a:pos x="T6" y="T7"/>
                </a:cxn>
                <a:cxn ang="T14">
                  <a:pos x="T8" y="T9"/>
                </a:cxn>
              </a:cxnLst>
              <a:rect l="T15" t="T16" r="T17" b="T18"/>
              <a:pathLst>
                <a:path w="240" h="1248">
                  <a:moveTo>
                    <a:pt x="0" y="1248"/>
                  </a:moveTo>
                  <a:lnTo>
                    <a:pt x="240" y="864"/>
                  </a:lnTo>
                  <a:lnTo>
                    <a:pt x="240" y="0"/>
                  </a:lnTo>
                  <a:lnTo>
                    <a:pt x="0" y="384"/>
                  </a:lnTo>
                  <a:lnTo>
                    <a:pt x="0" y="1248"/>
                  </a:lnTo>
                  <a:close/>
                </a:path>
              </a:pathLst>
            </a:custGeom>
            <a:solidFill>
              <a:schemeClr val="accent2">
                <a:alpha val="50195"/>
              </a:schemeClr>
            </a:solidFill>
            <a:ln w="9525">
              <a:solidFill>
                <a:schemeClr val="tx1"/>
              </a:solidFill>
              <a:round/>
              <a:headEnd/>
              <a:tailEnd/>
            </a:ln>
          </p:spPr>
          <p:txBody>
            <a:bodyPr wrap="none" anchor="ct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55" name="Rectangle 188"/>
            <p:cNvSpPr>
              <a:spLocks noChangeArrowheads="1"/>
            </p:cNvSpPr>
            <p:nvPr/>
          </p:nvSpPr>
          <p:spPr bwMode="auto">
            <a:xfrm>
              <a:off x="1872" y="1680"/>
              <a:ext cx="48" cy="864"/>
            </a:xfrm>
            <a:prstGeom prst="rect">
              <a:avLst/>
            </a:prstGeom>
            <a:solidFill>
              <a:schemeClr val="accent2">
                <a:alpha val="50195"/>
              </a:scheme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grpSp>
        <p:nvGrpSpPr>
          <p:cNvPr id="221288" name="Group 189"/>
          <p:cNvGrpSpPr>
            <a:grpSpLocks/>
          </p:cNvGrpSpPr>
          <p:nvPr/>
        </p:nvGrpSpPr>
        <p:grpSpPr bwMode="auto">
          <a:xfrm>
            <a:off x="5045075" y="4676775"/>
            <a:ext cx="457200" cy="1981200"/>
            <a:chOff x="1872" y="2448"/>
            <a:chExt cx="288" cy="1248"/>
          </a:xfrm>
        </p:grpSpPr>
        <p:sp>
          <p:nvSpPr>
            <p:cNvPr id="221546" name="Rectangle 190"/>
            <p:cNvSpPr>
              <a:spLocks noChangeArrowheads="1"/>
            </p:cNvSpPr>
            <p:nvPr/>
          </p:nvSpPr>
          <p:spPr bwMode="auto">
            <a:xfrm>
              <a:off x="2112" y="2448"/>
              <a:ext cx="48" cy="864"/>
            </a:xfrm>
            <a:prstGeom prst="rect">
              <a:avLst/>
            </a:prstGeom>
            <a:solidFill>
              <a:srgbClr val="FF0000">
                <a:alpha val="50195"/>
              </a:srgb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47" name="Freeform 191"/>
            <p:cNvSpPr>
              <a:spLocks/>
            </p:cNvSpPr>
            <p:nvPr/>
          </p:nvSpPr>
          <p:spPr bwMode="auto">
            <a:xfrm>
              <a:off x="1872" y="3312"/>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0000">
                <a:alpha val="50195"/>
              </a:srgbClr>
            </a:solidFill>
            <a:ln w="9525">
              <a:solidFill>
                <a:schemeClr val="tx1"/>
              </a:solidFill>
              <a:round/>
              <a:headEnd/>
              <a:tailEnd/>
            </a:ln>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48" name="Freeform 192"/>
            <p:cNvSpPr>
              <a:spLocks/>
            </p:cNvSpPr>
            <p:nvPr/>
          </p:nvSpPr>
          <p:spPr bwMode="auto">
            <a:xfrm>
              <a:off x="1920" y="2448"/>
              <a:ext cx="240" cy="1248"/>
            </a:xfrm>
            <a:custGeom>
              <a:avLst/>
              <a:gdLst>
                <a:gd name="T0" fmla="*/ 0 w 240"/>
                <a:gd name="T1" fmla="*/ 1248 h 1248"/>
                <a:gd name="T2" fmla="*/ 240 w 240"/>
                <a:gd name="T3" fmla="*/ 864 h 1248"/>
                <a:gd name="T4" fmla="*/ 240 w 240"/>
                <a:gd name="T5" fmla="*/ 0 h 1248"/>
                <a:gd name="T6" fmla="*/ 0 w 240"/>
                <a:gd name="T7" fmla="*/ 384 h 1248"/>
                <a:gd name="T8" fmla="*/ 0 w 240"/>
                <a:gd name="T9" fmla="*/ 1248 h 1248"/>
                <a:gd name="T10" fmla="*/ 0 60000 65536"/>
                <a:gd name="T11" fmla="*/ 0 60000 65536"/>
                <a:gd name="T12" fmla="*/ 0 60000 65536"/>
                <a:gd name="T13" fmla="*/ 0 60000 65536"/>
                <a:gd name="T14" fmla="*/ 0 60000 65536"/>
                <a:gd name="T15" fmla="*/ 0 w 240"/>
                <a:gd name="T16" fmla="*/ 0 h 1248"/>
                <a:gd name="T17" fmla="*/ 240 w 240"/>
                <a:gd name="T18" fmla="*/ 1248 h 1248"/>
              </a:gdLst>
              <a:ahLst/>
              <a:cxnLst>
                <a:cxn ang="T10">
                  <a:pos x="T0" y="T1"/>
                </a:cxn>
                <a:cxn ang="T11">
                  <a:pos x="T2" y="T3"/>
                </a:cxn>
                <a:cxn ang="T12">
                  <a:pos x="T4" y="T5"/>
                </a:cxn>
                <a:cxn ang="T13">
                  <a:pos x="T6" y="T7"/>
                </a:cxn>
                <a:cxn ang="T14">
                  <a:pos x="T8" y="T9"/>
                </a:cxn>
              </a:cxnLst>
              <a:rect l="T15" t="T16" r="T17" b="T18"/>
              <a:pathLst>
                <a:path w="240" h="1248">
                  <a:moveTo>
                    <a:pt x="0" y="1248"/>
                  </a:moveTo>
                  <a:lnTo>
                    <a:pt x="240" y="864"/>
                  </a:lnTo>
                  <a:lnTo>
                    <a:pt x="240" y="0"/>
                  </a:lnTo>
                  <a:lnTo>
                    <a:pt x="0" y="384"/>
                  </a:lnTo>
                  <a:lnTo>
                    <a:pt x="0" y="1248"/>
                  </a:lnTo>
                  <a:close/>
                </a:path>
              </a:pathLst>
            </a:custGeom>
            <a:solidFill>
              <a:srgbClr val="FF0000">
                <a:alpha val="50195"/>
              </a:srgbClr>
            </a:solidFill>
            <a:ln w="9525">
              <a:solidFill>
                <a:schemeClr val="tx1"/>
              </a:solidFill>
              <a:round/>
              <a:headEnd/>
              <a:tailEnd/>
            </a:ln>
          </p:spPr>
          <p:txBody>
            <a:bodyPr wrap="none" anchor="ct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49" name="Rectangle 193"/>
            <p:cNvSpPr>
              <a:spLocks noChangeArrowheads="1"/>
            </p:cNvSpPr>
            <p:nvPr/>
          </p:nvSpPr>
          <p:spPr bwMode="auto">
            <a:xfrm>
              <a:off x="1872" y="2832"/>
              <a:ext cx="48" cy="864"/>
            </a:xfrm>
            <a:prstGeom prst="rect">
              <a:avLst/>
            </a:prstGeom>
            <a:solidFill>
              <a:srgbClr val="FF0000">
                <a:alpha val="50195"/>
              </a:srgb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50" name="Freeform 194"/>
            <p:cNvSpPr>
              <a:spLocks/>
            </p:cNvSpPr>
            <p:nvPr/>
          </p:nvSpPr>
          <p:spPr bwMode="auto">
            <a:xfrm>
              <a:off x="1872" y="2448"/>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0000">
                <a:alpha val="50195"/>
              </a:srgbClr>
            </a:solidFill>
            <a:ln w="9525">
              <a:solidFill>
                <a:schemeClr val="tx1"/>
              </a:solidFill>
              <a:round/>
              <a:headEnd/>
              <a:tailEnd/>
            </a:ln>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grpSp>
      <p:sp>
        <p:nvSpPr>
          <p:cNvPr id="221289" name="AutoShape 195"/>
          <p:cNvSpPr>
            <a:spLocks noChangeArrowheads="1"/>
          </p:cNvSpPr>
          <p:nvPr/>
        </p:nvSpPr>
        <p:spPr bwMode="auto">
          <a:xfrm rot="13614">
            <a:off x="5578475" y="3533775"/>
            <a:ext cx="609600" cy="3048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90" name="AutoShape 196"/>
          <p:cNvSpPr>
            <a:spLocks noChangeArrowheads="1"/>
          </p:cNvSpPr>
          <p:nvPr/>
        </p:nvSpPr>
        <p:spPr bwMode="auto">
          <a:xfrm rot="13614">
            <a:off x="1266825" y="3990975"/>
            <a:ext cx="609600" cy="3048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91" name="AutoShape 197"/>
          <p:cNvSpPr>
            <a:spLocks noChangeArrowheads="1"/>
          </p:cNvSpPr>
          <p:nvPr/>
        </p:nvSpPr>
        <p:spPr bwMode="auto">
          <a:xfrm rot="13614">
            <a:off x="1190625" y="4181475"/>
            <a:ext cx="609600" cy="304800"/>
          </a:xfrm>
          <a:prstGeom prst="rightArrow">
            <a:avLst>
              <a:gd name="adj1" fmla="val 50000"/>
              <a:gd name="adj2" fmla="val 50000"/>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292" name="AutoShape 198"/>
          <p:cNvSpPr>
            <a:spLocks noChangeArrowheads="1"/>
          </p:cNvSpPr>
          <p:nvPr/>
        </p:nvSpPr>
        <p:spPr bwMode="auto">
          <a:xfrm rot="13614">
            <a:off x="1114425" y="4371975"/>
            <a:ext cx="609600" cy="304800"/>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nvGrpSpPr>
          <p:cNvPr id="221293" name="Group 199"/>
          <p:cNvGrpSpPr>
            <a:grpSpLocks/>
          </p:cNvGrpSpPr>
          <p:nvPr/>
        </p:nvGrpSpPr>
        <p:grpSpPr bwMode="auto">
          <a:xfrm>
            <a:off x="3162300" y="7153275"/>
            <a:ext cx="746125" cy="381000"/>
            <a:chOff x="172" y="3744"/>
            <a:chExt cx="470" cy="240"/>
          </a:xfrm>
        </p:grpSpPr>
        <p:grpSp>
          <p:nvGrpSpPr>
            <p:cNvPr id="221535" name="Group 200"/>
            <p:cNvGrpSpPr>
              <a:grpSpLocks/>
            </p:cNvGrpSpPr>
            <p:nvPr/>
          </p:nvGrpSpPr>
          <p:grpSpPr bwMode="auto">
            <a:xfrm>
              <a:off x="172" y="3744"/>
              <a:ext cx="470" cy="240"/>
              <a:chOff x="172" y="3744"/>
              <a:chExt cx="470" cy="240"/>
            </a:xfrm>
          </p:grpSpPr>
          <p:grpSp>
            <p:nvGrpSpPr>
              <p:cNvPr id="221541" name="Group 201"/>
              <p:cNvGrpSpPr>
                <a:grpSpLocks/>
              </p:cNvGrpSpPr>
              <p:nvPr/>
            </p:nvGrpSpPr>
            <p:grpSpPr bwMode="auto">
              <a:xfrm>
                <a:off x="172" y="3744"/>
                <a:ext cx="470" cy="240"/>
                <a:chOff x="172" y="3744"/>
                <a:chExt cx="470" cy="240"/>
              </a:xfrm>
            </p:grpSpPr>
            <p:sp>
              <p:nvSpPr>
                <p:cNvPr id="221543" name="Oval 202"/>
                <p:cNvSpPr>
                  <a:spLocks noChangeArrowheads="1"/>
                </p:cNvSpPr>
                <p:nvPr/>
              </p:nvSpPr>
              <p:spPr bwMode="auto">
                <a:xfrm>
                  <a:off x="498" y="3744"/>
                  <a:ext cx="144" cy="240"/>
                </a:xfrm>
                <a:prstGeom prst="ellipse">
                  <a:avLst/>
                </a:prstGeom>
                <a:solidFill>
                  <a:srgbClr val="FF6600"/>
                </a:solidFill>
                <a:ln w="317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44" name="Rectangle 203"/>
                <p:cNvSpPr>
                  <a:spLocks noChangeArrowheads="1"/>
                </p:cNvSpPr>
                <p:nvPr/>
              </p:nvSpPr>
              <p:spPr bwMode="auto">
                <a:xfrm>
                  <a:off x="240" y="3744"/>
                  <a:ext cx="336" cy="240"/>
                </a:xfrm>
                <a:prstGeom prst="rect">
                  <a:avLst/>
                </a:prstGeom>
                <a:solidFill>
                  <a:srgbClr val="FF6600"/>
                </a:solidFill>
                <a:ln w="317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45" name="Oval 204"/>
                <p:cNvSpPr>
                  <a:spLocks noChangeArrowheads="1"/>
                </p:cNvSpPr>
                <p:nvPr/>
              </p:nvSpPr>
              <p:spPr bwMode="auto">
                <a:xfrm>
                  <a:off x="172" y="3744"/>
                  <a:ext cx="144" cy="240"/>
                </a:xfrm>
                <a:prstGeom prst="ellipse">
                  <a:avLst/>
                </a:prstGeom>
                <a:solidFill>
                  <a:srgbClr val="FF6600"/>
                </a:solidFill>
                <a:ln w="317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sp>
            <p:nvSpPr>
              <p:cNvPr id="221542" name="Rectangle 205"/>
              <p:cNvSpPr>
                <a:spLocks noChangeArrowheads="1"/>
              </p:cNvSpPr>
              <p:nvPr/>
            </p:nvSpPr>
            <p:spPr bwMode="auto">
              <a:xfrm>
                <a:off x="528" y="3748"/>
                <a:ext cx="47" cy="231"/>
              </a:xfrm>
              <a:prstGeom prst="rect">
                <a:avLst/>
              </a:prstGeom>
              <a:solidFill>
                <a:srgbClr val="FF6600"/>
              </a:solidFill>
              <a:ln w="9525">
                <a:solidFill>
                  <a:srgbClr val="FF66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grpSp>
          <p:nvGrpSpPr>
            <p:cNvPr id="221536" name="Group 206"/>
            <p:cNvGrpSpPr>
              <a:grpSpLocks/>
            </p:cNvGrpSpPr>
            <p:nvPr/>
          </p:nvGrpSpPr>
          <p:grpSpPr bwMode="auto">
            <a:xfrm>
              <a:off x="194" y="3840"/>
              <a:ext cx="53" cy="48"/>
              <a:chOff x="115" y="3648"/>
              <a:chExt cx="53" cy="48"/>
            </a:xfrm>
          </p:grpSpPr>
          <p:sp>
            <p:nvSpPr>
              <p:cNvPr id="221537" name="Oval 207"/>
              <p:cNvSpPr>
                <a:spLocks noChangeAspect="1" noChangeArrowheads="1"/>
              </p:cNvSpPr>
              <p:nvPr/>
            </p:nvSpPr>
            <p:spPr bwMode="auto">
              <a:xfrm>
                <a:off x="139" y="3648"/>
                <a:ext cx="29" cy="48"/>
              </a:xfrm>
              <a:prstGeom prst="ellipse">
                <a:avLst/>
              </a:prstGeom>
              <a:solidFill>
                <a:srgbClr val="FF6600"/>
              </a:solidFill>
              <a:ln w="317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38" name="Rectangle 208"/>
              <p:cNvSpPr>
                <a:spLocks noChangeArrowheads="1"/>
              </p:cNvSpPr>
              <p:nvPr/>
            </p:nvSpPr>
            <p:spPr bwMode="auto">
              <a:xfrm>
                <a:off x="130" y="3648"/>
                <a:ext cx="23" cy="48"/>
              </a:xfrm>
              <a:prstGeom prst="rect">
                <a:avLst/>
              </a:prstGeom>
              <a:solidFill>
                <a:srgbClr val="FF6600"/>
              </a:solidFill>
              <a:ln w="317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39" name="Oval 209"/>
              <p:cNvSpPr>
                <a:spLocks noChangeAspect="1" noChangeArrowheads="1"/>
              </p:cNvSpPr>
              <p:nvPr/>
            </p:nvSpPr>
            <p:spPr bwMode="auto">
              <a:xfrm>
                <a:off x="115" y="3648"/>
                <a:ext cx="29" cy="48"/>
              </a:xfrm>
              <a:prstGeom prst="ellipse">
                <a:avLst/>
              </a:prstGeom>
              <a:solidFill>
                <a:srgbClr val="FF6600"/>
              </a:solidFill>
              <a:ln w="317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40" name="Rectangle 210"/>
              <p:cNvSpPr>
                <a:spLocks noChangeArrowheads="1"/>
              </p:cNvSpPr>
              <p:nvPr/>
            </p:nvSpPr>
            <p:spPr bwMode="auto">
              <a:xfrm>
                <a:off x="148" y="3653"/>
                <a:ext cx="5" cy="41"/>
              </a:xfrm>
              <a:prstGeom prst="rect">
                <a:avLst/>
              </a:prstGeom>
              <a:solidFill>
                <a:srgbClr val="FF6600"/>
              </a:solidFill>
              <a:ln w="9525">
                <a:solidFill>
                  <a:srgbClr val="FF66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grpSp>
      <p:sp>
        <p:nvSpPr>
          <p:cNvPr id="221294" name="Line 211"/>
          <p:cNvSpPr>
            <a:spLocks noChangeShapeType="1"/>
          </p:cNvSpPr>
          <p:nvPr/>
        </p:nvSpPr>
        <p:spPr bwMode="auto">
          <a:xfrm flipH="1">
            <a:off x="2971800" y="7343775"/>
            <a:ext cx="2444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295" name="Line 212"/>
          <p:cNvSpPr>
            <a:spLocks noChangeShapeType="1"/>
          </p:cNvSpPr>
          <p:nvPr/>
        </p:nvSpPr>
        <p:spPr bwMode="auto">
          <a:xfrm>
            <a:off x="3292475" y="66579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296" name="Line 213"/>
          <p:cNvSpPr>
            <a:spLocks noChangeShapeType="1"/>
          </p:cNvSpPr>
          <p:nvPr/>
        </p:nvSpPr>
        <p:spPr bwMode="auto">
          <a:xfrm flipH="1">
            <a:off x="2530475" y="6886575"/>
            <a:ext cx="76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297" name="Line 214"/>
          <p:cNvSpPr>
            <a:spLocks noChangeShapeType="1"/>
          </p:cNvSpPr>
          <p:nvPr/>
        </p:nvSpPr>
        <p:spPr bwMode="auto">
          <a:xfrm>
            <a:off x="2530475" y="6886575"/>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298" name="Line 215"/>
          <p:cNvSpPr>
            <a:spLocks noChangeShapeType="1"/>
          </p:cNvSpPr>
          <p:nvPr/>
        </p:nvSpPr>
        <p:spPr bwMode="auto">
          <a:xfrm flipH="1">
            <a:off x="2530475" y="7343775"/>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299" name="Oval 216"/>
          <p:cNvSpPr>
            <a:spLocks noChangeArrowheads="1"/>
          </p:cNvSpPr>
          <p:nvPr/>
        </p:nvSpPr>
        <p:spPr bwMode="auto">
          <a:xfrm>
            <a:off x="2667000" y="730885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00" name="Oval 217"/>
          <p:cNvSpPr>
            <a:spLocks noChangeArrowheads="1"/>
          </p:cNvSpPr>
          <p:nvPr/>
        </p:nvSpPr>
        <p:spPr bwMode="auto">
          <a:xfrm>
            <a:off x="2914650" y="730885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01" name="Line 218"/>
          <p:cNvSpPr>
            <a:spLocks noChangeShapeType="1"/>
          </p:cNvSpPr>
          <p:nvPr/>
        </p:nvSpPr>
        <p:spPr bwMode="auto">
          <a:xfrm flipH="1">
            <a:off x="2698750" y="7305675"/>
            <a:ext cx="365125"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302" name="Line 219"/>
          <p:cNvSpPr>
            <a:spLocks noChangeShapeType="1"/>
          </p:cNvSpPr>
          <p:nvPr/>
        </p:nvSpPr>
        <p:spPr bwMode="auto">
          <a:xfrm>
            <a:off x="4054475" y="6886575"/>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303" name="Line 220"/>
          <p:cNvSpPr>
            <a:spLocks noChangeShapeType="1"/>
          </p:cNvSpPr>
          <p:nvPr/>
        </p:nvSpPr>
        <p:spPr bwMode="auto">
          <a:xfrm flipH="1">
            <a:off x="3825875" y="6886575"/>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304" name="Line 221"/>
          <p:cNvSpPr>
            <a:spLocks noChangeShapeType="1"/>
          </p:cNvSpPr>
          <p:nvPr/>
        </p:nvSpPr>
        <p:spPr bwMode="auto">
          <a:xfrm>
            <a:off x="3825875" y="66579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305" name="Line 222"/>
          <p:cNvSpPr>
            <a:spLocks noChangeShapeType="1"/>
          </p:cNvSpPr>
          <p:nvPr/>
        </p:nvSpPr>
        <p:spPr bwMode="auto">
          <a:xfrm flipH="1">
            <a:off x="5029200" y="1476375"/>
            <a:ext cx="2444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306" name="Line 223"/>
          <p:cNvSpPr>
            <a:spLocks noChangeShapeType="1"/>
          </p:cNvSpPr>
          <p:nvPr/>
        </p:nvSpPr>
        <p:spPr bwMode="auto">
          <a:xfrm flipH="1">
            <a:off x="4206875" y="1895475"/>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307" name="Line 224"/>
          <p:cNvSpPr>
            <a:spLocks noChangeShapeType="1"/>
          </p:cNvSpPr>
          <p:nvPr/>
        </p:nvSpPr>
        <p:spPr bwMode="auto">
          <a:xfrm>
            <a:off x="3673475" y="1476375"/>
            <a:ext cx="0" cy="419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308" name="Line 225"/>
          <p:cNvSpPr>
            <a:spLocks noChangeShapeType="1"/>
          </p:cNvSpPr>
          <p:nvPr/>
        </p:nvSpPr>
        <p:spPr bwMode="auto">
          <a:xfrm flipH="1">
            <a:off x="4511675" y="1476375"/>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309" name="Oval 226"/>
          <p:cNvSpPr>
            <a:spLocks noChangeArrowheads="1"/>
          </p:cNvSpPr>
          <p:nvPr/>
        </p:nvSpPr>
        <p:spPr bwMode="auto">
          <a:xfrm>
            <a:off x="4724400" y="144145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10" name="Oval 227"/>
          <p:cNvSpPr>
            <a:spLocks noChangeArrowheads="1"/>
          </p:cNvSpPr>
          <p:nvPr/>
        </p:nvSpPr>
        <p:spPr bwMode="auto">
          <a:xfrm>
            <a:off x="4972050" y="144145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11" name="Line 228"/>
          <p:cNvSpPr>
            <a:spLocks noChangeShapeType="1"/>
          </p:cNvSpPr>
          <p:nvPr/>
        </p:nvSpPr>
        <p:spPr bwMode="auto">
          <a:xfrm flipH="1">
            <a:off x="4756150" y="1362075"/>
            <a:ext cx="365125" cy="79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312" name="Line 229"/>
          <p:cNvSpPr>
            <a:spLocks noChangeShapeType="1"/>
          </p:cNvSpPr>
          <p:nvPr/>
        </p:nvSpPr>
        <p:spPr bwMode="auto">
          <a:xfrm>
            <a:off x="5273675" y="1476375"/>
            <a:ext cx="0" cy="419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313" name="Line 230"/>
          <p:cNvSpPr>
            <a:spLocks noChangeShapeType="1"/>
          </p:cNvSpPr>
          <p:nvPr/>
        </p:nvSpPr>
        <p:spPr bwMode="auto">
          <a:xfrm>
            <a:off x="3673475" y="1895475"/>
            <a:ext cx="0" cy="876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314" name="Line 231"/>
          <p:cNvSpPr>
            <a:spLocks noChangeShapeType="1"/>
          </p:cNvSpPr>
          <p:nvPr/>
        </p:nvSpPr>
        <p:spPr bwMode="auto">
          <a:xfrm>
            <a:off x="4206875" y="1895475"/>
            <a:ext cx="0" cy="876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315" name="Text Box 232"/>
          <p:cNvSpPr txBox="1">
            <a:spLocks noChangeArrowheads="1"/>
          </p:cNvSpPr>
          <p:nvPr/>
        </p:nvSpPr>
        <p:spPr bwMode="auto">
          <a:xfrm>
            <a:off x="3194050" y="928688"/>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r>
              <a:rPr lang="ja-JP" altLang="en-US" sz="2000">
                <a:solidFill>
                  <a:srgbClr val="000000"/>
                </a:solidFill>
                <a:latin typeface="Times New Roman" panose="02020603050405020304" pitchFamily="18" charset="0"/>
                <a:cs typeface="Times New Roman" panose="02020603050405020304" pitchFamily="18" charset="0"/>
              </a:rPr>
              <a:t>電源</a:t>
            </a:r>
          </a:p>
        </p:txBody>
      </p:sp>
      <p:sp>
        <p:nvSpPr>
          <p:cNvPr id="221316" name="Text Box 233"/>
          <p:cNvSpPr txBox="1">
            <a:spLocks noChangeArrowheads="1"/>
          </p:cNvSpPr>
          <p:nvPr/>
        </p:nvSpPr>
        <p:spPr bwMode="auto">
          <a:xfrm>
            <a:off x="2301875" y="2460625"/>
            <a:ext cx="798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r>
              <a:rPr lang="ja-JP" altLang="en-US" sz="1600" b="1">
                <a:solidFill>
                  <a:srgbClr val="000000"/>
                </a:solidFill>
                <a:latin typeface="Times New Roman" panose="02020603050405020304" pitchFamily="18" charset="0"/>
                <a:cs typeface="Times New Roman" panose="02020603050405020304" pitchFamily="18" charset="0"/>
              </a:rPr>
              <a:t>偏光板</a:t>
            </a:r>
          </a:p>
        </p:txBody>
      </p:sp>
      <p:sp>
        <p:nvSpPr>
          <p:cNvPr id="221317" name="Text Box 234"/>
          <p:cNvSpPr txBox="1">
            <a:spLocks noChangeArrowheads="1"/>
          </p:cNvSpPr>
          <p:nvPr/>
        </p:nvSpPr>
        <p:spPr bwMode="auto">
          <a:xfrm>
            <a:off x="5035550" y="2243138"/>
            <a:ext cx="1041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r>
              <a:rPr lang="ja-JP" altLang="en-US" sz="1600" b="1">
                <a:solidFill>
                  <a:srgbClr val="000000"/>
                </a:solidFill>
                <a:latin typeface="Times New Roman" panose="02020603050405020304" pitchFamily="18" charset="0"/>
                <a:cs typeface="Times New Roman" panose="02020603050405020304" pitchFamily="18" charset="0"/>
              </a:rPr>
              <a:t>カラー</a:t>
            </a:r>
            <a:br>
              <a:rPr lang="ja-JP" altLang="en-US" sz="1600" b="1">
                <a:solidFill>
                  <a:srgbClr val="000000"/>
                </a:solidFill>
                <a:latin typeface="Times New Roman" panose="02020603050405020304" pitchFamily="18" charset="0"/>
                <a:cs typeface="Times New Roman" panose="02020603050405020304" pitchFamily="18" charset="0"/>
              </a:rPr>
            </a:br>
            <a:r>
              <a:rPr lang="ja-JP" altLang="en-US" sz="1600" b="1">
                <a:solidFill>
                  <a:srgbClr val="000000"/>
                </a:solidFill>
                <a:latin typeface="Times New Roman" panose="02020603050405020304" pitchFamily="18" charset="0"/>
                <a:cs typeface="Times New Roman" panose="02020603050405020304" pitchFamily="18" charset="0"/>
              </a:rPr>
              <a:t>フィルター</a:t>
            </a:r>
          </a:p>
        </p:txBody>
      </p:sp>
      <p:sp>
        <p:nvSpPr>
          <p:cNvPr id="221318" name="Line 235"/>
          <p:cNvSpPr>
            <a:spLocks noChangeShapeType="1"/>
          </p:cNvSpPr>
          <p:nvPr/>
        </p:nvSpPr>
        <p:spPr bwMode="auto">
          <a:xfrm>
            <a:off x="2743200" y="1828800"/>
            <a:ext cx="854075" cy="10572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319" name="Line 236"/>
          <p:cNvSpPr>
            <a:spLocks noChangeShapeType="1"/>
          </p:cNvSpPr>
          <p:nvPr/>
        </p:nvSpPr>
        <p:spPr bwMode="auto">
          <a:xfrm>
            <a:off x="2819400" y="1905000"/>
            <a:ext cx="1235075" cy="9810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320" name="Rectangle 237"/>
          <p:cNvSpPr>
            <a:spLocks noChangeArrowheads="1"/>
          </p:cNvSpPr>
          <p:nvPr/>
        </p:nvSpPr>
        <p:spPr bwMode="auto">
          <a:xfrm>
            <a:off x="2378075" y="7391400"/>
            <a:ext cx="1060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r>
              <a:rPr lang="ja-JP" altLang="en-US" sz="1200" b="1">
                <a:solidFill>
                  <a:srgbClr val="000000"/>
                </a:solidFill>
                <a:latin typeface="Times New Roman" panose="02020603050405020304" pitchFamily="18" charset="0"/>
                <a:cs typeface="Times New Roman" panose="02020603050405020304" pitchFamily="18" charset="0"/>
              </a:rPr>
              <a:t>スイッチ</a:t>
            </a:r>
            <a:r>
              <a:rPr lang="en-US" altLang="ja-JP" sz="1200" b="1">
                <a:solidFill>
                  <a:srgbClr val="000000"/>
                </a:solidFill>
                <a:latin typeface="Times New Roman" panose="02020603050405020304" pitchFamily="18" charset="0"/>
                <a:cs typeface="Times New Roman" panose="02020603050405020304" pitchFamily="18" charset="0"/>
              </a:rPr>
              <a:t>R</a:t>
            </a:r>
            <a:br>
              <a:rPr lang="en-US" altLang="ja-JP" sz="1200" b="1">
                <a:solidFill>
                  <a:srgbClr val="000000"/>
                </a:solidFill>
                <a:latin typeface="Times New Roman" panose="02020603050405020304" pitchFamily="18" charset="0"/>
                <a:cs typeface="Times New Roman" panose="02020603050405020304" pitchFamily="18" charset="0"/>
              </a:rPr>
            </a:br>
            <a:r>
              <a:rPr lang="ja-JP" altLang="en-US" sz="1200" b="1">
                <a:solidFill>
                  <a:srgbClr val="000000"/>
                </a:solidFill>
                <a:latin typeface="Times New Roman" panose="02020603050405020304" pitchFamily="18" charset="0"/>
                <a:cs typeface="Times New Roman" panose="02020603050405020304" pitchFamily="18" charset="0"/>
              </a:rPr>
              <a:t>（トランジスタ</a:t>
            </a:r>
            <a:r>
              <a:rPr lang="en-US" altLang="ja-JP" sz="1200" b="1">
                <a:solidFill>
                  <a:srgbClr val="000000"/>
                </a:solidFill>
                <a:latin typeface="Times New Roman" panose="02020603050405020304" pitchFamily="18" charset="0"/>
                <a:cs typeface="Times New Roman" panose="02020603050405020304" pitchFamily="18" charset="0"/>
              </a:rPr>
              <a:t>)</a:t>
            </a:r>
          </a:p>
        </p:txBody>
      </p:sp>
      <p:sp>
        <p:nvSpPr>
          <p:cNvPr id="221321" name="Rectangle 238"/>
          <p:cNvSpPr>
            <a:spLocks noChangeArrowheads="1"/>
          </p:cNvSpPr>
          <p:nvPr/>
        </p:nvSpPr>
        <p:spPr bwMode="auto">
          <a:xfrm>
            <a:off x="6264275" y="3571875"/>
            <a:ext cx="3048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22" name="Rectangle 239"/>
          <p:cNvSpPr>
            <a:spLocks noChangeArrowheads="1"/>
          </p:cNvSpPr>
          <p:nvPr/>
        </p:nvSpPr>
        <p:spPr bwMode="auto">
          <a:xfrm>
            <a:off x="2225675" y="2209800"/>
            <a:ext cx="3505200" cy="4562475"/>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23" name="Rectangle 241"/>
          <p:cNvSpPr>
            <a:spLocks noChangeArrowheads="1"/>
          </p:cNvSpPr>
          <p:nvPr/>
        </p:nvSpPr>
        <p:spPr bwMode="auto">
          <a:xfrm>
            <a:off x="2092325" y="7381875"/>
            <a:ext cx="438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r>
              <a:rPr lang="en-US" altLang="ja-JP" sz="2000">
                <a:solidFill>
                  <a:srgbClr val="000000"/>
                </a:solidFill>
                <a:latin typeface="Times New Roman" panose="02020603050405020304" pitchFamily="18" charset="0"/>
                <a:cs typeface="Times New Roman" panose="02020603050405020304" pitchFamily="18" charset="0"/>
              </a:rPr>
              <a:t>⑦</a:t>
            </a:r>
          </a:p>
        </p:txBody>
      </p:sp>
      <p:grpSp>
        <p:nvGrpSpPr>
          <p:cNvPr id="221324" name="Group 242"/>
          <p:cNvGrpSpPr>
            <a:grpSpLocks/>
          </p:cNvGrpSpPr>
          <p:nvPr/>
        </p:nvGrpSpPr>
        <p:grpSpPr bwMode="auto">
          <a:xfrm>
            <a:off x="3292475" y="2733675"/>
            <a:ext cx="457200" cy="1981200"/>
            <a:chOff x="1872" y="1296"/>
            <a:chExt cx="288" cy="1248"/>
          </a:xfrm>
        </p:grpSpPr>
        <p:sp>
          <p:nvSpPr>
            <p:cNvPr id="221530" name="Freeform 243"/>
            <p:cNvSpPr>
              <a:spLocks/>
            </p:cNvSpPr>
            <p:nvPr/>
          </p:nvSpPr>
          <p:spPr bwMode="auto">
            <a:xfrm>
              <a:off x="1872" y="2160"/>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31" name="Rectangle 244"/>
            <p:cNvSpPr>
              <a:spLocks noChangeArrowheads="1"/>
            </p:cNvSpPr>
            <p:nvPr/>
          </p:nvSpPr>
          <p:spPr bwMode="auto">
            <a:xfrm>
              <a:off x="2112" y="1296"/>
              <a:ext cx="48" cy="864"/>
            </a:xfrm>
            <a:prstGeom prst="rect">
              <a:avLst/>
            </a:prstGeom>
            <a:solidFill>
              <a:srgbClr val="FFFF99">
                <a:alpha val="50195"/>
              </a:srgb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32" name="Freeform 245"/>
            <p:cNvSpPr>
              <a:spLocks/>
            </p:cNvSpPr>
            <p:nvPr/>
          </p:nvSpPr>
          <p:spPr bwMode="auto">
            <a:xfrm>
              <a:off x="1872" y="1296"/>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33" name="Freeform 246"/>
            <p:cNvSpPr>
              <a:spLocks/>
            </p:cNvSpPr>
            <p:nvPr/>
          </p:nvSpPr>
          <p:spPr bwMode="auto">
            <a:xfrm>
              <a:off x="1920" y="1296"/>
              <a:ext cx="240" cy="1248"/>
            </a:xfrm>
            <a:custGeom>
              <a:avLst/>
              <a:gdLst>
                <a:gd name="T0" fmla="*/ 0 w 240"/>
                <a:gd name="T1" fmla="*/ 1248 h 1248"/>
                <a:gd name="T2" fmla="*/ 240 w 240"/>
                <a:gd name="T3" fmla="*/ 864 h 1248"/>
                <a:gd name="T4" fmla="*/ 240 w 240"/>
                <a:gd name="T5" fmla="*/ 0 h 1248"/>
                <a:gd name="T6" fmla="*/ 0 w 240"/>
                <a:gd name="T7" fmla="*/ 384 h 1248"/>
                <a:gd name="T8" fmla="*/ 0 w 240"/>
                <a:gd name="T9" fmla="*/ 1248 h 1248"/>
                <a:gd name="T10" fmla="*/ 0 60000 65536"/>
                <a:gd name="T11" fmla="*/ 0 60000 65536"/>
                <a:gd name="T12" fmla="*/ 0 60000 65536"/>
                <a:gd name="T13" fmla="*/ 0 60000 65536"/>
                <a:gd name="T14" fmla="*/ 0 60000 65536"/>
                <a:gd name="T15" fmla="*/ 0 w 240"/>
                <a:gd name="T16" fmla="*/ 0 h 1248"/>
                <a:gd name="T17" fmla="*/ 240 w 240"/>
                <a:gd name="T18" fmla="*/ 1248 h 1248"/>
              </a:gdLst>
              <a:ahLst/>
              <a:cxnLst>
                <a:cxn ang="T10">
                  <a:pos x="T0" y="T1"/>
                </a:cxn>
                <a:cxn ang="T11">
                  <a:pos x="T2" y="T3"/>
                </a:cxn>
                <a:cxn ang="T12">
                  <a:pos x="T4" y="T5"/>
                </a:cxn>
                <a:cxn ang="T13">
                  <a:pos x="T6" y="T7"/>
                </a:cxn>
                <a:cxn ang="T14">
                  <a:pos x="T8" y="T9"/>
                </a:cxn>
              </a:cxnLst>
              <a:rect l="T15" t="T16" r="T17" b="T18"/>
              <a:pathLst>
                <a:path w="240" h="1248">
                  <a:moveTo>
                    <a:pt x="0" y="1248"/>
                  </a:moveTo>
                  <a:lnTo>
                    <a:pt x="240" y="864"/>
                  </a:lnTo>
                  <a:lnTo>
                    <a:pt x="240" y="0"/>
                  </a:lnTo>
                  <a:lnTo>
                    <a:pt x="0" y="384"/>
                  </a:lnTo>
                  <a:lnTo>
                    <a:pt x="0" y="1248"/>
                  </a:lnTo>
                  <a:close/>
                </a:path>
              </a:pathLst>
            </a:custGeom>
            <a:solidFill>
              <a:srgbClr val="FFFF99">
                <a:alpha val="50195"/>
              </a:srgbClr>
            </a:solidFill>
            <a:ln w="9525">
              <a:solidFill>
                <a:schemeClr val="tx1"/>
              </a:solidFill>
              <a:round/>
              <a:headEnd/>
              <a:tailEnd/>
            </a:ln>
          </p:spPr>
          <p:txBody>
            <a:bodyPr wrap="none" anchor="ct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534" name="Rectangle 247"/>
            <p:cNvSpPr>
              <a:spLocks noChangeArrowheads="1"/>
            </p:cNvSpPr>
            <p:nvPr/>
          </p:nvSpPr>
          <p:spPr bwMode="auto">
            <a:xfrm>
              <a:off x="1872" y="1680"/>
              <a:ext cx="48" cy="864"/>
            </a:xfrm>
            <a:prstGeom prst="rect">
              <a:avLst/>
            </a:prstGeom>
            <a:solidFill>
              <a:srgbClr val="FFFF99">
                <a:alpha val="50195"/>
              </a:srgb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sp>
        <p:nvSpPr>
          <p:cNvPr id="221325" name="Oval 248"/>
          <p:cNvSpPr>
            <a:spLocks noChangeArrowheads="1"/>
          </p:cNvSpPr>
          <p:nvPr/>
        </p:nvSpPr>
        <p:spPr bwMode="auto">
          <a:xfrm>
            <a:off x="3597275" y="347662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26" name="Oval 249"/>
          <p:cNvSpPr>
            <a:spLocks noChangeArrowheads="1"/>
          </p:cNvSpPr>
          <p:nvPr/>
        </p:nvSpPr>
        <p:spPr bwMode="auto">
          <a:xfrm>
            <a:off x="3606800" y="40290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27" name="Oval 250"/>
          <p:cNvSpPr>
            <a:spLocks noChangeArrowheads="1"/>
          </p:cNvSpPr>
          <p:nvPr/>
        </p:nvSpPr>
        <p:spPr bwMode="auto">
          <a:xfrm>
            <a:off x="3554413" y="36861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28" name="Oval 251"/>
          <p:cNvSpPr>
            <a:spLocks noChangeArrowheads="1"/>
          </p:cNvSpPr>
          <p:nvPr/>
        </p:nvSpPr>
        <p:spPr bwMode="auto">
          <a:xfrm>
            <a:off x="3597275" y="40290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29" name="Oval 252"/>
          <p:cNvSpPr>
            <a:spLocks noChangeArrowheads="1"/>
          </p:cNvSpPr>
          <p:nvPr/>
        </p:nvSpPr>
        <p:spPr bwMode="auto">
          <a:xfrm>
            <a:off x="3487738" y="41814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30" name="Oval 253"/>
          <p:cNvSpPr>
            <a:spLocks noChangeArrowheads="1"/>
          </p:cNvSpPr>
          <p:nvPr/>
        </p:nvSpPr>
        <p:spPr bwMode="auto">
          <a:xfrm>
            <a:off x="3640138" y="38766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31" name="Oval 254"/>
          <p:cNvSpPr>
            <a:spLocks noChangeArrowheads="1"/>
          </p:cNvSpPr>
          <p:nvPr/>
        </p:nvSpPr>
        <p:spPr bwMode="auto">
          <a:xfrm>
            <a:off x="3554413" y="33813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32" name="Oval 255"/>
          <p:cNvSpPr>
            <a:spLocks noChangeArrowheads="1"/>
          </p:cNvSpPr>
          <p:nvPr/>
        </p:nvSpPr>
        <p:spPr bwMode="auto">
          <a:xfrm>
            <a:off x="3640138" y="33432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33" name="Oval 256"/>
          <p:cNvSpPr>
            <a:spLocks noChangeArrowheads="1"/>
          </p:cNvSpPr>
          <p:nvPr/>
        </p:nvSpPr>
        <p:spPr bwMode="auto">
          <a:xfrm>
            <a:off x="3487738" y="33432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34" name="Oval 257"/>
          <p:cNvSpPr>
            <a:spLocks noChangeArrowheads="1"/>
          </p:cNvSpPr>
          <p:nvPr/>
        </p:nvSpPr>
        <p:spPr bwMode="auto">
          <a:xfrm>
            <a:off x="3540125" y="38862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35" name="Oval 258"/>
          <p:cNvSpPr>
            <a:spLocks noChangeArrowheads="1"/>
          </p:cNvSpPr>
          <p:nvPr/>
        </p:nvSpPr>
        <p:spPr bwMode="auto">
          <a:xfrm>
            <a:off x="3478213" y="37623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36" name="Oval 259"/>
          <p:cNvSpPr>
            <a:spLocks noChangeArrowheads="1"/>
          </p:cNvSpPr>
          <p:nvPr/>
        </p:nvSpPr>
        <p:spPr bwMode="auto">
          <a:xfrm>
            <a:off x="3421063" y="394335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37" name="Oval 260"/>
          <p:cNvSpPr>
            <a:spLocks noChangeArrowheads="1"/>
          </p:cNvSpPr>
          <p:nvPr/>
        </p:nvSpPr>
        <p:spPr bwMode="auto">
          <a:xfrm>
            <a:off x="3416300" y="3424238"/>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38" name="Oval 261"/>
          <p:cNvSpPr>
            <a:spLocks noChangeArrowheads="1"/>
          </p:cNvSpPr>
          <p:nvPr/>
        </p:nvSpPr>
        <p:spPr bwMode="auto">
          <a:xfrm>
            <a:off x="3397250" y="3109913"/>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39" name="Oval 262"/>
          <p:cNvSpPr>
            <a:spLocks noChangeArrowheads="1"/>
          </p:cNvSpPr>
          <p:nvPr/>
        </p:nvSpPr>
        <p:spPr bwMode="auto">
          <a:xfrm>
            <a:off x="3554413" y="337185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40" name="Oval 263"/>
          <p:cNvSpPr>
            <a:spLocks noChangeArrowheads="1"/>
          </p:cNvSpPr>
          <p:nvPr/>
        </p:nvSpPr>
        <p:spPr bwMode="auto">
          <a:xfrm>
            <a:off x="3516313" y="3252788"/>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41" name="Oval 264"/>
          <p:cNvSpPr>
            <a:spLocks noChangeArrowheads="1"/>
          </p:cNvSpPr>
          <p:nvPr/>
        </p:nvSpPr>
        <p:spPr bwMode="auto">
          <a:xfrm>
            <a:off x="3463925" y="31623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42" name="Oval 265"/>
          <p:cNvSpPr>
            <a:spLocks noChangeArrowheads="1"/>
          </p:cNvSpPr>
          <p:nvPr/>
        </p:nvSpPr>
        <p:spPr bwMode="auto">
          <a:xfrm>
            <a:off x="3673475" y="2747963"/>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fontAlgn="base">
              <a:spcBef>
                <a:spcPct val="0"/>
              </a:spcBef>
              <a:spcAft>
                <a:spcPct val="0"/>
              </a:spcAft>
              <a:buFontTx/>
              <a:buNone/>
            </a:pPr>
            <a:endParaRPr lang="ja-JP" altLang="ja-JP" sz="2400">
              <a:solidFill>
                <a:srgbClr val="000000"/>
              </a:solidFill>
              <a:latin typeface="Times New Roman" panose="02020603050405020304" pitchFamily="18" charset="0"/>
              <a:cs typeface="Times New Roman" panose="02020603050405020304" pitchFamily="18" charset="0"/>
            </a:endParaRPr>
          </a:p>
        </p:txBody>
      </p:sp>
      <p:sp>
        <p:nvSpPr>
          <p:cNvPr id="221343" name="Oval 266"/>
          <p:cNvSpPr>
            <a:spLocks noChangeArrowheads="1"/>
          </p:cNvSpPr>
          <p:nvPr/>
        </p:nvSpPr>
        <p:spPr bwMode="auto">
          <a:xfrm>
            <a:off x="3659188" y="34290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44" name="Oval 267"/>
          <p:cNvSpPr>
            <a:spLocks noChangeArrowheads="1"/>
          </p:cNvSpPr>
          <p:nvPr/>
        </p:nvSpPr>
        <p:spPr bwMode="auto">
          <a:xfrm>
            <a:off x="3630613" y="313372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45" name="Oval 268"/>
          <p:cNvSpPr>
            <a:spLocks noChangeArrowheads="1"/>
          </p:cNvSpPr>
          <p:nvPr/>
        </p:nvSpPr>
        <p:spPr bwMode="auto">
          <a:xfrm>
            <a:off x="3630613" y="290512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46" name="Oval 269"/>
          <p:cNvSpPr>
            <a:spLocks noChangeArrowheads="1"/>
          </p:cNvSpPr>
          <p:nvPr/>
        </p:nvSpPr>
        <p:spPr bwMode="auto">
          <a:xfrm>
            <a:off x="3554413" y="29718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47" name="Oval 270"/>
          <p:cNvSpPr>
            <a:spLocks noChangeArrowheads="1"/>
          </p:cNvSpPr>
          <p:nvPr/>
        </p:nvSpPr>
        <p:spPr bwMode="auto">
          <a:xfrm>
            <a:off x="3568700" y="305752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48" name="Oval 271"/>
          <p:cNvSpPr>
            <a:spLocks noChangeArrowheads="1"/>
          </p:cNvSpPr>
          <p:nvPr/>
        </p:nvSpPr>
        <p:spPr bwMode="auto">
          <a:xfrm>
            <a:off x="3487738" y="41814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49" name="Oval 272"/>
          <p:cNvSpPr>
            <a:spLocks noChangeArrowheads="1"/>
          </p:cNvSpPr>
          <p:nvPr/>
        </p:nvSpPr>
        <p:spPr bwMode="auto">
          <a:xfrm>
            <a:off x="3530600" y="394335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50" name="Oval 273"/>
          <p:cNvSpPr>
            <a:spLocks noChangeArrowheads="1"/>
          </p:cNvSpPr>
          <p:nvPr/>
        </p:nvSpPr>
        <p:spPr bwMode="auto">
          <a:xfrm>
            <a:off x="3521075" y="41910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51" name="Oval 274"/>
          <p:cNvSpPr>
            <a:spLocks noChangeArrowheads="1"/>
          </p:cNvSpPr>
          <p:nvPr/>
        </p:nvSpPr>
        <p:spPr bwMode="auto">
          <a:xfrm>
            <a:off x="3368675" y="40386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52" name="Oval 275"/>
          <p:cNvSpPr>
            <a:spLocks noChangeArrowheads="1"/>
          </p:cNvSpPr>
          <p:nvPr/>
        </p:nvSpPr>
        <p:spPr bwMode="auto">
          <a:xfrm>
            <a:off x="3444875" y="40386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53" name="Oval 276"/>
          <p:cNvSpPr>
            <a:spLocks noChangeArrowheads="1"/>
          </p:cNvSpPr>
          <p:nvPr/>
        </p:nvSpPr>
        <p:spPr bwMode="auto">
          <a:xfrm>
            <a:off x="3521075" y="41148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54" name="Oval 277"/>
          <p:cNvSpPr>
            <a:spLocks noChangeArrowheads="1"/>
          </p:cNvSpPr>
          <p:nvPr/>
        </p:nvSpPr>
        <p:spPr bwMode="auto">
          <a:xfrm>
            <a:off x="3444875" y="41910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55" name="Oval 278"/>
          <p:cNvSpPr>
            <a:spLocks noChangeArrowheads="1"/>
          </p:cNvSpPr>
          <p:nvPr/>
        </p:nvSpPr>
        <p:spPr bwMode="auto">
          <a:xfrm>
            <a:off x="3392488" y="421005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56" name="Oval 279"/>
          <p:cNvSpPr>
            <a:spLocks noChangeArrowheads="1"/>
          </p:cNvSpPr>
          <p:nvPr/>
        </p:nvSpPr>
        <p:spPr bwMode="auto">
          <a:xfrm>
            <a:off x="3378200" y="35718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57" name="Oval 280"/>
          <p:cNvSpPr>
            <a:spLocks noChangeArrowheads="1"/>
          </p:cNvSpPr>
          <p:nvPr/>
        </p:nvSpPr>
        <p:spPr bwMode="auto">
          <a:xfrm>
            <a:off x="3559175" y="40386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58" name="Oval 281"/>
          <p:cNvSpPr>
            <a:spLocks noChangeArrowheads="1"/>
          </p:cNvSpPr>
          <p:nvPr/>
        </p:nvSpPr>
        <p:spPr bwMode="auto">
          <a:xfrm>
            <a:off x="3630613" y="31623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59" name="Oval 282"/>
          <p:cNvSpPr>
            <a:spLocks noChangeArrowheads="1"/>
          </p:cNvSpPr>
          <p:nvPr/>
        </p:nvSpPr>
        <p:spPr bwMode="auto">
          <a:xfrm>
            <a:off x="3597275" y="344805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60" name="Oval 283"/>
          <p:cNvSpPr>
            <a:spLocks noChangeArrowheads="1"/>
          </p:cNvSpPr>
          <p:nvPr/>
        </p:nvSpPr>
        <p:spPr bwMode="auto">
          <a:xfrm>
            <a:off x="3511550" y="33147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61" name="Oval 284"/>
          <p:cNvSpPr>
            <a:spLocks noChangeArrowheads="1"/>
          </p:cNvSpPr>
          <p:nvPr/>
        </p:nvSpPr>
        <p:spPr bwMode="auto">
          <a:xfrm>
            <a:off x="3587750" y="36957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62" name="Oval 285"/>
          <p:cNvSpPr>
            <a:spLocks noChangeArrowheads="1"/>
          </p:cNvSpPr>
          <p:nvPr/>
        </p:nvSpPr>
        <p:spPr bwMode="auto">
          <a:xfrm>
            <a:off x="3587750" y="36195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63" name="Oval 286"/>
          <p:cNvSpPr>
            <a:spLocks noChangeArrowheads="1"/>
          </p:cNvSpPr>
          <p:nvPr/>
        </p:nvSpPr>
        <p:spPr bwMode="auto">
          <a:xfrm>
            <a:off x="3625850" y="35433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64" name="Oval 287"/>
          <p:cNvSpPr>
            <a:spLocks noChangeArrowheads="1"/>
          </p:cNvSpPr>
          <p:nvPr/>
        </p:nvSpPr>
        <p:spPr bwMode="auto">
          <a:xfrm>
            <a:off x="3354388" y="3338513"/>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65" name="Oval 288"/>
          <p:cNvSpPr>
            <a:spLocks noChangeArrowheads="1"/>
          </p:cNvSpPr>
          <p:nvPr/>
        </p:nvSpPr>
        <p:spPr bwMode="auto">
          <a:xfrm>
            <a:off x="3368675" y="40290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66" name="Oval 289"/>
          <p:cNvSpPr>
            <a:spLocks noChangeArrowheads="1"/>
          </p:cNvSpPr>
          <p:nvPr/>
        </p:nvSpPr>
        <p:spPr bwMode="auto">
          <a:xfrm>
            <a:off x="3402013" y="38766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67" name="Oval 290"/>
          <p:cNvSpPr>
            <a:spLocks noChangeArrowheads="1"/>
          </p:cNvSpPr>
          <p:nvPr/>
        </p:nvSpPr>
        <p:spPr bwMode="auto">
          <a:xfrm>
            <a:off x="3444875" y="34956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68" name="Oval 291"/>
          <p:cNvSpPr>
            <a:spLocks noChangeArrowheads="1"/>
          </p:cNvSpPr>
          <p:nvPr/>
        </p:nvSpPr>
        <p:spPr bwMode="auto">
          <a:xfrm>
            <a:off x="3587750" y="3595688"/>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69" name="Oval 292"/>
          <p:cNvSpPr>
            <a:spLocks noChangeArrowheads="1"/>
          </p:cNvSpPr>
          <p:nvPr/>
        </p:nvSpPr>
        <p:spPr bwMode="auto">
          <a:xfrm>
            <a:off x="3611563" y="33147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70" name="Oval 293"/>
          <p:cNvSpPr>
            <a:spLocks noChangeArrowheads="1"/>
          </p:cNvSpPr>
          <p:nvPr/>
        </p:nvSpPr>
        <p:spPr bwMode="auto">
          <a:xfrm>
            <a:off x="3640138" y="38004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71" name="Oval 294"/>
          <p:cNvSpPr>
            <a:spLocks noChangeArrowheads="1"/>
          </p:cNvSpPr>
          <p:nvPr/>
        </p:nvSpPr>
        <p:spPr bwMode="auto">
          <a:xfrm>
            <a:off x="3597275" y="32670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72" name="Oval 295"/>
          <p:cNvSpPr>
            <a:spLocks noChangeArrowheads="1"/>
          </p:cNvSpPr>
          <p:nvPr/>
        </p:nvSpPr>
        <p:spPr bwMode="auto">
          <a:xfrm>
            <a:off x="3640138" y="291465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73" name="Oval 296"/>
          <p:cNvSpPr>
            <a:spLocks noChangeArrowheads="1"/>
          </p:cNvSpPr>
          <p:nvPr/>
        </p:nvSpPr>
        <p:spPr bwMode="auto">
          <a:xfrm>
            <a:off x="3597275" y="38004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74" name="Oval 297"/>
          <p:cNvSpPr>
            <a:spLocks noChangeArrowheads="1"/>
          </p:cNvSpPr>
          <p:nvPr/>
        </p:nvSpPr>
        <p:spPr bwMode="auto">
          <a:xfrm>
            <a:off x="3630613" y="347662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75" name="Oval 298"/>
          <p:cNvSpPr>
            <a:spLocks noChangeArrowheads="1"/>
          </p:cNvSpPr>
          <p:nvPr/>
        </p:nvSpPr>
        <p:spPr bwMode="auto">
          <a:xfrm>
            <a:off x="3630613" y="347662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76" name="Oval 299"/>
          <p:cNvSpPr>
            <a:spLocks noChangeArrowheads="1"/>
          </p:cNvSpPr>
          <p:nvPr/>
        </p:nvSpPr>
        <p:spPr bwMode="auto">
          <a:xfrm>
            <a:off x="3597275" y="33528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77" name="Oval 300"/>
          <p:cNvSpPr>
            <a:spLocks noChangeArrowheads="1"/>
          </p:cNvSpPr>
          <p:nvPr/>
        </p:nvSpPr>
        <p:spPr bwMode="auto">
          <a:xfrm>
            <a:off x="3673475" y="38481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78" name="Oval 301"/>
          <p:cNvSpPr>
            <a:spLocks noChangeArrowheads="1"/>
          </p:cNvSpPr>
          <p:nvPr/>
        </p:nvSpPr>
        <p:spPr bwMode="auto">
          <a:xfrm>
            <a:off x="3597275" y="36576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79" name="Oval 302"/>
          <p:cNvSpPr>
            <a:spLocks noChangeArrowheads="1"/>
          </p:cNvSpPr>
          <p:nvPr/>
        </p:nvSpPr>
        <p:spPr bwMode="auto">
          <a:xfrm>
            <a:off x="3673475" y="38100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80" name="Oval 303"/>
          <p:cNvSpPr>
            <a:spLocks noChangeArrowheads="1"/>
          </p:cNvSpPr>
          <p:nvPr/>
        </p:nvSpPr>
        <p:spPr bwMode="auto">
          <a:xfrm>
            <a:off x="3606800" y="35718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81" name="Oval 304"/>
          <p:cNvSpPr>
            <a:spLocks noChangeArrowheads="1"/>
          </p:cNvSpPr>
          <p:nvPr/>
        </p:nvSpPr>
        <p:spPr bwMode="auto">
          <a:xfrm>
            <a:off x="3597275" y="33813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82" name="Oval 305"/>
          <p:cNvSpPr>
            <a:spLocks noChangeArrowheads="1"/>
          </p:cNvSpPr>
          <p:nvPr/>
        </p:nvSpPr>
        <p:spPr bwMode="auto">
          <a:xfrm rot="1140820">
            <a:off x="3894138" y="27336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83" name="Oval 306"/>
          <p:cNvSpPr>
            <a:spLocks noChangeArrowheads="1"/>
          </p:cNvSpPr>
          <p:nvPr/>
        </p:nvSpPr>
        <p:spPr bwMode="auto">
          <a:xfrm rot="1140820">
            <a:off x="3889375" y="28860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84" name="Oval 307"/>
          <p:cNvSpPr>
            <a:spLocks noChangeArrowheads="1"/>
          </p:cNvSpPr>
          <p:nvPr/>
        </p:nvSpPr>
        <p:spPr bwMode="auto">
          <a:xfrm rot="1140820">
            <a:off x="3875088" y="29972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85" name="Oval 308"/>
          <p:cNvSpPr>
            <a:spLocks noChangeArrowheads="1"/>
          </p:cNvSpPr>
          <p:nvPr/>
        </p:nvSpPr>
        <p:spPr bwMode="auto">
          <a:xfrm rot="1140820">
            <a:off x="3889375" y="31146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86" name="Oval 309"/>
          <p:cNvSpPr>
            <a:spLocks noChangeArrowheads="1"/>
          </p:cNvSpPr>
          <p:nvPr/>
        </p:nvSpPr>
        <p:spPr bwMode="auto">
          <a:xfrm rot="1140820">
            <a:off x="3875088" y="3160713"/>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87" name="Oval 310"/>
          <p:cNvSpPr>
            <a:spLocks noChangeArrowheads="1"/>
          </p:cNvSpPr>
          <p:nvPr/>
        </p:nvSpPr>
        <p:spPr bwMode="auto">
          <a:xfrm rot="1140820">
            <a:off x="3902075" y="3290888"/>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88" name="Oval 311"/>
          <p:cNvSpPr>
            <a:spLocks noChangeArrowheads="1"/>
          </p:cNvSpPr>
          <p:nvPr/>
        </p:nvSpPr>
        <p:spPr bwMode="auto">
          <a:xfrm rot="1140820">
            <a:off x="3889375" y="34194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89" name="Oval 312"/>
          <p:cNvSpPr>
            <a:spLocks noChangeArrowheads="1"/>
          </p:cNvSpPr>
          <p:nvPr/>
        </p:nvSpPr>
        <p:spPr bwMode="auto">
          <a:xfrm rot="1140820">
            <a:off x="3832225" y="34956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90" name="Oval 313"/>
          <p:cNvSpPr>
            <a:spLocks noChangeArrowheads="1"/>
          </p:cNvSpPr>
          <p:nvPr/>
        </p:nvSpPr>
        <p:spPr bwMode="auto">
          <a:xfrm rot="1140820">
            <a:off x="3827463" y="36480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91" name="Oval 314"/>
          <p:cNvSpPr>
            <a:spLocks noChangeArrowheads="1"/>
          </p:cNvSpPr>
          <p:nvPr/>
        </p:nvSpPr>
        <p:spPr bwMode="auto">
          <a:xfrm rot="1140820">
            <a:off x="3813175" y="37592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92" name="Oval 315"/>
          <p:cNvSpPr>
            <a:spLocks noChangeArrowheads="1"/>
          </p:cNvSpPr>
          <p:nvPr/>
        </p:nvSpPr>
        <p:spPr bwMode="auto">
          <a:xfrm rot="1140820">
            <a:off x="3827463" y="38766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93" name="Oval 316"/>
          <p:cNvSpPr>
            <a:spLocks noChangeArrowheads="1"/>
          </p:cNvSpPr>
          <p:nvPr/>
        </p:nvSpPr>
        <p:spPr bwMode="auto">
          <a:xfrm rot="1140820">
            <a:off x="3813175" y="3922713"/>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94" name="Oval 317"/>
          <p:cNvSpPr>
            <a:spLocks noChangeArrowheads="1"/>
          </p:cNvSpPr>
          <p:nvPr/>
        </p:nvSpPr>
        <p:spPr bwMode="auto">
          <a:xfrm rot="1140820">
            <a:off x="3840163" y="4052888"/>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95" name="Oval 318"/>
          <p:cNvSpPr>
            <a:spLocks noChangeArrowheads="1"/>
          </p:cNvSpPr>
          <p:nvPr/>
        </p:nvSpPr>
        <p:spPr bwMode="auto">
          <a:xfrm rot="1140820">
            <a:off x="3827463" y="41814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96" name="Oval 319"/>
          <p:cNvSpPr>
            <a:spLocks noChangeArrowheads="1"/>
          </p:cNvSpPr>
          <p:nvPr/>
        </p:nvSpPr>
        <p:spPr bwMode="auto">
          <a:xfrm rot="1140820">
            <a:off x="3827463" y="28098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97" name="Oval 320"/>
          <p:cNvSpPr>
            <a:spLocks noChangeArrowheads="1"/>
          </p:cNvSpPr>
          <p:nvPr/>
        </p:nvSpPr>
        <p:spPr bwMode="auto">
          <a:xfrm rot="1140820">
            <a:off x="3822700" y="29622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98" name="Oval 321"/>
          <p:cNvSpPr>
            <a:spLocks noChangeArrowheads="1"/>
          </p:cNvSpPr>
          <p:nvPr/>
        </p:nvSpPr>
        <p:spPr bwMode="auto">
          <a:xfrm rot="1140820">
            <a:off x="3808413" y="30734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399" name="Oval 322"/>
          <p:cNvSpPr>
            <a:spLocks noChangeArrowheads="1"/>
          </p:cNvSpPr>
          <p:nvPr/>
        </p:nvSpPr>
        <p:spPr bwMode="auto">
          <a:xfrm rot="1140820">
            <a:off x="3822700" y="31908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00" name="Oval 323"/>
          <p:cNvSpPr>
            <a:spLocks noChangeArrowheads="1"/>
          </p:cNvSpPr>
          <p:nvPr/>
        </p:nvSpPr>
        <p:spPr bwMode="auto">
          <a:xfrm rot="1140820">
            <a:off x="3808413" y="3236913"/>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01" name="Oval 324"/>
          <p:cNvSpPr>
            <a:spLocks noChangeArrowheads="1"/>
          </p:cNvSpPr>
          <p:nvPr/>
        </p:nvSpPr>
        <p:spPr bwMode="auto">
          <a:xfrm rot="1140820">
            <a:off x="3835400" y="3367088"/>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02" name="Oval 325"/>
          <p:cNvSpPr>
            <a:spLocks noChangeArrowheads="1"/>
          </p:cNvSpPr>
          <p:nvPr/>
        </p:nvSpPr>
        <p:spPr bwMode="auto">
          <a:xfrm rot="1140820">
            <a:off x="3822700" y="34956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03" name="Oval 326"/>
          <p:cNvSpPr>
            <a:spLocks noChangeArrowheads="1"/>
          </p:cNvSpPr>
          <p:nvPr/>
        </p:nvSpPr>
        <p:spPr bwMode="auto">
          <a:xfrm rot="1140820">
            <a:off x="3765550" y="35718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04" name="Oval 327"/>
          <p:cNvSpPr>
            <a:spLocks noChangeArrowheads="1"/>
          </p:cNvSpPr>
          <p:nvPr/>
        </p:nvSpPr>
        <p:spPr bwMode="auto">
          <a:xfrm rot="1140820">
            <a:off x="3760788" y="37242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05" name="Oval 328"/>
          <p:cNvSpPr>
            <a:spLocks noChangeArrowheads="1"/>
          </p:cNvSpPr>
          <p:nvPr/>
        </p:nvSpPr>
        <p:spPr bwMode="auto">
          <a:xfrm rot="1140820">
            <a:off x="3746500" y="38354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06" name="Oval 329"/>
          <p:cNvSpPr>
            <a:spLocks noChangeArrowheads="1"/>
          </p:cNvSpPr>
          <p:nvPr/>
        </p:nvSpPr>
        <p:spPr bwMode="auto">
          <a:xfrm rot="1140820">
            <a:off x="3760788" y="39528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07" name="Oval 330"/>
          <p:cNvSpPr>
            <a:spLocks noChangeArrowheads="1"/>
          </p:cNvSpPr>
          <p:nvPr/>
        </p:nvSpPr>
        <p:spPr bwMode="auto">
          <a:xfrm rot="1140820">
            <a:off x="3746500" y="3998913"/>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08" name="Oval 331"/>
          <p:cNvSpPr>
            <a:spLocks noChangeArrowheads="1"/>
          </p:cNvSpPr>
          <p:nvPr/>
        </p:nvSpPr>
        <p:spPr bwMode="auto">
          <a:xfrm rot="1140820">
            <a:off x="3773488" y="4129088"/>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09" name="Oval 332"/>
          <p:cNvSpPr>
            <a:spLocks noChangeArrowheads="1"/>
          </p:cNvSpPr>
          <p:nvPr/>
        </p:nvSpPr>
        <p:spPr bwMode="auto">
          <a:xfrm rot="1140820">
            <a:off x="3760788" y="42576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10" name="Oval 333"/>
          <p:cNvSpPr>
            <a:spLocks noChangeArrowheads="1"/>
          </p:cNvSpPr>
          <p:nvPr/>
        </p:nvSpPr>
        <p:spPr bwMode="auto">
          <a:xfrm rot="1140820">
            <a:off x="3754438" y="28860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11" name="Oval 334"/>
          <p:cNvSpPr>
            <a:spLocks noChangeArrowheads="1"/>
          </p:cNvSpPr>
          <p:nvPr/>
        </p:nvSpPr>
        <p:spPr bwMode="auto">
          <a:xfrm rot="1140820">
            <a:off x="3749675" y="30384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12" name="Oval 335"/>
          <p:cNvSpPr>
            <a:spLocks noChangeArrowheads="1"/>
          </p:cNvSpPr>
          <p:nvPr/>
        </p:nvSpPr>
        <p:spPr bwMode="auto">
          <a:xfrm rot="1140820">
            <a:off x="3735388" y="31496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13" name="Oval 336"/>
          <p:cNvSpPr>
            <a:spLocks noChangeArrowheads="1"/>
          </p:cNvSpPr>
          <p:nvPr/>
        </p:nvSpPr>
        <p:spPr bwMode="auto">
          <a:xfrm rot="1140820">
            <a:off x="3749675" y="32670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14" name="Oval 337"/>
          <p:cNvSpPr>
            <a:spLocks noChangeArrowheads="1"/>
          </p:cNvSpPr>
          <p:nvPr/>
        </p:nvSpPr>
        <p:spPr bwMode="auto">
          <a:xfrm rot="1140820">
            <a:off x="3735388" y="3313113"/>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15" name="Oval 338"/>
          <p:cNvSpPr>
            <a:spLocks noChangeArrowheads="1"/>
          </p:cNvSpPr>
          <p:nvPr/>
        </p:nvSpPr>
        <p:spPr bwMode="auto">
          <a:xfrm rot="1140820">
            <a:off x="3762375" y="3443288"/>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16" name="Oval 339"/>
          <p:cNvSpPr>
            <a:spLocks noChangeArrowheads="1"/>
          </p:cNvSpPr>
          <p:nvPr/>
        </p:nvSpPr>
        <p:spPr bwMode="auto">
          <a:xfrm rot="1140820">
            <a:off x="3749675" y="35718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17" name="Oval 340"/>
          <p:cNvSpPr>
            <a:spLocks noChangeArrowheads="1"/>
          </p:cNvSpPr>
          <p:nvPr/>
        </p:nvSpPr>
        <p:spPr bwMode="auto">
          <a:xfrm rot="1140820">
            <a:off x="3692525" y="36480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18" name="Oval 341"/>
          <p:cNvSpPr>
            <a:spLocks noChangeArrowheads="1"/>
          </p:cNvSpPr>
          <p:nvPr/>
        </p:nvSpPr>
        <p:spPr bwMode="auto">
          <a:xfrm rot="1140820">
            <a:off x="3687763" y="38004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19" name="Oval 342"/>
          <p:cNvSpPr>
            <a:spLocks noChangeArrowheads="1"/>
          </p:cNvSpPr>
          <p:nvPr/>
        </p:nvSpPr>
        <p:spPr bwMode="auto">
          <a:xfrm rot="1140820">
            <a:off x="3673475" y="39116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20" name="Oval 343"/>
          <p:cNvSpPr>
            <a:spLocks noChangeArrowheads="1"/>
          </p:cNvSpPr>
          <p:nvPr/>
        </p:nvSpPr>
        <p:spPr bwMode="auto">
          <a:xfrm rot="1140820">
            <a:off x="3687763" y="40290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21" name="Oval 344"/>
          <p:cNvSpPr>
            <a:spLocks noChangeArrowheads="1"/>
          </p:cNvSpPr>
          <p:nvPr/>
        </p:nvSpPr>
        <p:spPr bwMode="auto">
          <a:xfrm rot="1140820">
            <a:off x="3673475" y="4075113"/>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22" name="Oval 345"/>
          <p:cNvSpPr>
            <a:spLocks noChangeArrowheads="1"/>
          </p:cNvSpPr>
          <p:nvPr/>
        </p:nvSpPr>
        <p:spPr bwMode="auto">
          <a:xfrm rot="1140820">
            <a:off x="3700463" y="4205288"/>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23" name="Oval 346"/>
          <p:cNvSpPr>
            <a:spLocks noChangeArrowheads="1"/>
          </p:cNvSpPr>
          <p:nvPr/>
        </p:nvSpPr>
        <p:spPr bwMode="auto">
          <a:xfrm rot="1140820">
            <a:off x="3687763" y="43338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24" name="Oval 347"/>
          <p:cNvSpPr>
            <a:spLocks noChangeArrowheads="1"/>
          </p:cNvSpPr>
          <p:nvPr/>
        </p:nvSpPr>
        <p:spPr bwMode="auto">
          <a:xfrm rot="1140820">
            <a:off x="3665538" y="30384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25" name="Oval 348"/>
          <p:cNvSpPr>
            <a:spLocks noChangeArrowheads="1"/>
          </p:cNvSpPr>
          <p:nvPr/>
        </p:nvSpPr>
        <p:spPr bwMode="auto">
          <a:xfrm rot="1140820">
            <a:off x="3660775" y="31908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26" name="Oval 349"/>
          <p:cNvSpPr>
            <a:spLocks noChangeArrowheads="1"/>
          </p:cNvSpPr>
          <p:nvPr/>
        </p:nvSpPr>
        <p:spPr bwMode="auto">
          <a:xfrm rot="1140820">
            <a:off x="3646488" y="33020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27" name="Oval 350"/>
          <p:cNvSpPr>
            <a:spLocks noChangeArrowheads="1"/>
          </p:cNvSpPr>
          <p:nvPr/>
        </p:nvSpPr>
        <p:spPr bwMode="auto">
          <a:xfrm rot="1140820">
            <a:off x="3660775" y="34194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28" name="Oval 351"/>
          <p:cNvSpPr>
            <a:spLocks noChangeArrowheads="1"/>
          </p:cNvSpPr>
          <p:nvPr/>
        </p:nvSpPr>
        <p:spPr bwMode="auto">
          <a:xfrm rot="1140820">
            <a:off x="3646488" y="3465513"/>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29" name="Oval 352"/>
          <p:cNvSpPr>
            <a:spLocks noChangeArrowheads="1"/>
          </p:cNvSpPr>
          <p:nvPr/>
        </p:nvSpPr>
        <p:spPr bwMode="auto">
          <a:xfrm rot="1140820">
            <a:off x="3673475" y="3595688"/>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30" name="Oval 353"/>
          <p:cNvSpPr>
            <a:spLocks noChangeArrowheads="1"/>
          </p:cNvSpPr>
          <p:nvPr/>
        </p:nvSpPr>
        <p:spPr bwMode="auto">
          <a:xfrm rot="1140820">
            <a:off x="3660775" y="37242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31" name="Oval 354"/>
          <p:cNvSpPr>
            <a:spLocks noChangeArrowheads="1"/>
          </p:cNvSpPr>
          <p:nvPr/>
        </p:nvSpPr>
        <p:spPr bwMode="auto">
          <a:xfrm rot="1140820">
            <a:off x="3603625" y="38004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32" name="Oval 355"/>
          <p:cNvSpPr>
            <a:spLocks noChangeArrowheads="1"/>
          </p:cNvSpPr>
          <p:nvPr/>
        </p:nvSpPr>
        <p:spPr bwMode="auto">
          <a:xfrm rot="1140820">
            <a:off x="3598863" y="39528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33" name="Oval 356"/>
          <p:cNvSpPr>
            <a:spLocks noChangeArrowheads="1"/>
          </p:cNvSpPr>
          <p:nvPr/>
        </p:nvSpPr>
        <p:spPr bwMode="auto">
          <a:xfrm rot="1140820">
            <a:off x="3584575" y="40640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34" name="Oval 357"/>
          <p:cNvSpPr>
            <a:spLocks noChangeArrowheads="1"/>
          </p:cNvSpPr>
          <p:nvPr/>
        </p:nvSpPr>
        <p:spPr bwMode="auto">
          <a:xfrm rot="1140820">
            <a:off x="3598863" y="41814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35" name="Oval 358"/>
          <p:cNvSpPr>
            <a:spLocks noChangeArrowheads="1"/>
          </p:cNvSpPr>
          <p:nvPr/>
        </p:nvSpPr>
        <p:spPr bwMode="auto">
          <a:xfrm rot="1140820">
            <a:off x="3584575" y="4227513"/>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36" name="Oval 359"/>
          <p:cNvSpPr>
            <a:spLocks noChangeArrowheads="1"/>
          </p:cNvSpPr>
          <p:nvPr/>
        </p:nvSpPr>
        <p:spPr bwMode="auto">
          <a:xfrm rot="1140820">
            <a:off x="3602038" y="30384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37" name="Oval 360"/>
          <p:cNvSpPr>
            <a:spLocks noChangeArrowheads="1"/>
          </p:cNvSpPr>
          <p:nvPr/>
        </p:nvSpPr>
        <p:spPr bwMode="auto">
          <a:xfrm rot="1140820">
            <a:off x="3597275" y="31908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38" name="Oval 361"/>
          <p:cNvSpPr>
            <a:spLocks noChangeArrowheads="1"/>
          </p:cNvSpPr>
          <p:nvPr/>
        </p:nvSpPr>
        <p:spPr bwMode="auto">
          <a:xfrm rot="1140820">
            <a:off x="3582988" y="33020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39" name="Oval 362"/>
          <p:cNvSpPr>
            <a:spLocks noChangeArrowheads="1"/>
          </p:cNvSpPr>
          <p:nvPr/>
        </p:nvSpPr>
        <p:spPr bwMode="auto">
          <a:xfrm rot="1140820">
            <a:off x="3597275" y="34194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40" name="Oval 363"/>
          <p:cNvSpPr>
            <a:spLocks noChangeArrowheads="1"/>
          </p:cNvSpPr>
          <p:nvPr/>
        </p:nvSpPr>
        <p:spPr bwMode="auto">
          <a:xfrm rot="1140820">
            <a:off x="3582988" y="3465513"/>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41" name="Oval 364"/>
          <p:cNvSpPr>
            <a:spLocks noChangeArrowheads="1"/>
          </p:cNvSpPr>
          <p:nvPr/>
        </p:nvSpPr>
        <p:spPr bwMode="auto">
          <a:xfrm rot="1140820">
            <a:off x="3609975" y="3595688"/>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42" name="Oval 365"/>
          <p:cNvSpPr>
            <a:spLocks noChangeArrowheads="1"/>
          </p:cNvSpPr>
          <p:nvPr/>
        </p:nvSpPr>
        <p:spPr bwMode="auto">
          <a:xfrm rot="1140820">
            <a:off x="3597275" y="37242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43" name="Oval 366"/>
          <p:cNvSpPr>
            <a:spLocks noChangeArrowheads="1"/>
          </p:cNvSpPr>
          <p:nvPr/>
        </p:nvSpPr>
        <p:spPr bwMode="auto">
          <a:xfrm rot="1140820">
            <a:off x="3540125" y="38004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44" name="Oval 367"/>
          <p:cNvSpPr>
            <a:spLocks noChangeArrowheads="1"/>
          </p:cNvSpPr>
          <p:nvPr/>
        </p:nvSpPr>
        <p:spPr bwMode="auto">
          <a:xfrm rot="1140820">
            <a:off x="3535363" y="39528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45" name="Oval 368"/>
          <p:cNvSpPr>
            <a:spLocks noChangeArrowheads="1"/>
          </p:cNvSpPr>
          <p:nvPr/>
        </p:nvSpPr>
        <p:spPr bwMode="auto">
          <a:xfrm rot="1140820">
            <a:off x="3521075" y="4064000"/>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46" name="Oval 369"/>
          <p:cNvSpPr>
            <a:spLocks noChangeArrowheads="1"/>
          </p:cNvSpPr>
          <p:nvPr/>
        </p:nvSpPr>
        <p:spPr bwMode="auto">
          <a:xfrm rot="1140820">
            <a:off x="3535363" y="4181475"/>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47" name="Oval 370"/>
          <p:cNvSpPr>
            <a:spLocks noChangeArrowheads="1"/>
          </p:cNvSpPr>
          <p:nvPr/>
        </p:nvSpPr>
        <p:spPr bwMode="auto">
          <a:xfrm rot="1140820">
            <a:off x="3521075" y="4227513"/>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48" name="Oval 371"/>
          <p:cNvSpPr>
            <a:spLocks noChangeArrowheads="1"/>
          </p:cNvSpPr>
          <p:nvPr/>
        </p:nvSpPr>
        <p:spPr bwMode="auto">
          <a:xfrm rot="1140820">
            <a:off x="3548063" y="4357688"/>
            <a:ext cx="76200" cy="3810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nvGrpSpPr>
          <p:cNvPr id="221449" name="Group 372"/>
          <p:cNvGrpSpPr>
            <a:grpSpLocks/>
          </p:cNvGrpSpPr>
          <p:nvPr/>
        </p:nvGrpSpPr>
        <p:grpSpPr bwMode="auto">
          <a:xfrm>
            <a:off x="3821113" y="2733675"/>
            <a:ext cx="309562" cy="1524000"/>
            <a:chOff x="5181" y="3408"/>
            <a:chExt cx="195" cy="960"/>
          </a:xfrm>
        </p:grpSpPr>
        <p:sp>
          <p:nvSpPr>
            <p:cNvPr id="221511" name="Oval 373"/>
            <p:cNvSpPr>
              <a:spLocks noChangeArrowheads="1"/>
            </p:cNvSpPr>
            <p:nvPr/>
          </p:nvSpPr>
          <p:spPr bwMode="auto">
            <a:xfrm rot="1623453">
              <a:off x="5184" y="4128"/>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nvGrpSpPr>
            <p:cNvPr id="221512" name="Group 374"/>
            <p:cNvGrpSpPr>
              <a:grpSpLocks/>
            </p:cNvGrpSpPr>
            <p:nvPr/>
          </p:nvGrpSpPr>
          <p:grpSpPr bwMode="auto">
            <a:xfrm>
              <a:off x="5181" y="3408"/>
              <a:ext cx="195" cy="915"/>
              <a:chOff x="5136" y="3408"/>
              <a:chExt cx="195" cy="915"/>
            </a:xfrm>
          </p:grpSpPr>
          <p:sp>
            <p:nvSpPr>
              <p:cNvPr id="221513" name="Oval 375"/>
              <p:cNvSpPr>
                <a:spLocks noChangeArrowheads="1"/>
              </p:cNvSpPr>
              <p:nvPr/>
            </p:nvSpPr>
            <p:spPr bwMode="auto">
              <a:xfrm rot="1623453">
                <a:off x="5280" y="3504"/>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14" name="Oval 376"/>
              <p:cNvSpPr>
                <a:spLocks noChangeArrowheads="1"/>
              </p:cNvSpPr>
              <p:nvPr/>
            </p:nvSpPr>
            <p:spPr bwMode="auto">
              <a:xfrm rot="1623453">
                <a:off x="5265" y="3723"/>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15" name="Oval 377"/>
              <p:cNvSpPr>
                <a:spLocks noChangeArrowheads="1"/>
              </p:cNvSpPr>
              <p:nvPr/>
            </p:nvSpPr>
            <p:spPr bwMode="auto">
              <a:xfrm rot="1623453">
                <a:off x="5283" y="3589"/>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16" name="Oval 378"/>
              <p:cNvSpPr>
                <a:spLocks noChangeArrowheads="1"/>
              </p:cNvSpPr>
              <p:nvPr/>
            </p:nvSpPr>
            <p:spPr bwMode="auto">
              <a:xfrm rot="1623453">
                <a:off x="5259" y="3843"/>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17" name="Oval 379"/>
              <p:cNvSpPr>
                <a:spLocks noChangeArrowheads="1"/>
              </p:cNvSpPr>
              <p:nvPr/>
            </p:nvSpPr>
            <p:spPr bwMode="auto">
              <a:xfrm rot="1623453">
                <a:off x="5280" y="3936"/>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18" name="Oval 380"/>
              <p:cNvSpPr>
                <a:spLocks noChangeArrowheads="1"/>
              </p:cNvSpPr>
              <p:nvPr/>
            </p:nvSpPr>
            <p:spPr bwMode="auto">
              <a:xfrm rot="1623453">
                <a:off x="5280" y="3408"/>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19" name="Oval 381"/>
              <p:cNvSpPr>
                <a:spLocks noChangeArrowheads="1"/>
              </p:cNvSpPr>
              <p:nvPr/>
            </p:nvSpPr>
            <p:spPr bwMode="auto">
              <a:xfrm rot="1623453">
                <a:off x="5229" y="3606"/>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20" name="Oval 382"/>
              <p:cNvSpPr>
                <a:spLocks noChangeArrowheads="1"/>
              </p:cNvSpPr>
              <p:nvPr/>
            </p:nvSpPr>
            <p:spPr bwMode="auto">
              <a:xfrm rot="1623453">
                <a:off x="5214" y="3825"/>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21" name="Oval 383"/>
              <p:cNvSpPr>
                <a:spLocks noChangeArrowheads="1"/>
              </p:cNvSpPr>
              <p:nvPr/>
            </p:nvSpPr>
            <p:spPr bwMode="auto">
              <a:xfrm rot="1623453">
                <a:off x="5232" y="3691"/>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22" name="Oval 384"/>
              <p:cNvSpPr>
                <a:spLocks noChangeArrowheads="1"/>
              </p:cNvSpPr>
              <p:nvPr/>
            </p:nvSpPr>
            <p:spPr bwMode="auto">
              <a:xfrm rot="1623453">
                <a:off x="5208" y="3945"/>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23" name="Oval 385"/>
              <p:cNvSpPr>
                <a:spLocks noChangeArrowheads="1"/>
              </p:cNvSpPr>
              <p:nvPr/>
            </p:nvSpPr>
            <p:spPr bwMode="auto">
              <a:xfrm rot="1623453">
                <a:off x="5229" y="4038"/>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24" name="Oval 386"/>
              <p:cNvSpPr>
                <a:spLocks noChangeArrowheads="1"/>
              </p:cNvSpPr>
              <p:nvPr/>
            </p:nvSpPr>
            <p:spPr bwMode="auto">
              <a:xfrm rot="1623453">
                <a:off x="5229" y="3510"/>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25" name="Oval 387"/>
              <p:cNvSpPr>
                <a:spLocks noChangeArrowheads="1"/>
              </p:cNvSpPr>
              <p:nvPr/>
            </p:nvSpPr>
            <p:spPr bwMode="auto">
              <a:xfrm rot="1623453">
                <a:off x="5157" y="3744"/>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26" name="Oval 388"/>
              <p:cNvSpPr>
                <a:spLocks noChangeArrowheads="1"/>
              </p:cNvSpPr>
              <p:nvPr/>
            </p:nvSpPr>
            <p:spPr bwMode="auto">
              <a:xfrm rot="1623453">
                <a:off x="5142" y="3963"/>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27" name="Oval 389"/>
              <p:cNvSpPr>
                <a:spLocks noChangeArrowheads="1"/>
              </p:cNvSpPr>
              <p:nvPr/>
            </p:nvSpPr>
            <p:spPr bwMode="auto">
              <a:xfrm rot="1623453">
                <a:off x="5160" y="3829"/>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28" name="Oval 390"/>
              <p:cNvSpPr>
                <a:spLocks noChangeArrowheads="1"/>
              </p:cNvSpPr>
              <p:nvPr/>
            </p:nvSpPr>
            <p:spPr bwMode="auto">
              <a:xfrm rot="1623453">
                <a:off x="5136" y="4083"/>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29" name="Oval 391"/>
              <p:cNvSpPr>
                <a:spLocks noChangeArrowheads="1"/>
              </p:cNvSpPr>
              <p:nvPr/>
            </p:nvSpPr>
            <p:spPr bwMode="auto">
              <a:xfrm rot="1623453">
                <a:off x="5157" y="3648"/>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grpSp>
      <p:grpSp>
        <p:nvGrpSpPr>
          <p:cNvPr id="221450" name="Group 392"/>
          <p:cNvGrpSpPr>
            <a:grpSpLocks/>
          </p:cNvGrpSpPr>
          <p:nvPr/>
        </p:nvGrpSpPr>
        <p:grpSpPr bwMode="auto">
          <a:xfrm>
            <a:off x="3825875" y="3190875"/>
            <a:ext cx="309563" cy="1524000"/>
            <a:chOff x="5181" y="3408"/>
            <a:chExt cx="195" cy="960"/>
          </a:xfrm>
        </p:grpSpPr>
        <p:sp>
          <p:nvSpPr>
            <p:cNvPr id="221492" name="Oval 393"/>
            <p:cNvSpPr>
              <a:spLocks noChangeArrowheads="1"/>
            </p:cNvSpPr>
            <p:nvPr/>
          </p:nvSpPr>
          <p:spPr bwMode="auto">
            <a:xfrm rot="1623453">
              <a:off x="5184" y="4128"/>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nvGrpSpPr>
            <p:cNvPr id="221493" name="Group 394"/>
            <p:cNvGrpSpPr>
              <a:grpSpLocks/>
            </p:cNvGrpSpPr>
            <p:nvPr/>
          </p:nvGrpSpPr>
          <p:grpSpPr bwMode="auto">
            <a:xfrm>
              <a:off x="5181" y="3408"/>
              <a:ext cx="195" cy="915"/>
              <a:chOff x="5136" y="3408"/>
              <a:chExt cx="195" cy="915"/>
            </a:xfrm>
          </p:grpSpPr>
          <p:sp>
            <p:nvSpPr>
              <p:cNvPr id="221494" name="Oval 395"/>
              <p:cNvSpPr>
                <a:spLocks noChangeArrowheads="1"/>
              </p:cNvSpPr>
              <p:nvPr/>
            </p:nvSpPr>
            <p:spPr bwMode="auto">
              <a:xfrm rot="1623453">
                <a:off x="5280" y="3504"/>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95" name="Oval 396"/>
              <p:cNvSpPr>
                <a:spLocks noChangeArrowheads="1"/>
              </p:cNvSpPr>
              <p:nvPr/>
            </p:nvSpPr>
            <p:spPr bwMode="auto">
              <a:xfrm rot="1623453">
                <a:off x="5265" y="3723"/>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96" name="Oval 397"/>
              <p:cNvSpPr>
                <a:spLocks noChangeArrowheads="1"/>
              </p:cNvSpPr>
              <p:nvPr/>
            </p:nvSpPr>
            <p:spPr bwMode="auto">
              <a:xfrm rot="1623453">
                <a:off x="5283" y="3589"/>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97" name="Oval 398"/>
              <p:cNvSpPr>
                <a:spLocks noChangeArrowheads="1"/>
              </p:cNvSpPr>
              <p:nvPr/>
            </p:nvSpPr>
            <p:spPr bwMode="auto">
              <a:xfrm rot="1623453">
                <a:off x="5259" y="3843"/>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98" name="Oval 399"/>
              <p:cNvSpPr>
                <a:spLocks noChangeArrowheads="1"/>
              </p:cNvSpPr>
              <p:nvPr/>
            </p:nvSpPr>
            <p:spPr bwMode="auto">
              <a:xfrm rot="1623453">
                <a:off x="5280" y="3936"/>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99" name="Oval 400"/>
              <p:cNvSpPr>
                <a:spLocks noChangeArrowheads="1"/>
              </p:cNvSpPr>
              <p:nvPr/>
            </p:nvSpPr>
            <p:spPr bwMode="auto">
              <a:xfrm rot="1623453">
                <a:off x="5280" y="3408"/>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00" name="Oval 401"/>
              <p:cNvSpPr>
                <a:spLocks noChangeArrowheads="1"/>
              </p:cNvSpPr>
              <p:nvPr/>
            </p:nvSpPr>
            <p:spPr bwMode="auto">
              <a:xfrm rot="1623453">
                <a:off x="5229" y="3606"/>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01" name="Oval 402"/>
              <p:cNvSpPr>
                <a:spLocks noChangeArrowheads="1"/>
              </p:cNvSpPr>
              <p:nvPr/>
            </p:nvSpPr>
            <p:spPr bwMode="auto">
              <a:xfrm rot="1623453">
                <a:off x="5214" y="3825"/>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02" name="Oval 403"/>
              <p:cNvSpPr>
                <a:spLocks noChangeArrowheads="1"/>
              </p:cNvSpPr>
              <p:nvPr/>
            </p:nvSpPr>
            <p:spPr bwMode="auto">
              <a:xfrm rot="1623453">
                <a:off x="5232" y="3691"/>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03" name="Oval 404"/>
              <p:cNvSpPr>
                <a:spLocks noChangeArrowheads="1"/>
              </p:cNvSpPr>
              <p:nvPr/>
            </p:nvSpPr>
            <p:spPr bwMode="auto">
              <a:xfrm rot="1623453">
                <a:off x="5208" y="3945"/>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04" name="Oval 405"/>
              <p:cNvSpPr>
                <a:spLocks noChangeArrowheads="1"/>
              </p:cNvSpPr>
              <p:nvPr/>
            </p:nvSpPr>
            <p:spPr bwMode="auto">
              <a:xfrm rot="1623453">
                <a:off x="5229" y="4038"/>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05" name="Oval 406"/>
              <p:cNvSpPr>
                <a:spLocks noChangeArrowheads="1"/>
              </p:cNvSpPr>
              <p:nvPr/>
            </p:nvSpPr>
            <p:spPr bwMode="auto">
              <a:xfrm rot="1623453">
                <a:off x="5229" y="3510"/>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06" name="Oval 407"/>
              <p:cNvSpPr>
                <a:spLocks noChangeArrowheads="1"/>
              </p:cNvSpPr>
              <p:nvPr/>
            </p:nvSpPr>
            <p:spPr bwMode="auto">
              <a:xfrm rot="1623453">
                <a:off x="5157" y="3744"/>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07" name="Oval 408"/>
              <p:cNvSpPr>
                <a:spLocks noChangeArrowheads="1"/>
              </p:cNvSpPr>
              <p:nvPr/>
            </p:nvSpPr>
            <p:spPr bwMode="auto">
              <a:xfrm rot="1623453">
                <a:off x="5142" y="3963"/>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08" name="Oval 409"/>
              <p:cNvSpPr>
                <a:spLocks noChangeArrowheads="1"/>
              </p:cNvSpPr>
              <p:nvPr/>
            </p:nvSpPr>
            <p:spPr bwMode="auto">
              <a:xfrm rot="1623453">
                <a:off x="5160" y="3829"/>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09" name="Oval 410"/>
              <p:cNvSpPr>
                <a:spLocks noChangeArrowheads="1"/>
              </p:cNvSpPr>
              <p:nvPr/>
            </p:nvSpPr>
            <p:spPr bwMode="auto">
              <a:xfrm rot="1623453">
                <a:off x="5136" y="4083"/>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510" name="Oval 411"/>
              <p:cNvSpPr>
                <a:spLocks noChangeArrowheads="1"/>
              </p:cNvSpPr>
              <p:nvPr/>
            </p:nvSpPr>
            <p:spPr bwMode="auto">
              <a:xfrm rot="1623453">
                <a:off x="5157" y="3648"/>
                <a:ext cx="48" cy="24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grpSp>
      <p:grpSp>
        <p:nvGrpSpPr>
          <p:cNvPr id="221451" name="Group 412"/>
          <p:cNvGrpSpPr>
            <a:grpSpLocks/>
          </p:cNvGrpSpPr>
          <p:nvPr/>
        </p:nvGrpSpPr>
        <p:grpSpPr bwMode="auto">
          <a:xfrm>
            <a:off x="3825875" y="2733675"/>
            <a:ext cx="457200" cy="1981200"/>
            <a:chOff x="1872" y="1296"/>
            <a:chExt cx="288" cy="1248"/>
          </a:xfrm>
        </p:grpSpPr>
        <p:sp>
          <p:nvSpPr>
            <p:cNvPr id="221487" name="Freeform 413"/>
            <p:cNvSpPr>
              <a:spLocks/>
            </p:cNvSpPr>
            <p:nvPr/>
          </p:nvSpPr>
          <p:spPr bwMode="auto">
            <a:xfrm>
              <a:off x="1872" y="2160"/>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488" name="Rectangle 414"/>
            <p:cNvSpPr>
              <a:spLocks noChangeArrowheads="1"/>
            </p:cNvSpPr>
            <p:nvPr/>
          </p:nvSpPr>
          <p:spPr bwMode="auto">
            <a:xfrm>
              <a:off x="2112" y="1296"/>
              <a:ext cx="48" cy="864"/>
            </a:xfrm>
            <a:prstGeom prst="rect">
              <a:avLst/>
            </a:prstGeom>
            <a:solidFill>
              <a:srgbClr val="FFFF99">
                <a:alpha val="50195"/>
              </a:srgb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89" name="Freeform 415"/>
            <p:cNvSpPr>
              <a:spLocks/>
            </p:cNvSpPr>
            <p:nvPr/>
          </p:nvSpPr>
          <p:spPr bwMode="auto">
            <a:xfrm>
              <a:off x="1872" y="1296"/>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490" name="Freeform 416"/>
            <p:cNvSpPr>
              <a:spLocks/>
            </p:cNvSpPr>
            <p:nvPr/>
          </p:nvSpPr>
          <p:spPr bwMode="auto">
            <a:xfrm>
              <a:off x="1920" y="1296"/>
              <a:ext cx="240" cy="1248"/>
            </a:xfrm>
            <a:custGeom>
              <a:avLst/>
              <a:gdLst>
                <a:gd name="T0" fmla="*/ 0 w 240"/>
                <a:gd name="T1" fmla="*/ 1248 h 1248"/>
                <a:gd name="T2" fmla="*/ 240 w 240"/>
                <a:gd name="T3" fmla="*/ 864 h 1248"/>
                <a:gd name="T4" fmla="*/ 240 w 240"/>
                <a:gd name="T5" fmla="*/ 0 h 1248"/>
                <a:gd name="T6" fmla="*/ 0 w 240"/>
                <a:gd name="T7" fmla="*/ 384 h 1248"/>
                <a:gd name="T8" fmla="*/ 0 w 240"/>
                <a:gd name="T9" fmla="*/ 1248 h 1248"/>
                <a:gd name="T10" fmla="*/ 0 60000 65536"/>
                <a:gd name="T11" fmla="*/ 0 60000 65536"/>
                <a:gd name="T12" fmla="*/ 0 60000 65536"/>
                <a:gd name="T13" fmla="*/ 0 60000 65536"/>
                <a:gd name="T14" fmla="*/ 0 60000 65536"/>
                <a:gd name="T15" fmla="*/ 0 w 240"/>
                <a:gd name="T16" fmla="*/ 0 h 1248"/>
                <a:gd name="T17" fmla="*/ 240 w 240"/>
                <a:gd name="T18" fmla="*/ 1248 h 1248"/>
              </a:gdLst>
              <a:ahLst/>
              <a:cxnLst>
                <a:cxn ang="T10">
                  <a:pos x="T0" y="T1"/>
                </a:cxn>
                <a:cxn ang="T11">
                  <a:pos x="T2" y="T3"/>
                </a:cxn>
                <a:cxn ang="T12">
                  <a:pos x="T4" y="T5"/>
                </a:cxn>
                <a:cxn ang="T13">
                  <a:pos x="T6" y="T7"/>
                </a:cxn>
                <a:cxn ang="T14">
                  <a:pos x="T8" y="T9"/>
                </a:cxn>
              </a:cxnLst>
              <a:rect l="T15" t="T16" r="T17" b="T18"/>
              <a:pathLst>
                <a:path w="240" h="1248">
                  <a:moveTo>
                    <a:pt x="0" y="1248"/>
                  </a:moveTo>
                  <a:lnTo>
                    <a:pt x="240" y="864"/>
                  </a:lnTo>
                  <a:lnTo>
                    <a:pt x="240" y="0"/>
                  </a:lnTo>
                  <a:lnTo>
                    <a:pt x="0" y="384"/>
                  </a:lnTo>
                  <a:lnTo>
                    <a:pt x="0" y="1248"/>
                  </a:lnTo>
                  <a:close/>
                </a:path>
              </a:pathLst>
            </a:custGeom>
            <a:solidFill>
              <a:srgbClr val="FFFF99">
                <a:alpha val="50195"/>
              </a:srgbClr>
            </a:solidFill>
            <a:ln w="9525">
              <a:solidFill>
                <a:schemeClr val="tx1"/>
              </a:solidFill>
              <a:round/>
              <a:headEnd/>
              <a:tailEnd/>
            </a:ln>
          </p:spPr>
          <p:txBody>
            <a:bodyPr wrap="none" anchor="ct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491" name="Rectangle 417"/>
            <p:cNvSpPr>
              <a:spLocks noChangeArrowheads="1"/>
            </p:cNvSpPr>
            <p:nvPr/>
          </p:nvSpPr>
          <p:spPr bwMode="auto">
            <a:xfrm>
              <a:off x="1872" y="1680"/>
              <a:ext cx="48" cy="864"/>
            </a:xfrm>
            <a:prstGeom prst="rect">
              <a:avLst/>
            </a:prstGeom>
            <a:solidFill>
              <a:srgbClr val="FFFF99">
                <a:alpha val="50195"/>
              </a:srgbClr>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sp>
        <p:nvSpPr>
          <p:cNvPr id="221452" name="Rectangle 418"/>
          <p:cNvSpPr>
            <a:spLocks noChangeArrowheads="1"/>
          </p:cNvSpPr>
          <p:nvPr/>
        </p:nvSpPr>
        <p:spPr bwMode="auto">
          <a:xfrm>
            <a:off x="1219200" y="1323975"/>
            <a:ext cx="1587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r>
              <a:rPr lang="ja-JP" altLang="en-US" sz="1800">
                <a:solidFill>
                  <a:srgbClr val="FF0000"/>
                </a:solidFill>
                <a:latin typeface="Times New Roman" panose="02020603050405020304" pitchFamily="18" charset="0"/>
                <a:cs typeface="Times New Roman" panose="02020603050405020304" pitchFamily="18" charset="0"/>
              </a:rPr>
              <a:t>透明導電体</a:t>
            </a:r>
            <a:br>
              <a:rPr lang="ja-JP" altLang="en-US" sz="1800">
                <a:solidFill>
                  <a:srgbClr val="FF0000"/>
                </a:solidFill>
                <a:latin typeface="Times New Roman" panose="02020603050405020304" pitchFamily="18" charset="0"/>
                <a:cs typeface="Times New Roman" panose="02020603050405020304" pitchFamily="18" charset="0"/>
              </a:rPr>
            </a:br>
            <a:r>
              <a:rPr lang="en-US" altLang="ja-JP" sz="1800">
                <a:solidFill>
                  <a:srgbClr val="FF0000"/>
                </a:solidFill>
                <a:latin typeface="Times New Roman" panose="02020603050405020304" pitchFamily="18" charset="0"/>
                <a:cs typeface="Times New Roman" panose="02020603050405020304" pitchFamily="18" charset="0"/>
              </a:rPr>
              <a:t>In</a:t>
            </a:r>
            <a:r>
              <a:rPr lang="en-US" altLang="ja-JP" sz="1800" baseline="-25000">
                <a:solidFill>
                  <a:srgbClr val="FF0000"/>
                </a:solidFill>
                <a:latin typeface="Times New Roman" panose="02020603050405020304" pitchFamily="18" charset="0"/>
                <a:cs typeface="Times New Roman" panose="02020603050405020304" pitchFamily="18" charset="0"/>
              </a:rPr>
              <a:t>2</a:t>
            </a:r>
            <a:r>
              <a:rPr lang="en-US" altLang="ja-JP" sz="1800">
                <a:solidFill>
                  <a:srgbClr val="FF0000"/>
                </a:solidFill>
                <a:latin typeface="Times New Roman" panose="02020603050405020304" pitchFamily="18" charset="0"/>
                <a:cs typeface="Times New Roman" panose="02020603050405020304" pitchFamily="18" charset="0"/>
              </a:rPr>
              <a:t>O</a:t>
            </a:r>
            <a:r>
              <a:rPr lang="en-US" altLang="ja-JP" sz="1800" baseline="-25000">
                <a:solidFill>
                  <a:srgbClr val="FF0000"/>
                </a:solidFill>
                <a:latin typeface="Times New Roman" panose="02020603050405020304" pitchFamily="18" charset="0"/>
                <a:cs typeface="Times New Roman" panose="02020603050405020304" pitchFamily="18" charset="0"/>
              </a:rPr>
              <a:t>3</a:t>
            </a:r>
            <a:r>
              <a:rPr lang="en-US" altLang="ja-JP" sz="1800">
                <a:solidFill>
                  <a:srgbClr val="FF0000"/>
                </a:solidFill>
                <a:latin typeface="Times New Roman" panose="02020603050405020304" pitchFamily="18" charset="0"/>
                <a:cs typeface="Times New Roman" panose="02020603050405020304" pitchFamily="18" charset="0"/>
              </a:rPr>
              <a:t>:Sn (ITO)</a:t>
            </a:r>
          </a:p>
        </p:txBody>
      </p:sp>
      <p:sp>
        <p:nvSpPr>
          <p:cNvPr id="221453" name="Text Box 419"/>
          <p:cNvSpPr txBox="1">
            <a:spLocks noChangeArrowheads="1"/>
          </p:cNvSpPr>
          <p:nvPr/>
        </p:nvSpPr>
        <p:spPr bwMode="auto">
          <a:xfrm>
            <a:off x="4359275" y="2460625"/>
            <a:ext cx="798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r>
              <a:rPr lang="ja-JP" altLang="en-US" sz="1600" b="1">
                <a:solidFill>
                  <a:srgbClr val="000000"/>
                </a:solidFill>
                <a:latin typeface="Times New Roman" panose="02020603050405020304" pitchFamily="18" charset="0"/>
                <a:cs typeface="Times New Roman" panose="02020603050405020304" pitchFamily="18" charset="0"/>
              </a:rPr>
              <a:t>偏光板</a:t>
            </a:r>
          </a:p>
        </p:txBody>
      </p:sp>
      <p:sp>
        <p:nvSpPr>
          <p:cNvPr id="221454" name="Text Box 420"/>
          <p:cNvSpPr txBox="1">
            <a:spLocks noChangeArrowheads="1"/>
          </p:cNvSpPr>
          <p:nvPr/>
        </p:nvSpPr>
        <p:spPr bwMode="auto">
          <a:xfrm>
            <a:off x="3673475" y="2406650"/>
            <a:ext cx="593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r>
              <a:rPr lang="ja-JP" altLang="en-US" sz="1600" b="1">
                <a:solidFill>
                  <a:srgbClr val="000000"/>
                </a:solidFill>
                <a:latin typeface="Times New Roman" panose="02020603050405020304" pitchFamily="18" charset="0"/>
                <a:cs typeface="Times New Roman" panose="02020603050405020304" pitchFamily="18" charset="0"/>
              </a:rPr>
              <a:t>液晶</a:t>
            </a:r>
          </a:p>
        </p:txBody>
      </p:sp>
      <p:grpSp>
        <p:nvGrpSpPr>
          <p:cNvPr id="221455" name="Group 421"/>
          <p:cNvGrpSpPr>
            <a:grpSpLocks/>
          </p:cNvGrpSpPr>
          <p:nvPr/>
        </p:nvGrpSpPr>
        <p:grpSpPr bwMode="auto">
          <a:xfrm>
            <a:off x="3825875" y="1285875"/>
            <a:ext cx="746125" cy="381000"/>
            <a:chOff x="172" y="3744"/>
            <a:chExt cx="470" cy="240"/>
          </a:xfrm>
        </p:grpSpPr>
        <p:grpSp>
          <p:nvGrpSpPr>
            <p:cNvPr id="221476" name="Group 422"/>
            <p:cNvGrpSpPr>
              <a:grpSpLocks/>
            </p:cNvGrpSpPr>
            <p:nvPr/>
          </p:nvGrpSpPr>
          <p:grpSpPr bwMode="auto">
            <a:xfrm>
              <a:off x="172" y="3744"/>
              <a:ext cx="470" cy="240"/>
              <a:chOff x="172" y="3744"/>
              <a:chExt cx="470" cy="240"/>
            </a:xfrm>
          </p:grpSpPr>
          <p:grpSp>
            <p:nvGrpSpPr>
              <p:cNvPr id="221482" name="Group 423"/>
              <p:cNvGrpSpPr>
                <a:grpSpLocks/>
              </p:cNvGrpSpPr>
              <p:nvPr/>
            </p:nvGrpSpPr>
            <p:grpSpPr bwMode="auto">
              <a:xfrm>
                <a:off x="172" y="3744"/>
                <a:ext cx="470" cy="240"/>
                <a:chOff x="172" y="3744"/>
                <a:chExt cx="470" cy="240"/>
              </a:xfrm>
            </p:grpSpPr>
            <p:sp>
              <p:nvSpPr>
                <p:cNvPr id="221484" name="Oval 424"/>
                <p:cNvSpPr>
                  <a:spLocks noChangeArrowheads="1"/>
                </p:cNvSpPr>
                <p:nvPr/>
              </p:nvSpPr>
              <p:spPr bwMode="auto">
                <a:xfrm>
                  <a:off x="498" y="3744"/>
                  <a:ext cx="144" cy="240"/>
                </a:xfrm>
                <a:prstGeom prst="ellipse">
                  <a:avLst/>
                </a:prstGeom>
                <a:solidFill>
                  <a:srgbClr val="FF6600"/>
                </a:solidFill>
                <a:ln w="317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85" name="Rectangle 425"/>
                <p:cNvSpPr>
                  <a:spLocks noChangeArrowheads="1"/>
                </p:cNvSpPr>
                <p:nvPr/>
              </p:nvSpPr>
              <p:spPr bwMode="auto">
                <a:xfrm>
                  <a:off x="240" y="3744"/>
                  <a:ext cx="336" cy="240"/>
                </a:xfrm>
                <a:prstGeom prst="rect">
                  <a:avLst/>
                </a:prstGeom>
                <a:solidFill>
                  <a:srgbClr val="FF6600"/>
                </a:solidFill>
                <a:ln w="317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86" name="Oval 426"/>
                <p:cNvSpPr>
                  <a:spLocks noChangeArrowheads="1"/>
                </p:cNvSpPr>
                <p:nvPr/>
              </p:nvSpPr>
              <p:spPr bwMode="auto">
                <a:xfrm>
                  <a:off x="172" y="3744"/>
                  <a:ext cx="144" cy="240"/>
                </a:xfrm>
                <a:prstGeom prst="ellipse">
                  <a:avLst/>
                </a:prstGeom>
                <a:solidFill>
                  <a:srgbClr val="FF6600"/>
                </a:solidFill>
                <a:ln w="317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sp>
            <p:nvSpPr>
              <p:cNvPr id="221483" name="Rectangle 427"/>
              <p:cNvSpPr>
                <a:spLocks noChangeArrowheads="1"/>
              </p:cNvSpPr>
              <p:nvPr/>
            </p:nvSpPr>
            <p:spPr bwMode="auto">
              <a:xfrm>
                <a:off x="528" y="3748"/>
                <a:ext cx="47" cy="231"/>
              </a:xfrm>
              <a:prstGeom prst="rect">
                <a:avLst/>
              </a:prstGeom>
              <a:solidFill>
                <a:srgbClr val="FF6600"/>
              </a:solidFill>
              <a:ln w="9525">
                <a:solidFill>
                  <a:srgbClr val="FF66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grpSp>
          <p:nvGrpSpPr>
            <p:cNvPr id="221477" name="Group 428"/>
            <p:cNvGrpSpPr>
              <a:grpSpLocks/>
            </p:cNvGrpSpPr>
            <p:nvPr/>
          </p:nvGrpSpPr>
          <p:grpSpPr bwMode="auto">
            <a:xfrm>
              <a:off x="194" y="3840"/>
              <a:ext cx="53" cy="48"/>
              <a:chOff x="115" y="3648"/>
              <a:chExt cx="53" cy="48"/>
            </a:xfrm>
          </p:grpSpPr>
          <p:sp>
            <p:nvSpPr>
              <p:cNvPr id="221478" name="Oval 429"/>
              <p:cNvSpPr>
                <a:spLocks noChangeAspect="1" noChangeArrowheads="1"/>
              </p:cNvSpPr>
              <p:nvPr/>
            </p:nvSpPr>
            <p:spPr bwMode="auto">
              <a:xfrm>
                <a:off x="139" y="3648"/>
                <a:ext cx="29" cy="48"/>
              </a:xfrm>
              <a:prstGeom prst="ellipse">
                <a:avLst/>
              </a:prstGeom>
              <a:solidFill>
                <a:srgbClr val="FF6600"/>
              </a:solidFill>
              <a:ln w="317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79" name="Rectangle 430"/>
              <p:cNvSpPr>
                <a:spLocks noChangeArrowheads="1"/>
              </p:cNvSpPr>
              <p:nvPr/>
            </p:nvSpPr>
            <p:spPr bwMode="auto">
              <a:xfrm>
                <a:off x="130" y="3648"/>
                <a:ext cx="23" cy="48"/>
              </a:xfrm>
              <a:prstGeom prst="rect">
                <a:avLst/>
              </a:prstGeom>
              <a:solidFill>
                <a:srgbClr val="FF6600"/>
              </a:solidFill>
              <a:ln w="317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80" name="Oval 431"/>
              <p:cNvSpPr>
                <a:spLocks noChangeAspect="1" noChangeArrowheads="1"/>
              </p:cNvSpPr>
              <p:nvPr/>
            </p:nvSpPr>
            <p:spPr bwMode="auto">
              <a:xfrm>
                <a:off x="115" y="3648"/>
                <a:ext cx="29" cy="48"/>
              </a:xfrm>
              <a:prstGeom prst="ellipse">
                <a:avLst/>
              </a:prstGeom>
              <a:solidFill>
                <a:srgbClr val="FF6600"/>
              </a:solidFill>
              <a:ln w="317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sp>
            <p:nvSpPr>
              <p:cNvPr id="221481" name="Rectangle 432"/>
              <p:cNvSpPr>
                <a:spLocks noChangeArrowheads="1"/>
              </p:cNvSpPr>
              <p:nvPr/>
            </p:nvSpPr>
            <p:spPr bwMode="auto">
              <a:xfrm>
                <a:off x="148" y="3653"/>
                <a:ext cx="5" cy="41"/>
              </a:xfrm>
              <a:prstGeom prst="rect">
                <a:avLst/>
              </a:prstGeom>
              <a:solidFill>
                <a:srgbClr val="FF6600"/>
              </a:solidFill>
              <a:ln w="9525">
                <a:solidFill>
                  <a:srgbClr val="FF66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ja-JP" sz="2400" b="1">
                  <a:solidFill>
                    <a:srgbClr val="000000"/>
                  </a:solidFill>
                  <a:latin typeface="Times New Roman" panose="02020603050405020304" pitchFamily="18" charset="0"/>
                  <a:cs typeface="Times New Roman" panose="02020603050405020304" pitchFamily="18" charset="0"/>
                </a:endParaRPr>
              </a:p>
            </p:txBody>
          </p:sp>
        </p:grpSp>
      </p:grpSp>
      <p:sp>
        <p:nvSpPr>
          <p:cNvPr id="221456" name="Line 433"/>
          <p:cNvSpPr>
            <a:spLocks noChangeShapeType="1"/>
          </p:cNvSpPr>
          <p:nvPr/>
        </p:nvSpPr>
        <p:spPr bwMode="auto">
          <a:xfrm flipH="1">
            <a:off x="3673475" y="1476375"/>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457" name="Freeform 434"/>
          <p:cNvSpPr>
            <a:spLocks/>
          </p:cNvSpPr>
          <p:nvPr/>
        </p:nvSpPr>
        <p:spPr bwMode="auto">
          <a:xfrm>
            <a:off x="4672365" y="724635"/>
            <a:ext cx="4393855" cy="2656658"/>
          </a:xfrm>
          <a:custGeom>
            <a:avLst/>
            <a:gdLst>
              <a:gd name="T0" fmla="*/ 2147483646 w 2770"/>
              <a:gd name="T1" fmla="*/ 2147483646 h 1412"/>
              <a:gd name="T2" fmla="*/ 2147483646 w 2770"/>
              <a:gd name="T3" fmla="*/ 2147483646 h 1412"/>
              <a:gd name="T4" fmla="*/ 2147483646 w 2770"/>
              <a:gd name="T5" fmla="*/ 2147483646 h 1412"/>
              <a:gd name="T6" fmla="*/ 2147483646 w 2770"/>
              <a:gd name="T7" fmla="*/ 2147483646 h 1412"/>
              <a:gd name="T8" fmla="*/ 2147483646 w 2770"/>
              <a:gd name="T9" fmla="*/ 2147483646 h 1412"/>
              <a:gd name="T10" fmla="*/ 2147483646 w 2770"/>
              <a:gd name="T11" fmla="*/ 2147483646 h 1412"/>
              <a:gd name="T12" fmla="*/ 2147483646 w 2770"/>
              <a:gd name="T13" fmla="*/ 2147483646 h 1412"/>
              <a:gd name="T14" fmla="*/ 2147483646 w 2770"/>
              <a:gd name="T15" fmla="*/ 2147483646 h 1412"/>
              <a:gd name="T16" fmla="*/ 2147483646 w 2770"/>
              <a:gd name="T17" fmla="*/ 2147483646 h 1412"/>
              <a:gd name="T18" fmla="*/ 2147483646 w 2770"/>
              <a:gd name="T19" fmla="*/ 2147483646 h 1412"/>
              <a:gd name="T20" fmla="*/ 2147483646 w 2770"/>
              <a:gd name="T21" fmla="*/ 2147483646 h 1412"/>
              <a:gd name="T22" fmla="*/ 2147483646 w 2770"/>
              <a:gd name="T23" fmla="*/ 2147483646 h 14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70"/>
              <a:gd name="T37" fmla="*/ 0 h 1412"/>
              <a:gd name="T38" fmla="*/ 2770 w 2770"/>
              <a:gd name="T39" fmla="*/ 1412 h 1412"/>
              <a:gd name="connsiteX0" fmla="*/ 2349 w 9988"/>
              <a:gd name="connsiteY0" fmla="*/ 6371 h 11242"/>
              <a:gd name="connsiteX1" fmla="*/ 3259 w 9988"/>
              <a:gd name="connsiteY1" fmla="*/ 9260 h 11242"/>
              <a:gd name="connsiteX2" fmla="*/ 6617 w 9988"/>
              <a:gd name="connsiteY2" fmla="*/ 9728 h 11242"/>
              <a:gd name="connsiteX3" fmla="*/ 9620 w 9988"/>
              <a:gd name="connsiteY3" fmla="*/ 11159 h 11242"/>
              <a:gd name="connsiteX4" fmla="*/ 9909 w 9988"/>
              <a:gd name="connsiteY4" fmla="*/ 6966 h 11242"/>
              <a:gd name="connsiteX5" fmla="*/ 9346 w 9988"/>
              <a:gd name="connsiteY5" fmla="*/ 2589 h 11242"/>
              <a:gd name="connsiteX6" fmla="*/ 7201 w 9988"/>
              <a:gd name="connsiteY6" fmla="*/ 252 h 11242"/>
              <a:gd name="connsiteX7" fmla="*/ 3086 w 9988"/>
              <a:gd name="connsiteY7" fmla="*/ 167 h 11242"/>
              <a:gd name="connsiteX8" fmla="*/ 422 w 9988"/>
              <a:gd name="connsiteY8" fmla="*/ 1144 h 11242"/>
              <a:gd name="connsiteX9" fmla="*/ 122 w 9988"/>
              <a:gd name="connsiteY9" fmla="*/ 4133 h 11242"/>
              <a:gd name="connsiteX10" fmla="*/ 1595 w 9988"/>
              <a:gd name="connsiteY10" fmla="*/ 5259 h 11242"/>
              <a:gd name="connsiteX11" fmla="*/ 2349 w 9988"/>
              <a:gd name="connsiteY11" fmla="*/ 6371 h 11242"/>
              <a:gd name="connsiteX0" fmla="*/ 2352 w 10000"/>
              <a:gd name="connsiteY0" fmla="*/ 5667 h 9991"/>
              <a:gd name="connsiteX1" fmla="*/ 3537 w 10000"/>
              <a:gd name="connsiteY1" fmla="*/ 9669 h 9991"/>
              <a:gd name="connsiteX2" fmla="*/ 6625 w 10000"/>
              <a:gd name="connsiteY2" fmla="*/ 8653 h 9991"/>
              <a:gd name="connsiteX3" fmla="*/ 9632 w 10000"/>
              <a:gd name="connsiteY3" fmla="*/ 9926 h 9991"/>
              <a:gd name="connsiteX4" fmla="*/ 9921 w 10000"/>
              <a:gd name="connsiteY4" fmla="*/ 6196 h 9991"/>
              <a:gd name="connsiteX5" fmla="*/ 9357 w 10000"/>
              <a:gd name="connsiteY5" fmla="*/ 2303 h 9991"/>
              <a:gd name="connsiteX6" fmla="*/ 7210 w 10000"/>
              <a:gd name="connsiteY6" fmla="*/ 224 h 9991"/>
              <a:gd name="connsiteX7" fmla="*/ 3090 w 10000"/>
              <a:gd name="connsiteY7" fmla="*/ 149 h 9991"/>
              <a:gd name="connsiteX8" fmla="*/ 423 w 10000"/>
              <a:gd name="connsiteY8" fmla="*/ 1018 h 9991"/>
              <a:gd name="connsiteX9" fmla="*/ 122 w 10000"/>
              <a:gd name="connsiteY9" fmla="*/ 3676 h 9991"/>
              <a:gd name="connsiteX10" fmla="*/ 1597 w 10000"/>
              <a:gd name="connsiteY10" fmla="*/ 4678 h 9991"/>
              <a:gd name="connsiteX11" fmla="*/ 2352 w 10000"/>
              <a:gd name="connsiteY11" fmla="*/ 5667 h 9991"/>
              <a:gd name="connsiteX0" fmla="*/ 2352 w 10004"/>
              <a:gd name="connsiteY0" fmla="*/ 5672 h 10552"/>
              <a:gd name="connsiteX1" fmla="*/ 3537 w 10004"/>
              <a:gd name="connsiteY1" fmla="*/ 9678 h 10552"/>
              <a:gd name="connsiteX2" fmla="*/ 6570 w 10004"/>
              <a:gd name="connsiteY2" fmla="*/ 10525 h 10552"/>
              <a:gd name="connsiteX3" fmla="*/ 9632 w 10004"/>
              <a:gd name="connsiteY3" fmla="*/ 9935 h 10552"/>
              <a:gd name="connsiteX4" fmla="*/ 9921 w 10004"/>
              <a:gd name="connsiteY4" fmla="*/ 6202 h 10552"/>
              <a:gd name="connsiteX5" fmla="*/ 9357 w 10004"/>
              <a:gd name="connsiteY5" fmla="*/ 2305 h 10552"/>
              <a:gd name="connsiteX6" fmla="*/ 7210 w 10004"/>
              <a:gd name="connsiteY6" fmla="*/ 224 h 10552"/>
              <a:gd name="connsiteX7" fmla="*/ 3090 w 10004"/>
              <a:gd name="connsiteY7" fmla="*/ 149 h 10552"/>
              <a:gd name="connsiteX8" fmla="*/ 423 w 10004"/>
              <a:gd name="connsiteY8" fmla="*/ 1019 h 10552"/>
              <a:gd name="connsiteX9" fmla="*/ 122 w 10004"/>
              <a:gd name="connsiteY9" fmla="*/ 3679 h 10552"/>
              <a:gd name="connsiteX10" fmla="*/ 1597 w 10004"/>
              <a:gd name="connsiteY10" fmla="*/ 4682 h 10552"/>
              <a:gd name="connsiteX11" fmla="*/ 2352 w 10004"/>
              <a:gd name="connsiteY11" fmla="*/ 5672 h 1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4" h="10552">
                <a:moveTo>
                  <a:pt x="2352" y="5672"/>
                </a:moveTo>
                <a:cubicBezTo>
                  <a:pt x="2630" y="6265"/>
                  <a:pt x="2834" y="8869"/>
                  <a:pt x="3537" y="9678"/>
                </a:cubicBezTo>
                <a:cubicBezTo>
                  <a:pt x="4240" y="10487"/>
                  <a:pt x="5554" y="10482"/>
                  <a:pt x="6570" y="10525"/>
                </a:cubicBezTo>
                <a:cubicBezTo>
                  <a:pt x="7586" y="10568"/>
                  <a:pt x="9074" y="10656"/>
                  <a:pt x="9632" y="9935"/>
                </a:cubicBezTo>
                <a:cubicBezTo>
                  <a:pt x="10191" y="9215"/>
                  <a:pt x="9967" y="7474"/>
                  <a:pt x="9921" y="6202"/>
                </a:cubicBezTo>
                <a:cubicBezTo>
                  <a:pt x="9875" y="4930"/>
                  <a:pt x="9809" y="3301"/>
                  <a:pt x="9357" y="2305"/>
                </a:cubicBezTo>
                <a:cubicBezTo>
                  <a:pt x="8906" y="1309"/>
                  <a:pt x="8255" y="584"/>
                  <a:pt x="7210" y="224"/>
                </a:cubicBezTo>
                <a:cubicBezTo>
                  <a:pt x="6165" y="-135"/>
                  <a:pt x="4221" y="16"/>
                  <a:pt x="3090" y="149"/>
                </a:cubicBezTo>
                <a:cubicBezTo>
                  <a:pt x="1958" y="280"/>
                  <a:pt x="917" y="431"/>
                  <a:pt x="423" y="1019"/>
                </a:cubicBezTo>
                <a:cubicBezTo>
                  <a:pt x="-73" y="1605"/>
                  <a:pt x="-73" y="3068"/>
                  <a:pt x="122" y="3679"/>
                </a:cubicBezTo>
                <a:cubicBezTo>
                  <a:pt x="317" y="4291"/>
                  <a:pt x="1224" y="4348"/>
                  <a:pt x="1597" y="4682"/>
                </a:cubicBezTo>
                <a:cubicBezTo>
                  <a:pt x="1969" y="5017"/>
                  <a:pt x="1990" y="5331"/>
                  <a:pt x="2352" y="5672"/>
                </a:cubicBezTo>
                <a:close/>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ja-JP" altLang="en-US" sz="2400">
              <a:solidFill>
                <a:srgbClr val="000000"/>
              </a:solidFill>
              <a:latin typeface="Times New Roman" panose="02020603050405020304" pitchFamily="18" charset="0"/>
            </a:endParaRPr>
          </a:p>
        </p:txBody>
      </p:sp>
      <p:sp>
        <p:nvSpPr>
          <p:cNvPr id="221466" name="Rectangle 443"/>
          <p:cNvSpPr>
            <a:spLocks noChangeArrowheads="1"/>
          </p:cNvSpPr>
          <p:nvPr/>
        </p:nvSpPr>
        <p:spPr bwMode="auto">
          <a:xfrm>
            <a:off x="5168900" y="660400"/>
            <a:ext cx="287655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lnSpc>
                <a:spcPct val="130000"/>
              </a:lnSpc>
              <a:spcBef>
                <a:spcPct val="0"/>
              </a:spcBef>
              <a:spcAft>
                <a:spcPct val="0"/>
              </a:spcAft>
              <a:buFontTx/>
              <a:buNone/>
            </a:pPr>
            <a:r>
              <a:rPr lang="ja-JP" altLang="en-US" sz="2800" b="1">
                <a:solidFill>
                  <a:srgbClr val="FF0000"/>
                </a:solidFill>
                <a:latin typeface="Times New Roman" panose="02020603050405020304" pitchFamily="18" charset="0"/>
                <a:cs typeface="Times New Roman" panose="02020603050405020304" pitchFamily="18" charset="0"/>
              </a:rPr>
              <a:t>トランジスタ </a:t>
            </a:r>
            <a:r>
              <a:rPr lang="en-US" altLang="ja-JP" sz="2800" b="1">
                <a:solidFill>
                  <a:srgbClr val="FF0000"/>
                </a:solidFill>
                <a:latin typeface="Times New Roman" panose="02020603050405020304" pitchFamily="18" charset="0"/>
                <a:cs typeface="Times New Roman" panose="02020603050405020304" pitchFamily="18" charset="0"/>
              </a:rPr>
              <a:t>(a-Si)</a:t>
            </a:r>
          </a:p>
        </p:txBody>
      </p:sp>
      <p:sp>
        <p:nvSpPr>
          <p:cNvPr id="221470" name="Rectangle 447"/>
          <p:cNvSpPr>
            <a:spLocks noChangeArrowheads="1"/>
          </p:cNvSpPr>
          <p:nvPr/>
        </p:nvSpPr>
        <p:spPr bwMode="auto">
          <a:xfrm>
            <a:off x="6089875" y="2221580"/>
            <a:ext cx="296908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r>
              <a:rPr lang="ja-JP" altLang="en-US" sz="2800" b="1" dirty="0" smtClean="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性能</a:t>
            </a:r>
            <a:r>
              <a:rPr lang="ja-JP" altLang="en-US" sz="28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は</a:t>
            </a:r>
            <a:r>
              <a:rPr lang="ja-JP" altLang="en-US" sz="2800" b="1" dirty="0" smtClean="0">
                <a:solidFill>
                  <a:srgbClr val="0000FF"/>
                </a:solidFill>
                <a:latin typeface="Times New Roman" panose="02020603050405020304" pitchFamily="18" charset="0"/>
                <a:cs typeface="Times New Roman" panose="02020603050405020304" pitchFamily="18" charset="0"/>
                <a:sym typeface="Symbol" panose="05050102010706020507" pitchFamily="18" charset="2"/>
              </a:rPr>
              <a:t>低い</a:t>
            </a:r>
            <a:endParaRPr lang="en-US" altLang="ja-JP" sz="2800" b="1" dirty="0" smtClean="0">
              <a:solidFill>
                <a:srgbClr val="0000FF"/>
              </a:solidFill>
              <a:latin typeface="Times New Roman" panose="02020603050405020304" pitchFamily="18" charset="0"/>
              <a:cs typeface="Times New Roman" panose="02020603050405020304" pitchFamily="18" charset="0"/>
              <a:sym typeface="Symbol" panose="05050102010706020507" pitchFamily="18" charset="2"/>
            </a:endParaRPr>
          </a:p>
          <a:p>
            <a:pPr fontAlgn="base">
              <a:spcBef>
                <a:spcPct val="0"/>
              </a:spcBef>
              <a:spcAft>
                <a:spcPct val="0"/>
              </a:spcAft>
              <a:buFontTx/>
              <a:buNone/>
            </a:pPr>
            <a:r>
              <a:rPr lang="ja-JP" altLang="en-US" sz="2800" b="1" dirty="0" smtClean="0">
                <a:solidFill>
                  <a:srgbClr val="0000FF"/>
                </a:solidFill>
                <a:latin typeface="Times New Roman" panose="02020603050405020304" pitchFamily="18" charset="0"/>
                <a:cs typeface="Times New Roman" panose="02020603050405020304" pitchFamily="18" charset="0"/>
                <a:sym typeface="Symbol" panose="05050102010706020507" pitchFamily="18" charset="2"/>
              </a:rPr>
              <a:t>移動度</a:t>
            </a:r>
            <a:r>
              <a:rPr lang="en-US" altLang="ja-JP" sz="28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&lt;</a:t>
            </a:r>
            <a:r>
              <a:rPr lang="en-US" altLang="ja-JP" sz="2800" b="1" dirty="0" smtClean="0">
                <a:solidFill>
                  <a:srgbClr val="0000FF"/>
                </a:solidFill>
                <a:latin typeface="Times New Roman" panose="02020603050405020304" pitchFamily="18" charset="0"/>
                <a:cs typeface="Times New Roman" panose="02020603050405020304" pitchFamily="18" charset="0"/>
                <a:sym typeface="Symbol" panose="05050102010706020507" pitchFamily="18" charset="2"/>
              </a:rPr>
              <a:t>1cm</a:t>
            </a:r>
            <a:r>
              <a:rPr lang="en-US" altLang="ja-JP" sz="2800" b="1" baseline="30000" dirty="0" smtClean="0">
                <a:solidFill>
                  <a:srgbClr val="0000FF"/>
                </a:solidFill>
                <a:latin typeface="Times New Roman" panose="02020603050405020304" pitchFamily="18" charset="0"/>
                <a:cs typeface="Times New Roman" panose="02020603050405020304" pitchFamily="18" charset="0"/>
                <a:sym typeface="Symbol" panose="05050102010706020507" pitchFamily="18" charset="2"/>
              </a:rPr>
              <a:t>2</a:t>
            </a:r>
            <a:r>
              <a:rPr lang="en-US" altLang="ja-JP" sz="2800" b="1" dirty="0" smtClean="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ja-JP" sz="2800" b="1" dirty="0" err="1" smtClean="0">
                <a:solidFill>
                  <a:srgbClr val="0000FF"/>
                </a:solidFill>
                <a:latin typeface="Times New Roman" panose="02020603050405020304" pitchFamily="18" charset="0"/>
                <a:cs typeface="Times New Roman" panose="02020603050405020304" pitchFamily="18" charset="0"/>
                <a:sym typeface="Symbol" panose="05050102010706020507" pitchFamily="18" charset="2"/>
              </a:rPr>
              <a:t>Vs</a:t>
            </a:r>
            <a:r>
              <a:rPr lang="en-US" altLang="ja-JP" sz="28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p>
        </p:txBody>
      </p:sp>
      <p:pic>
        <p:nvPicPr>
          <p:cNvPr id="221471" name="Picture 448" descr="http://www.sharp.co.jp/products/lcd/tech/image/p4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6425" y="4435475"/>
            <a:ext cx="18827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472" name="Rectangle 449"/>
          <p:cNvSpPr>
            <a:spLocks noChangeArrowheads="1"/>
          </p:cNvSpPr>
          <p:nvPr/>
        </p:nvSpPr>
        <p:spPr bwMode="auto">
          <a:xfrm>
            <a:off x="6629400" y="3810000"/>
            <a:ext cx="228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200">
                <a:solidFill>
                  <a:srgbClr val="000000"/>
                </a:solidFill>
                <a:latin typeface="Times New Roman" panose="02020603050405020304" pitchFamily="18" charset="0"/>
                <a:cs typeface="Times New Roman" panose="02020603050405020304" pitchFamily="18" charset="0"/>
              </a:rPr>
              <a:t>シャープ</a:t>
            </a:r>
            <a:br>
              <a:rPr lang="ja-JP" altLang="en-US" sz="1200">
                <a:solidFill>
                  <a:srgbClr val="000000"/>
                </a:solidFill>
                <a:latin typeface="Times New Roman" panose="02020603050405020304" pitchFamily="18" charset="0"/>
                <a:cs typeface="Times New Roman" panose="02020603050405020304" pitchFamily="18" charset="0"/>
              </a:rPr>
            </a:br>
            <a:r>
              <a:rPr lang="en-US" altLang="ja-JP" sz="1200">
                <a:solidFill>
                  <a:srgbClr val="000000"/>
                </a:solidFill>
                <a:latin typeface="Times New Roman" panose="02020603050405020304" pitchFamily="18" charset="0"/>
                <a:cs typeface="Times New Roman" panose="02020603050405020304" pitchFamily="18" charset="0"/>
              </a:rPr>
              <a:t>http://www.sharp.co.jp/corporate/rd/28/28-3-2a.html</a:t>
            </a:r>
          </a:p>
        </p:txBody>
      </p:sp>
      <p:sp>
        <p:nvSpPr>
          <p:cNvPr id="221473" name="正方形/長方形 1"/>
          <p:cNvSpPr>
            <a:spLocks noChangeArrowheads="1"/>
          </p:cNvSpPr>
          <p:nvPr/>
        </p:nvSpPr>
        <p:spPr bwMode="auto">
          <a:xfrm>
            <a:off x="5651500" y="6472238"/>
            <a:ext cx="168275" cy="30003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endParaRPr lang="ja-JP" altLang="en-US" sz="4400" b="1">
              <a:solidFill>
                <a:srgbClr val="000000"/>
              </a:solidFill>
              <a:latin typeface="Times New Roman" panose="02020603050405020304" pitchFamily="18" charset="0"/>
            </a:endParaRPr>
          </a:p>
        </p:txBody>
      </p:sp>
      <p:sp>
        <p:nvSpPr>
          <p:cNvPr id="221474" name="Text Box 240"/>
          <p:cNvSpPr txBox="1">
            <a:spLocks noChangeArrowheads="1"/>
          </p:cNvSpPr>
          <p:nvPr/>
        </p:nvSpPr>
        <p:spPr bwMode="auto">
          <a:xfrm>
            <a:off x="5283200" y="6400800"/>
            <a:ext cx="3557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r>
              <a:rPr lang="en-US" altLang="ja-JP" sz="2400" b="1">
                <a:solidFill>
                  <a:srgbClr val="000000"/>
                </a:solidFill>
                <a:latin typeface="Times New Roman" panose="02020603050405020304" pitchFamily="18" charset="0"/>
                <a:cs typeface="Times New Roman" panose="02020603050405020304" pitchFamily="18" charset="0"/>
              </a:rPr>
              <a:t>RGB</a:t>
            </a:r>
            <a:r>
              <a:rPr lang="ja-JP" altLang="en-US" sz="2400" b="1">
                <a:solidFill>
                  <a:srgbClr val="000000"/>
                </a:solidFill>
                <a:latin typeface="Times New Roman" panose="02020603050405020304" pitchFamily="18" charset="0"/>
                <a:cs typeface="Times New Roman" panose="02020603050405020304" pitchFamily="18" charset="0"/>
              </a:rPr>
              <a:t> </a:t>
            </a:r>
            <a:r>
              <a:rPr lang="en-US" altLang="ja-JP" sz="2400" b="1">
                <a:solidFill>
                  <a:srgbClr val="000000"/>
                </a:solidFill>
                <a:latin typeface="Times New Roman" panose="02020603050405020304" pitchFamily="18" charset="0"/>
                <a:cs typeface="Times New Roman" panose="02020603050405020304" pitchFamily="18" charset="0"/>
              </a:rPr>
              <a:t>(</a:t>
            </a:r>
            <a:r>
              <a:rPr lang="ja-JP" altLang="en-US" sz="2400" b="1">
                <a:solidFill>
                  <a:srgbClr val="000000"/>
                </a:solidFill>
                <a:latin typeface="Times New Roman" panose="02020603050405020304" pitchFamily="18" charset="0"/>
                <a:cs typeface="Times New Roman" panose="02020603050405020304" pitchFamily="18" charset="0"/>
              </a:rPr>
              <a:t>赤・緑・青</a:t>
            </a:r>
            <a:r>
              <a:rPr lang="en-US" altLang="ja-JP" sz="2400" b="1">
                <a:solidFill>
                  <a:srgbClr val="000000"/>
                </a:solidFill>
                <a:latin typeface="Times New Roman" panose="02020603050405020304" pitchFamily="18" charset="0"/>
                <a:cs typeface="Times New Roman" panose="02020603050405020304" pitchFamily="18" charset="0"/>
              </a:rPr>
              <a:t>)</a:t>
            </a:r>
            <a:r>
              <a:rPr lang="ja-JP" altLang="en-US" sz="2400" b="1">
                <a:solidFill>
                  <a:srgbClr val="000000"/>
                </a:solidFill>
                <a:latin typeface="Times New Roman" panose="02020603050405020304" pitchFamily="18" charset="0"/>
                <a:cs typeface="Times New Roman" panose="02020603050405020304" pitchFamily="18" charset="0"/>
              </a:rPr>
              <a:t> ピクセル</a:t>
            </a:r>
          </a:p>
        </p:txBody>
      </p:sp>
      <p:sp>
        <p:nvSpPr>
          <p:cNvPr id="451" name="Line 229"/>
          <p:cNvSpPr>
            <a:spLocks noChangeShapeType="1"/>
          </p:cNvSpPr>
          <p:nvPr/>
        </p:nvSpPr>
        <p:spPr bwMode="auto">
          <a:xfrm>
            <a:off x="5308146" y="1387679"/>
            <a:ext cx="0" cy="419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9pPr>
          </a:lstStyle>
          <a:p>
            <a:endParaRPr lang="ja-JP" altLang="en-US"/>
          </a:p>
        </p:txBody>
      </p:sp>
      <p:sp>
        <p:nvSpPr>
          <p:cNvPr id="452" name="Rectangle 435"/>
          <p:cNvSpPr>
            <a:spLocks noChangeArrowheads="1"/>
          </p:cNvSpPr>
          <p:nvPr/>
        </p:nvSpPr>
        <p:spPr bwMode="auto">
          <a:xfrm>
            <a:off x="5749471" y="1867104"/>
            <a:ext cx="3155950" cy="4064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defPPr>
              <a:defRPr lang="ja-JP"/>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9pPr>
          </a:lstStyle>
          <a:p>
            <a:pPr eaLnBrk="1" hangingPunct="1">
              <a:spcBef>
                <a:spcPct val="0"/>
              </a:spcBef>
              <a:buFontTx/>
              <a:buNone/>
            </a:pPr>
            <a:endParaRPr lang="ja-JP" altLang="en-US" sz="2400">
              <a:solidFill>
                <a:srgbClr val="000000"/>
              </a:solidFill>
            </a:endParaRPr>
          </a:p>
        </p:txBody>
      </p:sp>
      <p:sp>
        <p:nvSpPr>
          <p:cNvPr id="453" name="Text Box 436"/>
          <p:cNvSpPr txBox="1">
            <a:spLocks noChangeArrowheads="1"/>
          </p:cNvSpPr>
          <p:nvPr/>
        </p:nvSpPr>
        <p:spPr bwMode="auto">
          <a:xfrm>
            <a:off x="5825671" y="1816304"/>
            <a:ext cx="641350"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ja-JP"/>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9pPr>
          </a:lstStyle>
          <a:p>
            <a:pPr eaLnBrk="1" hangingPunct="1">
              <a:lnSpc>
                <a:spcPct val="130000"/>
              </a:lnSpc>
              <a:spcBef>
                <a:spcPct val="0"/>
              </a:spcBef>
              <a:buFontTx/>
              <a:buNone/>
            </a:pPr>
            <a:r>
              <a:rPr lang="en-US" altLang="ja-JP" sz="1800" b="0">
                <a:solidFill>
                  <a:srgbClr val="000000"/>
                </a:solidFill>
              </a:rPr>
              <a:t>glass</a:t>
            </a:r>
          </a:p>
        </p:txBody>
      </p:sp>
      <p:sp>
        <p:nvSpPr>
          <p:cNvPr id="454" name="Freeform 437"/>
          <p:cNvSpPr>
            <a:spLocks/>
          </p:cNvSpPr>
          <p:nvPr/>
        </p:nvSpPr>
        <p:spPr bwMode="auto">
          <a:xfrm>
            <a:off x="6732134" y="1732167"/>
            <a:ext cx="1192212" cy="134937"/>
          </a:xfrm>
          <a:custGeom>
            <a:avLst/>
            <a:gdLst>
              <a:gd name="T0" fmla="*/ 2147483646 w 816"/>
              <a:gd name="T1" fmla="*/ 0 h 96"/>
              <a:gd name="T2" fmla="*/ 0 w 816"/>
              <a:gd name="T3" fmla="*/ 2147483646 h 96"/>
              <a:gd name="T4" fmla="*/ 2147483646 w 816"/>
              <a:gd name="T5" fmla="*/ 2147483646 h 96"/>
              <a:gd name="T6" fmla="*/ 2147483646 w 816"/>
              <a:gd name="T7" fmla="*/ 0 h 96"/>
              <a:gd name="T8" fmla="*/ 2147483646 w 816"/>
              <a:gd name="T9" fmla="*/ 0 h 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96">
                <a:moveTo>
                  <a:pt x="96" y="0"/>
                </a:moveTo>
                <a:lnTo>
                  <a:pt x="0" y="96"/>
                </a:lnTo>
                <a:lnTo>
                  <a:pt x="816" y="96"/>
                </a:lnTo>
                <a:lnTo>
                  <a:pt x="720" y="0"/>
                </a:lnTo>
                <a:lnTo>
                  <a:pt x="96" y="0"/>
                </a:lnTo>
                <a:close/>
              </a:path>
            </a:pathLst>
          </a:custGeom>
          <a:solidFill>
            <a:srgbClr val="C0C0C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ja-JP"/>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9pPr>
          </a:lstStyle>
          <a:p>
            <a:endParaRPr lang="ja-JP" altLang="en-US"/>
          </a:p>
        </p:txBody>
      </p:sp>
      <p:sp>
        <p:nvSpPr>
          <p:cNvPr id="455" name="Freeform 438"/>
          <p:cNvSpPr>
            <a:spLocks/>
          </p:cNvSpPr>
          <p:nvPr/>
        </p:nvSpPr>
        <p:spPr bwMode="auto">
          <a:xfrm>
            <a:off x="5749471" y="1528967"/>
            <a:ext cx="3155950" cy="338137"/>
          </a:xfrm>
          <a:custGeom>
            <a:avLst/>
            <a:gdLst>
              <a:gd name="T0" fmla="*/ 0 w 2160"/>
              <a:gd name="T1" fmla="*/ 2147483646 h 240"/>
              <a:gd name="T2" fmla="*/ 2147483646 w 2160"/>
              <a:gd name="T3" fmla="*/ 2147483646 h 240"/>
              <a:gd name="T4" fmla="*/ 2147483646 w 2160"/>
              <a:gd name="T5" fmla="*/ 2147483646 h 240"/>
              <a:gd name="T6" fmla="*/ 2147483646 w 2160"/>
              <a:gd name="T7" fmla="*/ 2147483646 h 240"/>
              <a:gd name="T8" fmla="*/ 2147483646 w 2160"/>
              <a:gd name="T9" fmla="*/ 2147483646 h 240"/>
              <a:gd name="T10" fmla="*/ 2147483646 w 2160"/>
              <a:gd name="T11" fmla="*/ 2147483646 h 240"/>
              <a:gd name="T12" fmla="*/ 2147483646 w 2160"/>
              <a:gd name="T13" fmla="*/ 2147483646 h 240"/>
              <a:gd name="T14" fmla="*/ 2147483646 w 2160"/>
              <a:gd name="T15" fmla="*/ 2147483646 h 240"/>
              <a:gd name="T16" fmla="*/ 2147483646 w 2160"/>
              <a:gd name="T17" fmla="*/ 0 h 240"/>
              <a:gd name="T18" fmla="*/ 2147483646 w 2160"/>
              <a:gd name="T19" fmla="*/ 0 h 240"/>
              <a:gd name="T20" fmla="*/ 2147483646 w 2160"/>
              <a:gd name="T21" fmla="*/ 2147483646 h 240"/>
              <a:gd name="T22" fmla="*/ 0 w 2160"/>
              <a:gd name="T23" fmla="*/ 2147483646 h 240"/>
              <a:gd name="T24" fmla="*/ 0 w 2160"/>
              <a:gd name="T25" fmla="*/ 2147483646 h 2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 h="240">
                <a:moveTo>
                  <a:pt x="0" y="240"/>
                </a:moveTo>
                <a:lnTo>
                  <a:pt x="672" y="240"/>
                </a:lnTo>
                <a:lnTo>
                  <a:pt x="768" y="144"/>
                </a:lnTo>
                <a:lnTo>
                  <a:pt x="1392" y="144"/>
                </a:lnTo>
                <a:lnTo>
                  <a:pt x="1488" y="240"/>
                </a:lnTo>
                <a:lnTo>
                  <a:pt x="2160" y="240"/>
                </a:lnTo>
                <a:lnTo>
                  <a:pt x="2160" y="96"/>
                </a:lnTo>
                <a:lnTo>
                  <a:pt x="1536" y="96"/>
                </a:lnTo>
                <a:lnTo>
                  <a:pt x="1440" y="0"/>
                </a:lnTo>
                <a:lnTo>
                  <a:pt x="720" y="0"/>
                </a:lnTo>
                <a:lnTo>
                  <a:pt x="624" y="96"/>
                </a:lnTo>
                <a:lnTo>
                  <a:pt x="0" y="96"/>
                </a:lnTo>
                <a:lnTo>
                  <a:pt x="0" y="240"/>
                </a:lnTo>
                <a:close/>
              </a:path>
            </a:pathLst>
          </a:custGeom>
          <a:solidFill>
            <a:srgbClr val="FF660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ja-JP"/>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9pPr>
          </a:lstStyle>
          <a:p>
            <a:endParaRPr lang="ja-JP" altLang="en-US"/>
          </a:p>
        </p:txBody>
      </p:sp>
      <p:sp>
        <p:nvSpPr>
          <p:cNvPr id="456" name="Freeform 439"/>
          <p:cNvSpPr>
            <a:spLocks/>
          </p:cNvSpPr>
          <p:nvPr/>
        </p:nvSpPr>
        <p:spPr bwMode="auto">
          <a:xfrm>
            <a:off x="6520996" y="1394029"/>
            <a:ext cx="1612900" cy="271463"/>
          </a:xfrm>
          <a:custGeom>
            <a:avLst/>
            <a:gdLst>
              <a:gd name="T0" fmla="*/ 0 w 1104"/>
              <a:gd name="T1" fmla="*/ 2147483646 h 192"/>
              <a:gd name="T2" fmla="*/ 2147483646 w 1104"/>
              <a:gd name="T3" fmla="*/ 2147483646 h 192"/>
              <a:gd name="T4" fmla="*/ 2147483646 w 1104"/>
              <a:gd name="T5" fmla="*/ 2147483646 h 192"/>
              <a:gd name="T6" fmla="*/ 2147483646 w 1104"/>
              <a:gd name="T7" fmla="*/ 2147483646 h 192"/>
              <a:gd name="T8" fmla="*/ 2147483646 w 1104"/>
              <a:gd name="T9" fmla="*/ 2147483646 h 192"/>
              <a:gd name="T10" fmla="*/ 2147483646 w 1104"/>
              <a:gd name="T11" fmla="*/ 2147483646 h 192"/>
              <a:gd name="T12" fmla="*/ 2147483646 w 1104"/>
              <a:gd name="T13" fmla="*/ 2147483646 h 192"/>
              <a:gd name="T14" fmla="*/ 2147483646 w 1104"/>
              <a:gd name="T15" fmla="*/ 2147483646 h 192"/>
              <a:gd name="T16" fmla="*/ 2147483646 w 1104"/>
              <a:gd name="T17" fmla="*/ 0 h 192"/>
              <a:gd name="T18" fmla="*/ 2147483646 w 1104"/>
              <a:gd name="T19" fmla="*/ 0 h 192"/>
              <a:gd name="T20" fmla="*/ 2147483646 w 1104"/>
              <a:gd name="T21" fmla="*/ 2147483646 h 192"/>
              <a:gd name="T22" fmla="*/ 0 w 1104"/>
              <a:gd name="T23" fmla="*/ 2147483646 h 192"/>
              <a:gd name="T24" fmla="*/ 0 w 1104"/>
              <a:gd name="T25" fmla="*/ 2147483646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4" h="192">
                <a:moveTo>
                  <a:pt x="0" y="192"/>
                </a:moveTo>
                <a:lnTo>
                  <a:pt x="96" y="192"/>
                </a:lnTo>
                <a:lnTo>
                  <a:pt x="192" y="96"/>
                </a:lnTo>
                <a:lnTo>
                  <a:pt x="912" y="96"/>
                </a:lnTo>
                <a:lnTo>
                  <a:pt x="1008" y="192"/>
                </a:lnTo>
                <a:lnTo>
                  <a:pt x="1104" y="192"/>
                </a:lnTo>
                <a:lnTo>
                  <a:pt x="1104" y="96"/>
                </a:lnTo>
                <a:lnTo>
                  <a:pt x="1002" y="96"/>
                </a:lnTo>
                <a:lnTo>
                  <a:pt x="918" y="0"/>
                </a:lnTo>
                <a:lnTo>
                  <a:pt x="192" y="0"/>
                </a:lnTo>
                <a:lnTo>
                  <a:pt x="96" y="96"/>
                </a:lnTo>
                <a:lnTo>
                  <a:pt x="0" y="96"/>
                </a:lnTo>
                <a:lnTo>
                  <a:pt x="0" y="192"/>
                </a:lnTo>
                <a:close/>
              </a:path>
            </a:pathLst>
          </a:custGeom>
          <a:solidFill>
            <a:srgbClr val="CCFFFF"/>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ja-JP"/>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9pPr>
          </a:lstStyle>
          <a:p>
            <a:endParaRPr lang="ja-JP" altLang="en-US"/>
          </a:p>
        </p:txBody>
      </p:sp>
      <p:sp>
        <p:nvSpPr>
          <p:cNvPr id="457" name="Freeform 440"/>
          <p:cNvSpPr>
            <a:spLocks/>
          </p:cNvSpPr>
          <p:nvPr/>
        </p:nvSpPr>
        <p:spPr bwMode="auto">
          <a:xfrm>
            <a:off x="6520996" y="1325767"/>
            <a:ext cx="1612900" cy="203200"/>
          </a:xfrm>
          <a:custGeom>
            <a:avLst/>
            <a:gdLst>
              <a:gd name="T0" fmla="*/ 0 w 1104"/>
              <a:gd name="T1" fmla="*/ 2147483646 h 144"/>
              <a:gd name="T2" fmla="*/ 2147483646 w 1104"/>
              <a:gd name="T3" fmla="*/ 2147483646 h 144"/>
              <a:gd name="T4" fmla="*/ 2147483646 w 1104"/>
              <a:gd name="T5" fmla="*/ 2147483646 h 144"/>
              <a:gd name="T6" fmla="*/ 2147483646 w 1104"/>
              <a:gd name="T7" fmla="*/ 2147483646 h 144"/>
              <a:gd name="T8" fmla="*/ 2147483646 w 1104"/>
              <a:gd name="T9" fmla="*/ 2147483646 h 144"/>
              <a:gd name="T10" fmla="*/ 2147483646 w 1104"/>
              <a:gd name="T11" fmla="*/ 2147483646 h 144"/>
              <a:gd name="T12" fmla="*/ 2147483646 w 1104"/>
              <a:gd name="T13" fmla="*/ 2147483646 h 144"/>
              <a:gd name="T14" fmla="*/ 2147483646 w 1104"/>
              <a:gd name="T15" fmla="*/ 2147483646 h 144"/>
              <a:gd name="T16" fmla="*/ 2147483646 w 1104"/>
              <a:gd name="T17" fmla="*/ 0 h 144"/>
              <a:gd name="T18" fmla="*/ 2147483646 w 1104"/>
              <a:gd name="T19" fmla="*/ 0 h 144"/>
              <a:gd name="T20" fmla="*/ 2147483646 w 1104"/>
              <a:gd name="T21" fmla="*/ 2147483646 h 144"/>
              <a:gd name="T22" fmla="*/ 0 w 1104"/>
              <a:gd name="T23" fmla="*/ 2147483646 h 144"/>
              <a:gd name="T24" fmla="*/ 0 w 1104"/>
              <a:gd name="T25" fmla="*/ 2147483646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4" h="144">
                <a:moveTo>
                  <a:pt x="0" y="144"/>
                </a:moveTo>
                <a:lnTo>
                  <a:pt x="96" y="144"/>
                </a:lnTo>
                <a:lnTo>
                  <a:pt x="192" y="48"/>
                </a:lnTo>
                <a:lnTo>
                  <a:pt x="912" y="48"/>
                </a:lnTo>
                <a:lnTo>
                  <a:pt x="1008" y="144"/>
                </a:lnTo>
                <a:lnTo>
                  <a:pt x="1104" y="144"/>
                </a:lnTo>
                <a:lnTo>
                  <a:pt x="1104" y="96"/>
                </a:lnTo>
                <a:lnTo>
                  <a:pt x="1008" y="96"/>
                </a:lnTo>
                <a:lnTo>
                  <a:pt x="912" y="0"/>
                </a:lnTo>
                <a:lnTo>
                  <a:pt x="192" y="0"/>
                </a:lnTo>
                <a:lnTo>
                  <a:pt x="96" y="96"/>
                </a:lnTo>
                <a:lnTo>
                  <a:pt x="0" y="96"/>
                </a:lnTo>
                <a:lnTo>
                  <a:pt x="0" y="144"/>
                </a:lnTo>
                <a:close/>
              </a:path>
            </a:pathLst>
          </a:custGeom>
          <a:solidFill>
            <a:srgbClr val="00FFFF"/>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ja-JP"/>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9pPr>
          </a:lstStyle>
          <a:p>
            <a:endParaRPr lang="ja-JP" altLang="en-US"/>
          </a:p>
        </p:txBody>
      </p:sp>
      <p:sp>
        <p:nvSpPr>
          <p:cNvPr id="458" name="Freeform 441"/>
          <p:cNvSpPr>
            <a:spLocks/>
          </p:cNvSpPr>
          <p:nvPr/>
        </p:nvSpPr>
        <p:spPr bwMode="auto">
          <a:xfrm>
            <a:off x="5749471" y="1122567"/>
            <a:ext cx="1122363" cy="542925"/>
          </a:xfrm>
          <a:custGeom>
            <a:avLst/>
            <a:gdLst>
              <a:gd name="T0" fmla="*/ 0 w 768"/>
              <a:gd name="T1" fmla="*/ 2147483646 h 384"/>
              <a:gd name="T2" fmla="*/ 2147483646 w 768"/>
              <a:gd name="T3" fmla="*/ 2147483646 h 384"/>
              <a:gd name="T4" fmla="*/ 2147483646 w 768"/>
              <a:gd name="T5" fmla="*/ 2147483646 h 384"/>
              <a:gd name="T6" fmla="*/ 2147483646 w 768"/>
              <a:gd name="T7" fmla="*/ 2147483646 h 384"/>
              <a:gd name="T8" fmla="*/ 2147483646 w 768"/>
              <a:gd name="T9" fmla="*/ 2147483646 h 384"/>
              <a:gd name="T10" fmla="*/ 2147483646 w 768"/>
              <a:gd name="T11" fmla="*/ 2147483646 h 384"/>
              <a:gd name="T12" fmla="*/ 2147483646 w 768"/>
              <a:gd name="T13" fmla="*/ 0 h 384"/>
              <a:gd name="T14" fmla="*/ 2147483646 w 768"/>
              <a:gd name="T15" fmla="*/ 0 h 384"/>
              <a:gd name="T16" fmla="*/ 2147483646 w 768"/>
              <a:gd name="T17" fmla="*/ 2147483646 h 384"/>
              <a:gd name="T18" fmla="*/ 2147483646 w 768"/>
              <a:gd name="T19" fmla="*/ 2147483646 h 384"/>
              <a:gd name="T20" fmla="*/ 2147483646 w 768"/>
              <a:gd name="T21" fmla="*/ 2147483646 h 384"/>
              <a:gd name="T22" fmla="*/ 0 w 768"/>
              <a:gd name="T23" fmla="*/ 2147483646 h 384"/>
              <a:gd name="T24" fmla="*/ 0 w 768"/>
              <a:gd name="T25" fmla="*/ 2147483646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68" h="384">
                <a:moveTo>
                  <a:pt x="0" y="384"/>
                </a:moveTo>
                <a:lnTo>
                  <a:pt x="528" y="384"/>
                </a:lnTo>
                <a:lnTo>
                  <a:pt x="528" y="240"/>
                </a:lnTo>
                <a:lnTo>
                  <a:pt x="624" y="240"/>
                </a:lnTo>
                <a:lnTo>
                  <a:pt x="720" y="144"/>
                </a:lnTo>
                <a:lnTo>
                  <a:pt x="768" y="144"/>
                </a:lnTo>
                <a:lnTo>
                  <a:pt x="768" y="0"/>
                </a:lnTo>
                <a:lnTo>
                  <a:pt x="720" y="0"/>
                </a:lnTo>
                <a:lnTo>
                  <a:pt x="576" y="144"/>
                </a:lnTo>
                <a:lnTo>
                  <a:pt x="432" y="144"/>
                </a:lnTo>
                <a:lnTo>
                  <a:pt x="432" y="288"/>
                </a:lnTo>
                <a:lnTo>
                  <a:pt x="0" y="288"/>
                </a:lnTo>
                <a:lnTo>
                  <a:pt x="0" y="384"/>
                </a:lnTo>
                <a:close/>
              </a:path>
            </a:pathLst>
          </a:custGeom>
          <a:solidFill>
            <a:srgbClr val="C0C0C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ja-JP"/>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9pPr>
          </a:lstStyle>
          <a:p>
            <a:endParaRPr lang="ja-JP" altLang="en-US"/>
          </a:p>
        </p:txBody>
      </p:sp>
      <p:sp>
        <p:nvSpPr>
          <p:cNvPr id="459" name="Freeform 442"/>
          <p:cNvSpPr>
            <a:spLocks/>
          </p:cNvSpPr>
          <p:nvPr/>
        </p:nvSpPr>
        <p:spPr bwMode="auto">
          <a:xfrm>
            <a:off x="7783059" y="1122567"/>
            <a:ext cx="1122362" cy="542925"/>
          </a:xfrm>
          <a:custGeom>
            <a:avLst/>
            <a:gdLst>
              <a:gd name="T0" fmla="*/ 2147483646 w 768"/>
              <a:gd name="T1" fmla="*/ 2147483646 h 384"/>
              <a:gd name="T2" fmla="*/ 2147483646 w 768"/>
              <a:gd name="T3" fmla="*/ 2147483646 h 384"/>
              <a:gd name="T4" fmla="*/ 2147483646 w 768"/>
              <a:gd name="T5" fmla="*/ 2147483646 h 384"/>
              <a:gd name="T6" fmla="*/ 2147483646 w 768"/>
              <a:gd name="T7" fmla="*/ 2147483646 h 384"/>
              <a:gd name="T8" fmla="*/ 2147483646 w 768"/>
              <a:gd name="T9" fmla="*/ 2147483646 h 384"/>
              <a:gd name="T10" fmla="*/ 0 w 768"/>
              <a:gd name="T11" fmla="*/ 2147483646 h 384"/>
              <a:gd name="T12" fmla="*/ 0 w 768"/>
              <a:gd name="T13" fmla="*/ 0 h 384"/>
              <a:gd name="T14" fmla="*/ 2147483646 w 768"/>
              <a:gd name="T15" fmla="*/ 0 h 384"/>
              <a:gd name="T16" fmla="*/ 2147483646 w 768"/>
              <a:gd name="T17" fmla="*/ 2147483646 h 384"/>
              <a:gd name="T18" fmla="*/ 2147483646 w 768"/>
              <a:gd name="T19" fmla="*/ 2147483646 h 384"/>
              <a:gd name="T20" fmla="*/ 2147483646 w 768"/>
              <a:gd name="T21" fmla="*/ 2147483646 h 384"/>
              <a:gd name="T22" fmla="*/ 2147483646 w 768"/>
              <a:gd name="T23" fmla="*/ 2147483646 h 384"/>
              <a:gd name="T24" fmla="*/ 2147483646 w 768"/>
              <a:gd name="T25" fmla="*/ 2147483646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68" h="384">
                <a:moveTo>
                  <a:pt x="768" y="384"/>
                </a:moveTo>
                <a:lnTo>
                  <a:pt x="240" y="384"/>
                </a:lnTo>
                <a:lnTo>
                  <a:pt x="240" y="240"/>
                </a:lnTo>
                <a:lnTo>
                  <a:pt x="144" y="240"/>
                </a:lnTo>
                <a:lnTo>
                  <a:pt x="48" y="144"/>
                </a:lnTo>
                <a:lnTo>
                  <a:pt x="0" y="144"/>
                </a:lnTo>
                <a:lnTo>
                  <a:pt x="0" y="0"/>
                </a:lnTo>
                <a:lnTo>
                  <a:pt x="48" y="0"/>
                </a:lnTo>
                <a:lnTo>
                  <a:pt x="192" y="144"/>
                </a:lnTo>
                <a:lnTo>
                  <a:pt x="330" y="144"/>
                </a:lnTo>
                <a:lnTo>
                  <a:pt x="330" y="288"/>
                </a:lnTo>
                <a:lnTo>
                  <a:pt x="768" y="288"/>
                </a:lnTo>
                <a:lnTo>
                  <a:pt x="768" y="384"/>
                </a:lnTo>
                <a:close/>
              </a:path>
            </a:pathLst>
          </a:custGeom>
          <a:solidFill>
            <a:srgbClr val="C0C0C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ja-JP"/>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9pPr>
          </a:lstStyle>
          <a:p>
            <a:endParaRPr lang="ja-JP" altLang="en-US"/>
          </a:p>
        </p:txBody>
      </p:sp>
      <p:sp>
        <p:nvSpPr>
          <p:cNvPr id="460" name="Rectangle 444"/>
          <p:cNvSpPr>
            <a:spLocks noChangeArrowheads="1"/>
          </p:cNvSpPr>
          <p:nvPr/>
        </p:nvSpPr>
        <p:spPr bwMode="auto">
          <a:xfrm>
            <a:off x="5928859" y="1174046"/>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ja-JP"/>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9pPr>
          </a:lstStyle>
          <a:p>
            <a:pPr eaLnBrk="1" hangingPunct="1">
              <a:spcBef>
                <a:spcPct val="0"/>
              </a:spcBef>
              <a:buFontTx/>
              <a:buNone/>
            </a:pPr>
            <a:r>
              <a:rPr lang="en-US" altLang="ja-JP" sz="2400" b="1">
                <a:solidFill>
                  <a:srgbClr val="FF0000"/>
                </a:solidFill>
              </a:rPr>
              <a:t>S</a:t>
            </a:r>
          </a:p>
        </p:txBody>
      </p:sp>
      <p:sp>
        <p:nvSpPr>
          <p:cNvPr id="461" name="Rectangle 445"/>
          <p:cNvSpPr>
            <a:spLocks noChangeArrowheads="1"/>
          </p:cNvSpPr>
          <p:nvPr/>
        </p:nvSpPr>
        <p:spPr bwMode="auto">
          <a:xfrm>
            <a:off x="8316459" y="1174046"/>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ja-JP"/>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9pPr>
          </a:lstStyle>
          <a:p>
            <a:pPr eaLnBrk="1" hangingPunct="1">
              <a:spcBef>
                <a:spcPct val="0"/>
              </a:spcBef>
              <a:buFontTx/>
              <a:buNone/>
            </a:pPr>
            <a:r>
              <a:rPr lang="en-US" altLang="ja-JP" sz="2400" b="1" dirty="0">
                <a:solidFill>
                  <a:srgbClr val="FF0000"/>
                </a:solidFill>
              </a:rPr>
              <a:t>D</a:t>
            </a:r>
          </a:p>
        </p:txBody>
      </p:sp>
      <p:sp>
        <p:nvSpPr>
          <p:cNvPr id="462" name="Rectangle 446"/>
          <p:cNvSpPr>
            <a:spLocks noChangeArrowheads="1"/>
          </p:cNvSpPr>
          <p:nvPr/>
        </p:nvSpPr>
        <p:spPr bwMode="auto">
          <a:xfrm>
            <a:off x="6930571" y="1793171"/>
            <a:ext cx="809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ja-JP"/>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9pPr>
          </a:lstStyle>
          <a:p>
            <a:pPr eaLnBrk="1" hangingPunct="1">
              <a:spcBef>
                <a:spcPct val="0"/>
              </a:spcBef>
              <a:buFontTx/>
              <a:buNone/>
            </a:pPr>
            <a:r>
              <a:rPr lang="en-US" altLang="ja-JP" sz="2400" b="1">
                <a:solidFill>
                  <a:srgbClr val="FF0000"/>
                </a:solidFill>
              </a:rPr>
              <a:t>Gate</a:t>
            </a:r>
          </a:p>
        </p:txBody>
      </p:sp>
    </p:spTree>
    <p:extLst>
      <p:ext uri="{BB962C8B-B14F-4D97-AF65-F5344CB8AC3E}">
        <p14:creationId xmlns:p14="http://schemas.microsoft.com/office/powerpoint/2010/main" val="1785386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
          <p:cNvGrpSpPr>
            <a:grpSpLocks/>
          </p:cNvGrpSpPr>
          <p:nvPr/>
        </p:nvGrpSpPr>
        <p:grpSpPr bwMode="auto">
          <a:xfrm>
            <a:off x="1587500" y="1371600"/>
            <a:ext cx="4419600" cy="4656138"/>
            <a:chOff x="384" y="1008"/>
            <a:chExt cx="2784" cy="2933"/>
          </a:xfrm>
        </p:grpSpPr>
        <p:pic>
          <p:nvPicPr>
            <p:cNvPr id="22545" name="Picture 30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1051"/>
              <a:ext cx="2620" cy="2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2546" name="Rectangle 4"/>
            <p:cNvSpPr>
              <a:spLocks noChangeArrowheads="1"/>
            </p:cNvSpPr>
            <p:nvPr/>
          </p:nvSpPr>
          <p:spPr bwMode="auto">
            <a:xfrm>
              <a:off x="2208" y="1008"/>
              <a:ext cx="960" cy="293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fontAlgn="base">
                <a:spcBef>
                  <a:spcPct val="0"/>
                </a:spcBef>
                <a:spcAft>
                  <a:spcPct val="0"/>
                </a:spcAft>
              </a:pPr>
              <a:endParaRPr lang="ja-JP" altLang="ja-JP" sz="2400">
                <a:solidFill>
                  <a:srgbClr val="0000FF"/>
                </a:solidFill>
                <a:latin typeface="Times New Roman" pitchFamily="18" charset="0"/>
                <a:ea typeface="HG丸ｺﾞｼｯｸM-PRO" pitchFamily="50" charset="-128"/>
              </a:endParaRPr>
            </a:p>
          </p:txBody>
        </p:sp>
      </p:grpSp>
      <p:pic>
        <p:nvPicPr>
          <p:cNvPr id="22531" name="Picture 30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2538" y="1270000"/>
            <a:ext cx="3319462"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6"/>
          <p:cNvSpPr>
            <a:spLocks noChangeArrowheads="1"/>
          </p:cNvSpPr>
          <p:nvPr/>
        </p:nvSpPr>
        <p:spPr bwMode="auto">
          <a:xfrm>
            <a:off x="533400" y="4445000"/>
            <a:ext cx="7848600" cy="22860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fontAlgn="base">
              <a:spcBef>
                <a:spcPct val="0"/>
              </a:spcBef>
              <a:spcAft>
                <a:spcPct val="0"/>
              </a:spcAft>
            </a:pPr>
            <a:endParaRPr lang="ja-JP" altLang="ja-JP" sz="2400">
              <a:solidFill>
                <a:srgbClr val="0000FF"/>
              </a:solidFill>
              <a:latin typeface="Times New Roman" pitchFamily="18" charset="0"/>
              <a:ea typeface="HG丸ｺﾞｼｯｸM-PRO" pitchFamily="50" charset="-128"/>
            </a:endParaRPr>
          </a:p>
        </p:txBody>
      </p:sp>
      <p:sp>
        <p:nvSpPr>
          <p:cNvPr id="22533" name="Rectangle 3075"/>
          <p:cNvSpPr>
            <a:spLocks noGrp="1" noChangeArrowheads="1"/>
          </p:cNvSpPr>
          <p:nvPr>
            <p:ph type="title" idx="4294967295"/>
          </p:nvPr>
        </p:nvSpPr>
        <p:spPr>
          <a:xfrm>
            <a:off x="0" y="0"/>
            <a:ext cx="9144000" cy="838200"/>
          </a:xfrm>
          <a:noFill/>
        </p:spPr>
        <p:txBody>
          <a:bodyPr/>
          <a:lstStyle/>
          <a:p>
            <a:r>
              <a:rPr lang="ja-JP" altLang="en-US" sz="3600" b="1" dirty="0" smtClean="0">
                <a:solidFill>
                  <a:srgbClr val="0000FF"/>
                </a:solidFill>
                <a:latin typeface="Times New Roman" pitchFamily="18" charset="0"/>
                <a:cs typeface="Times New Roman" pitchFamily="18" charset="0"/>
              </a:rPr>
              <a:t>結晶とアモルファス</a:t>
            </a:r>
            <a:endParaRPr lang="en-US" altLang="ja-JP" sz="3600" b="1" dirty="0" smtClean="0">
              <a:solidFill>
                <a:srgbClr val="0000FF"/>
              </a:solidFill>
              <a:latin typeface="Times New Roman" pitchFamily="18" charset="0"/>
              <a:cs typeface="Times New Roman" pitchFamily="18" charset="0"/>
            </a:endParaRPr>
          </a:p>
        </p:txBody>
      </p:sp>
      <p:sp>
        <p:nvSpPr>
          <p:cNvPr id="22534" name="Rectangle 3076"/>
          <p:cNvSpPr>
            <a:spLocks noChangeArrowheads="1"/>
          </p:cNvSpPr>
          <p:nvPr/>
        </p:nvSpPr>
        <p:spPr bwMode="auto">
          <a:xfrm>
            <a:off x="2793427" y="898525"/>
            <a:ext cx="9060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fontAlgn="base">
              <a:spcBef>
                <a:spcPct val="0"/>
              </a:spcBef>
              <a:spcAft>
                <a:spcPct val="0"/>
              </a:spcAft>
            </a:pPr>
            <a:r>
              <a:rPr lang="ja-JP" altLang="en-US" sz="2800" b="1" dirty="0">
                <a:solidFill>
                  <a:srgbClr val="FF0000"/>
                </a:solidFill>
                <a:latin typeface="ＭＳ Ｐゴシック"/>
              </a:rPr>
              <a:t>結晶</a:t>
            </a:r>
            <a:endParaRPr lang="en-US" altLang="ja-JP" sz="2800" b="1" dirty="0">
              <a:solidFill>
                <a:srgbClr val="FF0000"/>
              </a:solidFill>
              <a:latin typeface="ＭＳ Ｐゴシック"/>
            </a:endParaRPr>
          </a:p>
        </p:txBody>
      </p:sp>
      <p:sp>
        <p:nvSpPr>
          <p:cNvPr id="22535" name="Rectangle 3079"/>
          <p:cNvSpPr>
            <a:spLocks noChangeArrowheads="1"/>
          </p:cNvSpPr>
          <p:nvPr/>
        </p:nvSpPr>
        <p:spPr bwMode="auto">
          <a:xfrm>
            <a:off x="5404732" y="884238"/>
            <a:ext cx="20826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fontAlgn="base">
              <a:spcBef>
                <a:spcPct val="0"/>
              </a:spcBef>
              <a:spcAft>
                <a:spcPct val="0"/>
              </a:spcAft>
            </a:pPr>
            <a:r>
              <a:rPr lang="ja-JP" altLang="en-US" sz="2800" b="1" dirty="0">
                <a:solidFill>
                  <a:srgbClr val="FF0000"/>
                </a:solidFill>
                <a:latin typeface="ＭＳ Ｐゴシック"/>
              </a:rPr>
              <a:t>アモルファス</a:t>
            </a:r>
            <a:endParaRPr lang="en-US" altLang="ja-JP" sz="2800" b="1" dirty="0">
              <a:solidFill>
                <a:srgbClr val="FF0000"/>
              </a:solidFill>
              <a:latin typeface="ＭＳ Ｐゴシック"/>
            </a:endParaRPr>
          </a:p>
        </p:txBody>
      </p:sp>
      <p:pic>
        <p:nvPicPr>
          <p:cNvPr id="22536" name="Picture 3082" descr="Sc-igzo_te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9600" y="4710113"/>
            <a:ext cx="2362200"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Rectangle 3084"/>
          <p:cNvSpPr>
            <a:spLocks noChangeArrowheads="1"/>
          </p:cNvSpPr>
          <p:nvPr/>
        </p:nvSpPr>
        <p:spPr bwMode="auto">
          <a:xfrm>
            <a:off x="1193800" y="1397000"/>
            <a:ext cx="38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en-US" altLang="ja-JP" sz="2000" b="1">
                <a:solidFill>
                  <a:srgbClr val="FF0000"/>
                </a:solidFill>
                <a:latin typeface="Times New Roman" pitchFamily="18" charset="0"/>
                <a:ea typeface="HG丸ｺﾞｼｯｸM-PRO" pitchFamily="50" charset="-128"/>
                <a:sym typeface="Symbol" pitchFamily="18" charset="2"/>
              </a:rPr>
              <a:t>O</a:t>
            </a:r>
          </a:p>
        </p:txBody>
      </p:sp>
      <p:sp>
        <p:nvSpPr>
          <p:cNvPr id="22538" name="Rectangle 3085"/>
          <p:cNvSpPr>
            <a:spLocks noChangeArrowheads="1"/>
          </p:cNvSpPr>
          <p:nvPr/>
        </p:nvSpPr>
        <p:spPr bwMode="auto">
          <a:xfrm>
            <a:off x="1117600" y="1685925"/>
            <a:ext cx="423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en-US" altLang="ja-JP" sz="2000" b="1">
                <a:solidFill>
                  <a:srgbClr val="800080"/>
                </a:solidFill>
                <a:latin typeface="Times New Roman" pitchFamily="18" charset="0"/>
                <a:ea typeface="HG丸ｺﾞｼｯｸM-PRO" pitchFamily="50" charset="-128"/>
                <a:sym typeface="Symbol" pitchFamily="18" charset="2"/>
              </a:rPr>
              <a:t>In</a:t>
            </a:r>
          </a:p>
        </p:txBody>
      </p:sp>
      <p:sp>
        <p:nvSpPr>
          <p:cNvPr id="22539" name="Rectangle 3086"/>
          <p:cNvSpPr>
            <a:spLocks noChangeArrowheads="1"/>
          </p:cNvSpPr>
          <p:nvPr/>
        </p:nvSpPr>
        <p:spPr bwMode="auto">
          <a:xfrm>
            <a:off x="266700" y="2133600"/>
            <a:ext cx="1219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altLang="ja-JP" sz="2000" b="1" dirty="0" err="1">
                <a:solidFill>
                  <a:srgbClr val="FF0000"/>
                </a:solidFill>
                <a:latin typeface="Times New Roman" pitchFamily="18" charset="0"/>
                <a:ea typeface="HG丸ｺﾞｼｯｸM-PRO" pitchFamily="50" charset="-128"/>
                <a:sym typeface="Symbol" pitchFamily="18" charset="2"/>
              </a:rPr>
              <a:t>Zn,Ga</a:t>
            </a:r>
            <a:endParaRPr lang="en-US" altLang="ja-JP" sz="2000" b="1" dirty="0">
              <a:solidFill>
                <a:srgbClr val="FF0000"/>
              </a:solidFill>
              <a:latin typeface="Times New Roman" pitchFamily="18" charset="0"/>
              <a:ea typeface="HG丸ｺﾞｼｯｸM-PRO" pitchFamily="50" charset="-128"/>
              <a:sym typeface="Symbol" pitchFamily="18" charset="2"/>
            </a:endParaRPr>
          </a:p>
        </p:txBody>
      </p:sp>
      <p:sp>
        <p:nvSpPr>
          <p:cNvPr id="22540" name="AutoShape 15"/>
          <p:cNvSpPr>
            <a:spLocks/>
          </p:cNvSpPr>
          <p:nvPr/>
        </p:nvSpPr>
        <p:spPr bwMode="auto">
          <a:xfrm>
            <a:off x="1270000" y="2082800"/>
            <a:ext cx="228600" cy="609600"/>
          </a:xfrm>
          <a:prstGeom prst="leftBrace">
            <a:avLst>
              <a:gd name="adj1" fmla="val 22222"/>
              <a:gd name="adj2" fmla="val 50000"/>
            </a:avLst>
          </a:pr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ja-JP" altLang="ja-JP" sz="2400">
              <a:solidFill>
                <a:srgbClr val="0000FF"/>
              </a:solidFill>
              <a:latin typeface="Times New Roman" pitchFamily="18" charset="0"/>
              <a:ea typeface="HG丸ｺﾞｼｯｸM-PRO" pitchFamily="50" charset="-128"/>
            </a:endParaRPr>
          </a:p>
        </p:txBody>
      </p:sp>
      <p:pic>
        <p:nvPicPr>
          <p:cNvPr id="22543" name="Picture 308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716463"/>
            <a:ext cx="230028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4082936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83" name="Picture 11" descr="http://www.kyocera.co.jp/inamori/library/images/2_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516" y="3903913"/>
            <a:ext cx="4095750" cy="2571751"/>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3643812" y="6333444"/>
            <a:ext cx="2624290" cy="523220"/>
          </a:xfrm>
          <a:prstGeom prst="rect">
            <a:avLst/>
          </a:prstGeom>
        </p:spPr>
        <p:txBody>
          <a:bodyPr wrap="square">
            <a:spAutoFit/>
          </a:bodyPr>
          <a:lstStyle/>
          <a:p>
            <a:r>
              <a:rPr lang="en-US" altLang="ja-JP" sz="1400" dirty="0">
                <a:solidFill>
                  <a:srgbClr val="000000"/>
                </a:solidFill>
                <a:latin typeface="Times New Roman" pitchFamily="18" charset="0"/>
                <a:cs typeface="Times New Roman" pitchFamily="18" charset="0"/>
              </a:rPr>
              <a:t>http://www.kyocera.co.jp/inamori/library/2_11.html</a:t>
            </a:r>
            <a:endParaRPr lang="ja-JP" altLang="en-US" sz="1400" dirty="0">
              <a:solidFill>
                <a:srgbClr val="000000"/>
              </a:solidFill>
              <a:latin typeface="Times New Roman" pitchFamily="18" charset="0"/>
              <a:cs typeface="Times New Roman" pitchFamily="18" charset="0"/>
            </a:endParaRPr>
          </a:p>
        </p:txBody>
      </p:sp>
      <p:pic>
        <p:nvPicPr>
          <p:cNvPr id="361489" name="Picture 17" descr="http://www.gintechenergy.com/jp/uploads/upload-images/mon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3194" y="1300163"/>
            <a:ext cx="1766888" cy="1766888"/>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3578263" y="3160905"/>
            <a:ext cx="2474554" cy="553998"/>
          </a:xfrm>
          <a:prstGeom prst="rect">
            <a:avLst/>
          </a:prstGeom>
        </p:spPr>
        <p:txBody>
          <a:bodyPr wrap="square">
            <a:spAutoFit/>
          </a:bodyPr>
          <a:lstStyle/>
          <a:p>
            <a:r>
              <a:rPr lang="en-US" altLang="ja-JP" sz="1000" dirty="0">
                <a:solidFill>
                  <a:srgbClr val="000000"/>
                </a:solidFill>
                <a:latin typeface="Times New Roman" pitchFamily="18" charset="0"/>
                <a:cs typeface="Times New Roman" pitchFamily="18" charset="0"/>
              </a:rPr>
              <a:t>http://www.gintechenergy.com/jp/index.php/products/douro-series/douro-monocrystalline-silicon-solar-cell</a:t>
            </a:r>
            <a:endParaRPr lang="ja-JP" altLang="en-US" sz="1000" dirty="0">
              <a:solidFill>
                <a:srgbClr val="000000"/>
              </a:solidFill>
              <a:latin typeface="Times New Roman" pitchFamily="18" charset="0"/>
              <a:cs typeface="Times New Roman" pitchFamily="18" charset="0"/>
            </a:endParaRPr>
          </a:p>
        </p:txBody>
      </p:sp>
      <p:pic>
        <p:nvPicPr>
          <p:cNvPr id="361491" name="Picture 19" descr="http://image.www.rakuten.co.jp/yasukawa/img1062596965.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6318" y="3954033"/>
            <a:ext cx="5239512" cy="2568388"/>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377781" y="6309001"/>
            <a:ext cx="3092513" cy="307777"/>
          </a:xfrm>
          <a:prstGeom prst="rect">
            <a:avLst/>
          </a:prstGeom>
        </p:spPr>
        <p:txBody>
          <a:bodyPr wrap="none">
            <a:spAutoFit/>
          </a:bodyPr>
          <a:lstStyle/>
          <a:p>
            <a:r>
              <a:rPr lang="en-US" altLang="ja-JP" sz="1400" dirty="0">
                <a:solidFill>
                  <a:srgbClr val="000000"/>
                </a:solidFill>
                <a:latin typeface="Times New Roman" pitchFamily="18" charset="0"/>
                <a:cs typeface="Times New Roman" pitchFamily="18" charset="0"/>
              </a:rPr>
              <a:t>http://plaza.rakuten.co.jp/breadvan/2005</a:t>
            </a:r>
            <a:endParaRPr lang="ja-JP" altLang="en-US" sz="1400" dirty="0">
              <a:solidFill>
                <a:srgbClr val="000000"/>
              </a:solidFill>
              <a:latin typeface="Times New Roman" pitchFamily="18" charset="0"/>
              <a:cs typeface="Times New Roman" pitchFamily="18" charset="0"/>
            </a:endParaRPr>
          </a:p>
        </p:txBody>
      </p:sp>
      <p:pic>
        <p:nvPicPr>
          <p:cNvPr id="361493" name="Picture 21" descr="http://image.alibaba.co.jp/img/product/50/53/16/5053167.jpg?tt=12556017570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0411" y="1123647"/>
            <a:ext cx="2300440" cy="2300441"/>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806960" y="3300977"/>
            <a:ext cx="3204599" cy="246221"/>
          </a:xfrm>
          <a:prstGeom prst="rect">
            <a:avLst/>
          </a:prstGeom>
        </p:spPr>
        <p:txBody>
          <a:bodyPr wrap="square">
            <a:spAutoFit/>
          </a:bodyPr>
          <a:lstStyle/>
          <a:p>
            <a:r>
              <a:rPr lang="en-US" altLang="ja-JP" sz="1000" dirty="0">
                <a:solidFill>
                  <a:srgbClr val="000000"/>
                </a:solidFill>
                <a:latin typeface="Times New Roman" pitchFamily="18" charset="0"/>
                <a:cs typeface="Times New Roman" pitchFamily="18" charset="0"/>
              </a:rPr>
              <a:t>http://www.alibaba.co.jp/pdetail-free/5053167.htm</a:t>
            </a:r>
            <a:endParaRPr lang="ja-JP" altLang="en-US" sz="1000" dirty="0">
              <a:solidFill>
                <a:srgbClr val="000000"/>
              </a:solidFill>
              <a:latin typeface="Times New Roman" pitchFamily="18" charset="0"/>
              <a:cs typeface="Times New Roman" pitchFamily="18" charset="0"/>
            </a:endParaRPr>
          </a:p>
        </p:txBody>
      </p:sp>
      <p:sp>
        <p:nvSpPr>
          <p:cNvPr id="11" name="タイトル 10"/>
          <p:cNvSpPr>
            <a:spLocks noGrp="1"/>
          </p:cNvSpPr>
          <p:nvPr>
            <p:ph type="title" idx="4294967295"/>
          </p:nvPr>
        </p:nvSpPr>
        <p:spPr>
          <a:xfrm>
            <a:off x="0" y="1"/>
            <a:ext cx="9144000" cy="87111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ja-JP" altLang="en-US" sz="3800" b="1" dirty="0">
                <a:solidFill>
                  <a:srgbClr val="0000FF"/>
                </a:solidFill>
                <a:latin typeface="Times New Roman" pitchFamily="18" charset="0"/>
                <a:cs typeface="Times New Roman" pitchFamily="18" charset="0"/>
              </a:rPr>
              <a:t>単結晶、多結晶、アモルファス</a:t>
            </a:r>
          </a:p>
        </p:txBody>
      </p:sp>
      <p:sp>
        <p:nvSpPr>
          <p:cNvPr id="13" name="正方形/長方形 12"/>
          <p:cNvSpPr/>
          <p:nvPr/>
        </p:nvSpPr>
        <p:spPr>
          <a:xfrm>
            <a:off x="98425" y="756818"/>
            <a:ext cx="3373039" cy="461665"/>
          </a:xfrm>
          <a:prstGeom prst="rect">
            <a:avLst/>
          </a:prstGeom>
        </p:spPr>
        <p:txBody>
          <a:bodyPr wrap="none">
            <a:spAutoFit/>
          </a:bodyPr>
          <a:lstStyle/>
          <a:p>
            <a:r>
              <a:rPr lang="ja-JP" altLang="en-US" sz="2400" b="1" dirty="0">
                <a:solidFill>
                  <a:srgbClr val="FF0000"/>
                </a:solidFill>
                <a:latin typeface="Times New Roman" pitchFamily="18" charset="0"/>
                <a:cs typeface="Times New Roman" pitchFamily="18" charset="0"/>
              </a:rPr>
              <a:t>単結晶シリコン太陽電池</a:t>
            </a:r>
            <a:endParaRPr lang="ja-JP" altLang="en-US" sz="2400" b="1" dirty="0">
              <a:solidFill>
                <a:srgbClr val="FF0000"/>
              </a:solidFill>
            </a:endParaRPr>
          </a:p>
        </p:txBody>
      </p:sp>
      <p:sp>
        <p:nvSpPr>
          <p:cNvPr id="27" name="正方形/長方形 26"/>
          <p:cNvSpPr/>
          <p:nvPr/>
        </p:nvSpPr>
        <p:spPr>
          <a:xfrm>
            <a:off x="-19050" y="3547198"/>
            <a:ext cx="3373039" cy="461665"/>
          </a:xfrm>
          <a:prstGeom prst="rect">
            <a:avLst/>
          </a:prstGeom>
        </p:spPr>
        <p:txBody>
          <a:bodyPr wrap="none">
            <a:spAutoFit/>
          </a:bodyPr>
          <a:lstStyle/>
          <a:p>
            <a:r>
              <a:rPr lang="ja-JP" altLang="en-US" sz="2400" b="1" dirty="0">
                <a:solidFill>
                  <a:srgbClr val="FF0000"/>
                </a:solidFill>
                <a:latin typeface="Times New Roman" pitchFamily="18" charset="0"/>
                <a:cs typeface="Times New Roman" pitchFamily="18" charset="0"/>
              </a:rPr>
              <a:t>多結晶シリコン太陽電池</a:t>
            </a:r>
            <a:endParaRPr lang="ja-JP" altLang="en-US" sz="2400" b="1" dirty="0">
              <a:solidFill>
                <a:srgbClr val="FF0000"/>
              </a:solidFill>
            </a:endParaRPr>
          </a:p>
        </p:txBody>
      </p:sp>
      <p:pic>
        <p:nvPicPr>
          <p:cNvPr id="15" name="Picture 1026" descr="IBC1MW写真１"/>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84299" y="3585471"/>
            <a:ext cx="3300434" cy="24748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028"/>
          <p:cNvSpPr txBox="1">
            <a:spLocks noChangeArrowheads="1"/>
          </p:cNvSpPr>
          <p:nvPr/>
        </p:nvSpPr>
        <p:spPr bwMode="auto">
          <a:xfrm>
            <a:off x="6363948" y="6047646"/>
            <a:ext cx="2856252" cy="738664"/>
          </a:xfrm>
          <a:prstGeom prst="rect">
            <a:avLst/>
          </a:prstGeom>
        </p:spPr>
        <p:txBody>
          <a:bodyPr wrap="square">
            <a:spAutoFit/>
          </a:bodyPr>
          <a:lstStyle>
            <a:defPPr>
              <a:defRPr lang="ja-JP"/>
            </a:defPPr>
            <a:lvl1pPr>
              <a:defRPr sz="1400">
                <a:latin typeface="Times New Roman" pitchFamily="18" charset="0"/>
                <a:cs typeface="Times New Roman" pitchFamily="18" charset="0"/>
              </a:defRPr>
            </a:lvl1pPr>
          </a:lstStyle>
          <a:p>
            <a:r>
              <a:rPr lang="en-US" altLang="ja-JP" dirty="0">
                <a:solidFill>
                  <a:srgbClr val="000000"/>
                </a:solidFill>
              </a:rPr>
              <a:t>INC-SOLAR AG</a:t>
            </a:r>
            <a:br>
              <a:rPr lang="en-US" altLang="ja-JP" dirty="0">
                <a:solidFill>
                  <a:srgbClr val="000000"/>
                </a:solidFill>
              </a:rPr>
            </a:br>
            <a:r>
              <a:rPr lang="ja-JP" altLang="en-US" dirty="0">
                <a:solidFill>
                  <a:srgbClr val="000000"/>
                </a:solidFill>
              </a:rPr>
              <a:t>出典：「</a:t>
            </a:r>
            <a:r>
              <a:rPr lang="en-US" altLang="ja-JP" dirty="0">
                <a:solidFill>
                  <a:srgbClr val="000000"/>
                </a:solidFill>
              </a:rPr>
              <a:t>(</a:t>
            </a:r>
            <a:r>
              <a:rPr lang="ja-JP" altLang="en-US" dirty="0">
                <a:solidFill>
                  <a:srgbClr val="000000"/>
                </a:solidFill>
              </a:rPr>
              <a:t>株</a:t>
            </a:r>
            <a:r>
              <a:rPr lang="en-US" altLang="ja-JP" dirty="0">
                <a:solidFill>
                  <a:srgbClr val="000000"/>
                </a:solidFill>
              </a:rPr>
              <a:t>)</a:t>
            </a:r>
            <a:r>
              <a:rPr lang="ja-JP" altLang="en-US" dirty="0">
                <a:solidFill>
                  <a:srgbClr val="000000"/>
                </a:solidFill>
              </a:rPr>
              <a:t>カネカのアモルファスシリコン太陽電池」海外カタログ</a:t>
            </a:r>
          </a:p>
        </p:txBody>
      </p:sp>
      <p:sp>
        <p:nvSpPr>
          <p:cNvPr id="17" name="正方形/長方形 16"/>
          <p:cNvSpPr/>
          <p:nvPr/>
        </p:nvSpPr>
        <p:spPr>
          <a:xfrm>
            <a:off x="6059148" y="3528747"/>
            <a:ext cx="2832827" cy="830997"/>
          </a:xfrm>
          <a:prstGeom prst="rect">
            <a:avLst/>
          </a:prstGeom>
        </p:spPr>
        <p:txBody>
          <a:bodyPr wrap="none">
            <a:spAutoFit/>
          </a:bodyPr>
          <a:lstStyle/>
          <a:p>
            <a:r>
              <a:rPr lang="ja-JP" altLang="en-US" sz="2400" b="1" dirty="0">
                <a:solidFill>
                  <a:srgbClr val="FF0000"/>
                </a:solidFill>
                <a:latin typeface="Times New Roman" pitchFamily="18" charset="0"/>
                <a:cs typeface="Times New Roman" pitchFamily="18" charset="0"/>
              </a:rPr>
              <a:t>アモルファスシリコン</a:t>
            </a:r>
            <a:r>
              <a:rPr lang="en-US" altLang="ja-JP" sz="2400" b="1" dirty="0">
                <a:solidFill>
                  <a:srgbClr val="FF0000"/>
                </a:solidFill>
                <a:latin typeface="Times New Roman" pitchFamily="18" charset="0"/>
                <a:cs typeface="Times New Roman" pitchFamily="18" charset="0"/>
              </a:rPr>
              <a:t/>
            </a:r>
            <a:br>
              <a:rPr lang="en-US" altLang="ja-JP" sz="2400" b="1" dirty="0">
                <a:solidFill>
                  <a:srgbClr val="FF0000"/>
                </a:solidFill>
                <a:latin typeface="Times New Roman" pitchFamily="18" charset="0"/>
                <a:cs typeface="Times New Roman" pitchFamily="18" charset="0"/>
              </a:rPr>
            </a:br>
            <a:r>
              <a:rPr lang="ja-JP" altLang="en-US" sz="2400" b="1" dirty="0">
                <a:solidFill>
                  <a:srgbClr val="FF0000"/>
                </a:solidFill>
                <a:latin typeface="Times New Roman" pitchFamily="18" charset="0"/>
                <a:cs typeface="Times New Roman" pitchFamily="18" charset="0"/>
              </a:rPr>
              <a:t>　　　　　　　太陽電池</a:t>
            </a:r>
            <a:endParaRPr lang="ja-JP" altLang="en-US" sz="2400" b="1" dirty="0">
              <a:solidFill>
                <a:srgbClr val="FF0000"/>
              </a:solidFill>
            </a:endParaRPr>
          </a:p>
        </p:txBody>
      </p:sp>
      <p:pic>
        <p:nvPicPr>
          <p:cNvPr id="18" name="Picture 2" descr="各種の口径のシリコン単結晶のインゴットとウェハ。直径300mm ウェハは、LP レコードと同じサイズ。「株式会社SUMCO（旧三菱住友シリコン株式会社）提供」"/>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4183" y="1224806"/>
            <a:ext cx="3097792" cy="1994645"/>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p:cNvSpPr/>
          <p:nvPr/>
        </p:nvSpPr>
        <p:spPr>
          <a:xfrm>
            <a:off x="6124575" y="3199005"/>
            <a:ext cx="2971800" cy="246221"/>
          </a:xfrm>
          <a:prstGeom prst="rect">
            <a:avLst/>
          </a:prstGeom>
        </p:spPr>
        <p:txBody>
          <a:bodyPr wrap="square">
            <a:spAutoFit/>
          </a:bodyPr>
          <a:lstStyle/>
          <a:p>
            <a:r>
              <a:rPr lang="en-US" altLang="ja-JP" sz="1000" dirty="0">
                <a:solidFill>
                  <a:srgbClr val="000000"/>
                </a:solidFill>
                <a:latin typeface="Times New Roman" pitchFamily="18" charset="0"/>
                <a:cs typeface="Times New Roman" pitchFamily="18" charset="0"/>
              </a:rPr>
              <a:t>http://semicon.jeita.or.jp/exposition/topics_03.html</a:t>
            </a:r>
            <a:endParaRPr lang="ja-JP" altLang="en-US" sz="10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65972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1027"/>
          <p:cNvSpPr>
            <a:spLocks noGrp="1" noChangeArrowheads="1"/>
          </p:cNvSpPr>
          <p:nvPr>
            <p:ph type="title" idx="4294967295"/>
          </p:nvPr>
        </p:nvSpPr>
        <p:spPr>
          <a:xfrm>
            <a:off x="0" y="0"/>
            <a:ext cx="9144000" cy="7620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800" b="1" dirty="0" smtClean="0">
                <a:solidFill>
                  <a:srgbClr val="0000FF"/>
                </a:solidFill>
              </a:rPr>
              <a:t>なぜ結晶よりアモルファスが良いのか？</a:t>
            </a:r>
          </a:p>
        </p:txBody>
      </p:sp>
      <p:sp>
        <p:nvSpPr>
          <p:cNvPr id="94212" name="Rectangle 1028"/>
          <p:cNvSpPr>
            <a:spLocks noChangeArrowheads="1"/>
          </p:cNvSpPr>
          <p:nvPr/>
        </p:nvSpPr>
        <p:spPr bwMode="auto">
          <a:xfrm>
            <a:off x="1482725" y="1093788"/>
            <a:ext cx="6223178"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ja-JP" altLang="en-US" sz="3600" b="1" dirty="0">
                <a:solidFill>
                  <a:srgbClr val="FF0000"/>
                </a:solidFill>
              </a:rPr>
              <a:t>結晶</a:t>
            </a:r>
            <a:br>
              <a:rPr lang="ja-JP" altLang="en-US" sz="3600" b="1" dirty="0">
                <a:solidFill>
                  <a:srgbClr val="FF0000"/>
                </a:solidFill>
              </a:rPr>
            </a:br>
            <a:r>
              <a:rPr lang="ja-JP" altLang="en-US" sz="3600" b="1" dirty="0">
                <a:solidFill>
                  <a:srgbClr val="000000"/>
                </a:solidFill>
              </a:rPr>
              <a:t>・高性能</a:t>
            </a:r>
            <a:r>
              <a:rPr lang="en-US" altLang="ja-JP" sz="3600" b="1" dirty="0">
                <a:solidFill>
                  <a:srgbClr val="000000"/>
                </a:solidFill>
              </a:rPr>
              <a:t/>
            </a:r>
            <a:br>
              <a:rPr lang="en-US" altLang="ja-JP" sz="3600" b="1" dirty="0">
                <a:solidFill>
                  <a:srgbClr val="000000"/>
                </a:solidFill>
              </a:rPr>
            </a:br>
            <a:r>
              <a:rPr lang="ja-JP" altLang="en-US" sz="3600" b="1" dirty="0">
                <a:solidFill>
                  <a:srgbClr val="000000"/>
                </a:solidFill>
              </a:rPr>
              <a:t>・単結晶は大きくできない・高価</a:t>
            </a:r>
            <a:r>
              <a:rPr lang="en-US" altLang="ja-JP" sz="3600" b="1" dirty="0">
                <a:solidFill>
                  <a:srgbClr val="000000"/>
                </a:solidFill>
              </a:rPr>
              <a:t/>
            </a:r>
            <a:br>
              <a:rPr lang="en-US" altLang="ja-JP" sz="3600" b="1" dirty="0">
                <a:solidFill>
                  <a:srgbClr val="000000"/>
                </a:solidFill>
              </a:rPr>
            </a:br>
            <a:r>
              <a:rPr lang="ja-JP" altLang="en-US" sz="3600" b="1" dirty="0">
                <a:solidFill>
                  <a:srgbClr val="000000"/>
                </a:solidFill>
              </a:rPr>
              <a:t>・多結晶は低性能、不透明</a:t>
            </a:r>
            <a:endParaRPr lang="en-US" altLang="ja-JP" sz="3600" b="1" dirty="0">
              <a:solidFill>
                <a:srgbClr val="000000"/>
              </a:solidFill>
            </a:endParaRPr>
          </a:p>
          <a:p>
            <a:pPr fontAlgn="base">
              <a:spcBef>
                <a:spcPct val="50000"/>
              </a:spcBef>
              <a:spcAft>
                <a:spcPct val="0"/>
              </a:spcAft>
            </a:pPr>
            <a:r>
              <a:rPr lang="ja-JP" altLang="en-US" sz="3600" b="1" dirty="0">
                <a:solidFill>
                  <a:srgbClr val="FF0000"/>
                </a:solidFill>
              </a:rPr>
              <a:t>アモルファス</a:t>
            </a:r>
            <a:br>
              <a:rPr lang="ja-JP" altLang="en-US" sz="3600" b="1" dirty="0">
                <a:solidFill>
                  <a:srgbClr val="FF0000"/>
                </a:solidFill>
              </a:rPr>
            </a:br>
            <a:r>
              <a:rPr lang="ja-JP" altLang="en-US" sz="3600" b="1" dirty="0">
                <a:solidFill>
                  <a:srgbClr val="000000"/>
                </a:solidFill>
              </a:rPr>
              <a:t>・均一性が高い</a:t>
            </a:r>
            <a:br>
              <a:rPr lang="ja-JP" altLang="en-US" sz="3600" b="1" dirty="0">
                <a:solidFill>
                  <a:srgbClr val="000000"/>
                </a:solidFill>
              </a:rPr>
            </a:br>
            <a:r>
              <a:rPr lang="ja-JP" altLang="en-US" sz="3600" b="1" dirty="0">
                <a:solidFill>
                  <a:srgbClr val="000000"/>
                </a:solidFill>
              </a:rPr>
              <a:t>・ガラス基板が使える</a:t>
            </a:r>
            <a:r>
              <a:rPr lang="en-US" altLang="ja-JP" sz="3600" b="1" dirty="0">
                <a:solidFill>
                  <a:srgbClr val="000000"/>
                </a:solidFill>
              </a:rPr>
              <a:t/>
            </a:r>
            <a:br>
              <a:rPr lang="en-US" altLang="ja-JP" sz="3600" b="1" dirty="0">
                <a:solidFill>
                  <a:srgbClr val="000000"/>
                </a:solidFill>
              </a:rPr>
            </a:br>
            <a:r>
              <a:rPr lang="ja-JP" altLang="en-US" sz="3600" b="1" dirty="0">
                <a:solidFill>
                  <a:srgbClr val="000000"/>
                </a:solidFill>
              </a:rPr>
              <a:t>・大面積で作れる</a:t>
            </a:r>
            <a:r>
              <a:rPr lang="en-US" altLang="ja-JP" sz="3600" b="1" dirty="0">
                <a:solidFill>
                  <a:srgbClr val="000000"/>
                </a:solidFill>
              </a:rPr>
              <a:t/>
            </a:r>
            <a:br>
              <a:rPr lang="en-US" altLang="ja-JP" sz="3600" b="1" dirty="0">
                <a:solidFill>
                  <a:srgbClr val="000000"/>
                </a:solidFill>
              </a:rPr>
            </a:br>
            <a:r>
              <a:rPr lang="ja-JP" altLang="en-US" sz="3600" b="1" dirty="0">
                <a:solidFill>
                  <a:srgbClr val="000000"/>
                </a:solidFill>
              </a:rPr>
              <a:t>・性能は低い？？？</a:t>
            </a:r>
          </a:p>
        </p:txBody>
      </p:sp>
    </p:spTree>
    <p:extLst>
      <p:ext uri="{BB962C8B-B14F-4D97-AF65-F5344CB8AC3E}">
        <p14:creationId xmlns:p14="http://schemas.microsoft.com/office/powerpoint/2010/main" val="429968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050"/>
          <p:cNvSpPr>
            <a:spLocks noGrp="1" noChangeArrowheads="1"/>
          </p:cNvSpPr>
          <p:nvPr>
            <p:ph type="title" idx="4294967295"/>
          </p:nvPr>
        </p:nvSpPr>
        <p:spPr>
          <a:xfrm>
            <a:off x="0" y="0"/>
            <a:ext cx="9144000" cy="752475"/>
          </a:xfrm>
        </p:spPr>
        <p:txBody>
          <a:bodyPr/>
          <a:lstStyle/>
          <a:p>
            <a:pPr algn="l" eaLnBrk="1" hangingPunct="1"/>
            <a:r>
              <a:rPr lang="ja-JP" altLang="en-US" sz="3200" b="1" dirty="0" smtClean="0">
                <a:solidFill>
                  <a:srgbClr val="0000FF"/>
                </a:solidFill>
              </a:rPr>
              <a:t>参考書</a:t>
            </a:r>
            <a:r>
              <a:rPr lang="en-US" altLang="ja-JP" sz="3200" b="1" dirty="0" smtClean="0">
                <a:solidFill>
                  <a:srgbClr val="0000FF"/>
                </a:solidFill>
              </a:rPr>
              <a:t>:</a:t>
            </a:r>
            <a:r>
              <a:rPr lang="ja-JP" altLang="en-US" sz="3200" b="1" dirty="0" smtClean="0">
                <a:solidFill>
                  <a:srgbClr val="0000FF"/>
                </a:solidFill>
              </a:rPr>
              <a:t> 　　一般の方　　　　　　　　　専門家</a:t>
            </a:r>
          </a:p>
        </p:txBody>
      </p:sp>
      <p:pic>
        <p:nvPicPr>
          <p:cNvPr id="9219" name="Picture 2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952" y="752475"/>
            <a:ext cx="3836987"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5656" y="752475"/>
            <a:ext cx="40513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1571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109244"/>
            <a:ext cx="9144000" cy="5748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 name="タイトル 1"/>
          <p:cNvSpPr>
            <a:spLocks noGrp="1"/>
          </p:cNvSpPr>
          <p:nvPr>
            <p:ph type="title"/>
          </p:nvPr>
        </p:nvSpPr>
        <p:spPr>
          <a:xfrm>
            <a:off x="0" y="-33756"/>
            <a:ext cx="9144000" cy="11430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ja-JP" altLang="en-US" sz="3600" b="1" dirty="0" smtClean="0">
                <a:solidFill>
                  <a:srgbClr val="0000FF"/>
                </a:solidFill>
                <a:latin typeface="Times New Roman" pitchFamily="18" charset="0"/>
                <a:cs typeface="Times New Roman" pitchFamily="18" charset="0"/>
              </a:rPr>
              <a:t>単</a:t>
            </a:r>
            <a:r>
              <a:rPr lang="ja-JP" altLang="en-US" sz="3600" b="1" dirty="0">
                <a:solidFill>
                  <a:srgbClr val="0000FF"/>
                </a:solidFill>
                <a:latin typeface="Times New Roman" pitchFamily="18" charset="0"/>
                <a:cs typeface="Times New Roman" pitchFamily="18" charset="0"/>
              </a:rPr>
              <a:t>結晶</a:t>
            </a:r>
            <a:r>
              <a:rPr lang="ja-JP" altLang="en-US" sz="3600" b="1" dirty="0" smtClean="0">
                <a:solidFill>
                  <a:srgbClr val="0000FF"/>
                </a:solidFill>
                <a:latin typeface="Times New Roman" pitchFamily="18" charset="0"/>
                <a:cs typeface="Times New Roman" pitchFamily="18" charset="0"/>
              </a:rPr>
              <a:t>シリコンは</a:t>
            </a:r>
            <a:r>
              <a:rPr lang="en-US" altLang="ja-JP" sz="3600" b="1" dirty="0" smtClean="0">
                <a:solidFill>
                  <a:srgbClr val="0000FF"/>
                </a:solidFill>
                <a:latin typeface="Times New Roman" pitchFamily="18" charset="0"/>
                <a:cs typeface="Times New Roman" pitchFamily="18" charset="0"/>
              </a:rPr>
              <a:t>~30cm</a:t>
            </a:r>
            <a:r>
              <a:rPr lang="ja-JP" altLang="en-US" sz="3600" b="1" dirty="0" smtClean="0">
                <a:solidFill>
                  <a:srgbClr val="0000FF"/>
                </a:solidFill>
                <a:latin typeface="Times New Roman" pitchFamily="18" charset="0"/>
                <a:cs typeface="Times New Roman" pitchFamily="18" charset="0"/>
              </a:rPr>
              <a:t>程度</a:t>
            </a:r>
            <a:endParaRPr lang="ja-JP" altLang="en-US" sz="3600" b="1" dirty="0">
              <a:solidFill>
                <a:srgbClr val="0000FF"/>
              </a:solidFill>
              <a:latin typeface="Times New Roman" pitchFamily="18" charset="0"/>
              <a:cs typeface="Times New Roman" pitchFamily="18" charset="0"/>
            </a:endParaRPr>
          </a:p>
        </p:txBody>
      </p:sp>
      <p:pic>
        <p:nvPicPr>
          <p:cNvPr id="257028" name="Picture 4" descr="Sandy Bridge Whole Waf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622588"/>
            <a:ext cx="6096000" cy="4324351"/>
          </a:xfrm>
          <a:prstGeom prst="rect">
            <a:avLst/>
          </a:prstGeom>
          <a:noFill/>
          <a:extLst>
            <a:ext uri="{909E8E84-426E-40DD-AFC4-6F175D3DCCD1}">
              <a14:hiddenFill xmlns:a14="http://schemas.microsoft.com/office/drawing/2010/main">
                <a:solidFill>
                  <a:srgbClr val="FFFFFF"/>
                </a:solidFill>
              </a14:hiddenFill>
            </a:ext>
          </a:extLst>
        </p:spPr>
      </p:pic>
      <p:pic>
        <p:nvPicPr>
          <p:cNvPr id="257030" name="Picture 6" descr="Sandy Bridge Desktop Chip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59381"/>
            <a:ext cx="3886200" cy="2726413"/>
          </a:xfrm>
          <a:prstGeom prst="rect">
            <a:avLst/>
          </a:prstGeom>
          <a:noFill/>
          <a:extLst>
            <a:ext uri="{909E8E84-426E-40DD-AFC4-6F175D3DCCD1}">
              <a14:hiddenFill xmlns:a14="http://schemas.microsoft.com/office/drawing/2010/main">
                <a:solidFill>
                  <a:srgbClr val="FFFFFF"/>
                </a:solidFill>
              </a14:hiddenFill>
            </a:ext>
          </a:extLst>
        </p:spPr>
      </p:pic>
      <p:pic>
        <p:nvPicPr>
          <p:cNvPr id="257032" name="Picture 8" descr="Sandy Bridge D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4085152"/>
            <a:ext cx="4000500" cy="2662833"/>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3771900" y="1109244"/>
            <a:ext cx="5372100" cy="2062103"/>
          </a:xfrm>
          <a:prstGeom prst="rect">
            <a:avLst/>
          </a:prstGeom>
        </p:spPr>
        <p:txBody>
          <a:bodyPr wrap="square">
            <a:spAutoFit/>
          </a:bodyPr>
          <a:lstStyle/>
          <a:p>
            <a:r>
              <a:rPr lang="ja-JP" altLang="en-US" sz="2400" b="1" dirty="0">
                <a:solidFill>
                  <a:srgbClr val="FFFFFF"/>
                </a:solidFill>
              </a:rPr>
              <a:t>インテル </a:t>
            </a:r>
            <a:r>
              <a:rPr lang="en-US" altLang="ja-JP" sz="2400" b="1" dirty="0">
                <a:solidFill>
                  <a:srgbClr val="FFFFFF"/>
                </a:solidFill>
              </a:rPr>
              <a:t>Core</a:t>
            </a:r>
            <a:r>
              <a:rPr lang="ja-JP" altLang="en-US" sz="2400" b="1" dirty="0">
                <a:solidFill>
                  <a:srgbClr val="FFFFFF"/>
                </a:solidFill>
              </a:rPr>
              <a:t> </a:t>
            </a:r>
            <a:r>
              <a:rPr lang="en-US" altLang="ja-JP" sz="2400" b="1" dirty="0">
                <a:solidFill>
                  <a:srgbClr val="FFFFFF"/>
                </a:solidFill>
              </a:rPr>
              <a:t>i7</a:t>
            </a:r>
            <a:br>
              <a:rPr lang="en-US" altLang="ja-JP" sz="2400" b="1" dirty="0">
                <a:solidFill>
                  <a:srgbClr val="FFFFFF"/>
                </a:solidFill>
              </a:rPr>
            </a:br>
            <a:r>
              <a:rPr lang="en-US" altLang="ja-JP" sz="1600" dirty="0">
                <a:solidFill>
                  <a:srgbClr val="FFFFFF"/>
                </a:solidFill>
              </a:rPr>
              <a:t>http://www.pcgameshardware.de/aid,638219/Faszination-CPU-Wallpaper-Die-Shots-und-Wafer-von-Intel-CPUs-Update-Sandy-Bridge/Wallpaper/Download/</a:t>
            </a:r>
            <a:br>
              <a:rPr lang="en-US" altLang="ja-JP" sz="1600" dirty="0">
                <a:solidFill>
                  <a:srgbClr val="FFFFFF"/>
                </a:solidFill>
              </a:rPr>
            </a:br>
            <a:r>
              <a:rPr lang="en-US" altLang="ja-JP" sz="1600" dirty="0" err="1">
                <a:solidFill>
                  <a:srgbClr val="FFFFFF"/>
                </a:solidFill>
              </a:rPr>
              <a:t>bildergalerie</a:t>
            </a:r>
            <a:r>
              <a:rPr lang="en-US" altLang="ja-JP" sz="1600" dirty="0">
                <a:solidFill>
                  <a:srgbClr val="FFFFFF"/>
                </a:solidFill>
              </a:rPr>
              <a:t>/?iid=1435859</a:t>
            </a:r>
          </a:p>
          <a:p>
            <a:r>
              <a:rPr lang="en-US" altLang="ja-JP" sz="1600" dirty="0">
                <a:solidFill>
                  <a:srgbClr val="FFFFFF"/>
                </a:solidFill>
              </a:rPr>
              <a:t/>
            </a:r>
            <a:br>
              <a:rPr lang="en-US" altLang="ja-JP" sz="1600" dirty="0">
                <a:solidFill>
                  <a:srgbClr val="FFFFFF"/>
                </a:solidFill>
              </a:rPr>
            </a:br>
            <a:r>
              <a:rPr lang="ja-JP" altLang="en-US" sz="1600" dirty="0">
                <a:solidFill>
                  <a:srgbClr val="FFFFFF"/>
                </a:solidFill>
              </a:rPr>
              <a:t>　　</a:t>
            </a:r>
            <a:r>
              <a:rPr lang="ja-JP" altLang="en-US" sz="2400" b="1" dirty="0">
                <a:solidFill>
                  <a:srgbClr val="FFFFFF"/>
                </a:solidFill>
              </a:rPr>
              <a:t>直径</a:t>
            </a:r>
            <a:r>
              <a:rPr lang="en-US" altLang="ja-JP" sz="2400" b="1" dirty="0">
                <a:solidFill>
                  <a:srgbClr val="FFFFFF"/>
                </a:solidFill>
              </a:rPr>
              <a:t>30cm</a:t>
            </a:r>
            <a:endParaRPr lang="ja-JP" altLang="en-US" sz="2400" b="1" dirty="0">
              <a:solidFill>
                <a:srgbClr val="FFFFFF"/>
              </a:solidFill>
            </a:endParaRPr>
          </a:p>
        </p:txBody>
      </p:sp>
      <p:sp>
        <p:nvSpPr>
          <p:cNvPr id="5" name="正方形/長方形 4"/>
          <p:cNvSpPr/>
          <p:nvPr/>
        </p:nvSpPr>
        <p:spPr>
          <a:xfrm>
            <a:off x="622972" y="6952773"/>
            <a:ext cx="3275256" cy="646331"/>
          </a:xfrm>
          <a:prstGeom prst="rect">
            <a:avLst/>
          </a:prstGeom>
        </p:spPr>
        <p:txBody>
          <a:bodyPr wrap="none">
            <a:spAutoFit/>
          </a:bodyPr>
          <a:lstStyle/>
          <a:p>
            <a:r>
              <a:rPr lang="en-US" altLang="ja-JP" b="1" dirty="0">
                <a:solidFill>
                  <a:srgbClr val="3333FF"/>
                </a:solidFill>
              </a:rPr>
              <a:t>i7</a:t>
            </a:r>
            <a:r>
              <a:rPr lang="ja-JP" altLang="en-US" b="1" dirty="0">
                <a:solidFill>
                  <a:srgbClr val="3333FF"/>
                </a:solidFill>
              </a:rPr>
              <a:t> </a:t>
            </a:r>
            <a:r>
              <a:rPr lang="en-US" altLang="ja-JP" b="1" dirty="0">
                <a:solidFill>
                  <a:srgbClr val="3333FF"/>
                </a:solidFill>
              </a:rPr>
              <a:t>(</a:t>
            </a:r>
            <a:r>
              <a:rPr lang="ja-JP" altLang="en-US" b="1" dirty="0">
                <a:solidFill>
                  <a:srgbClr val="3333FF"/>
                </a:solidFill>
              </a:rPr>
              <a:t>トランジスタ数 </a:t>
            </a:r>
            <a:r>
              <a:rPr lang="en-US" altLang="ja-JP" b="1" dirty="0">
                <a:solidFill>
                  <a:srgbClr val="3333FF"/>
                </a:solidFill>
              </a:rPr>
              <a:t>9</a:t>
            </a:r>
            <a:r>
              <a:rPr lang="ja-JP" altLang="en-US" b="1" dirty="0">
                <a:solidFill>
                  <a:srgbClr val="3333FF"/>
                </a:solidFill>
              </a:rPr>
              <a:t>億</a:t>
            </a:r>
            <a:r>
              <a:rPr lang="en-US" altLang="ja-JP" b="1" dirty="0">
                <a:solidFill>
                  <a:srgbClr val="3333FF"/>
                </a:solidFill>
              </a:rPr>
              <a:t>9500</a:t>
            </a:r>
            <a:r>
              <a:rPr lang="ja-JP" altLang="en-US" b="1" dirty="0">
                <a:solidFill>
                  <a:srgbClr val="3333FF"/>
                </a:solidFill>
              </a:rPr>
              <a:t>万個</a:t>
            </a:r>
            <a:r>
              <a:rPr lang="en-US" altLang="ja-JP" b="1" dirty="0">
                <a:solidFill>
                  <a:srgbClr val="3333FF"/>
                </a:solidFill>
              </a:rPr>
              <a:t>)</a:t>
            </a:r>
          </a:p>
          <a:p>
            <a:r>
              <a:rPr lang="ja-JP" altLang="en-US" b="1" dirty="0">
                <a:solidFill>
                  <a:srgbClr val="3333FF"/>
                </a:solidFill>
              </a:rPr>
              <a:t>ダイサイズ</a:t>
            </a:r>
            <a:r>
              <a:rPr lang="en-US" altLang="ja-JP" b="1" dirty="0">
                <a:solidFill>
                  <a:srgbClr val="3333FF"/>
                </a:solidFill>
              </a:rPr>
              <a:t>216mm</a:t>
            </a:r>
            <a:r>
              <a:rPr lang="en-US" altLang="ja-JP" b="1" baseline="30000" dirty="0">
                <a:solidFill>
                  <a:srgbClr val="3333FF"/>
                </a:solidFill>
              </a:rPr>
              <a:t>2</a:t>
            </a:r>
            <a:endParaRPr lang="ja-JP" altLang="en-US" baseline="30000" dirty="0">
              <a:solidFill>
                <a:srgbClr val="000000"/>
              </a:solidFill>
            </a:endParaRPr>
          </a:p>
        </p:txBody>
      </p:sp>
    </p:spTree>
    <p:extLst>
      <p:ext uri="{BB962C8B-B14F-4D97-AF65-F5344CB8AC3E}">
        <p14:creationId xmlns:p14="http://schemas.microsoft.com/office/powerpoint/2010/main" val="3034052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6498" name="Picture 2" descr="040415-1456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3375"/>
            <a:ext cx="9144000" cy="6210300"/>
          </a:xfrm>
          <a:prstGeom prst="rect">
            <a:avLst/>
          </a:prstGeom>
          <a:noFill/>
          <a:extLst>
            <a:ext uri="{909E8E84-426E-40DD-AFC4-6F175D3DCCD1}">
              <a14:hiddenFill xmlns:a14="http://schemas.microsoft.com/office/drawing/2010/main">
                <a:solidFill>
                  <a:srgbClr val="FFFFFF"/>
                </a:solidFill>
              </a14:hiddenFill>
            </a:ext>
          </a:extLst>
        </p:spPr>
      </p:pic>
      <p:sp>
        <p:nvSpPr>
          <p:cNvPr id="746499" name="Rectangle 3"/>
          <p:cNvSpPr>
            <a:spLocks noGrp="1" noChangeArrowheads="1"/>
          </p:cNvSpPr>
          <p:nvPr>
            <p:ph type="ctrTitle"/>
          </p:nvPr>
        </p:nvSpPr>
        <p:spPr>
          <a:xfrm>
            <a:off x="0" y="0"/>
            <a:ext cx="9144000" cy="914400"/>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ja-JP" altLang="en-US" sz="3600" b="1" dirty="0" smtClean="0">
                <a:solidFill>
                  <a:srgbClr val="0000FF"/>
                </a:solidFill>
              </a:rPr>
              <a:t>薄膜太陽電池 は </a:t>
            </a:r>
            <a:r>
              <a:rPr lang="en-US" altLang="ja-JP" sz="3600" b="1" dirty="0" smtClean="0">
                <a:solidFill>
                  <a:srgbClr val="0000FF"/>
                </a:solidFill>
              </a:rPr>
              <a:t>1</a:t>
            </a:r>
            <a:r>
              <a:rPr lang="ja-JP" altLang="en-US" sz="3600" b="1" dirty="0" smtClean="0">
                <a:solidFill>
                  <a:srgbClr val="0000FF"/>
                </a:solidFill>
              </a:rPr>
              <a:t> </a:t>
            </a:r>
            <a:r>
              <a:rPr lang="en-US" altLang="ja-JP" sz="3600" b="1" dirty="0" smtClean="0">
                <a:solidFill>
                  <a:srgbClr val="0000FF"/>
                </a:solidFill>
              </a:rPr>
              <a:t>m</a:t>
            </a:r>
            <a:r>
              <a:rPr lang="ja-JP" altLang="en-US" sz="3600" b="1" dirty="0" smtClean="0">
                <a:solidFill>
                  <a:srgbClr val="0000FF"/>
                </a:solidFill>
              </a:rPr>
              <a:t> 以上</a:t>
            </a:r>
            <a:endParaRPr lang="ja-JP" altLang="en-US" sz="3600" b="1" dirty="0">
              <a:solidFill>
                <a:srgbClr val="0000FF"/>
              </a:solidFill>
            </a:endParaRPr>
          </a:p>
        </p:txBody>
      </p:sp>
      <p:sp>
        <p:nvSpPr>
          <p:cNvPr id="746500" name="Text Box 4"/>
          <p:cNvSpPr txBox="1">
            <a:spLocks noChangeArrowheads="1"/>
          </p:cNvSpPr>
          <p:nvPr/>
        </p:nvSpPr>
        <p:spPr bwMode="auto">
          <a:xfrm>
            <a:off x="0" y="4983163"/>
            <a:ext cx="59266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400" b="1" dirty="0" err="1" smtClean="0">
                <a:solidFill>
                  <a:srgbClr val="FFFFFF"/>
                </a:solidFill>
              </a:rPr>
              <a:t>a-Si:H</a:t>
            </a:r>
            <a:r>
              <a:rPr lang="en-US" altLang="ja-JP" sz="2400" b="1" dirty="0" smtClean="0">
                <a:solidFill>
                  <a:srgbClr val="FFFFFF"/>
                </a:solidFill>
              </a:rPr>
              <a:t/>
            </a:r>
            <a:br>
              <a:rPr lang="en-US" altLang="ja-JP" sz="2400" b="1" dirty="0" smtClean="0">
                <a:solidFill>
                  <a:srgbClr val="FFFFFF"/>
                </a:solidFill>
              </a:rPr>
            </a:br>
            <a:r>
              <a:rPr lang="ja-JP" altLang="en-US" sz="2400" b="1" dirty="0" smtClean="0">
                <a:solidFill>
                  <a:srgbClr val="FFFFFF"/>
                </a:solidFill>
              </a:rPr>
              <a:t>三菱重工業のアモルファスシリコン太陽電池</a:t>
            </a:r>
          </a:p>
        </p:txBody>
      </p:sp>
      <p:sp>
        <p:nvSpPr>
          <p:cNvPr id="2" name="正方形/長方形 1"/>
          <p:cNvSpPr/>
          <p:nvPr/>
        </p:nvSpPr>
        <p:spPr>
          <a:xfrm>
            <a:off x="152400" y="894397"/>
            <a:ext cx="4572000" cy="1200329"/>
          </a:xfrm>
          <a:prstGeom prst="rect">
            <a:avLst/>
          </a:prstGeom>
        </p:spPr>
        <p:txBody>
          <a:bodyPr>
            <a:spAutoFit/>
          </a:bodyPr>
          <a:lstStyle/>
          <a:p>
            <a:r>
              <a:rPr lang="ja-JP" altLang="en-US" sz="2400" b="1" dirty="0" smtClean="0">
                <a:solidFill>
                  <a:srgbClr val="FF0000"/>
                </a:solidFill>
              </a:rPr>
              <a:t>薄膜太陽</a:t>
            </a:r>
            <a:r>
              <a:rPr lang="ja-JP" altLang="en-US" sz="2400" b="1" dirty="0">
                <a:solidFill>
                  <a:srgbClr val="FF0000"/>
                </a:solidFill>
              </a:rPr>
              <a:t>電池用ガラス</a:t>
            </a:r>
            <a:r>
              <a:rPr lang="ja-JP" altLang="en-US" sz="2400" b="1" dirty="0" smtClean="0">
                <a:solidFill>
                  <a:srgbClr val="FF0000"/>
                </a:solidFill>
              </a:rPr>
              <a:t>基板</a:t>
            </a:r>
            <a:endParaRPr lang="en-US" altLang="ja-JP" sz="2400" b="1" dirty="0" smtClean="0">
              <a:solidFill>
                <a:srgbClr val="FF0000"/>
              </a:solidFill>
            </a:endParaRPr>
          </a:p>
          <a:p>
            <a:r>
              <a:rPr lang="en-US" altLang="ja-JP" sz="2400" b="1" dirty="0" smtClean="0">
                <a:solidFill>
                  <a:srgbClr val="FF0000"/>
                </a:solidFill>
              </a:rPr>
              <a:t>2011~2012</a:t>
            </a:r>
            <a:r>
              <a:rPr lang="ja-JP" altLang="en-US" sz="2400" b="1" dirty="0" smtClean="0">
                <a:solidFill>
                  <a:srgbClr val="FF0000"/>
                </a:solidFill>
              </a:rPr>
              <a:t>年</a:t>
            </a:r>
            <a:r>
              <a:rPr lang="en-US" altLang="ja-JP" sz="2400" b="1" dirty="0" smtClean="0">
                <a:solidFill>
                  <a:srgbClr val="FF0000"/>
                </a:solidFill>
              </a:rPr>
              <a:t>:</a:t>
            </a:r>
            <a:r>
              <a:rPr lang="ja-JP" altLang="en-US" sz="2400" b="1" dirty="0" smtClean="0">
                <a:solidFill>
                  <a:srgbClr val="FF0000"/>
                </a:solidFill>
              </a:rPr>
              <a:t> </a:t>
            </a:r>
            <a:r>
              <a:rPr lang="en-US" altLang="ja-JP" sz="2400" b="1" dirty="0" smtClean="0">
                <a:solidFill>
                  <a:srgbClr val="FF0000"/>
                </a:solidFill>
              </a:rPr>
              <a:t>1.4</a:t>
            </a:r>
            <a:r>
              <a:rPr lang="en-US" altLang="ja-JP" sz="2400" b="1" dirty="0" smtClean="0">
                <a:solidFill>
                  <a:srgbClr val="FF0000"/>
                </a:solidFill>
                <a:sym typeface="Symbol"/>
              </a:rPr>
              <a:t></a:t>
            </a:r>
            <a:r>
              <a:rPr lang="en-US" altLang="ja-JP" sz="2400" b="1" dirty="0" smtClean="0">
                <a:solidFill>
                  <a:srgbClr val="FF0000"/>
                </a:solidFill>
              </a:rPr>
              <a:t>2</a:t>
            </a:r>
            <a:r>
              <a:rPr lang="ja-JP" altLang="en-US" sz="2400" b="1" dirty="0" smtClean="0">
                <a:solidFill>
                  <a:srgbClr val="FF0000"/>
                </a:solidFill>
              </a:rPr>
              <a:t> </a:t>
            </a:r>
            <a:r>
              <a:rPr lang="en-US" altLang="ja-JP" sz="2400" b="1" dirty="0" smtClean="0">
                <a:solidFill>
                  <a:srgbClr val="FF0000"/>
                </a:solidFill>
              </a:rPr>
              <a:t>m</a:t>
            </a:r>
            <a:r>
              <a:rPr lang="en-US" altLang="ja-JP" sz="2400" b="1" baseline="30000" dirty="0" smtClean="0">
                <a:solidFill>
                  <a:srgbClr val="FF0000"/>
                </a:solidFill>
              </a:rPr>
              <a:t>2</a:t>
            </a:r>
            <a:endParaRPr lang="en-US" altLang="ja-JP" sz="2400" b="1" dirty="0" smtClean="0">
              <a:solidFill>
                <a:srgbClr val="FF0000"/>
              </a:solidFill>
            </a:endParaRPr>
          </a:p>
          <a:p>
            <a:r>
              <a:rPr lang="en-US" altLang="ja-JP" sz="2400" b="1" dirty="0" smtClean="0">
                <a:solidFill>
                  <a:srgbClr val="FF0000"/>
                </a:solidFill>
              </a:rPr>
              <a:t>2013~2014</a:t>
            </a:r>
            <a:r>
              <a:rPr lang="ja-JP" altLang="en-US" sz="2400" b="1" dirty="0" smtClean="0">
                <a:solidFill>
                  <a:srgbClr val="FF0000"/>
                </a:solidFill>
              </a:rPr>
              <a:t>年</a:t>
            </a:r>
            <a:r>
              <a:rPr lang="en-US" altLang="ja-JP" sz="2400" b="1" dirty="0" smtClean="0">
                <a:solidFill>
                  <a:srgbClr val="FF0000"/>
                </a:solidFill>
              </a:rPr>
              <a:t>:</a:t>
            </a:r>
            <a:r>
              <a:rPr lang="ja-JP" altLang="en-US" sz="2400" b="1" dirty="0" smtClean="0">
                <a:solidFill>
                  <a:srgbClr val="FF0000"/>
                </a:solidFill>
              </a:rPr>
              <a:t> </a:t>
            </a:r>
            <a:r>
              <a:rPr lang="en-US" altLang="ja-JP" sz="2400" b="1" dirty="0" smtClean="0">
                <a:solidFill>
                  <a:srgbClr val="FF0000"/>
                </a:solidFill>
              </a:rPr>
              <a:t>1.4</a:t>
            </a:r>
            <a:r>
              <a:rPr lang="en-US" altLang="ja-JP" sz="2400" b="1" dirty="0" smtClean="0">
                <a:solidFill>
                  <a:srgbClr val="FF0000"/>
                </a:solidFill>
                <a:sym typeface="Symbol"/>
              </a:rPr>
              <a:t></a:t>
            </a:r>
            <a:r>
              <a:rPr lang="en-US" altLang="ja-JP" sz="2400" b="1" dirty="0" smtClean="0">
                <a:solidFill>
                  <a:srgbClr val="FF0000"/>
                </a:solidFill>
              </a:rPr>
              <a:t>4</a:t>
            </a:r>
            <a:r>
              <a:rPr lang="ja-JP" altLang="en-US" sz="2400" b="1" dirty="0" smtClean="0">
                <a:solidFill>
                  <a:srgbClr val="FF0000"/>
                </a:solidFill>
              </a:rPr>
              <a:t> </a:t>
            </a:r>
            <a:r>
              <a:rPr lang="en-US" altLang="ja-JP" sz="2400" b="1" dirty="0" smtClean="0">
                <a:solidFill>
                  <a:srgbClr val="FF0000"/>
                </a:solidFill>
              </a:rPr>
              <a:t>m</a:t>
            </a:r>
            <a:r>
              <a:rPr lang="en-US" altLang="ja-JP" sz="2400" b="1" baseline="30000" dirty="0" smtClean="0">
                <a:solidFill>
                  <a:srgbClr val="FF0000"/>
                </a:solidFill>
              </a:rPr>
              <a:t>2</a:t>
            </a:r>
            <a:endParaRPr lang="ja-JP" altLang="en-US" sz="2400" b="1" dirty="0">
              <a:solidFill>
                <a:srgbClr val="FF0000"/>
              </a:solidFill>
            </a:endParaRPr>
          </a:p>
        </p:txBody>
      </p:sp>
      <p:sp>
        <p:nvSpPr>
          <p:cNvPr id="6" name="Rectangle 3"/>
          <p:cNvSpPr txBox="1">
            <a:spLocks noChangeArrowheads="1"/>
          </p:cNvSpPr>
          <p:nvPr/>
        </p:nvSpPr>
        <p:spPr bwMode="auto">
          <a:xfrm>
            <a:off x="0" y="43053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a:r>
              <a:rPr lang="ja-JP" altLang="en-US" sz="2400" b="1" dirty="0" smtClean="0">
                <a:solidFill>
                  <a:srgbClr val="FFFFFF"/>
                </a:solidFill>
              </a:rPr>
              <a:t>産業技術総合研究所のメガソーラタウン</a:t>
            </a:r>
            <a:endParaRPr lang="ja-JP" altLang="en-US" sz="2400" b="1" dirty="0">
              <a:solidFill>
                <a:srgbClr val="FFFFFF"/>
              </a:solidFill>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3998" y="2984500"/>
            <a:ext cx="722016"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9601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7189" name="Picture 5" descr="C:\Users\tkamiya\Desktop\20100225ULVAC-IGZOターゲット写真.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3168650" cy="5638800"/>
          </a:xfrm>
          <a:prstGeom prst="rect">
            <a:avLst/>
          </a:prstGeom>
          <a:noFill/>
          <a:extLst>
            <a:ext uri="{909E8E84-426E-40DD-AFC4-6F175D3DCCD1}">
              <a14:hiddenFill xmlns:a14="http://schemas.microsoft.com/office/drawing/2010/main">
                <a:solidFill>
                  <a:srgbClr val="FFFFFF"/>
                </a:solidFill>
              </a14:hiddenFill>
            </a:ext>
          </a:extLst>
        </p:spPr>
      </p:pic>
      <p:sp>
        <p:nvSpPr>
          <p:cNvPr id="2397190" name="Rectangle 6"/>
          <p:cNvSpPr>
            <a:spLocks noGrp="1" noChangeArrowheads="1"/>
          </p:cNvSpPr>
          <p:nvPr>
            <p:ph type="title"/>
          </p:nvPr>
        </p:nvSpPr>
        <p:spPr>
          <a:xfrm>
            <a:off x="0" y="0"/>
            <a:ext cx="9144000" cy="990600"/>
          </a:xfrm>
          <a:noFill/>
          <a:ln/>
          <a:extLs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ja-JP" altLang="en-US" sz="3600" b="1" dirty="0" smtClean="0">
                <a:solidFill>
                  <a:srgbClr val="0000FF"/>
                </a:solidFill>
                <a:latin typeface="Times New Roman" pitchFamily="18" charset="0"/>
              </a:rPr>
              <a:t>液晶</a:t>
            </a:r>
            <a:r>
              <a:rPr lang="en-US" altLang="ja-JP" sz="3600" b="1" dirty="0" smtClean="0">
                <a:solidFill>
                  <a:srgbClr val="0000FF"/>
                </a:solidFill>
                <a:latin typeface="Times New Roman" pitchFamily="18" charset="0"/>
              </a:rPr>
              <a:t>TV</a:t>
            </a:r>
            <a:r>
              <a:rPr lang="ja-JP" altLang="en-US" sz="3600" b="1" dirty="0" smtClean="0">
                <a:solidFill>
                  <a:srgbClr val="0000FF"/>
                </a:solidFill>
                <a:latin typeface="Times New Roman" pitchFamily="18" charset="0"/>
              </a:rPr>
              <a:t>は </a:t>
            </a:r>
            <a:r>
              <a:rPr lang="en-US" altLang="ja-JP" sz="3600" b="1" dirty="0" smtClean="0">
                <a:solidFill>
                  <a:srgbClr val="0000FF"/>
                </a:solidFill>
                <a:latin typeface="Times New Roman" pitchFamily="18" charset="0"/>
              </a:rPr>
              <a:t>2</a:t>
            </a:r>
            <a:r>
              <a:rPr lang="ja-JP" altLang="en-US" sz="3600" b="1" dirty="0" smtClean="0">
                <a:solidFill>
                  <a:srgbClr val="0000FF"/>
                </a:solidFill>
                <a:latin typeface="Times New Roman" pitchFamily="18" charset="0"/>
              </a:rPr>
              <a:t> </a:t>
            </a:r>
            <a:r>
              <a:rPr lang="en-US" altLang="ja-JP" sz="3600" b="1" dirty="0" smtClean="0">
                <a:solidFill>
                  <a:srgbClr val="0000FF"/>
                </a:solidFill>
                <a:latin typeface="Times New Roman" pitchFamily="18" charset="0"/>
              </a:rPr>
              <a:t>m</a:t>
            </a:r>
            <a:r>
              <a:rPr lang="ja-JP" altLang="en-US" sz="3600" b="1" dirty="0" smtClean="0">
                <a:solidFill>
                  <a:srgbClr val="0000FF"/>
                </a:solidFill>
                <a:latin typeface="Times New Roman" pitchFamily="18" charset="0"/>
              </a:rPr>
              <a:t> 以上のガラスに作る</a:t>
            </a:r>
            <a:endParaRPr lang="en-US" altLang="ja-JP" sz="3600" b="1" dirty="0" smtClean="0">
              <a:solidFill>
                <a:srgbClr val="0000FF"/>
              </a:solidFill>
              <a:latin typeface="Times New Roman" pitchFamily="18" charset="0"/>
            </a:endParaRPr>
          </a:p>
        </p:txBody>
      </p:sp>
      <p:pic>
        <p:nvPicPr>
          <p:cNvPr id="239719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1828800"/>
            <a:ext cx="5892800" cy="392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97195" name="Rectangle 11"/>
          <p:cNvSpPr>
            <a:spLocks noChangeArrowheads="1"/>
          </p:cNvSpPr>
          <p:nvPr/>
        </p:nvSpPr>
        <p:spPr bwMode="auto">
          <a:xfrm>
            <a:off x="1536014" y="762000"/>
            <a:ext cx="2242923"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ja-JP" altLang="en-US" sz="3600" b="1" dirty="0">
                <a:solidFill>
                  <a:srgbClr val="FF0000"/>
                </a:solidFill>
              </a:rPr>
              <a:t>アルバック</a:t>
            </a:r>
          </a:p>
        </p:txBody>
      </p:sp>
      <p:sp>
        <p:nvSpPr>
          <p:cNvPr id="2397196" name="Rectangle 12"/>
          <p:cNvSpPr>
            <a:spLocks noChangeArrowheads="1"/>
          </p:cNvSpPr>
          <p:nvPr/>
        </p:nvSpPr>
        <p:spPr bwMode="auto">
          <a:xfrm>
            <a:off x="5569257" y="1187450"/>
            <a:ext cx="2037737"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ja-JP" altLang="en-US" sz="3600" b="1" dirty="0">
                <a:solidFill>
                  <a:srgbClr val="FF0000"/>
                </a:solidFill>
              </a:rPr>
              <a:t>日鉱金属</a:t>
            </a:r>
          </a:p>
        </p:txBody>
      </p:sp>
      <p:sp>
        <p:nvSpPr>
          <p:cNvPr id="7" name="Rectangle 6"/>
          <p:cNvSpPr txBox="1">
            <a:spLocks noChangeArrowheads="1"/>
          </p:cNvSpPr>
          <p:nvPr/>
        </p:nvSpPr>
        <p:spPr bwMode="auto">
          <a:xfrm>
            <a:off x="3473450" y="5892800"/>
            <a:ext cx="54927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r>
              <a:rPr lang="ja-JP" altLang="en-US" sz="3600" b="1" dirty="0" smtClean="0">
                <a:solidFill>
                  <a:srgbClr val="0000FF"/>
                </a:solidFill>
              </a:rPr>
              <a:t>第</a:t>
            </a:r>
            <a:r>
              <a:rPr lang="en-US" altLang="ja-JP" sz="3600" b="1" dirty="0" smtClean="0">
                <a:solidFill>
                  <a:srgbClr val="0000FF"/>
                </a:solidFill>
              </a:rPr>
              <a:t>8</a:t>
            </a:r>
            <a:r>
              <a:rPr lang="ja-JP" altLang="en-US" sz="3600" b="1" dirty="0" smtClean="0">
                <a:solidFill>
                  <a:srgbClr val="0000FF"/>
                </a:solidFill>
              </a:rPr>
              <a:t>世代</a:t>
            </a:r>
            <a:r>
              <a:rPr lang="en-US" altLang="ja-JP" sz="3600" b="1" dirty="0" smtClean="0">
                <a:solidFill>
                  <a:srgbClr val="0000FF"/>
                </a:solidFill>
              </a:rPr>
              <a:t> (2.1</a:t>
            </a:r>
            <a:r>
              <a:rPr lang="en-US" altLang="ja-JP" sz="3600" b="1" dirty="0" smtClean="0">
                <a:solidFill>
                  <a:srgbClr val="0000FF"/>
                </a:solidFill>
                <a:cs typeface="Times New Roman" pitchFamily="18" charset="0"/>
                <a:sym typeface="Symbol"/>
              </a:rPr>
              <a:t></a:t>
            </a:r>
            <a:r>
              <a:rPr lang="en-US" altLang="ja-JP" sz="3600" b="1" dirty="0" smtClean="0">
                <a:solidFill>
                  <a:srgbClr val="0000FF"/>
                </a:solidFill>
              </a:rPr>
              <a:t>2.40 m</a:t>
            </a:r>
            <a:r>
              <a:rPr lang="en-US" altLang="ja-JP" sz="3600" b="1" baseline="30000" dirty="0" smtClean="0">
                <a:solidFill>
                  <a:srgbClr val="0000FF"/>
                </a:solidFill>
              </a:rPr>
              <a:t>2</a:t>
            </a:r>
            <a:r>
              <a:rPr lang="en-US" altLang="ja-JP" sz="3600" b="1" dirty="0" smtClean="0">
                <a:solidFill>
                  <a:srgbClr val="0000FF"/>
                </a:solidFill>
              </a:rPr>
              <a:t>)</a:t>
            </a:r>
          </a:p>
        </p:txBody>
      </p:sp>
    </p:spTree>
    <p:extLst>
      <p:ext uri="{BB962C8B-B14F-4D97-AF65-F5344CB8AC3E}">
        <p14:creationId xmlns:p14="http://schemas.microsoft.com/office/powerpoint/2010/main" val="1423645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1130300" y="1143000"/>
            <a:ext cx="5973763" cy="53990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03" name="Rectangle 3"/>
          <p:cNvSpPr>
            <a:spLocks noChangeArrowheads="1"/>
          </p:cNvSpPr>
          <p:nvPr/>
        </p:nvSpPr>
        <p:spPr bwMode="auto">
          <a:xfrm>
            <a:off x="1130300" y="1360488"/>
            <a:ext cx="5632450" cy="51816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04" name="Rectangle 4"/>
          <p:cNvSpPr>
            <a:spLocks noChangeArrowheads="1"/>
          </p:cNvSpPr>
          <p:nvPr/>
        </p:nvSpPr>
        <p:spPr bwMode="auto">
          <a:xfrm>
            <a:off x="1130300" y="2582863"/>
            <a:ext cx="4498975" cy="395922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05" name="Rectangle 5"/>
          <p:cNvSpPr>
            <a:spLocks noChangeArrowheads="1"/>
          </p:cNvSpPr>
          <p:nvPr/>
        </p:nvSpPr>
        <p:spPr bwMode="auto">
          <a:xfrm>
            <a:off x="1130300" y="2655888"/>
            <a:ext cx="4425950" cy="38862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06" name="Rectangle 6"/>
          <p:cNvSpPr>
            <a:spLocks noChangeArrowheads="1"/>
          </p:cNvSpPr>
          <p:nvPr/>
        </p:nvSpPr>
        <p:spPr bwMode="auto">
          <a:xfrm>
            <a:off x="1130300" y="3033713"/>
            <a:ext cx="4048125" cy="350837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07" name="Rectangle 7"/>
          <p:cNvSpPr>
            <a:spLocks noChangeArrowheads="1"/>
          </p:cNvSpPr>
          <p:nvPr/>
        </p:nvSpPr>
        <p:spPr bwMode="auto">
          <a:xfrm>
            <a:off x="1130300" y="3176588"/>
            <a:ext cx="3959225" cy="33655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08" name="Rectangle 8"/>
          <p:cNvSpPr>
            <a:spLocks noChangeArrowheads="1"/>
          </p:cNvSpPr>
          <p:nvPr/>
        </p:nvSpPr>
        <p:spPr bwMode="auto">
          <a:xfrm>
            <a:off x="1130300" y="3843338"/>
            <a:ext cx="3328988" cy="26987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09" name="Rectangle 9"/>
          <p:cNvSpPr>
            <a:spLocks noChangeArrowheads="1"/>
          </p:cNvSpPr>
          <p:nvPr/>
        </p:nvSpPr>
        <p:spPr bwMode="auto">
          <a:xfrm>
            <a:off x="1130300" y="4562475"/>
            <a:ext cx="2339975" cy="197961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10" name="Rectangle 10"/>
          <p:cNvSpPr>
            <a:spLocks noChangeArrowheads="1"/>
          </p:cNvSpPr>
          <p:nvPr/>
        </p:nvSpPr>
        <p:spPr bwMode="auto">
          <a:xfrm>
            <a:off x="1130300" y="5229225"/>
            <a:ext cx="1655763" cy="13128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11" name="Rectangle 11"/>
          <p:cNvSpPr>
            <a:spLocks noChangeArrowheads="1"/>
          </p:cNvSpPr>
          <p:nvPr/>
        </p:nvSpPr>
        <p:spPr bwMode="auto">
          <a:xfrm>
            <a:off x="1130300" y="5318125"/>
            <a:ext cx="1582738" cy="12239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12" name="Rectangle 12"/>
          <p:cNvSpPr>
            <a:spLocks noChangeArrowheads="1"/>
          </p:cNvSpPr>
          <p:nvPr/>
        </p:nvSpPr>
        <p:spPr bwMode="auto">
          <a:xfrm>
            <a:off x="1130300" y="5553075"/>
            <a:ext cx="1169988" cy="98901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13" name="Rectangle 13"/>
          <p:cNvSpPr>
            <a:spLocks noChangeArrowheads="1"/>
          </p:cNvSpPr>
          <p:nvPr/>
        </p:nvSpPr>
        <p:spPr bwMode="auto">
          <a:xfrm>
            <a:off x="1130300" y="5876925"/>
            <a:ext cx="846138" cy="6651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14" name="Rectangle 14"/>
          <p:cNvSpPr>
            <a:spLocks noChangeArrowheads="1"/>
          </p:cNvSpPr>
          <p:nvPr/>
        </p:nvSpPr>
        <p:spPr bwMode="auto">
          <a:xfrm>
            <a:off x="1130300" y="6002338"/>
            <a:ext cx="719138" cy="5397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15" name="Text Box 15"/>
          <p:cNvSpPr txBox="1">
            <a:spLocks noChangeArrowheads="1"/>
          </p:cNvSpPr>
          <p:nvPr/>
        </p:nvSpPr>
        <p:spPr bwMode="auto">
          <a:xfrm>
            <a:off x="3590925" y="1295400"/>
            <a:ext cx="2263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G10    2.88</a:t>
            </a:r>
            <a:r>
              <a:rPr lang="en-US" altLang="ja-JP" b="1">
                <a:solidFill>
                  <a:srgbClr val="FF0000"/>
                </a:solidFill>
                <a:sym typeface="Symbol" pitchFamily="18" charset="2"/>
              </a:rPr>
              <a:t></a:t>
            </a:r>
            <a:r>
              <a:rPr lang="en-US" altLang="ja-JP" b="1">
                <a:solidFill>
                  <a:srgbClr val="FF0000"/>
                </a:solidFill>
              </a:rPr>
              <a:t>3.13</a:t>
            </a:r>
          </a:p>
        </p:txBody>
      </p:sp>
      <p:sp>
        <p:nvSpPr>
          <p:cNvPr id="102416" name="Text Box 16"/>
          <p:cNvSpPr txBox="1">
            <a:spLocks noChangeArrowheads="1"/>
          </p:cNvSpPr>
          <p:nvPr/>
        </p:nvSpPr>
        <p:spPr bwMode="auto">
          <a:xfrm>
            <a:off x="1103313" y="2185988"/>
            <a:ext cx="2111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G8.5 2.20</a:t>
            </a:r>
            <a:r>
              <a:rPr lang="en-US" altLang="ja-JP" b="1">
                <a:solidFill>
                  <a:srgbClr val="FF0000"/>
                </a:solidFill>
                <a:sym typeface="Symbol" pitchFamily="18" charset="2"/>
              </a:rPr>
              <a:t></a:t>
            </a:r>
            <a:r>
              <a:rPr lang="en-US" altLang="ja-JP" b="1">
                <a:solidFill>
                  <a:srgbClr val="FF0000"/>
                </a:solidFill>
              </a:rPr>
              <a:t>2.50</a:t>
            </a:r>
          </a:p>
        </p:txBody>
      </p:sp>
      <p:sp>
        <p:nvSpPr>
          <p:cNvPr id="102417" name="Text Box 17"/>
          <p:cNvSpPr txBox="1">
            <a:spLocks noChangeArrowheads="1"/>
          </p:cNvSpPr>
          <p:nvPr/>
        </p:nvSpPr>
        <p:spPr bwMode="auto">
          <a:xfrm>
            <a:off x="1103313" y="2565400"/>
            <a:ext cx="2111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G8    2.16</a:t>
            </a:r>
            <a:r>
              <a:rPr lang="en-US" altLang="ja-JP" b="1">
                <a:solidFill>
                  <a:srgbClr val="FF0000"/>
                </a:solidFill>
                <a:sym typeface="Symbol" pitchFamily="18" charset="2"/>
              </a:rPr>
              <a:t></a:t>
            </a:r>
            <a:r>
              <a:rPr lang="en-US" altLang="ja-JP" b="1">
                <a:solidFill>
                  <a:srgbClr val="FF0000"/>
                </a:solidFill>
              </a:rPr>
              <a:t>2.46</a:t>
            </a:r>
          </a:p>
        </p:txBody>
      </p:sp>
      <p:sp>
        <p:nvSpPr>
          <p:cNvPr id="102418" name="Text Box 18"/>
          <p:cNvSpPr txBox="1">
            <a:spLocks noChangeArrowheads="1"/>
          </p:cNvSpPr>
          <p:nvPr/>
        </p:nvSpPr>
        <p:spPr bwMode="auto">
          <a:xfrm>
            <a:off x="1128713" y="3100388"/>
            <a:ext cx="1958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G7    1.87</a:t>
            </a:r>
            <a:r>
              <a:rPr lang="en-US" altLang="ja-JP" b="1">
                <a:solidFill>
                  <a:srgbClr val="FF0000"/>
                </a:solidFill>
                <a:sym typeface="Symbol" pitchFamily="18" charset="2"/>
              </a:rPr>
              <a:t></a:t>
            </a:r>
            <a:r>
              <a:rPr lang="en-US" altLang="ja-JP" b="1">
                <a:solidFill>
                  <a:srgbClr val="FF0000"/>
                </a:solidFill>
              </a:rPr>
              <a:t>2.2</a:t>
            </a:r>
          </a:p>
        </p:txBody>
      </p:sp>
      <p:sp>
        <p:nvSpPr>
          <p:cNvPr id="102419" name="Text Box 19"/>
          <p:cNvSpPr txBox="1">
            <a:spLocks noChangeArrowheads="1"/>
          </p:cNvSpPr>
          <p:nvPr/>
        </p:nvSpPr>
        <p:spPr bwMode="auto">
          <a:xfrm>
            <a:off x="1103313" y="3746500"/>
            <a:ext cx="2111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G6    1.50</a:t>
            </a:r>
            <a:r>
              <a:rPr lang="en-US" altLang="ja-JP" b="1">
                <a:solidFill>
                  <a:srgbClr val="FF0000"/>
                </a:solidFill>
                <a:sym typeface="Symbol" pitchFamily="18" charset="2"/>
              </a:rPr>
              <a:t></a:t>
            </a:r>
            <a:r>
              <a:rPr lang="en-US" altLang="ja-JP" b="1">
                <a:solidFill>
                  <a:srgbClr val="FF0000"/>
                </a:solidFill>
              </a:rPr>
              <a:t>1.85</a:t>
            </a:r>
          </a:p>
        </p:txBody>
      </p:sp>
      <p:sp>
        <p:nvSpPr>
          <p:cNvPr id="102420" name="Text Box 20"/>
          <p:cNvSpPr txBox="1">
            <a:spLocks noChangeArrowheads="1"/>
          </p:cNvSpPr>
          <p:nvPr/>
        </p:nvSpPr>
        <p:spPr bwMode="auto">
          <a:xfrm>
            <a:off x="1103313" y="4178300"/>
            <a:ext cx="2111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G5    1.10</a:t>
            </a:r>
            <a:r>
              <a:rPr lang="en-US" altLang="ja-JP" b="1">
                <a:solidFill>
                  <a:srgbClr val="FF0000"/>
                </a:solidFill>
                <a:sym typeface="Symbol" pitchFamily="18" charset="2"/>
              </a:rPr>
              <a:t></a:t>
            </a:r>
            <a:r>
              <a:rPr lang="en-US" altLang="ja-JP" b="1">
                <a:solidFill>
                  <a:srgbClr val="FF0000"/>
                </a:solidFill>
              </a:rPr>
              <a:t>1.30</a:t>
            </a:r>
          </a:p>
        </p:txBody>
      </p:sp>
      <p:sp>
        <p:nvSpPr>
          <p:cNvPr id="102421" name="Text Box 21"/>
          <p:cNvSpPr txBox="1">
            <a:spLocks noChangeArrowheads="1"/>
          </p:cNvSpPr>
          <p:nvPr/>
        </p:nvSpPr>
        <p:spPr bwMode="auto">
          <a:xfrm>
            <a:off x="1103313" y="4865688"/>
            <a:ext cx="2111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G4    0.73</a:t>
            </a:r>
            <a:r>
              <a:rPr lang="en-US" altLang="ja-JP" b="1">
                <a:solidFill>
                  <a:srgbClr val="FF0000"/>
                </a:solidFill>
                <a:sym typeface="Symbol" pitchFamily="18" charset="2"/>
              </a:rPr>
              <a:t></a:t>
            </a:r>
            <a:r>
              <a:rPr lang="en-US" altLang="ja-JP" b="1">
                <a:solidFill>
                  <a:srgbClr val="FF0000"/>
                </a:solidFill>
              </a:rPr>
              <a:t>0.92</a:t>
            </a:r>
          </a:p>
        </p:txBody>
      </p:sp>
      <p:sp>
        <p:nvSpPr>
          <p:cNvPr id="102423" name="Rectangle 23"/>
          <p:cNvSpPr>
            <a:spLocks noChangeArrowheads="1"/>
          </p:cNvSpPr>
          <p:nvPr/>
        </p:nvSpPr>
        <p:spPr bwMode="auto">
          <a:xfrm>
            <a:off x="1739900" y="6096000"/>
            <a:ext cx="1219200" cy="2286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24" name="Text Box 24"/>
          <p:cNvSpPr txBox="1">
            <a:spLocks noChangeArrowheads="1"/>
          </p:cNvSpPr>
          <p:nvPr/>
        </p:nvSpPr>
        <p:spPr bwMode="auto">
          <a:xfrm>
            <a:off x="1103313" y="5970588"/>
            <a:ext cx="1882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G1 0.30</a:t>
            </a:r>
            <a:r>
              <a:rPr lang="en-US" altLang="ja-JP" b="1">
                <a:solidFill>
                  <a:srgbClr val="FF0000"/>
                </a:solidFill>
                <a:sym typeface="Symbol" pitchFamily="18" charset="2"/>
              </a:rPr>
              <a:t></a:t>
            </a:r>
            <a:r>
              <a:rPr lang="en-US" altLang="ja-JP" b="1">
                <a:solidFill>
                  <a:srgbClr val="FF0000"/>
                </a:solidFill>
              </a:rPr>
              <a:t>0.40</a:t>
            </a:r>
          </a:p>
        </p:txBody>
      </p:sp>
      <p:sp>
        <p:nvSpPr>
          <p:cNvPr id="102425" name="Rectangle 25"/>
          <p:cNvSpPr>
            <a:spLocks noChangeArrowheads="1"/>
          </p:cNvSpPr>
          <p:nvPr/>
        </p:nvSpPr>
        <p:spPr bwMode="auto">
          <a:xfrm>
            <a:off x="1206500" y="1066800"/>
            <a:ext cx="2514600" cy="1524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26" name="Text Box 26"/>
          <p:cNvSpPr txBox="1">
            <a:spLocks noChangeArrowheads="1"/>
          </p:cNvSpPr>
          <p:nvPr/>
        </p:nvSpPr>
        <p:spPr bwMode="auto">
          <a:xfrm>
            <a:off x="1143000" y="914400"/>
            <a:ext cx="2695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solidFill>
                  <a:srgbClr val="FF0000"/>
                </a:solidFill>
              </a:rPr>
              <a:t>G11    3.00</a:t>
            </a:r>
            <a:r>
              <a:rPr lang="en-US" altLang="ja-JP" b="1" dirty="0">
                <a:solidFill>
                  <a:srgbClr val="FF0000"/>
                </a:solidFill>
                <a:sym typeface="Symbol" pitchFamily="18" charset="2"/>
              </a:rPr>
              <a:t></a:t>
            </a:r>
            <a:r>
              <a:rPr lang="en-US" altLang="ja-JP" b="1" dirty="0">
                <a:solidFill>
                  <a:srgbClr val="FF0000"/>
                </a:solidFill>
              </a:rPr>
              <a:t>3.32 m</a:t>
            </a:r>
            <a:r>
              <a:rPr lang="en-US" altLang="ja-JP" b="1" baseline="30000" dirty="0">
                <a:solidFill>
                  <a:srgbClr val="FF0000"/>
                </a:solidFill>
              </a:rPr>
              <a:t>2</a:t>
            </a:r>
          </a:p>
        </p:txBody>
      </p:sp>
      <p:sp>
        <p:nvSpPr>
          <p:cNvPr id="102427" name="Rectangle 27"/>
          <p:cNvSpPr>
            <a:spLocks noChangeArrowheads="1"/>
          </p:cNvSpPr>
          <p:nvPr/>
        </p:nvSpPr>
        <p:spPr bwMode="auto">
          <a:xfrm>
            <a:off x="3263900" y="2971800"/>
            <a:ext cx="2057400" cy="1524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28" name="Text Box 28"/>
          <p:cNvSpPr txBox="1">
            <a:spLocks noChangeArrowheads="1"/>
          </p:cNvSpPr>
          <p:nvPr/>
        </p:nvSpPr>
        <p:spPr bwMode="auto">
          <a:xfrm>
            <a:off x="3209925" y="2743200"/>
            <a:ext cx="2111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G7.5 1.95</a:t>
            </a:r>
            <a:r>
              <a:rPr lang="en-US" altLang="ja-JP" b="1">
                <a:solidFill>
                  <a:srgbClr val="FF0000"/>
                </a:solidFill>
                <a:sym typeface="Symbol" pitchFamily="18" charset="2"/>
              </a:rPr>
              <a:t></a:t>
            </a:r>
            <a:r>
              <a:rPr lang="en-US" altLang="ja-JP" b="1">
                <a:solidFill>
                  <a:srgbClr val="FF0000"/>
                </a:solidFill>
              </a:rPr>
              <a:t>2.25</a:t>
            </a:r>
          </a:p>
        </p:txBody>
      </p:sp>
      <p:sp>
        <p:nvSpPr>
          <p:cNvPr id="102429" name="Rectangle 29"/>
          <p:cNvSpPr>
            <a:spLocks noChangeArrowheads="1"/>
          </p:cNvSpPr>
          <p:nvPr/>
        </p:nvSpPr>
        <p:spPr bwMode="auto">
          <a:xfrm>
            <a:off x="3340100" y="5029200"/>
            <a:ext cx="1905000" cy="6096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30" name="Text Box 30"/>
          <p:cNvSpPr txBox="1">
            <a:spLocks noChangeArrowheads="1"/>
          </p:cNvSpPr>
          <p:nvPr/>
        </p:nvSpPr>
        <p:spPr bwMode="auto">
          <a:xfrm>
            <a:off x="3213100" y="4991100"/>
            <a:ext cx="2111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G3.5 0.68</a:t>
            </a:r>
            <a:r>
              <a:rPr lang="en-US" altLang="ja-JP" b="1">
                <a:solidFill>
                  <a:srgbClr val="FF0000"/>
                </a:solidFill>
                <a:sym typeface="Symbol" pitchFamily="18" charset="2"/>
              </a:rPr>
              <a:t></a:t>
            </a:r>
            <a:r>
              <a:rPr lang="en-US" altLang="ja-JP" b="1">
                <a:solidFill>
                  <a:srgbClr val="FF0000"/>
                </a:solidFill>
              </a:rPr>
              <a:t>0.88</a:t>
            </a:r>
          </a:p>
        </p:txBody>
      </p:sp>
      <p:sp>
        <p:nvSpPr>
          <p:cNvPr id="102431" name="Text Box 31"/>
          <p:cNvSpPr txBox="1">
            <a:spLocks noChangeArrowheads="1"/>
          </p:cNvSpPr>
          <p:nvPr/>
        </p:nvSpPr>
        <p:spPr bwMode="auto">
          <a:xfrm>
            <a:off x="3213100" y="5257800"/>
            <a:ext cx="2111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G3    0.55</a:t>
            </a:r>
            <a:r>
              <a:rPr lang="en-US" altLang="ja-JP" b="1">
                <a:solidFill>
                  <a:srgbClr val="FF0000"/>
                </a:solidFill>
                <a:sym typeface="Symbol" pitchFamily="18" charset="2"/>
              </a:rPr>
              <a:t></a:t>
            </a:r>
            <a:r>
              <a:rPr lang="en-US" altLang="ja-JP" b="1">
                <a:solidFill>
                  <a:srgbClr val="FF0000"/>
                </a:solidFill>
              </a:rPr>
              <a:t>0.65</a:t>
            </a:r>
          </a:p>
        </p:txBody>
      </p:sp>
      <p:sp>
        <p:nvSpPr>
          <p:cNvPr id="102432" name="Line 32"/>
          <p:cNvSpPr>
            <a:spLocks noChangeShapeType="1"/>
          </p:cNvSpPr>
          <p:nvPr/>
        </p:nvSpPr>
        <p:spPr bwMode="auto">
          <a:xfrm flipH="1">
            <a:off x="2692400" y="5257800"/>
            <a:ext cx="609600" cy="1524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
        <p:nvSpPr>
          <p:cNvPr id="102433" name="Line 33"/>
          <p:cNvSpPr>
            <a:spLocks noChangeShapeType="1"/>
          </p:cNvSpPr>
          <p:nvPr/>
        </p:nvSpPr>
        <p:spPr bwMode="auto">
          <a:xfrm flipH="1">
            <a:off x="2324100" y="5486400"/>
            <a:ext cx="914400" cy="762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
        <p:nvSpPr>
          <p:cNvPr id="102434" name="Rectangle 34"/>
          <p:cNvSpPr>
            <a:spLocks noChangeArrowheads="1"/>
          </p:cNvSpPr>
          <p:nvPr/>
        </p:nvSpPr>
        <p:spPr bwMode="auto">
          <a:xfrm>
            <a:off x="2197100" y="5626100"/>
            <a:ext cx="914400" cy="2413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35" name="Text Box 35"/>
          <p:cNvSpPr txBox="1">
            <a:spLocks noChangeArrowheads="1"/>
          </p:cNvSpPr>
          <p:nvPr/>
        </p:nvSpPr>
        <p:spPr bwMode="auto">
          <a:xfrm>
            <a:off x="1130300" y="5487988"/>
            <a:ext cx="1882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G2 0.37</a:t>
            </a:r>
            <a:r>
              <a:rPr lang="en-US" altLang="ja-JP" b="1">
                <a:solidFill>
                  <a:srgbClr val="FF0000"/>
                </a:solidFill>
                <a:sym typeface="Symbol" pitchFamily="18" charset="2"/>
              </a:rPr>
              <a:t></a:t>
            </a:r>
            <a:r>
              <a:rPr lang="en-US" altLang="ja-JP" b="1">
                <a:solidFill>
                  <a:srgbClr val="FF0000"/>
                </a:solidFill>
              </a:rPr>
              <a:t>0.47</a:t>
            </a:r>
          </a:p>
        </p:txBody>
      </p:sp>
      <p:sp>
        <p:nvSpPr>
          <p:cNvPr id="102436" name="Rectangle 36"/>
          <p:cNvSpPr>
            <a:spLocks noGrp="1" noChangeArrowheads="1"/>
          </p:cNvSpPr>
          <p:nvPr>
            <p:ph type="title" idx="4294967295"/>
          </p:nvPr>
        </p:nvSpPr>
        <p:spPr>
          <a:xfrm>
            <a:off x="0" y="0"/>
            <a:ext cx="9144000" cy="60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ja-JP" altLang="en-US" sz="3600" b="1" dirty="0" smtClean="0">
                <a:solidFill>
                  <a:srgbClr val="0000FF"/>
                </a:solidFill>
              </a:rPr>
              <a:t>液晶</a:t>
            </a:r>
            <a:r>
              <a:rPr lang="en-US" altLang="ja-JP" sz="3600" b="1" dirty="0" smtClean="0">
                <a:solidFill>
                  <a:srgbClr val="0000FF"/>
                </a:solidFill>
              </a:rPr>
              <a:t>TV</a:t>
            </a:r>
            <a:r>
              <a:rPr lang="ja-JP" altLang="en-US" sz="3600" b="1" dirty="0" smtClean="0">
                <a:solidFill>
                  <a:srgbClr val="0000FF"/>
                </a:solidFill>
              </a:rPr>
              <a:t>用ガラスサイズはどんどん大きくなる</a:t>
            </a:r>
            <a:endParaRPr lang="en-US" altLang="ja-JP" sz="3600" b="1" dirty="0">
              <a:solidFill>
                <a:srgbClr val="0000FF"/>
              </a:solidFill>
            </a:endParaRPr>
          </a:p>
        </p:txBody>
      </p:sp>
      <p:pic>
        <p:nvPicPr>
          <p:cNvPr id="361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7" y="3557589"/>
            <a:ext cx="964569" cy="298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5" descr="C:\Users\tkamiya\Desktop\20100225ULVAC-IGZOターゲット写真.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450" y="2565400"/>
            <a:ext cx="2240892" cy="398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411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ChangeArrowheads="1"/>
          </p:cNvSpPr>
          <p:nvPr/>
        </p:nvSpPr>
        <p:spPr bwMode="auto">
          <a:xfrm>
            <a:off x="457200" y="1360488"/>
            <a:ext cx="5632450" cy="51816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25" name="Rectangle 25"/>
          <p:cNvSpPr>
            <a:spLocks noChangeArrowheads="1"/>
          </p:cNvSpPr>
          <p:nvPr/>
        </p:nvSpPr>
        <p:spPr bwMode="auto">
          <a:xfrm>
            <a:off x="533400" y="1066800"/>
            <a:ext cx="2514600" cy="1524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36" name="Rectangle 36"/>
          <p:cNvSpPr>
            <a:spLocks noGrp="1" noChangeArrowheads="1"/>
          </p:cNvSpPr>
          <p:nvPr>
            <p:ph type="title" idx="4294967295"/>
          </p:nvPr>
        </p:nvSpPr>
        <p:spPr>
          <a:xfrm>
            <a:off x="0" y="0"/>
            <a:ext cx="9144000" cy="60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ja-JP" altLang="en-US" sz="3600" b="1" dirty="0" smtClean="0">
                <a:solidFill>
                  <a:srgbClr val="0000FF"/>
                </a:solidFill>
              </a:rPr>
              <a:t>なぜ大型ガラス基板を使う？</a:t>
            </a:r>
            <a:endParaRPr lang="en-US" altLang="ja-JP" sz="3600" b="1" dirty="0">
              <a:solidFill>
                <a:srgbClr val="0000FF"/>
              </a:solidFill>
            </a:endParaRPr>
          </a:p>
        </p:txBody>
      </p:sp>
      <p:sp>
        <p:nvSpPr>
          <p:cNvPr id="36" name="Text Box 26"/>
          <p:cNvSpPr txBox="1">
            <a:spLocks noChangeArrowheads="1"/>
          </p:cNvSpPr>
          <p:nvPr/>
        </p:nvSpPr>
        <p:spPr bwMode="auto">
          <a:xfrm>
            <a:off x="6184899" y="3014028"/>
            <a:ext cx="256993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600" b="1" dirty="0" smtClean="0">
                <a:solidFill>
                  <a:srgbClr val="000000"/>
                </a:solidFill>
              </a:rPr>
              <a:t>第</a:t>
            </a:r>
            <a:r>
              <a:rPr lang="en-US" altLang="ja-JP" sz="1600" b="1" dirty="0" smtClean="0">
                <a:solidFill>
                  <a:srgbClr val="000000"/>
                </a:solidFill>
              </a:rPr>
              <a:t>3</a:t>
            </a:r>
            <a:r>
              <a:rPr lang="ja-JP" altLang="en-US" sz="1600" b="1" dirty="0" smtClean="0">
                <a:solidFill>
                  <a:srgbClr val="000000"/>
                </a:solidFill>
              </a:rPr>
              <a:t>世代</a:t>
            </a:r>
            <a:r>
              <a:rPr lang="en-US" altLang="ja-JP" sz="1600" b="1" dirty="0">
                <a:solidFill>
                  <a:srgbClr val="000000"/>
                </a:solidFill>
              </a:rPr>
              <a:t>:</a:t>
            </a:r>
            <a:r>
              <a:rPr lang="ja-JP" altLang="en-US" sz="1600" b="1" dirty="0">
                <a:solidFill>
                  <a:srgbClr val="000000"/>
                </a:solidFill>
              </a:rPr>
              <a:t> </a:t>
            </a:r>
            <a:r>
              <a:rPr lang="en-US" altLang="ja-JP" sz="1600" b="1" dirty="0" smtClean="0">
                <a:solidFill>
                  <a:srgbClr val="000000"/>
                </a:solidFill>
              </a:rPr>
              <a:t>550</a:t>
            </a:r>
            <a:r>
              <a:rPr lang="en-US" altLang="ja-JP" sz="1600" b="1" dirty="0" smtClean="0">
                <a:solidFill>
                  <a:srgbClr val="000000"/>
                </a:solidFill>
                <a:sym typeface="Symbol"/>
              </a:rPr>
              <a:t></a:t>
            </a:r>
            <a:r>
              <a:rPr lang="en-US" altLang="ja-JP" sz="1600" b="1" dirty="0" smtClean="0">
                <a:solidFill>
                  <a:srgbClr val="000000"/>
                </a:solidFill>
              </a:rPr>
              <a:t>650</a:t>
            </a:r>
          </a:p>
          <a:p>
            <a:r>
              <a:rPr lang="ja-JP" altLang="en-US" sz="1600" b="1" dirty="0">
                <a:solidFill>
                  <a:srgbClr val="000000"/>
                </a:solidFill>
              </a:rPr>
              <a:t>　</a:t>
            </a:r>
            <a:r>
              <a:rPr lang="ja-JP" altLang="en-US" sz="1600" b="1" dirty="0" smtClean="0">
                <a:solidFill>
                  <a:srgbClr val="000000"/>
                </a:solidFill>
              </a:rPr>
              <a:t>　　　　　　　</a:t>
            </a:r>
            <a:r>
              <a:rPr lang="en-US" altLang="ja-JP" sz="1600" b="1" dirty="0" smtClean="0">
                <a:solidFill>
                  <a:srgbClr val="000000"/>
                </a:solidFill>
              </a:rPr>
              <a:t>12.1</a:t>
            </a:r>
            <a:r>
              <a:rPr lang="ja-JP" altLang="en-US" sz="1600" b="1" dirty="0" smtClean="0">
                <a:solidFill>
                  <a:srgbClr val="000000"/>
                </a:solidFill>
              </a:rPr>
              <a:t>型</a:t>
            </a:r>
            <a:r>
              <a:rPr lang="en-US" altLang="ja-JP" sz="1600" b="1" dirty="0" smtClean="0">
                <a:solidFill>
                  <a:srgbClr val="000000"/>
                </a:solidFill>
              </a:rPr>
              <a:t>6</a:t>
            </a:r>
            <a:r>
              <a:rPr lang="ja-JP" altLang="en-US" sz="1600" b="1" dirty="0" smtClean="0">
                <a:solidFill>
                  <a:srgbClr val="000000"/>
                </a:solidFill>
              </a:rPr>
              <a:t>面</a:t>
            </a:r>
            <a:r>
              <a:rPr lang="ja-JP" altLang="en-US" sz="1600" b="1" dirty="0">
                <a:solidFill>
                  <a:srgbClr val="000000"/>
                </a:solidFill>
              </a:rPr>
              <a:t>取り</a:t>
            </a:r>
            <a:endParaRPr lang="en-US" altLang="ja-JP" sz="1600" b="1" dirty="0">
              <a:solidFill>
                <a:srgbClr val="000000"/>
              </a:solidFill>
            </a:endParaRPr>
          </a:p>
          <a:p>
            <a:r>
              <a:rPr lang="ja-JP" altLang="en-US" sz="1600" b="1" dirty="0" smtClean="0">
                <a:solidFill>
                  <a:srgbClr val="000000"/>
                </a:solidFill>
              </a:rPr>
              <a:t>第</a:t>
            </a:r>
            <a:r>
              <a:rPr lang="en-US" altLang="ja-JP" sz="1600" b="1" dirty="0" smtClean="0">
                <a:solidFill>
                  <a:srgbClr val="000000"/>
                </a:solidFill>
              </a:rPr>
              <a:t>5</a:t>
            </a:r>
            <a:r>
              <a:rPr lang="ja-JP" altLang="en-US" sz="1600" b="1" dirty="0" smtClean="0">
                <a:solidFill>
                  <a:srgbClr val="000000"/>
                </a:solidFill>
              </a:rPr>
              <a:t>世代</a:t>
            </a:r>
            <a:r>
              <a:rPr lang="en-US" altLang="ja-JP" sz="1600" b="1" dirty="0" smtClean="0">
                <a:solidFill>
                  <a:srgbClr val="000000"/>
                </a:solidFill>
              </a:rPr>
              <a:t>:</a:t>
            </a:r>
            <a:r>
              <a:rPr lang="ja-JP" altLang="en-US" sz="1600" b="1" dirty="0" smtClean="0">
                <a:solidFill>
                  <a:srgbClr val="000000"/>
                </a:solidFill>
              </a:rPr>
              <a:t> </a:t>
            </a:r>
            <a:r>
              <a:rPr lang="en-US" altLang="ja-JP" sz="1600" b="1" dirty="0" smtClean="0">
                <a:solidFill>
                  <a:srgbClr val="000000"/>
                </a:solidFill>
              </a:rPr>
              <a:t>1000</a:t>
            </a:r>
            <a:r>
              <a:rPr lang="en-US" altLang="ja-JP" sz="1600" b="1" dirty="0">
                <a:solidFill>
                  <a:srgbClr val="000000"/>
                </a:solidFill>
                <a:sym typeface="Symbol"/>
              </a:rPr>
              <a:t>  </a:t>
            </a:r>
            <a:r>
              <a:rPr lang="en-US" altLang="ja-JP" sz="1600" b="1" dirty="0" smtClean="0">
                <a:solidFill>
                  <a:srgbClr val="000000"/>
                </a:solidFill>
              </a:rPr>
              <a:t>1200</a:t>
            </a:r>
            <a:br>
              <a:rPr lang="en-US" altLang="ja-JP" sz="1600" b="1" dirty="0" smtClean="0">
                <a:solidFill>
                  <a:srgbClr val="000000"/>
                </a:solidFill>
              </a:rPr>
            </a:br>
            <a:r>
              <a:rPr lang="ja-JP" altLang="en-US" sz="1600" b="1" dirty="0" smtClean="0">
                <a:solidFill>
                  <a:srgbClr val="000000"/>
                </a:solidFill>
              </a:rPr>
              <a:t>　　　　　　　　</a:t>
            </a:r>
            <a:r>
              <a:rPr lang="en-US" altLang="ja-JP" sz="1600" b="1" dirty="0" smtClean="0">
                <a:solidFill>
                  <a:srgbClr val="000000"/>
                </a:solidFill>
              </a:rPr>
              <a:t>40</a:t>
            </a:r>
            <a:r>
              <a:rPr lang="ja-JP" altLang="en-US" sz="1600" b="1" dirty="0" smtClean="0">
                <a:solidFill>
                  <a:srgbClr val="000000"/>
                </a:solidFill>
              </a:rPr>
              <a:t>型</a:t>
            </a:r>
            <a:r>
              <a:rPr lang="en-US" altLang="ja-JP" sz="1600" b="1" dirty="0" smtClean="0">
                <a:solidFill>
                  <a:srgbClr val="000000"/>
                </a:solidFill>
              </a:rPr>
              <a:t>2</a:t>
            </a:r>
            <a:r>
              <a:rPr lang="ja-JP" altLang="en-US" sz="1600" b="1" dirty="0" smtClean="0">
                <a:solidFill>
                  <a:srgbClr val="000000"/>
                </a:solidFill>
              </a:rPr>
              <a:t>面取り</a:t>
            </a:r>
            <a:endParaRPr lang="en-US" altLang="ja-JP" sz="1600" b="1" dirty="0" smtClean="0">
              <a:solidFill>
                <a:srgbClr val="000000"/>
              </a:solidFill>
            </a:endParaRPr>
          </a:p>
          <a:p>
            <a:r>
              <a:rPr lang="ja-JP" altLang="en-US" sz="1600" b="1" dirty="0" smtClean="0">
                <a:solidFill>
                  <a:srgbClr val="000000"/>
                </a:solidFill>
              </a:rPr>
              <a:t>第</a:t>
            </a:r>
            <a:r>
              <a:rPr lang="en-US" altLang="ja-JP" sz="1600" b="1" dirty="0" smtClean="0">
                <a:solidFill>
                  <a:srgbClr val="000000"/>
                </a:solidFill>
              </a:rPr>
              <a:t>6</a:t>
            </a:r>
            <a:r>
              <a:rPr lang="ja-JP" altLang="en-US" sz="1600" b="1" dirty="0" smtClean="0">
                <a:solidFill>
                  <a:srgbClr val="000000"/>
                </a:solidFill>
              </a:rPr>
              <a:t>世代</a:t>
            </a:r>
            <a:r>
              <a:rPr lang="en-US" altLang="ja-JP" sz="1600" b="1" dirty="0">
                <a:solidFill>
                  <a:srgbClr val="000000"/>
                </a:solidFill>
              </a:rPr>
              <a:t>:</a:t>
            </a:r>
            <a:r>
              <a:rPr lang="ja-JP" altLang="en-US" sz="1600" b="1" dirty="0">
                <a:solidFill>
                  <a:srgbClr val="000000"/>
                </a:solidFill>
              </a:rPr>
              <a:t> </a:t>
            </a:r>
            <a:r>
              <a:rPr lang="en-US" altLang="ja-JP" sz="1600" b="1" dirty="0" smtClean="0">
                <a:solidFill>
                  <a:srgbClr val="000000"/>
                </a:solidFill>
              </a:rPr>
              <a:t>1500</a:t>
            </a:r>
            <a:r>
              <a:rPr lang="en-US" altLang="ja-JP" sz="1600" b="1" dirty="0">
                <a:solidFill>
                  <a:srgbClr val="000000"/>
                </a:solidFill>
                <a:sym typeface="Symbol"/>
              </a:rPr>
              <a:t>  </a:t>
            </a:r>
            <a:r>
              <a:rPr lang="en-US" altLang="ja-JP" sz="1600" b="1" dirty="0" smtClean="0">
                <a:solidFill>
                  <a:srgbClr val="000000"/>
                </a:solidFill>
              </a:rPr>
              <a:t>1800</a:t>
            </a:r>
          </a:p>
          <a:p>
            <a:r>
              <a:rPr lang="ja-JP" altLang="en-US" sz="1600" b="1" dirty="0">
                <a:solidFill>
                  <a:srgbClr val="000000"/>
                </a:solidFill>
              </a:rPr>
              <a:t>　</a:t>
            </a:r>
            <a:r>
              <a:rPr lang="ja-JP" altLang="en-US" sz="1600" b="1" dirty="0" smtClean="0">
                <a:solidFill>
                  <a:srgbClr val="000000"/>
                </a:solidFill>
              </a:rPr>
              <a:t>　　　　　　　</a:t>
            </a:r>
            <a:r>
              <a:rPr lang="en-US" altLang="ja-JP" sz="1600" b="1" dirty="0" smtClean="0">
                <a:solidFill>
                  <a:srgbClr val="000000"/>
                </a:solidFill>
              </a:rPr>
              <a:t>40</a:t>
            </a:r>
            <a:r>
              <a:rPr lang="ja-JP" altLang="en-US" sz="1600" b="1" dirty="0" smtClean="0">
                <a:solidFill>
                  <a:srgbClr val="000000"/>
                </a:solidFill>
              </a:rPr>
              <a:t>型</a:t>
            </a:r>
            <a:r>
              <a:rPr lang="en-US" altLang="ja-JP" sz="1600" b="1" dirty="0" smtClean="0">
                <a:solidFill>
                  <a:srgbClr val="000000"/>
                </a:solidFill>
              </a:rPr>
              <a:t>3</a:t>
            </a:r>
            <a:r>
              <a:rPr lang="ja-JP" altLang="en-US" sz="1600" b="1" dirty="0" smtClean="0">
                <a:solidFill>
                  <a:srgbClr val="000000"/>
                </a:solidFill>
              </a:rPr>
              <a:t>面</a:t>
            </a:r>
            <a:r>
              <a:rPr lang="ja-JP" altLang="en-US" sz="1600" b="1" dirty="0">
                <a:solidFill>
                  <a:srgbClr val="000000"/>
                </a:solidFill>
              </a:rPr>
              <a:t>取り</a:t>
            </a:r>
            <a:endParaRPr lang="en-US" altLang="ja-JP" sz="1600" b="1" dirty="0">
              <a:solidFill>
                <a:srgbClr val="000000"/>
              </a:solidFill>
            </a:endParaRPr>
          </a:p>
          <a:p>
            <a:r>
              <a:rPr lang="ja-JP" altLang="en-US" sz="1600" b="1" dirty="0" smtClean="0">
                <a:solidFill>
                  <a:srgbClr val="000000"/>
                </a:solidFill>
              </a:rPr>
              <a:t>　テレビに使用開始したころ</a:t>
            </a:r>
            <a:endParaRPr lang="en-US" altLang="ja-JP" sz="1600" b="1" dirty="0" smtClean="0">
              <a:solidFill>
                <a:srgbClr val="000000"/>
              </a:solidFill>
            </a:endParaRPr>
          </a:p>
          <a:p>
            <a:r>
              <a:rPr lang="ja-JP" altLang="en-US" sz="1600" b="1" dirty="0" smtClean="0">
                <a:solidFill>
                  <a:srgbClr val="000000"/>
                </a:solidFill>
              </a:rPr>
              <a:t>第</a:t>
            </a:r>
            <a:r>
              <a:rPr lang="en-US" altLang="ja-JP" sz="1600" b="1" dirty="0" smtClean="0">
                <a:solidFill>
                  <a:srgbClr val="000000"/>
                </a:solidFill>
              </a:rPr>
              <a:t>7</a:t>
            </a:r>
            <a:r>
              <a:rPr lang="ja-JP" altLang="en-US" sz="1600" b="1" dirty="0" smtClean="0">
                <a:solidFill>
                  <a:srgbClr val="000000"/>
                </a:solidFill>
              </a:rPr>
              <a:t>世代</a:t>
            </a:r>
            <a:r>
              <a:rPr lang="en-US" altLang="ja-JP" sz="1600" b="1" dirty="0">
                <a:solidFill>
                  <a:srgbClr val="000000"/>
                </a:solidFill>
              </a:rPr>
              <a:t>:</a:t>
            </a:r>
            <a:r>
              <a:rPr lang="ja-JP" altLang="en-US" sz="1600" b="1" dirty="0">
                <a:solidFill>
                  <a:srgbClr val="000000"/>
                </a:solidFill>
              </a:rPr>
              <a:t> </a:t>
            </a:r>
            <a:r>
              <a:rPr lang="en-US" altLang="ja-JP" sz="1600" b="1" dirty="0" smtClean="0">
                <a:solidFill>
                  <a:srgbClr val="000000"/>
                </a:solidFill>
              </a:rPr>
              <a:t>1870</a:t>
            </a:r>
            <a:r>
              <a:rPr lang="en-US" altLang="ja-JP" sz="1600" b="1" dirty="0">
                <a:solidFill>
                  <a:srgbClr val="000000"/>
                </a:solidFill>
                <a:sym typeface="Symbol"/>
              </a:rPr>
              <a:t>  </a:t>
            </a:r>
            <a:r>
              <a:rPr lang="en-US" altLang="ja-JP" sz="1600" b="1" dirty="0" smtClean="0">
                <a:solidFill>
                  <a:srgbClr val="000000"/>
                </a:solidFill>
              </a:rPr>
              <a:t>2200</a:t>
            </a:r>
          </a:p>
          <a:p>
            <a:r>
              <a:rPr lang="ja-JP" altLang="en-US" sz="1600" b="1" dirty="0" smtClean="0">
                <a:solidFill>
                  <a:srgbClr val="000000"/>
                </a:solidFill>
              </a:rPr>
              <a:t>　　　　　　　　</a:t>
            </a:r>
            <a:r>
              <a:rPr lang="en-US" altLang="ja-JP" sz="1600" b="1" dirty="0" smtClean="0">
                <a:solidFill>
                  <a:srgbClr val="000000"/>
                </a:solidFill>
              </a:rPr>
              <a:t>40</a:t>
            </a:r>
            <a:r>
              <a:rPr lang="ja-JP" altLang="en-US" sz="1600" b="1" dirty="0" smtClean="0">
                <a:solidFill>
                  <a:srgbClr val="000000"/>
                </a:solidFill>
              </a:rPr>
              <a:t>型</a:t>
            </a:r>
            <a:r>
              <a:rPr lang="en-US" altLang="ja-JP" sz="1600" b="1" dirty="0" smtClean="0">
                <a:solidFill>
                  <a:srgbClr val="000000"/>
                </a:solidFill>
              </a:rPr>
              <a:t>6</a:t>
            </a:r>
            <a:r>
              <a:rPr lang="ja-JP" altLang="en-US" sz="1600" b="1" dirty="0" smtClean="0">
                <a:solidFill>
                  <a:srgbClr val="000000"/>
                </a:solidFill>
              </a:rPr>
              <a:t>面取り</a:t>
            </a:r>
            <a:endParaRPr lang="en-US" altLang="ja-JP" sz="1600" b="1" dirty="0" smtClean="0">
              <a:solidFill>
                <a:srgbClr val="000000"/>
              </a:solidFill>
            </a:endParaRPr>
          </a:p>
        </p:txBody>
      </p:sp>
      <p:cxnSp>
        <p:nvCxnSpPr>
          <p:cNvPr id="3" name="直線コネクタ 2"/>
          <p:cNvCxnSpPr/>
          <p:nvPr/>
        </p:nvCxnSpPr>
        <p:spPr>
          <a:xfrm flipV="1">
            <a:off x="3184525" y="1371600"/>
            <a:ext cx="0" cy="51577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457201" y="3014028"/>
            <a:ext cx="563244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457200" y="4741228"/>
            <a:ext cx="563244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2415" name="Text Box 15"/>
          <p:cNvSpPr txBox="1">
            <a:spLocks noChangeArrowheads="1"/>
          </p:cNvSpPr>
          <p:nvPr/>
        </p:nvSpPr>
        <p:spPr bwMode="auto">
          <a:xfrm>
            <a:off x="300046" y="772180"/>
            <a:ext cx="60676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b="1" dirty="0" smtClean="0">
                <a:solidFill>
                  <a:srgbClr val="FF0000"/>
                </a:solidFill>
              </a:rPr>
              <a:t>第</a:t>
            </a:r>
            <a:r>
              <a:rPr lang="en-US" altLang="ja-JP" sz="2800" b="1" dirty="0" smtClean="0">
                <a:solidFill>
                  <a:srgbClr val="FF0000"/>
                </a:solidFill>
              </a:rPr>
              <a:t>10</a:t>
            </a:r>
            <a:r>
              <a:rPr lang="ja-JP" altLang="en-US" sz="2800" b="1" dirty="0" smtClean="0">
                <a:solidFill>
                  <a:srgbClr val="FF0000"/>
                </a:solidFill>
              </a:rPr>
              <a:t>世代</a:t>
            </a:r>
            <a:r>
              <a:rPr lang="en-US" altLang="ja-JP" sz="2800" b="1" dirty="0" smtClean="0">
                <a:solidFill>
                  <a:srgbClr val="FF0000"/>
                </a:solidFill>
              </a:rPr>
              <a:t> </a:t>
            </a:r>
            <a:r>
              <a:rPr lang="ja-JP" altLang="en-US" sz="2800" b="1" dirty="0" smtClean="0">
                <a:solidFill>
                  <a:srgbClr val="FF0000"/>
                </a:solidFill>
              </a:rPr>
              <a:t>ガラス基板</a:t>
            </a:r>
            <a:r>
              <a:rPr lang="en-US" altLang="ja-JP" sz="2800" b="1" dirty="0" smtClean="0">
                <a:solidFill>
                  <a:srgbClr val="FF0000"/>
                </a:solidFill>
              </a:rPr>
              <a:t>   2.88</a:t>
            </a:r>
            <a:r>
              <a:rPr lang="ja-JP" altLang="en-US" sz="2800" b="1" dirty="0" smtClean="0">
                <a:solidFill>
                  <a:srgbClr val="FF0000"/>
                </a:solidFill>
              </a:rPr>
              <a:t> </a:t>
            </a:r>
            <a:r>
              <a:rPr lang="en-US" altLang="ja-JP" sz="2800" b="1" dirty="0" smtClean="0">
                <a:solidFill>
                  <a:srgbClr val="FF0000"/>
                </a:solidFill>
              </a:rPr>
              <a:t>m</a:t>
            </a:r>
            <a:r>
              <a:rPr lang="ja-JP" altLang="en-US" sz="2800" b="1" dirty="0" smtClean="0">
                <a:solidFill>
                  <a:srgbClr val="FF0000"/>
                </a:solidFill>
              </a:rPr>
              <a:t> </a:t>
            </a:r>
            <a:r>
              <a:rPr lang="en-US" altLang="ja-JP" sz="2800" b="1" dirty="0" smtClean="0">
                <a:solidFill>
                  <a:srgbClr val="FF0000"/>
                </a:solidFill>
                <a:sym typeface="Symbol" pitchFamily="18" charset="2"/>
              </a:rPr>
              <a:t></a:t>
            </a:r>
            <a:r>
              <a:rPr lang="ja-JP" altLang="en-US" sz="2800" b="1" dirty="0" smtClean="0">
                <a:solidFill>
                  <a:srgbClr val="FF0000"/>
                </a:solidFill>
                <a:sym typeface="Symbol" pitchFamily="18" charset="2"/>
              </a:rPr>
              <a:t> </a:t>
            </a:r>
            <a:r>
              <a:rPr lang="en-US" altLang="ja-JP" sz="2800" b="1" dirty="0" smtClean="0">
                <a:solidFill>
                  <a:srgbClr val="FF0000"/>
                </a:solidFill>
              </a:rPr>
              <a:t>3.13</a:t>
            </a:r>
            <a:r>
              <a:rPr lang="ja-JP" altLang="en-US" sz="2800" b="1" dirty="0" smtClean="0">
                <a:solidFill>
                  <a:srgbClr val="FF0000"/>
                </a:solidFill>
              </a:rPr>
              <a:t> </a:t>
            </a:r>
            <a:r>
              <a:rPr lang="en-US" altLang="ja-JP" sz="2800" b="1" dirty="0" smtClean="0">
                <a:solidFill>
                  <a:srgbClr val="FF0000"/>
                </a:solidFill>
              </a:rPr>
              <a:t>m</a:t>
            </a:r>
            <a:endParaRPr lang="en-US" altLang="ja-JP" sz="2800" b="1" dirty="0">
              <a:solidFill>
                <a:srgbClr val="FF0000"/>
              </a:solidFill>
            </a:endParaRPr>
          </a:p>
        </p:txBody>
      </p:sp>
      <p:sp>
        <p:nvSpPr>
          <p:cNvPr id="7" name="正方形/長方形 6"/>
          <p:cNvSpPr/>
          <p:nvPr/>
        </p:nvSpPr>
        <p:spPr>
          <a:xfrm>
            <a:off x="627144" y="1655465"/>
            <a:ext cx="2420856" cy="830997"/>
          </a:xfrm>
          <a:prstGeom prst="rect">
            <a:avLst/>
          </a:prstGeom>
        </p:spPr>
        <p:txBody>
          <a:bodyPr wrap="none">
            <a:spAutoFit/>
          </a:bodyPr>
          <a:lstStyle/>
          <a:p>
            <a:r>
              <a:rPr lang="en-US" altLang="ja-JP" sz="2400" b="1" dirty="0" smtClean="0">
                <a:solidFill>
                  <a:srgbClr val="FF0000"/>
                </a:solidFill>
              </a:rPr>
              <a:t>72</a:t>
            </a:r>
            <a:r>
              <a:rPr lang="ja-JP" altLang="en-US" sz="2400" b="1" dirty="0" smtClean="0">
                <a:solidFill>
                  <a:srgbClr val="FF0000"/>
                </a:solidFill>
              </a:rPr>
              <a:t>型</a:t>
            </a:r>
            <a:endParaRPr lang="en-US" altLang="ja-JP" sz="2400" b="1" dirty="0" smtClean="0">
              <a:solidFill>
                <a:srgbClr val="FF0000"/>
              </a:solidFill>
            </a:endParaRPr>
          </a:p>
          <a:p>
            <a:r>
              <a:rPr lang="ja-JP" altLang="en-US" sz="2400" b="1" dirty="0">
                <a:solidFill>
                  <a:srgbClr val="FF0000"/>
                </a:solidFill>
              </a:rPr>
              <a:t>　</a:t>
            </a:r>
            <a:r>
              <a:rPr lang="en-US" altLang="ja-JP" sz="2400" b="1" dirty="0" smtClean="0">
                <a:solidFill>
                  <a:srgbClr val="FF0000"/>
                </a:solidFill>
              </a:rPr>
              <a:t>156</a:t>
            </a:r>
            <a:r>
              <a:rPr lang="ja-JP" altLang="en-US" sz="2400" b="1" dirty="0" smtClean="0">
                <a:solidFill>
                  <a:srgbClr val="FF0000"/>
                </a:solidFill>
              </a:rPr>
              <a:t> </a:t>
            </a:r>
            <a:r>
              <a:rPr lang="en-US" altLang="ja-JP" sz="2400" b="1" dirty="0" smtClean="0">
                <a:solidFill>
                  <a:srgbClr val="FF0000"/>
                </a:solidFill>
              </a:rPr>
              <a:t>cm</a:t>
            </a:r>
            <a:r>
              <a:rPr lang="ja-JP" altLang="en-US" sz="2400" b="1" dirty="0" smtClean="0">
                <a:solidFill>
                  <a:srgbClr val="FF0000"/>
                </a:solidFill>
              </a:rPr>
              <a:t> </a:t>
            </a:r>
            <a:r>
              <a:rPr lang="en-US" altLang="ja-JP" sz="2400" b="1" dirty="0" smtClean="0">
                <a:solidFill>
                  <a:srgbClr val="FF0000"/>
                </a:solidFill>
                <a:cs typeface="Times New Roman"/>
                <a:sym typeface="Symbol"/>
              </a:rPr>
              <a:t></a:t>
            </a:r>
            <a:r>
              <a:rPr lang="ja-JP" altLang="en-US" sz="2400" b="1" dirty="0" smtClean="0">
                <a:solidFill>
                  <a:srgbClr val="FF0000"/>
                </a:solidFill>
              </a:rPr>
              <a:t> </a:t>
            </a:r>
            <a:r>
              <a:rPr lang="en-US" altLang="ja-JP" sz="2400" b="1" dirty="0" smtClean="0">
                <a:solidFill>
                  <a:srgbClr val="FF0000"/>
                </a:solidFill>
              </a:rPr>
              <a:t>96</a:t>
            </a:r>
            <a:r>
              <a:rPr lang="ja-JP" altLang="en-US" sz="2400" b="1" dirty="0" smtClean="0">
                <a:solidFill>
                  <a:srgbClr val="FF0000"/>
                </a:solidFill>
              </a:rPr>
              <a:t> </a:t>
            </a:r>
            <a:r>
              <a:rPr lang="en-US" altLang="ja-JP" sz="2400" b="1" dirty="0" smtClean="0">
                <a:solidFill>
                  <a:srgbClr val="FF0000"/>
                </a:solidFill>
              </a:rPr>
              <a:t>cm</a:t>
            </a:r>
            <a:endParaRPr lang="ja-JP" altLang="en-US" sz="2400" dirty="0">
              <a:solidFill>
                <a:srgbClr val="000000"/>
              </a:solidFill>
            </a:endParaRPr>
          </a:p>
        </p:txBody>
      </p:sp>
    </p:spTree>
    <p:extLst>
      <p:ext uri="{BB962C8B-B14F-4D97-AF65-F5344CB8AC3E}">
        <p14:creationId xmlns:p14="http://schemas.microsoft.com/office/powerpoint/2010/main" val="2532027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AutoShape 5"/>
          <p:cNvSpPr>
            <a:spLocks noChangeArrowheads="1"/>
          </p:cNvSpPr>
          <p:nvPr/>
        </p:nvSpPr>
        <p:spPr bwMode="auto">
          <a:xfrm>
            <a:off x="4537075" y="1979613"/>
            <a:ext cx="4284663" cy="4537075"/>
          </a:xfrm>
          <a:prstGeom prst="roundRect">
            <a:avLst>
              <a:gd name="adj" fmla="val 5056"/>
            </a:avLst>
          </a:prstGeom>
          <a:solidFill>
            <a:srgbClr val="F8F8F8">
              <a:alpha val="50195"/>
            </a:srgbClr>
          </a:solidFill>
          <a:ln w="9525" algn="ctr">
            <a:solidFill>
              <a:srgbClr val="2B658D"/>
            </a:solidFill>
            <a:round/>
            <a:headEnd/>
            <a:tailEnd/>
          </a:ln>
        </p:spPr>
        <p:txBody>
          <a:bodyPr wrap="none" anchor="ctr"/>
          <a:lstStyle/>
          <a:p>
            <a:pPr algn="ctr" fontAlgn="base" latinLnBrk="1">
              <a:spcBef>
                <a:spcPct val="0"/>
              </a:spcBef>
              <a:spcAft>
                <a:spcPct val="0"/>
              </a:spcAft>
            </a:pPr>
            <a:endParaRPr lang="ja-JP" altLang="ja-JP">
              <a:solidFill>
                <a:srgbClr val="000000"/>
              </a:solidFill>
            </a:endParaRPr>
          </a:p>
        </p:txBody>
      </p:sp>
      <p:sp>
        <p:nvSpPr>
          <p:cNvPr id="276483" name="AutoShape 6"/>
          <p:cNvSpPr>
            <a:spLocks noChangeArrowheads="1"/>
          </p:cNvSpPr>
          <p:nvPr/>
        </p:nvSpPr>
        <p:spPr bwMode="auto">
          <a:xfrm>
            <a:off x="107950" y="2016125"/>
            <a:ext cx="4284663" cy="4537075"/>
          </a:xfrm>
          <a:prstGeom prst="roundRect">
            <a:avLst>
              <a:gd name="adj" fmla="val 5056"/>
            </a:avLst>
          </a:prstGeom>
          <a:solidFill>
            <a:srgbClr val="F8F8F8">
              <a:alpha val="50195"/>
            </a:srgbClr>
          </a:solidFill>
          <a:ln w="9525" algn="ctr">
            <a:solidFill>
              <a:srgbClr val="2B658D"/>
            </a:solidFill>
            <a:round/>
            <a:headEnd/>
            <a:tailEnd/>
          </a:ln>
        </p:spPr>
        <p:txBody>
          <a:bodyPr wrap="none" anchor="ctr"/>
          <a:lstStyle/>
          <a:p>
            <a:pPr algn="ctr" fontAlgn="base" latinLnBrk="1">
              <a:spcBef>
                <a:spcPct val="0"/>
              </a:spcBef>
              <a:spcAft>
                <a:spcPct val="0"/>
              </a:spcAft>
            </a:pPr>
            <a:endParaRPr lang="ja-JP" altLang="ja-JP">
              <a:solidFill>
                <a:srgbClr val="000000"/>
              </a:solidFill>
            </a:endParaRPr>
          </a:p>
        </p:txBody>
      </p:sp>
      <p:sp>
        <p:nvSpPr>
          <p:cNvPr id="276484" name="Line 7"/>
          <p:cNvSpPr>
            <a:spLocks noChangeShapeType="1"/>
          </p:cNvSpPr>
          <p:nvPr/>
        </p:nvSpPr>
        <p:spPr bwMode="auto">
          <a:xfrm flipV="1">
            <a:off x="841375" y="5665788"/>
            <a:ext cx="334645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276485" name="Text Box 8"/>
          <p:cNvSpPr txBox="1">
            <a:spLocks noChangeArrowheads="1"/>
          </p:cNvSpPr>
          <p:nvPr/>
        </p:nvSpPr>
        <p:spPr bwMode="auto">
          <a:xfrm>
            <a:off x="3552245" y="5629275"/>
            <a:ext cx="415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200" b="1" smtClean="0">
                <a:solidFill>
                  <a:srgbClr val="000000"/>
                </a:solidFill>
                <a:latin typeface="Times New Roman"/>
                <a:ea typeface="ＭＳ Ｐゴシック"/>
              </a:rPr>
              <a:t>100</a:t>
            </a:r>
          </a:p>
        </p:txBody>
      </p:sp>
      <p:sp>
        <p:nvSpPr>
          <p:cNvPr id="276486" name="Text Box 9"/>
          <p:cNvSpPr txBox="1">
            <a:spLocks noChangeArrowheads="1"/>
          </p:cNvSpPr>
          <p:nvPr/>
        </p:nvSpPr>
        <p:spPr bwMode="auto">
          <a:xfrm>
            <a:off x="2136775" y="5629275"/>
            <a:ext cx="355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200" b="1" smtClean="0">
                <a:solidFill>
                  <a:srgbClr val="000000"/>
                </a:solidFill>
                <a:latin typeface="Times New Roman"/>
                <a:ea typeface="ＭＳ Ｐゴシック"/>
              </a:rPr>
              <a:t>80</a:t>
            </a:r>
          </a:p>
        </p:txBody>
      </p:sp>
      <p:sp>
        <p:nvSpPr>
          <p:cNvPr id="276487" name="Text Box 10"/>
          <p:cNvSpPr txBox="1">
            <a:spLocks noChangeArrowheads="1"/>
          </p:cNvSpPr>
          <p:nvPr/>
        </p:nvSpPr>
        <p:spPr bwMode="auto">
          <a:xfrm>
            <a:off x="2846973" y="5629275"/>
            <a:ext cx="3385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200" b="1" smtClean="0">
                <a:solidFill>
                  <a:srgbClr val="000000"/>
                </a:solidFill>
                <a:latin typeface="Times New Roman"/>
                <a:ea typeface="ＭＳ Ｐゴシック"/>
              </a:rPr>
              <a:t>90</a:t>
            </a:r>
          </a:p>
        </p:txBody>
      </p:sp>
      <p:sp>
        <p:nvSpPr>
          <p:cNvPr id="276488" name="Text Box 11"/>
          <p:cNvSpPr txBox="1">
            <a:spLocks noChangeArrowheads="1"/>
          </p:cNvSpPr>
          <p:nvPr/>
        </p:nvSpPr>
        <p:spPr bwMode="auto">
          <a:xfrm>
            <a:off x="894232" y="5815013"/>
            <a:ext cx="28248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ja-JP" altLang="en-US" sz="1800" b="1" dirty="0" smtClean="0">
                <a:solidFill>
                  <a:srgbClr val="000000"/>
                </a:solidFill>
                <a:latin typeface="Times New Roman"/>
                <a:ea typeface="ＭＳ Ｐゴシック"/>
              </a:rPr>
              <a:t>ディスプレイサイズ</a:t>
            </a:r>
            <a:r>
              <a:rPr lang="en-US" altLang="ko-KR" sz="1800" b="1" dirty="0" smtClean="0">
                <a:solidFill>
                  <a:srgbClr val="000000"/>
                </a:solidFill>
                <a:latin typeface="Times New Roman"/>
                <a:ea typeface="ＭＳ Ｐゴシック"/>
              </a:rPr>
              <a:t> (</a:t>
            </a:r>
            <a:r>
              <a:rPr lang="ja-JP" altLang="en-US" sz="1800" b="1" dirty="0" smtClean="0">
                <a:solidFill>
                  <a:srgbClr val="000000"/>
                </a:solidFill>
                <a:latin typeface="Times New Roman"/>
                <a:ea typeface="ＭＳ Ｐゴシック"/>
              </a:rPr>
              <a:t>インチ</a:t>
            </a:r>
            <a:r>
              <a:rPr lang="en-US" altLang="ko-KR" sz="1800" b="1" dirty="0" smtClean="0">
                <a:solidFill>
                  <a:srgbClr val="000000"/>
                </a:solidFill>
                <a:latin typeface="Times New Roman"/>
                <a:ea typeface="ＭＳ Ｐゴシック"/>
              </a:rPr>
              <a:t>)</a:t>
            </a:r>
          </a:p>
        </p:txBody>
      </p:sp>
      <p:sp>
        <p:nvSpPr>
          <p:cNvPr id="276489" name="Text Box 12"/>
          <p:cNvSpPr txBox="1">
            <a:spLocks noChangeArrowheads="1"/>
          </p:cNvSpPr>
          <p:nvPr/>
        </p:nvSpPr>
        <p:spPr bwMode="auto">
          <a:xfrm>
            <a:off x="428652" y="3333750"/>
            <a:ext cx="4539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400" b="1" smtClean="0">
                <a:solidFill>
                  <a:srgbClr val="000000"/>
                </a:solidFill>
                <a:latin typeface="Times New Roman"/>
                <a:ea typeface="ＭＳ Ｐゴシック"/>
              </a:rPr>
              <a:t>120</a:t>
            </a:r>
          </a:p>
        </p:txBody>
      </p:sp>
      <p:sp>
        <p:nvSpPr>
          <p:cNvPr id="276490" name="Text Box 13"/>
          <p:cNvSpPr txBox="1">
            <a:spLocks noChangeArrowheads="1"/>
          </p:cNvSpPr>
          <p:nvPr/>
        </p:nvSpPr>
        <p:spPr bwMode="auto">
          <a:xfrm rot="-5400000">
            <a:off x="-439735" y="4319072"/>
            <a:ext cx="16081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ja-JP" altLang="en-US" sz="1800" b="1" dirty="0" smtClean="0">
                <a:solidFill>
                  <a:srgbClr val="000000"/>
                </a:solidFill>
                <a:latin typeface="Times New Roman"/>
                <a:ea typeface="ＭＳ Ｐゴシック"/>
              </a:rPr>
              <a:t>動作速度</a:t>
            </a:r>
            <a:r>
              <a:rPr lang="en-US" altLang="ko-KR" sz="1800" b="1" dirty="0" smtClean="0">
                <a:solidFill>
                  <a:srgbClr val="000000"/>
                </a:solidFill>
                <a:latin typeface="Times New Roman"/>
                <a:ea typeface="ＭＳ Ｐゴシック"/>
              </a:rPr>
              <a:t> (Hz)</a:t>
            </a:r>
          </a:p>
        </p:txBody>
      </p:sp>
      <p:sp>
        <p:nvSpPr>
          <p:cNvPr id="276491" name="Freeform 14"/>
          <p:cNvSpPr>
            <a:spLocks/>
          </p:cNvSpPr>
          <p:nvPr/>
        </p:nvSpPr>
        <p:spPr bwMode="auto">
          <a:xfrm>
            <a:off x="841375" y="4910138"/>
            <a:ext cx="900113" cy="755650"/>
          </a:xfrm>
          <a:custGeom>
            <a:avLst/>
            <a:gdLst>
              <a:gd name="T0" fmla="*/ 0 w 567"/>
              <a:gd name="T1" fmla="*/ 0 h 476"/>
              <a:gd name="T2" fmla="*/ 2147483647 w 567"/>
              <a:gd name="T3" fmla="*/ 2147483647 h 476"/>
              <a:gd name="T4" fmla="*/ 2147483647 w 567"/>
              <a:gd name="T5" fmla="*/ 2147483647 h 476"/>
              <a:gd name="T6" fmla="*/ 2147483647 w 567"/>
              <a:gd name="T7" fmla="*/ 2147483647 h 476"/>
              <a:gd name="T8" fmla="*/ 0 60000 65536"/>
              <a:gd name="T9" fmla="*/ 0 60000 65536"/>
              <a:gd name="T10" fmla="*/ 0 60000 65536"/>
              <a:gd name="T11" fmla="*/ 0 60000 65536"/>
              <a:gd name="T12" fmla="*/ 0 w 567"/>
              <a:gd name="T13" fmla="*/ 0 h 476"/>
              <a:gd name="T14" fmla="*/ 567 w 567"/>
              <a:gd name="T15" fmla="*/ 476 h 476"/>
            </a:gdLst>
            <a:ahLst/>
            <a:cxnLst>
              <a:cxn ang="T8">
                <a:pos x="T0" y="T1"/>
              </a:cxn>
              <a:cxn ang="T9">
                <a:pos x="T2" y="T3"/>
              </a:cxn>
              <a:cxn ang="T10">
                <a:pos x="T4" y="T5"/>
              </a:cxn>
              <a:cxn ang="T11">
                <a:pos x="T6" y="T7"/>
              </a:cxn>
            </a:cxnLst>
            <a:rect l="T12" t="T13" r="T14" b="T15"/>
            <a:pathLst>
              <a:path w="567" h="476">
                <a:moveTo>
                  <a:pt x="0" y="0"/>
                </a:moveTo>
                <a:lnTo>
                  <a:pt x="158" y="226"/>
                </a:lnTo>
                <a:lnTo>
                  <a:pt x="204" y="295"/>
                </a:lnTo>
                <a:lnTo>
                  <a:pt x="567" y="476"/>
                </a:lnTo>
              </a:path>
            </a:pathLst>
          </a:cu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a:solidFill>
                <a:srgbClr val="000000"/>
              </a:solidFill>
            </a:endParaRPr>
          </a:p>
        </p:txBody>
      </p:sp>
      <p:sp>
        <p:nvSpPr>
          <p:cNvPr id="276492" name="Rectangle 15"/>
          <p:cNvSpPr>
            <a:spLocks noChangeArrowheads="1"/>
          </p:cNvSpPr>
          <p:nvPr/>
        </p:nvSpPr>
        <p:spPr bwMode="auto">
          <a:xfrm>
            <a:off x="841375" y="3468688"/>
            <a:ext cx="2951163" cy="21971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a:solidFill>
                <a:srgbClr val="000000"/>
              </a:solidFill>
            </a:endParaRPr>
          </a:p>
        </p:txBody>
      </p:sp>
      <p:sp>
        <p:nvSpPr>
          <p:cNvPr id="276493" name="Rectangle 16"/>
          <p:cNvSpPr>
            <a:spLocks noChangeArrowheads="1"/>
          </p:cNvSpPr>
          <p:nvPr/>
        </p:nvSpPr>
        <p:spPr bwMode="auto">
          <a:xfrm>
            <a:off x="841375" y="3468688"/>
            <a:ext cx="2159000" cy="21971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a:solidFill>
                <a:srgbClr val="000000"/>
              </a:solidFill>
            </a:endParaRPr>
          </a:p>
        </p:txBody>
      </p:sp>
      <p:sp>
        <p:nvSpPr>
          <p:cNvPr id="276494" name="Rectangle 17"/>
          <p:cNvSpPr>
            <a:spLocks noChangeArrowheads="1"/>
          </p:cNvSpPr>
          <p:nvPr/>
        </p:nvSpPr>
        <p:spPr bwMode="auto">
          <a:xfrm>
            <a:off x="841375" y="3468688"/>
            <a:ext cx="1439863" cy="21971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a:solidFill>
                <a:srgbClr val="000000"/>
              </a:solidFill>
            </a:endParaRPr>
          </a:p>
        </p:txBody>
      </p:sp>
      <p:sp>
        <p:nvSpPr>
          <p:cNvPr id="276495" name="Freeform 18" descr="밝은 하향 대각선"/>
          <p:cNvSpPr>
            <a:spLocks/>
          </p:cNvSpPr>
          <p:nvPr/>
        </p:nvSpPr>
        <p:spPr bwMode="auto">
          <a:xfrm>
            <a:off x="841375" y="4910138"/>
            <a:ext cx="900113" cy="755650"/>
          </a:xfrm>
          <a:custGeom>
            <a:avLst/>
            <a:gdLst>
              <a:gd name="T0" fmla="*/ 0 w 567"/>
              <a:gd name="T1" fmla="*/ 0 h 476"/>
              <a:gd name="T2" fmla="*/ 0 w 567"/>
              <a:gd name="T3" fmla="*/ 2147483647 h 476"/>
              <a:gd name="T4" fmla="*/ 2147483647 w 567"/>
              <a:gd name="T5" fmla="*/ 2147483647 h 476"/>
              <a:gd name="T6" fmla="*/ 2147483647 w 567"/>
              <a:gd name="T7" fmla="*/ 2147483647 h 476"/>
              <a:gd name="T8" fmla="*/ 0 w 567"/>
              <a:gd name="T9" fmla="*/ 0 h 476"/>
              <a:gd name="T10" fmla="*/ 0 60000 65536"/>
              <a:gd name="T11" fmla="*/ 0 60000 65536"/>
              <a:gd name="T12" fmla="*/ 0 60000 65536"/>
              <a:gd name="T13" fmla="*/ 0 60000 65536"/>
              <a:gd name="T14" fmla="*/ 0 60000 65536"/>
              <a:gd name="T15" fmla="*/ 0 w 567"/>
              <a:gd name="T16" fmla="*/ 0 h 476"/>
              <a:gd name="T17" fmla="*/ 567 w 567"/>
              <a:gd name="T18" fmla="*/ 476 h 476"/>
            </a:gdLst>
            <a:ahLst/>
            <a:cxnLst>
              <a:cxn ang="T10">
                <a:pos x="T0" y="T1"/>
              </a:cxn>
              <a:cxn ang="T11">
                <a:pos x="T2" y="T3"/>
              </a:cxn>
              <a:cxn ang="T12">
                <a:pos x="T4" y="T5"/>
              </a:cxn>
              <a:cxn ang="T13">
                <a:pos x="T6" y="T7"/>
              </a:cxn>
              <a:cxn ang="T14">
                <a:pos x="T8" y="T9"/>
              </a:cxn>
            </a:cxnLst>
            <a:rect l="T15" t="T16" r="T17" b="T18"/>
            <a:pathLst>
              <a:path w="567" h="476">
                <a:moveTo>
                  <a:pt x="0" y="0"/>
                </a:moveTo>
                <a:lnTo>
                  <a:pt x="0" y="476"/>
                </a:lnTo>
                <a:lnTo>
                  <a:pt x="567" y="476"/>
                </a:lnTo>
                <a:lnTo>
                  <a:pt x="204" y="295"/>
                </a:lnTo>
                <a:lnTo>
                  <a:pt x="0" y="0"/>
                </a:lnTo>
                <a:close/>
              </a:path>
            </a:pathLst>
          </a:custGeom>
          <a:pattFill prst="ltDnDiag">
            <a:fgClr>
              <a:srgbClr val="000000"/>
            </a:fgClr>
            <a:bgClr>
              <a:srgbClr val="FFFFFF"/>
            </a:bgClr>
          </a:pattFill>
          <a:ln w="12700">
            <a:solidFill>
              <a:srgbClr val="333399"/>
            </a:solidFill>
            <a:round/>
            <a:headEnd/>
            <a:tailEnd/>
          </a:ln>
        </p:spPr>
        <p:txBody>
          <a:bodyPr wrap="none" anchor="ctr"/>
          <a:lstStyle/>
          <a:p>
            <a:pPr fontAlgn="base">
              <a:spcBef>
                <a:spcPct val="0"/>
              </a:spcBef>
              <a:spcAft>
                <a:spcPct val="0"/>
              </a:spcAft>
            </a:pPr>
            <a:endParaRPr lang="ja-JP" altLang="ja-JP">
              <a:solidFill>
                <a:srgbClr val="000000"/>
              </a:solidFill>
            </a:endParaRPr>
          </a:p>
        </p:txBody>
      </p:sp>
      <p:sp>
        <p:nvSpPr>
          <p:cNvPr id="276496" name="Rectangle 19"/>
          <p:cNvSpPr>
            <a:spLocks noChangeArrowheads="1"/>
          </p:cNvSpPr>
          <p:nvPr/>
        </p:nvSpPr>
        <p:spPr bwMode="auto">
          <a:xfrm>
            <a:off x="841375" y="3468688"/>
            <a:ext cx="719138" cy="21971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a:solidFill>
                <a:srgbClr val="000000"/>
              </a:solidFill>
            </a:endParaRPr>
          </a:p>
        </p:txBody>
      </p:sp>
      <p:grpSp>
        <p:nvGrpSpPr>
          <p:cNvPr id="276497" name="Group 20"/>
          <p:cNvGrpSpPr>
            <a:grpSpLocks/>
          </p:cNvGrpSpPr>
          <p:nvPr/>
        </p:nvGrpSpPr>
        <p:grpSpPr bwMode="auto">
          <a:xfrm>
            <a:off x="1116013" y="2087562"/>
            <a:ext cx="2339975" cy="1237249"/>
            <a:chOff x="431" y="2923"/>
            <a:chExt cx="2015" cy="1138"/>
          </a:xfrm>
        </p:grpSpPr>
        <p:sp>
          <p:nvSpPr>
            <p:cNvPr id="276498" name="Freeform 21"/>
            <p:cNvSpPr>
              <a:spLocks noChangeAspect="1"/>
            </p:cNvSpPr>
            <p:nvPr/>
          </p:nvSpPr>
          <p:spPr bwMode="auto">
            <a:xfrm>
              <a:off x="1684" y="2923"/>
              <a:ext cx="752" cy="490"/>
            </a:xfrm>
            <a:custGeom>
              <a:avLst/>
              <a:gdLst>
                <a:gd name="T0" fmla="*/ 0 w 835"/>
                <a:gd name="T1" fmla="*/ 16 h 544"/>
                <a:gd name="T2" fmla="*/ 0 w 835"/>
                <a:gd name="T3" fmla="*/ 0 h 544"/>
                <a:gd name="T4" fmla="*/ 143 w 835"/>
                <a:gd name="T5" fmla="*/ 0 h 544"/>
                <a:gd name="T6" fmla="*/ 187 w 835"/>
                <a:gd name="T7" fmla="*/ 116 h 544"/>
                <a:gd name="T8" fmla="*/ 202 w 835"/>
                <a:gd name="T9" fmla="*/ 116 h 544"/>
                <a:gd name="T10" fmla="*/ 241 w 835"/>
                <a:gd name="T11" fmla="*/ 5 h 544"/>
                <a:gd name="T12" fmla="*/ 293 w 835"/>
                <a:gd name="T13" fmla="*/ 5 h 544"/>
                <a:gd name="T14" fmla="*/ 292 w 835"/>
                <a:gd name="T15" fmla="*/ 53 h 544"/>
                <a:gd name="T16" fmla="*/ 207 w 835"/>
                <a:gd name="T17" fmla="*/ 191 h 544"/>
                <a:gd name="T18" fmla="*/ 16 w 835"/>
                <a:gd name="T19" fmla="*/ 95 h 544"/>
                <a:gd name="T20" fmla="*/ 0 w 835"/>
                <a:gd name="T21" fmla="*/ 16 h 5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5"/>
                <a:gd name="T34" fmla="*/ 0 h 544"/>
                <a:gd name="T35" fmla="*/ 835 w 835"/>
                <a:gd name="T36" fmla="*/ 544 h 5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5" h="544">
                  <a:moveTo>
                    <a:pt x="0" y="45"/>
                  </a:moveTo>
                  <a:lnTo>
                    <a:pt x="0" y="0"/>
                  </a:lnTo>
                  <a:lnTo>
                    <a:pt x="408" y="0"/>
                  </a:lnTo>
                  <a:lnTo>
                    <a:pt x="535" y="331"/>
                  </a:lnTo>
                  <a:lnTo>
                    <a:pt x="579" y="331"/>
                  </a:lnTo>
                  <a:lnTo>
                    <a:pt x="687" y="7"/>
                  </a:lnTo>
                  <a:lnTo>
                    <a:pt x="835" y="7"/>
                  </a:lnTo>
                  <a:lnTo>
                    <a:pt x="831" y="151"/>
                  </a:lnTo>
                  <a:lnTo>
                    <a:pt x="589" y="544"/>
                  </a:lnTo>
                  <a:lnTo>
                    <a:pt x="45" y="272"/>
                  </a:lnTo>
                  <a:lnTo>
                    <a:pt x="0" y="45"/>
                  </a:lnTo>
                  <a:close/>
                </a:path>
              </a:pathLst>
            </a:custGeom>
            <a:solidFill>
              <a:srgbClr val="00FFFF"/>
            </a:solidFill>
            <a:ln w="9525">
              <a:solidFill>
                <a:schemeClr val="tx1"/>
              </a:solidFill>
              <a:round/>
              <a:headEnd/>
              <a:tailEnd/>
            </a:ln>
          </p:spPr>
          <p:txBody>
            <a:bodyPr wrap="none" anchor="ctr"/>
            <a:lstStyle/>
            <a:p>
              <a:pPr fontAlgn="base">
                <a:spcBef>
                  <a:spcPct val="0"/>
                </a:spcBef>
                <a:spcAft>
                  <a:spcPct val="0"/>
                </a:spcAft>
              </a:pPr>
              <a:endParaRPr lang="ja-JP" altLang="ja-JP">
                <a:solidFill>
                  <a:srgbClr val="000000"/>
                </a:solidFill>
              </a:endParaRPr>
            </a:p>
          </p:txBody>
        </p:sp>
        <p:sp>
          <p:nvSpPr>
            <p:cNvPr id="276499" name="Freeform 22"/>
            <p:cNvSpPr>
              <a:spLocks noChangeAspect="1"/>
            </p:cNvSpPr>
            <p:nvPr/>
          </p:nvSpPr>
          <p:spPr bwMode="auto">
            <a:xfrm>
              <a:off x="433" y="2953"/>
              <a:ext cx="2010" cy="717"/>
            </a:xfrm>
            <a:custGeom>
              <a:avLst/>
              <a:gdLst>
                <a:gd name="T0" fmla="*/ 0 w 2204"/>
                <a:gd name="T1" fmla="*/ 460 h 736"/>
                <a:gd name="T2" fmla="*/ 0 w 2204"/>
                <a:gd name="T3" fmla="*/ 146 h 736"/>
                <a:gd name="T4" fmla="*/ 153 w 2204"/>
                <a:gd name="T5" fmla="*/ 145 h 736"/>
                <a:gd name="T6" fmla="*/ 176 w 2204"/>
                <a:gd name="T7" fmla="*/ 4 h 736"/>
                <a:gd name="T8" fmla="*/ 371 w 2204"/>
                <a:gd name="T9" fmla="*/ 4 h 736"/>
                <a:gd name="T10" fmla="*/ 402 w 2204"/>
                <a:gd name="T11" fmla="*/ 123 h 736"/>
                <a:gd name="T12" fmla="*/ 465 w 2204"/>
                <a:gd name="T13" fmla="*/ 123 h 736"/>
                <a:gd name="T14" fmla="*/ 496 w 2204"/>
                <a:gd name="T15" fmla="*/ 0 h 736"/>
                <a:gd name="T16" fmla="*/ 694 w 2204"/>
                <a:gd name="T17" fmla="*/ 4 h 736"/>
                <a:gd name="T18" fmla="*/ 747 w 2204"/>
                <a:gd name="T19" fmla="*/ 262 h 736"/>
                <a:gd name="T20" fmla="*/ 739 w 2204"/>
                <a:gd name="T21" fmla="*/ 277 h 736"/>
                <a:gd name="T22" fmla="*/ 780 w 2204"/>
                <a:gd name="T23" fmla="*/ 265 h 736"/>
                <a:gd name="T24" fmla="*/ 823 w 2204"/>
                <a:gd name="T25" fmla="*/ 4 h 736"/>
                <a:gd name="T26" fmla="*/ 875 w 2204"/>
                <a:gd name="T27" fmla="*/ 4 h 736"/>
                <a:gd name="T28" fmla="*/ 877 w 2204"/>
                <a:gd name="T29" fmla="*/ 566 h 736"/>
                <a:gd name="T30" fmla="*/ 0 w 2204"/>
                <a:gd name="T31" fmla="*/ 468 h 736"/>
                <a:gd name="T32" fmla="*/ 0 w 2204"/>
                <a:gd name="T33" fmla="*/ 146 h 7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04"/>
                <a:gd name="T52" fmla="*/ 0 h 736"/>
                <a:gd name="T53" fmla="*/ 2204 w 2204"/>
                <a:gd name="T54" fmla="*/ 736 h 7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04" h="736">
                  <a:moveTo>
                    <a:pt x="0" y="597"/>
                  </a:moveTo>
                  <a:lnTo>
                    <a:pt x="0" y="189"/>
                  </a:lnTo>
                  <a:lnTo>
                    <a:pt x="384" y="188"/>
                  </a:lnTo>
                  <a:lnTo>
                    <a:pt x="444" y="4"/>
                  </a:lnTo>
                  <a:lnTo>
                    <a:pt x="932" y="4"/>
                  </a:lnTo>
                  <a:lnTo>
                    <a:pt x="1012" y="160"/>
                  </a:lnTo>
                  <a:lnTo>
                    <a:pt x="1168" y="160"/>
                  </a:lnTo>
                  <a:lnTo>
                    <a:pt x="1244" y="0"/>
                  </a:lnTo>
                  <a:lnTo>
                    <a:pt x="1744" y="4"/>
                  </a:lnTo>
                  <a:lnTo>
                    <a:pt x="1876" y="340"/>
                  </a:lnTo>
                  <a:lnTo>
                    <a:pt x="1856" y="360"/>
                  </a:lnTo>
                  <a:lnTo>
                    <a:pt x="1960" y="344"/>
                  </a:lnTo>
                  <a:lnTo>
                    <a:pt x="2068" y="4"/>
                  </a:lnTo>
                  <a:lnTo>
                    <a:pt x="2200" y="4"/>
                  </a:lnTo>
                  <a:lnTo>
                    <a:pt x="2204" y="736"/>
                  </a:lnTo>
                  <a:lnTo>
                    <a:pt x="0" y="608"/>
                  </a:lnTo>
                  <a:lnTo>
                    <a:pt x="0" y="189"/>
                  </a:lnTo>
                </a:path>
              </a:pathLst>
            </a:custGeom>
            <a:solidFill>
              <a:srgbClr val="DDDDDD"/>
            </a:solidFill>
            <a:ln w="9525">
              <a:solidFill>
                <a:srgbClr val="000000"/>
              </a:solidFill>
              <a:round/>
              <a:headEnd/>
              <a:tailEnd/>
            </a:ln>
          </p:spPr>
          <p:txBody>
            <a:bodyPr wrap="none" anchor="ctr"/>
            <a:lstStyle/>
            <a:p>
              <a:pPr fontAlgn="base">
                <a:spcBef>
                  <a:spcPct val="0"/>
                </a:spcBef>
                <a:spcAft>
                  <a:spcPct val="0"/>
                </a:spcAft>
              </a:pPr>
              <a:endParaRPr lang="ja-JP" altLang="ja-JP">
                <a:solidFill>
                  <a:srgbClr val="000000"/>
                </a:solidFill>
              </a:endParaRPr>
            </a:p>
          </p:txBody>
        </p:sp>
        <p:sp>
          <p:nvSpPr>
            <p:cNvPr id="276500" name="Freeform 23"/>
            <p:cNvSpPr>
              <a:spLocks noChangeAspect="1"/>
            </p:cNvSpPr>
            <p:nvPr/>
          </p:nvSpPr>
          <p:spPr bwMode="auto">
            <a:xfrm>
              <a:off x="1593" y="3148"/>
              <a:ext cx="791" cy="425"/>
            </a:xfrm>
            <a:custGeom>
              <a:avLst/>
              <a:gdLst>
                <a:gd name="T0" fmla="*/ 0 w 868"/>
                <a:gd name="T1" fmla="*/ 137 h 435"/>
                <a:gd name="T2" fmla="*/ 33 w 868"/>
                <a:gd name="T3" fmla="*/ 0 h 435"/>
                <a:gd name="T4" fmla="*/ 150 w 868"/>
                <a:gd name="T5" fmla="*/ 0 h 435"/>
                <a:gd name="T6" fmla="*/ 180 w 868"/>
                <a:gd name="T7" fmla="*/ 101 h 435"/>
                <a:gd name="T8" fmla="*/ 303 w 868"/>
                <a:gd name="T9" fmla="*/ 101 h 435"/>
                <a:gd name="T10" fmla="*/ 344 w 868"/>
                <a:gd name="T11" fmla="*/ 277 h 435"/>
                <a:gd name="T12" fmla="*/ 56 w 868"/>
                <a:gd name="T13" fmla="*/ 345 h 435"/>
                <a:gd name="T14" fmla="*/ 0 w 868"/>
                <a:gd name="T15" fmla="*/ 137 h 435"/>
                <a:gd name="T16" fmla="*/ 0 60000 65536"/>
                <a:gd name="T17" fmla="*/ 0 60000 65536"/>
                <a:gd name="T18" fmla="*/ 0 60000 65536"/>
                <a:gd name="T19" fmla="*/ 0 60000 65536"/>
                <a:gd name="T20" fmla="*/ 0 60000 65536"/>
                <a:gd name="T21" fmla="*/ 0 60000 65536"/>
                <a:gd name="T22" fmla="*/ 0 60000 65536"/>
                <a:gd name="T23" fmla="*/ 0 60000 65536"/>
                <a:gd name="T24" fmla="*/ 0 w 868"/>
                <a:gd name="T25" fmla="*/ 0 h 435"/>
                <a:gd name="T26" fmla="*/ 868 w 868"/>
                <a:gd name="T27" fmla="*/ 435 h 4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8" h="435">
                  <a:moveTo>
                    <a:pt x="0" y="172"/>
                  </a:moveTo>
                  <a:lnTo>
                    <a:pt x="84" y="0"/>
                  </a:lnTo>
                  <a:lnTo>
                    <a:pt x="380" y="0"/>
                  </a:lnTo>
                  <a:lnTo>
                    <a:pt x="456" y="128"/>
                  </a:lnTo>
                  <a:lnTo>
                    <a:pt x="768" y="128"/>
                  </a:lnTo>
                  <a:lnTo>
                    <a:pt x="868" y="350"/>
                  </a:lnTo>
                  <a:lnTo>
                    <a:pt x="142" y="435"/>
                  </a:lnTo>
                  <a:lnTo>
                    <a:pt x="0" y="172"/>
                  </a:lnTo>
                  <a:close/>
                </a:path>
              </a:pathLst>
            </a:custGeom>
            <a:solidFill>
              <a:srgbClr val="009999"/>
            </a:solidFill>
            <a:ln w="9525">
              <a:solidFill>
                <a:srgbClr val="000000"/>
              </a:solidFill>
              <a:round/>
              <a:headEnd/>
              <a:tailEnd/>
            </a:ln>
          </p:spPr>
          <p:txBody>
            <a:bodyPr wrap="none" anchor="ctr"/>
            <a:lstStyle/>
            <a:p>
              <a:pPr fontAlgn="base">
                <a:spcBef>
                  <a:spcPct val="0"/>
                </a:spcBef>
                <a:spcAft>
                  <a:spcPct val="0"/>
                </a:spcAft>
              </a:pPr>
              <a:endParaRPr lang="ja-JP" altLang="ja-JP">
                <a:solidFill>
                  <a:srgbClr val="000000"/>
                </a:solidFill>
              </a:endParaRPr>
            </a:p>
          </p:txBody>
        </p:sp>
        <p:sp>
          <p:nvSpPr>
            <p:cNvPr id="276501" name="Freeform 24"/>
            <p:cNvSpPr>
              <a:spLocks noChangeAspect="1"/>
            </p:cNvSpPr>
            <p:nvPr/>
          </p:nvSpPr>
          <p:spPr bwMode="auto">
            <a:xfrm>
              <a:off x="642" y="3152"/>
              <a:ext cx="619" cy="360"/>
            </a:xfrm>
            <a:custGeom>
              <a:avLst/>
              <a:gdLst>
                <a:gd name="T0" fmla="*/ 0 w 681"/>
                <a:gd name="T1" fmla="*/ 248 h 368"/>
                <a:gd name="T2" fmla="*/ 23 w 681"/>
                <a:gd name="T3" fmla="*/ 103 h 368"/>
                <a:gd name="T4" fmla="*/ 110 w 681"/>
                <a:gd name="T5" fmla="*/ 103 h 368"/>
                <a:gd name="T6" fmla="*/ 128 w 681"/>
                <a:gd name="T7" fmla="*/ 0 h 368"/>
                <a:gd name="T8" fmla="*/ 228 w 681"/>
                <a:gd name="T9" fmla="*/ 0 h 368"/>
                <a:gd name="T10" fmla="*/ 262 w 681"/>
                <a:gd name="T11" fmla="*/ 142 h 368"/>
                <a:gd name="T12" fmla="*/ 225 w 681"/>
                <a:gd name="T13" fmla="*/ 295 h 368"/>
                <a:gd name="T14" fmla="*/ 0 w 681"/>
                <a:gd name="T15" fmla="*/ 248 h 368"/>
                <a:gd name="T16" fmla="*/ 0 60000 65536"/>
                <a:gd name="T17" fmla="*/ 0 60000 65536"/>
                <a:gd name="T18" fmla="*/ 0 60000 65536"/>
                <a:gd name="T19" fmla="*/ 0 60000 65536"/>
                <a:gd name="T20" fmla="*/ 0 60000 65536"/>
                <a:gd name="T21" fmla="*/ 0 60000 65536"/>
                <a:gd name="T22" fmla="*/ 0 60000 65536"/>
                <a:gd name="T23" fmla="*/ 0 60000 65536"/>
                <a:gd name="T24" fmla="*/ 0 w 681"/>
                <a:gd name="T25" fmla="*/ 0 h 368"/>
                <a:gd name="T26" fmla="*/ 681 w 681"/>
                <a:gd name="T27" fmla="*/ 368 h 3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1" h="368">
                  <a:moveTo>
                    <a:pt x="0" y="310"/>
                  </a:moveTo>
                  <a:lnTo>
                    <a:pt x="61" y="128"/>
                  </a:lnTo>
                  <a:lnTo>
                    <a:pt x="285" y="128"/>
                  </a:lnTo>
                  <a:lnTo>
                    <a:pt x="333" y="0"/>
                  </a:lnTo>
                  <a:lnTo>
                    <a:pt x="593" y="0"/>
                  </a:lnTo>
                  <a:lnTo>
                    <a:pt x="681" y="176"/>
                  </a:lnTo>
                  <a:lnTo>
                    <a:pt x="584" y="368"/>
                  </a:lnTo>
                  <a:lnTo>
                    <a:pt x="0" y="310"/>
                  </a:lnTo>
                  <a:close/>
                </a:path>
              </a:pathLst>
            </a:custGeom>
            <a:solidFill>
              <a:srgbClr val="009999"/>
            </a:solidFill>
            <a:ln w="9525">
              <a:solidFill>
                <a:srgbClr val="000000"/>
              </a:solidFill>
              <a:round/>
              <a:headEnd/>
              <a:tailEnd/>
            </a:ln>
          </p:spPr>
          <p:txBody>
            <a:bodyPr wrap="none" anchor="ctr"/>
            <a:lstStyle/>
            <a:p>
              <a:pPr fontAlgn="base">
                <a:spcBef>
                  <a:spcPct val="0"/>
                </a:spcBef>
                <a:spcAft>
                  <a:spcPct val="0"/>
                </a:spcAft>
              </a:pPr>
              <a:endParaRPr lang="ja-JP" altLang="ja-JP">
                <a:solidFill>
                  <a:srgbClr val="000000"/>
                </a:solidFill>
              </a:endParaRPr>
            </a:p>
          </p:txBody>
        </p:sp>
        <p:sp>
          <p:nvSpPr>
            <p:cNvPr id="276502" name="Freeform 25"/>
            <p:cNvSpPr>
              <a:spLocks noChangeAspect="1"/>
            </p:cNvSpPr>
            <p:nvPr/>
          </p:nvSpPr>
          <p:spPr bwMode="auto">
            <a:xfrm>
              <a:off x="433" y="3431"/>
              <a:ext cx="2013" cy="545"/>
            </a:xfrm>
            <a:custGeom>
              <a:avLst/>
              <a:gdLst>
                <a:gd name="T0" fmla="*/ 0 w 2204"/>
                <a:gd name="T1" fmla="*/ 0 h 559"/>
                <a:gd name="T2" fmla="*/ 891 w 2204"/>
                <a:gd name="T3" fmla="*/ 0 h 559"/>
                <a:gd name="T4" fmla="*/ 891 w 2204"/>
                <a:gd name="T5" fmla="*/ 434 h 559"/>
                <a:gd name="T6" fmla="*/ 876 w 2204"/>
                <a:gd name="T7" fmla="*/ 423 h 559"/>
                <a:gd name="T8" fmla="*/ 27 w 2204"/>
                <a:gd name="T9" fmla="*/ 423 h 559"/>
                <a:gd name="T10" fmla="*/ 0 w 2204"/>
                <a:gd name="T11" fmla="*/ 318 h 559"/>
                <a:gd name="T12" fmla="*/ 0 w 2204"/>
                <a:gd name="T13" fmla="*/ 0 h 559"/>
                <a:gd name="T14" fmla="*/ 0 60000 65536"/>
                <a:gd name="T15" fmla="*/ 0 60000 65536"/>
                <a:gd name="T16" fmla="*/ 0 60000 65536"/>
                <a:gd name="T17" fmla="*/ 0 60000 65536"/>
                <a:gd name="T18" fmla="*/ 0 60000 65536"/>
                <a:gd name="T19" fmla="*/ 0 60000 65536"/>
                <a:gd name="T20" fmla="*/ 0 60000 65536"/>
                <a:gd name="T21" fmla="*/ 0 w 2204"/>
                <a:gd name="T22" fmla="*/ 0 h 559"/>
                <a:gd name="T23" fmla="*/ 2204 w 2204"/>
                <a:gd name="T24" fmla="*/ 559 h 5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4" h="559">
                  <a:moveTo>
                    <a:pt x="0" y="0"/>
                  </a:moveTo>
                  <a:lnTo>
                    <a:pt x="2204" y="0"/>
                  </a:lnTo>
                  <a:lnTo>
                    <a:pt x="2202" y="559"/>
                  </a:lnTo>
                  <a:lnTo>
                    <a:pt x="2170" y="545"/>
                  </a:lnTo>
                  <a:lnTo>
                    <a:pt x="68" y="545"/>
                  </a:lnTo>
                  <a:lnTo>
                    <a:pt x="0" y="409"/>
                  </a:lnTo>
                  <a:lnTo>
                    <a:pt x="0" y="0"/>
                  </a:lnTo>
                  <a:close/>
                </a:path>
              </a:pathLst>
            </a:custGeom>
            <a:solidFill>
              <a:srgbClr val="DDDDDD"/>
            </a:solidFill>
            <a:ln w="9525">
              <a:solidFill>
                <a:srgbClr val="000000"/>
              </a:solidFill>
              <a:round/>
              <a:headEnd/>
              <a:tailEnd/>
            </a:ln>
          </p:spPr>
          <p:txBody>
            <a:bodyPr wrap="none" anchor="ctr"/>
            <a:lstStyle/>
            <a:p>
              <a:pPr fontAlgn="base">
                <a:spcBef>
                  <a:spcPct val="0"/>
                </a:spcBef>
                <a:spcAft>
                  <a:spcPct val="0"/>
                </a:spcAft>
              </a:pPr>
              <a:endParaRPr lang="ja-JP" altLang="ja-JP">
                <a:solidFill>
                  <a:srgbClr val="000000"/>
                </a:solidFill>
              </a:endParaRPr>
            </a:p>
          </p:txBody>
        </p:sp>
        <p:sp>
          <p:nvSpPr>
            <p:cNvPr id="276503" name="AutoShape 26"/>
            <p:cNvSpPr>
              <a:spLocks noChangeAspect="1" noChangeArrowheads="1"/>
            </p:cNvSpPr>
            <p:nvPr/>
          </p:nvSpPr>
          <p:spPr bwMode="auto">
            <a:xfrm rot="10800000">
              <a:off x="1059" y="3623"/>
              <a:ext cx="785" cy="3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164 w 21600"/>
                <a:gd name="T13" fmla="*/ 3146 h 21600"/>
                <a:gd name="T14" fmla="*/ 18436 w 21600"/>
                <a:gd name="T15" fmla="*/ 18454 h 21600"/>
              </a:gdLst>
              <a:ahLst/>
              <a:cxnLst>
                <a:cxn ang="T8">
                  <a:pos x="T0" y="T1"/>
                </a:cxn>
                <a:cxn ang="T9">
                  <a:pos x="T2" y="T3"/>
                </a:cxn>
                <a:cxn ang="T10">
                  <a:pos x="T4" y="T5"/>
                </a:cxn>
                <a:cxn ang="T11">
                  <a:pos x="T6" y="T7"/>
                </a:cxn>
              </a:cxnLst>
              <a:rect l="T12" t="T13" r="T14" b="T15"/>
              <a:pathLst>
                <a:path w="21600" h="21600">
                  <a:moveTo>
                    <a:pt x="0" y="0"/>
                  </a:moveTo>
                  <a:lnTo>
                    <a:pt x="2709" y="21600"/>
                  </a:lnTo>
                  <a:lnTo>
                    <a:pt x="18891" y="21600"/>
                  </a:lnTo>
                  <a:lnTo>
                    <a:pt x="21600" y="0"/>
                  </a:lnTo>
                  <a:close/>
                </a:path>
              </a:pathLst>
            </a:custGeom>
            <a:solidFill>
              <a:srgbClr val="009999"/>
            </a:solidFill>
            <a:ln w="9525" algn="ctr">
              <a:solidFill>
                <a:srgbClr val="000000"/>
              </a:solidFill>
              <a:miter lim="800000"/>
              <a:headEnd/>
              <a:tailEnd/>
            </a:ln>
          </p:spPr>
          <p:txBody>
            <a:bodyPr rot="10800000" wrap="none" anchor="ctr"/>
            <a:lstStyle/>
            <a:p>
              <a:pPr algn="ctr" fontAlgn="base" latinLnBrk="1">
                <a:spcBef>
                  <a:spcPct val="0"/>
                </a:spcBef>
                <a:spcAft>
                  <a:spcPct val="0"/>
                </a:spcAft>
              </a:pPr>
              <a:endParaRPr lang="ja-JP" altLang="ja-JP" sz="1200" b="1">
                <a:solidFill>
                  <a:srgbClr val="003399"/>
                </a:solidFill>
              </a:endParaRPr>
            </a:p>
          </p:txBody>
        </p:sp>
        <p:sp>
          <p:nvSpPr>
            <p:cNvPr id="276504" name="Rectangle 27"/>
            <p:cNvSpPr>
              <a:spLocks noChangeAspect="1" noChangeArrowheads="1"/>
            </p:cNvSpPr>
            <p:nvPr/>
          </p:nvSpPr>
          <p:spPr bwMode="auto">
            <a:xfrm>
              <a:off x="431" y="3758"/>
              <a:ext cx="2013" cy="262"/>
            </a:xfrm>
            <a:prstGeom prst="rect">
              <a:avLst/>
            </a:prstGeom>
            <a:solidFill>
              <a:srgbClr val="FFFFFF"/>
            </a:solidFill>
            <a:ln w="9525">
              <a:solidFill>
                <a:srgbClr val="000000"/>
              </a:solidFill>
              <a:miter lim="800000"/>
              <a:headEnd/>
              <a:tailEnd/>
            </a:ln>
          </p:spPr>
          <p:txBody>
            <a:bodyPr wrap="none" anchor="ctr"/>
            <a:lstStyle/>
            <a:p>
              <a:pPr algn="ctr" fontAlgn="base" latinLnBrk="1">
                <a:spcBef>
                  <a:spcPct val="0"/>
                </a:spcBef>
                <a:spcAft>
                  <a:spcPct val="0"/>
                </a:spcAft>
              </a:pPr>
              <a:endParaRPr lang="ja-JP" altLang="ja-JP" sz="1400" b="1">
                <a:solidFill>
                  <a:srgbClr val="000000"/>
                </a:solidFill>
              </a:endParaRPr>
            </a:p>
          </p:txBody>
        </p:sp>
        <p:sp>
          <p:nvSpPr>
            <p:cNvPr id="276505" name="Freeform 28"/>
            <p:cNvSpPr>
              <a:spLocks noChangeAspect="1"/>
            </p:cNvSpPr>
            <p:nvPr/>
          </p:nvSpPr>
          <p:spPr bwMode="auto">
            <a:xfrm>
              <a:off x="1015" y="3310"/>
              <a:ext cx="869" cy="129"/>
            </a:xfrm>
            <a:custGeom>
              <a:avLst/>
              <a:gdLst>
                <a:gd name="T0" fmla="*/ 0 w 953"/>
                <a:gd name="T1" fmla="*/ 0 h 136"/>
                <a:gd name="T2" fmla="*/ 108 w 953"/>
                <a:gd name="T3" fmla="*/ 0 h 136"/>
                <a:gd name="T4" fmla="*/ 109 w 953"/>
                <a:gd name="T5" fmla="*/ 38 h 136"/>
                <a:gd name="T6" fmla="*/ 252 w 953"/>
                <a:gd name="T7" fmla="*/ 38 h 136"/>
                <a:gd name="T8" fmla="*/ 253 w 953"/>
                <a:gd name="T9" fmla="*/ 0 h 136"/>
                <a:gd name="T10" fmla="*/ 378 w 953"/>
                <a:gd name="T11" fmla="*/ 0 h 136"/>
                <a:gd name="T12" fmla="*/ 378 w 953"/>
                <a:gd name="T13" fmla="*/ 80 h 136"/>
                <a:gd name="T14" fmla="*/ 0 w 953"/>
                <a:gd name="T15" fmla="*/ 80 h 136"/>
                <a:gd name="T16" fmla="*/ 0 w 953"/>
                <a:gd name="T17" fmla="*/ 0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3"/>
                <a:gd name="T28" fmla="*/ 0 h 136"/>
                <a:gd name="T29" fmla="*/ 953 w 953"/>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3" h="136">
                  <a:moveTo>
                    <a:pt x="0" y="0"/>
                  </a:moveTo>
                  <a:lnTo>
                    <a:pt x="272" y="0"/>
                  </a:lnTo>
                  <a:lnTo>
                    <a:pt x="273" y="63"/>
                  </a:lnTo>
                  <a:lnTo>
                    <a:pt x="633" y="63"/>
                  </a:lnTo>
                  <a:lnTo>
                    <a:pt x="635" y="0"/>
                  </a:lnTo>
                  <a:lnTo>
                    <a:pt x="953" y="0"/>
                  </a:lnTo>
                  <a:lnTo>
                    <a:pt x="953" y="136"/>
                  </a:lnTo>
                  <a:lnTo>
                    <a:pt x="0" y="136"/>
                  </a:lnTo>
                  <a:lnTo>
                    <a:pt x="0" y="0"/>
                  </a:lnTo>
                  <a:close/>
                </a:path>
              </a:pathLst>
            </a:custGeom>
            <a:solidFill>
              <a:srgbClr val="FFCC99"/>
            </a:solidFill>
            <a:ln w="9525">
              <a:solidFill>
                <a:schemeClr val="tx1"/>
              </a:solidFill>
              <a:round/>
              <a:headEnd/>
              <a:tailEnd/>
            </a:ln>
          </p:spPr>
          <p:txBody>
            <a:bodyPr wrap="none" anchor="ctr"/>
            <a:lstStyle/>
            <a:p>
              <a:pPr fontAlgn="base">
                <a:spcBef>
                  <a:spcPct val="0"/>
                </a:spcBef>
                <a:spcAft>
                  <a:spcPct val="0"/>
                </a:spcAft>
              </a:pPr>
              <a:endParaRPr lang="ja-JP" altLang="ja-JP">
                <a:solidFill>
                  <a:srgbClr val="000000"/>
                </a:solidFill>
              </a:endParaRPr>
            </a:p>
          </p:txBody>
        </p:sp>
        <p:sp>
          <p:nvSpPr>
            <p:cNvPr id="276506" name="Text Box 29"/>
            <p:cNvSpPr txBox="1">
              <a:spLocks noChangeArrowheads="1"/>
            </p:cNvSpPr>
            <p:nvPr/>
          </p:nvSpPr>
          <p:spPr bwMode="auto">
            <a:xfrm>
              <a:off x="562" y="3297"/>
              <a:ext cx="675"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latinLnBrk="1">
                <a:spcBef>
                  <a:spcPct val="0"/>
                </a:spcBef>
                <a:spcAft>
                  <a:spcPct val="0"/>
                </a:spcAft>
              </a:pPr>
              <a:r>
                <a:rPr lang="en-US" altLang="ko-KR" sz="1200" b="1" dirty="0" err="1" smtClean="0">
                  <a:solidFill>
                    <a:srgbClr val="000000"/>
                  </a:solidFill>
                  <a:latin typeface="Times New Roman"/>
                  <a:ea typeface="ＭＳ Ｐゴシック"/>
                </a:rPr>
                <a:t>MoAlMo</a:t>
              </a:r>
              <a:endParaRPr lang="en-US" altLang="ko-KR" sz="1200" b="1" dirty="0" smtClean="0">
                <a:solidFill>
                  <a:srgbClr val="000000"/>
                </a:solidFill>
                <a:latin typeface="Times New Roman"/>
                <a:ea typeface="ＭＳ Ｐゴシック"/>
              </a:endParaRPr>
            </a:p>
          </p:txBody>
        </p:sp>
        <p:sp>
          <p:nvSpPr>
            <p:cNvPr id="276507" name="Text Box 30"/>
            <p:cNvSpPr txBox="1">
              <a:spLocks noChangeArrowheads="1"/>
            </p:cNvSpPr>
            <p:nvPr/>
          </p:nvSpPr>
          <p:spPr bwMode="auto">
            <a:xfrm>
              <a:off x="1202" y="3609"/>
              <a:ext cx="675"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latinLnBrk="1">
                <a:spcBef>
                  <a:spcPct val="0"/>
                </a:spcBef>
                <a:spcAft>
                  <a:spcPct val="0"/>
                </a:spcAft>
              </a:pPr>
              <a:r>
                <a:rPr lang="en-US" altLang="ko-KR" sz="1200" b="1" smtClean="0">
                  <a:solidFill>
                    <a:srgbClr val="000000"/>
                  </a:solidFill>
                  <a:latin typeface="Times New Roman"/>
                  <a:ea typeface="ＭＳ Ｐゴシック"/>
                </a:rPr>
                <a:t>MoAlMo</a:t>
              </a:r>
            </a:p>
          </p:txBody>
        </p:sp>
        <p:sp>
          <p:nvSpPr>
            <p:cNvPr id="276508" name="Text Box 31"/>
            <p:cNvSpPr txBox="1">
              <a:spLocks noChangeArrowheads="1"/>
            </p:cNvSpPr>
            <p:nvPr/>
          </p:nvSpPr>
          <p:spPr bwMode="auto">
            <a:xfrm>
              <a:off x="1255" y="3322"/>
              <a:ext cx="380"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latinLnBrk="1">
                <a:spcBef>
                  <a:spcPct val="0"/>
                </a:spcBef>
                <a:spcAft>
                  <a:spcPct val="0"/>
                </a:spcAft>
              </a:pPr>
              <a:r>
                <a:rPr lang="en-US" altLang="ko-KR" sz="1200" b="1" dirty="0" smtClean="0">
                  <a:solidFill>
                    <a:srgbClr val="000000"/>
                  </a:solidFill>
                  <a:latin typeface="Times New Roman"/>
                  <a:ea typeface="ＭＳ Ｐゴシック"/>
                </a:rPr>
                <a:t>a-Si</a:t>
              </a:r>
            </a:p>
          </p:txBody>
        </p:sp>
        <p:sp>
          <p:nvSpPr>
            <p:cNvPr id="276509" name="Text Box 32"/>
            <p:cNvSpPr txBox="1">
              <a:spLocks noChangeArrowheads="1"/>
            </p:cNvSpPr>
            <p:nvPr/>
          </p:nvSpPr>
          <p:spPr bwMode="auto">
            <a:xfrm>
              <a:off x="1268" y="3806"/>
              <a:ext cx="46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latinLnBrk="1">
                <a:spcBef>
                  <a:spcPct val="0"/>
                </a:spcBef>
                <a:spcAft>
                  <a:spcPct val="0"/>
                </a:spcAft>
              </a:pPr>
              <a:r>
                <a:rPr lang="en-US" altLang="ko-KR" sz="1200" b="1" smtClean="0">
                  <a:solidFill>
                    <a:srgbClr val="000000"/>
                  </a:solidFill>
                  <a:latin typeface="Times New Roman"/>
                  <a:ea typeface="ＭＳ Ｐゴシック"/>
                </a:rPr>
                <a:t>Glass</a:t>
              </a:r>
            </a:p>
          </p:txBody>
        </p:sp>
        <p:sp>
          <p:nvSpPr>
            <p:cNvPr id="276510" name="Rectangle 33"/>
            <p:cNvSpPr>
              <a:spLocks noChangeArrowheads="1"/>
            </p:cNvSpPr>
            <p:nvPr/>
          </p:nvSpPr>
          <p:spPr bwMode="auto">
            <a:xfrm>
              <a:off x="1016" y="3262"/>
              <a:ext cx="247" cy="55"/>
            </a:xfrm>
            <a:prstGeom prst="rect">
              <a:avLst/>
            </a:prstGeom>
            <a:solidFill>
              <a:srgbClr val="CCFFFF"/>
            </a:solidFill>
            <a:ln w="9525">
              <a:solidFill>
                <a:schemeClr val="tx1"/>
              </a:solidFill>
              <a:miter lim="800000"/>
              <a:headEnd/>
              <a:tailEnd/>
            </a:ln>
          </p:spPr>
          <p:txBody>
            <a:bodyPr wrap="none" anchor="ctr"/>
            <a:lstStyle/>
            <a:p>
              <a:pPr fontAlgn="base">
                <a:spcBef>
                  <a:spcPct val="0"/>
                </a:spcBef>
                <a:spcAft>
                  <a:spcPct val="0"/>
                </a:spcAft>
              </a:pPr>
              <a:endParaRPr lang="ja-JP" altLang="ja-JP">
                <a:solidFill>
                  <a:srgbClr val="000000"/>
                </a:solidFill>
              </a:endParaRPr>
            </a:p>
          </p:txBody>
        </p:sp>
        <p:sp>
          <p:nvSpPr>
            <p:cNvPr id="276511" name="Rectangle 34"/>
            <p:cNvSpPr>
              <a:spLocks noChangeArrowheads="1"/>
            </p:cNvSpPr>
            <p:nvPr/>
          </p:nvSpPr>
          <p:spPr bwMode="auto">
            <a:xfrm>
              <a:off x="1596" y="3261"/>
              <a:ext cx="288" cy="54"/>
            </a:xfrm>
            <a:prstGeom prst="rect">
              <a:avLst/>
            </a:prstGeom>
            <a:solidFill>
              <a:srgbClr val="CCFFFF"/>
            </a:solidFill>
            <a:ln w="9525">
              <a:solidFill>
                <a:schemeClr val="tx1"/>
              </a:solidFill>
              <a:miter lim="800000"/>
              <a:headEnd/>
              <a:tailEnd/>
            </a:ln>
          </p:spPr>
          <p:txBody>
            <a:bodyPr wrap="none" anchor="ctr"/>
            <a:lstStyle/>
            <a:p>
              <a:pPr fontAlgn="base">
                <a:spcBef>
                  <a:spcPct val="0"/>
                </a:spcBef>
                <a:spcAft>
                  <a:spcPct val="0"/>
                </a:spcAft>
              </a:pPr>
              <a:endParaRPr lang="ja-JP" altLang="ja-JP">
                <a:solidFill>
                  <a:srgbClr val="000000"/>
                </a:solidFill>
              </a:endParaRPr>
            </a:p>
          </p:txBody>
        </p:sp>
      </p:grpSp>
      <p:sp>
        <p:nvSpPr>
          <p:cNvPr id="17443" name="AutoShape 35"/>
          <p:cNvSpPr>
            <a:spLocks noChangeArrowheads="1"/>
          </p:cNvSpPr>
          <p:nvPr/>
        </p:nvSpPr>
        <p:spPr bwMode="auto">
          <a:xfrm>
            <a:off x="828675" y="1397000"/>
            <a:ext cx="2771775" cy="395288"/>
          </a:xfrm>
          <a:prstGeom prst="roundRect">
            <a:avLst>
              <a:gd name="adj" fmla="val 26106"/>
            </a:avLst>
          </a:prstGeom>
          <a:gradFill rotWithShape="1">
            <a:gsLst>
              <a:gs pos="0">
                <a:srgbClr val="003366"/>
              </a:gs>
              <a:gs pos="50000">
                <a:srgbClr val="336699"/>
              </a:gs>
              <a:gs pos="100000">
                <a:srgbClr val="003366"/>
              </a:gs>
            </a:gsLst>
            <a:lin ang="0" scaled="1"/>
          </a:gradFill>
          <a:ln w="9525" algn="ctr">
            <a:solidFill>
              <a:srgbClr val="336699"/>
            </a:solidFill>
            <a:round/>
            <a:headEnd/>
            <a:tailEnd/>
          </a:ln>
          <a:effectLst>
            <a:outerShdw dist="53882" dir="2700000" algn="ctr" rotWithShape="0">
              <a:schemeClr val="bg2">
                <a:alpha val="50000"/>
              </a:schemeClr>
            </a:outerShdw>
          </a:effectLst>
        </p:spPr>
        <p:txBody>
          <a:bodyPr wrap="none" anchor="ctr"/>
          <a:lstStyle/>
          <a:p>
            <a:pPr algn="ctr" fontAlgn="base" latinLnBrk="1">
              <a:spcBef>
                <a:spcPct val="0"/>
              </a:spcBef>
              <a:spcAft>
                <a:spcPct val="0"/>
              </a:spcAft>
              <a:buClr>
                <a:srgbClr val="3333CC"/>
              </a:buClr>
              <a:buFont typeface="Wingdings" pitchFamily="2" charset="2"/>
              <a:buNone/>
            </a:pPr>
            <a:r>
              <a:rPr lang="ja-JP" altLang="en-US" dirty="0">
                <a:solidFill>
                  <a:srgbClr val="FFFFFF"/>
                </a:solidFill>
              </a:rPr>
              <a:t>現在の</a:t>
            </a:r>
            <a:r>
              <a:rPr lang="en-US" altLang="ko-KR" dirty="0">
                <a:solidFill>
                  <a:srgbClr val="FFFFFF"/>
                </a:solidFill>
              </a:rPr>
              <a:t> a-Si </a:t>
            </a:r>
            <a:r>
              <a:rPr lang="ja-JP" altLang="en-US" dirty="0">
                <a:solidFill>
                  <a:srgbClr val="FFFFFF"/>
                </a:solidFill>
              </a:rPr>
              <a:t>トランジスタ</a:t>
            </a:r>
            <a:endParaRPr lang="en-US" altLang="ko-KR" dirty="0">
              <a:solidFill>
                <a:srgbClr val="FFFFFF"/>
              </a:solidFill>
            </a:endParaRPr>
          </a:p>
        </p:txBody>
      </p:sp>
      <p:sp>
        <p:nvSpPr>
          <p:cNvPr id="276513" name="Text Box 36"/>
          <p:cNvSpPr txBox="1">
            <a:spLocks noChangeArrowheads="1"/>
          </p:cNvSpPr>
          <p:nvPr/>
        </p:nvSpPr>
        <p:spPr bwMode="auto">
          <a:xfrm>
            <a:off x="467186" y="5510213"/>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400" b="1" smtClean="0">
                <a:solidFill>
                  <a:srgbClr val="000000"/>
                </a:solidFill>
                <a:latin typeface="Times New Roman"/>
                <a:ea typeface="ＭＳ Ｐゴシック"/>
              </a:rPr>
              <a:t>60</a:t>
            </a:r>
          </a:p>
        </p:txBody>
      </p:sp>
      <p:sp>
        <p:nvSpPr>
          <p:cNvPr id="276514" name="Text Box 37"/>
          <p:cNvSpPr txBox="1">
            <a:spLocks noChangeArrowheads="1"/>
          </p:cNvSpPr>
          <p:nvPr/>
        </p:nvSpPr>
        <p:spPr bwMode="auto">
          <a:xfrm>
            <a:off x="1384300" y="5624513"/>
            <a:ext cx="355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200" b="1" smtClean="0">
                <a:solidFill>
                  <a:srgbClr val="000000"/>
                </a:solidFill>
                <a:latin typeface="Times New Roman"/>
                <a:ea typeface="ＭＳ Ｐゴシック"/>
              </a:rPr>
              <a:t>70</a:t>
            </a:r>
          </a:p>
        </p:txBody>
      </p:sp>
      <p:sp>
        <p:nvSpPr>
          <p:cNvPr id="276515" name="AutoShape 38"/>
          <p:cNvSpPr>
            <a:spLocks noChangeArrowheads="1"/>
          </p:cNvSpPr>
          <p:nvPr/>
        </p:nvSpPr>
        <p:spPr bwMode="auto">
          <a:xfrm rot="-1799394">
            <a:off x="1001713" y="4362450"/>
            <a:ext cx="1679575" cy="865188"/>
          </a:xfrm>
          <a:prstGeom prst="leftArrow">
            <a:avLst>
              <a:gd name="adj1" fmla="val 34593"/>
              <a:gd name="adj2" fmla="val 46878"/>
            </a:avLst>
          </a:prstGeom>
          <a:solidFill>
            <a:schemeClr val="bg1"/>
          </a:solidFill>
          <a:ln w="12700">
            <a:solidFill>
              <a:schemeClr val="accent2"/>
            </a:solidFill>
            <a:miter lim="800000"/>
            <a:headEnd/>
            <a:tailEnd/>
          </a:ln>
        </p:spPr>
        <p:txBody>
          <a:bodyPr wrap="none" anchor="ctr"/>
          <a:lstStyle/>
          <a:p>
            <a:pPr algn="ctr" fontAlgn="base" latinLnBrk="1">
              <a:spcBef>
                <a:spcPct val="0"/>
              </a:spcBef>
              <a:spcAft>
                <a:spcPct val="0"/>
              </a:spcAft>
            </a:pPr>
            <a:r>
              <a:rPr lang="ja-JP" altLang="en-US" sz="1400" b="1" dirty="0">
                <a:solidFill>
                  <a:srgbClr val="000000"/>
                </a:solidFill>
              </a:rPr>
              <a:t>動作限界</a:t>
            </a:r>
            <a:endParaRPr lang="en-US" altLang="ko-KR" sz="1400" b="1" dirty="0">
              <a:solidFill>
                <a:srgbClr val="000000"/>
              </a:solidFill>
            </a:endParaRPr>
          </a:p>
        </p:txBody>
      </p:sp>
      <p:sp>
        <p:nvSpPr>
          <p:cNvPr id="276516" name="Line 39"/>
          <p:cNvSpPr>
            <a:spLocks noChangeShapeType="1"/>
          </p:cNvSpPr>
          <p:nvPr/>
        </p:nvSpPr>
        <p:spPr bwMode="auto">
          <a:xfrm flipV="1">
            <a:off x="5284788" y="3443288"/>
            <a:ext cx="0" cy="215423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276517" name="Line 40"/>
          <p:cNvSpPr>
            <a:spLocks noChangeShapeType="1"/>
          </p:cNvSpPr>
          <p:nvPr/>
        </p:nvSpPr>
        <p:spPr bwMode="auto">
          <a:xfrm flipV="1">
            <a:off x="5284788" y="5594350"/>
            <a:ext cx="30607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276518" name="Text Box 41"/>
          <p:cNvSpPr txBox="1">
            <a:spLocks noChangeArrowheads="1"/>
          </p:cNvSpPr>
          <p:nvPr/>
        </p:nvSpPr>
        <p:spPr bwMode="auto">
          <a:xfrm>
            <a:off x="5186948" y="5561013"/>
            <a:ext cx="3385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200" b="1" smtClean="0">
                <a:solidFill>
                  <a:srgbClr val="000000"/>
                </a:solidFill>
                <a:latin typeface="Times New Roman"/>
                <a:ea typeface="ＭＳ Ｐゴシック"/>
              </a:rPr>
              <a:t>60</a:t>
            </a:r>
          </a:p>
        </p:txBody>
      </p:sp>
      <p:sp>
        <p:nvSpPr>
          <p:cNvPr id="276519" name="Text Box 42"/>
          <p:cNvSpPr txBox="1">
            <a:spLocks noChangeArrowheads="1"/>
          </p:cNvSpPr>
          <p:nvPr/>
        </p:nvSpPr>
        <p:spPr bwMode="auto">
          <a:xfrm>
            <a:off x="5887036" y="5561013"/>
            <a:ext cx="3385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200" b="1" smtClean="0">
                <a:solidFill>
                  <a:srgbClr val="000000"/>
                </a:solidFill>
                <a:latin typeface="Times New Roman"/>
                <a:ea typeface="ＭＳ Ｐゴシック"/>
              </a:rPr>
              <a:t>70</a:t>
            </a:r>
          </a:p>
        </p:txBody>
      </p:sp>
      <p:sp>
        <p:nvSpPr>
          <p:cNvPr id="276521" name="Text Box 44"/>
          <p:cNvSpPr txBox="1">
            <a:spLocks noChangeArrowheads="1"/>
          </p:cNvSpPr>
          <p:nvPr/>
        </p:nvSpPr>
        <p:spPr bwMode="auto">
          <a:xfrm>
            <a:off x="6580188" y="5561013"/>
            <a:ext cx="355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200" b="1" smtClean="0">
                <a:solidFill>
                  <a:srgbClr val="000000"/>
                </a:solidFill>
                <a:latin typeface="Times New Roman"/>
                <a:ea typeface="ＭＳ Ｐゴシック"/>
              </a:rPr>
              <a:t>80</a:t>
            </a:r>
          </a:p>
        </p:txBody>
      </p:sp>
      <p:sp>
        <p:nvSpPr>
          <p:cNvPr id="276523" name="Text Box 46"/>
          <p:cNvSpPr txBox="1">
            <a:spLocks noChangeArrowheads="1"/>
          </p:cNvSpPr>
          <p:nvPr/>
        </p:nvSpPr>
        <p:spPr bwMode="auto">
          <a:xfrm>
            <a:off x="4874086" y="5418138"/>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400" b="1" smtClean="0">
                <a:solidFill>
                  <a:srgbClr val="000000"/>
                </a:solidFill>
                <a:latin typeface="Times New Roman"/>
                <a:ea typeface="ＭＳ Ｐゴシック"/>
              </a:rPr>
              <a:t>60</a:t>
            </a:r>
          </a:p>
        </p:txBody>
      </p:sp>
      <p:sp>
        <p:nvSpPr>
          <p:cNvPr id="276524" name="Text Box 47"/>
          <p:cNvSpPr txBox="1">
            <a:spLocks noChangeArrowheads="1"/>
          </p:cNvSpPr>
          <p:nvPr/>
        </p:nvSpPr>
        <p:spPr bwMode="auto">
          <a:xfrm>
            <a:off x="4802215" y="3311525"/>
            <a:ext cx="4539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400" b="1" smtClean="0">
                <a:solidFill>
                  <a:srgbClr val="000000"/>
                </a:solidFill>
                <a:latin typeface="Times New Roman"/>
                <a:ea typeface="ＭＳ Ｐゴシック"/>
              </a:rPr>
              <a:t>120</a:t>
            </a:r>
          </a:p>
        </p:txBody>
      </p:sp>
      <p:sp>
        <p:nvSpPr>
          <p:cNvPr id="276525" name="Rectangle 48"/>
          <p:cNvSpPr>
            <a:spLocks noChangeArrowheads="1"/>
          </p:cNvSpPr>
          <p:nvPr/>
        </p:nvSpPr>
        <p:spPr bwMode="auto">
          <a:xfrm>
            <a:off x="5284788" y="3570288"/>
            <a:ext cx="2159000" cy="2024062"/>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a:solidFill>
                <a:srgbClr val="000000"/>
              </a:solidFill>
            </a:endParaRPr>
          </a:p>
        </p:txBody>
      </p:sp>
      <p:sp>
        <p:nvSpPr>
          <p:cNvPr id="276526" name="Rectangle 49"/>
          <p:cNvSpPr>
            <a:spLocks noChangeArrowheads="1"/>
          </p:cNvSpPr>
          <p:nvPr/>
        </p:nvSpPr>
        <p:spPr bwMode="auto">
          <a:xfrm>
            <a:off x="5284788" y="3570288"/>
            <a:ext cx="1439862" cy="2024062"/>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a:solidFill>
                <a:srgbClr val="000000"/>
              </a:solidFill>
            </a:endParaRPr>
          </a:p>
        </p:txBody>
      </p:sp>
      <p:sp>
        <p:nvSpPr>
          <p:cNvPr id="276527" name="Rectangle 50"/>
          <p:cNvSpPr>
            <a:spLocks noChangeArrowheads="1"/>
          </p:cNvSpPr>
          <p:nvPr/>
        </p:nvSpPr>
        <p:spPr bwMode="auto">
          <a:xfrm>
            <a:off x="5284788" y="3570288"/>
            <a:ext cx="719137" cy="2024062"/>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a:solidFill>
                <a:srgbClr val="000000"/>
              </a:solidFill>
            </a:endParaRPr>
          </a:p>
        </p:txBody>
      </p:sp>
      <p:sp>
        <p:nvSpPr>
          <p:cNvPr id="276528" name="Rectangle 51"/>
          <p:cNvSpPr>
            <a:spLocks noChangeArrowheads="1"/>
          </p:cNvSpPr>
          <p:nvPr/>
        </p:nvSpPr>
        <p:spPr bwMode="auto">
          <a:xfrm>
            <a:off x="5284788" y="3570288"/>
            <a:ext cx="2951162" cy="2024062"/>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a:solidFill>
                <a:srgbClr val="000000"/>
              </a:solidFill>
            </a:endParaRPr>
          </a:p>
        </p:txBody>
      </p:sp>
      <p:sp>
        <p:nvSpPr>
          <p:cNvPr id="276529" name="Freeform 52"/>
          <p:cNvSpPr>
            <a:spLocks/>
          </p:cNvSpPr>
          <p:nvPr/>
        </p:nvSpPr>
        <p:spPr bwMode="auto">
          <a:xfrm>
            <a:off x="6721475" y="3573463"/>
            <a:ext cx="1524000" cy="1489075"/>
          </a:xfrm>
          <a:custGeom>
            <a:avLst/>
            <a:gdLst>
              <a:gd name="T0" fmla="*/ 0 w 1157"/>
              <a:gd name="T1" fmla="*/ 0 h 1157"/>
              <a:gd name="T2" fmla="*/ 2147483647 w 1157"/>
              <a:gd name="T3" fmla="*/ 2147483647 h 1157"/>
              <a:gd name="T4" fmla="*/ 2147483647 w 1157"/>
              <a:gd name="T5" fmla="*/ 2147483647 h 1157"/>
              <a:gd name="T6" fmla="*/ 2147483647 w 1157"/>
              <a:gd name="T7" fmla="*/ 2147483647 h 1157"/>
              <a:gd name="T8" fmla="*/ 0 60000 65536"/>
              <a:gd name="T9" fmla="*/ 0 60000 65536"/>
              <a:gd name="T10" fmla="*/ 0 60000 65536"/>
              <a:gd name="T11" fmla="*/ 0 60000 65536"/>
              <a:gd name="T12" fmla="*/ 0 w 1157"/>
              <a:gd name="T13" fmla="*/ 0 h 1157"/>
              <a:gd name="T14" fmla="*/ 1157 w 1157"/>
              <a:gd name="T15" fmla="*/ 1157 h 1157"/>
            </a:gdLst>
            <a:ahLst/>
            <a:cxnLst>
              <a:cxn ang="T8">
                <a:pos x="T0" y="T1"/>
              </a:cxn>
              <a:cxn ang="T9">
                <a:pos x="T2" y="T3"/>
              </a:cxn>
              <a:cxn ang="T10">
                <a:pos x="T4" y="T5"/>
              </a:cxn>
              <a:cxn ang="T11">
                <a:pos x="T6" y="T7"/>
              </a:cxn>
            </a:cxnLst>
            <a:rect l="T12" t="T13" r="T14" b="T15"/>
            <a:pathLst>
              <a:path w="1157" h="1157">
                <a:moveTo>
                  <a:pt x="0" y="0"/>
                </a:moveTo>
                <a:lnTo>
                  <a:pt x="250" y="363"/>
                </a:lnTo>
                <a:lnTo>
                  <a:pt x="681" y="794"/>
                </a:lnTo>
                <a:lnTo>
                  <a:pt x="1157" y="1157"/>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a:solidFill>
                <a:srgbClr val="000000"/>
              </a:solidFill>
            </a:endParaRPr>
          </a:p>
        </p:txBody>
      </p:sp>
      <p:sp>
        <p:nvSpPr>
          <p:cNvPr id="276530" name="Text Box 53"/>
          <p:cNvSpPr txBox="1">
            <a:spLocks noChangeArrowheads="1"/>
          </p:cNvSpPr>
          <p:nvPr/>
        </p:nvSpPr>
        <p:spPr bwMode="auto">
          <a:xfrm>
            <a:off x="7253770" y="4546600"/>
            <a:ext cx="1016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ja-JP" altLang="en-US" sz="1400" b="1" dirty="0" smtClean="0">
                <a:solidFill>
                  <a:srgbClr val="FF0033"/>
                </a:solidFill>
                <a:latin typeface="Times New Roman"/>
                <a:ea typeface="ＭＳ Ｐゴシック"/>
              </a:rPr>
              <a:t>移動度 </a:t>
            </a:r>
            <a:r>
              <a:rPr lang="en-US" altLang="ko-KR" sz="1400" b="1" dirty="0" smtClean="0">
                <a:solidFill>
                  <a:srgbClr val="FF0033"/>
                </a:solidFill>
                <a:latin typeface="Times New Roman"/>
                <a:ea typeface="ＭＳ Ｐゴシック"/>
              </a:rPr>
              <a:t>=</a:t>
            </a:r>
            <a:r>
              <a:rPr lang="ja-JP" altLang="en-US" sz="1400" b="1" dirty="0" smtClean="0">
                <a:solidFill>
                  <a:srgbClr val="FF0033"/>
                </a:solidFill>
                <a:latin typeface="Times New Roman"/>
                <a:ea typeface="ＭＳ Ｐゴシック"/>
              </a:rPr>
              <a:t> </a:t>
            </a:r>
            <a:r>
              <a:rPr lang="en-US" altLang="ko-KR" sz="1400" b="1" dirty="0" smtClean="0">
                <a:solidFill>
                  <a:srgbClr val="FF0033"/>
                </a:solidFill>
                <a:latin typeface="Times New Roman"/>
                <a:ea typeface="ＭＳ Ｐゴシック"/>
              </a:rPr>
              <a:t>1</a:t>
            </a:r>
          </a:p>
        </p:txBody>
      </p:sp>
      <p:grpSp>
        <p:nvGrpSpPr>
          <p:cNvPr id="276531" name="Group 54"/>
          <p:cNvGrpSpPr>
            <a:grpSpLocks/>
          </p:cNvGrpSpPr>
          <p:nvPr/>
        </p:nvGrpSpPr>
        <p:grpSpPr bwMode="auto">
          <a:xfrm>
            <a:off x="5580063" y="2051051"/>
            <a:ext cx="2124075" cy="1054101"/>
            <a:chOff x="3674" y="1684"/>
            <a:chExt cx="1338" cy="664"/>
          </a:xfrm>
        </p:grpSpPr>
        <p:sp>
          <p:nvSpPr>
            <p:cNvPr id="276532" name="Freeform 55"/>
            <p:cNvSpPr>
              <a:spLocks noChangeAspect="1"/>
            </p:cNvSpPr>
            <p:nvPr/>
          </p:nvSpPr>
          <p:spPr bwMode="auto">
            <a:xfrm>
              <a:off x="4506" y="1684"/>
              <a:ext cx="500" cy="291"/>
            </a:xfrm>
            <a:custGeom>
              <a:avLst/>
              <a:gdLst>
                <a:gd name="T0" fmla="*/ 0 w 835"/>
                <a:gd name="T1" fmla="*/ 1 h 544"/>
                <a:gd name="T2" fmla="*/ 0 w 835"/>
                <a:gd name="T3" fmla="*/ 0 h 544"/>
                <a:gd name="T4" fmla="*/ 2 w 835"/>
                <a:gd name="T5" fmla="*/ 0 h 544"/>
                <a:gd name="T6" fmla="*/ 3 w 835"/>
                <a:gd name="T7" fmla="*/ 1 h 544"/>
                <a:gd name="T8" fmla="*/ 4 w 835"/>
                <a:gd name="T9" fmla="*/ 1 h 544"/>
                <a:gd name="T10" fmla="*/ 4 w 835"/>
                <a:gd name="T11" fmla="*/ 1 h 544"/>
                <a:gd name="T12" fmla="*/ 5 w 835"/>
                <a:gd name="T13" fmla="*/ 1 h 544"/>
                <a:gd name="T14" fmla="*/ 5 w 835"/>
                <a:gd name="T15" fmla="*/ 1 h 544"/>
                <a:gd name="T16" fmla="*/ 4 w 835"/>
                <a:gd name="T17" fmla="*/ 1 h 544"/>
                <a:gd name="T18" fmla="*/ 1 w 835"/>
                <a:gd name="T19" fmla="*/ 1 h 544"/>
                <a:gd name="T20" fmla="*/ 0 w 835"/>
                <a:gd name="T21" fmla="*/ 1 h 5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5"/>
                <a:gd name="T34" fmla="*/ 0 h 544"/>
                <a:gd name="T35" fmla="*/ 835 w 835"/>
                <a:gd name="T36" fmla="*/ 544 h 5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5" h="544">
                  <a:moveTo>
                    <a:pt x="0" y="45"/>
                  </a:moveTo>
                  <a:lnTo>
                    <a:pt x="0" y="0"/>
                  </a:lnTo>
                  <a:lnTo>
                    <a:pt x="408" y="0"/>
                  </a:lnTo>
                  <a:lnTo>
                    <a:pt x="535" y="331"/>
                  </a:lnTo>
                  <a:lnTo>
                    <a:pt x="579" y="331"/>
                  </a:lnTo>
                  <a:lnTo>
                    <a:pt x="687" y="7"/>
                  </a:lnTo>
                  <a:lnTo>
                    <a:pt x="835" y="7"/>
                  </a:lnTo>
                  <a:lnTo>
                    <a:pt x="831" y="151"/>
                  </a:lnTo>
                  <a:lnTo>
                    <a:pt x="589" y="544"/>
                  </a:lnTo>
                  <a:lnTo>
                    <a:pt x="45" y="272"/>
                  </a:lnTo>
                  <a:lnTo>
                    <a:pt x="0" y="45"/>
                  </a:lnTo>
                  <a:close/>
                </a:path>
              </a:pathLst>
            </a:custGeom>
            <a:solidFill>
              <a:srgbClr val="00FFFF"/>
            </a:solidFill>
            <a:ln w="9525">
              <a:solidFill>
                <a:schemeClr val="tx1"/>
              </a:solidFill>
              <a:round/>
              <a:headEnd/>
              <a:tailEnd/>
            </a:ln>
          </p:spPr>
          <p:txBody>
            <a:bodyPr wrap="none" anchor="ctr"/>
            <a:lstStyle/>
            <a:p>
              <a:pPr fontAlgn="base">
                <a:spcBef>
                  <a:spcPct val="0"/>
                </a:spcBef>
                <a:spcAft>
                  <a:spcPct val="0"/>
                </a:spcAft>
              </a:pPr>
              <a:endParaRPr lang="ja-JP" altLang="ja-JP">
                <a:solidFill>
                  <a:srgbClr val="000000"/>
                </a:solidFill>
              </a:endParaRPr>
            </a:p>
          </p:txBody>
        </p:sp>
        <p:sp>
          <p:nvSpPr>
            <p:cNvPr id="276533" name="Freeform 56"/>
            <p:cNvSpPr>
              <a:spLocks noChangeAspect="1"/>
            </p:cNvSpPr>
            <p:nvPr/>
          </p:nvSpPr>
          <p:spPr bwMode="auto">
            <a:xfrm>
              <a:off x="3676" y="1702"/>
              <a:ext cx="1334" cy="426"/>
            </a:xfrm>
            <a:custGeom>
              <a:avLst/>
              <a:gdLst>
                <a:gd name="T0" fmla="*/ 0 w 2204"/>
                <a:gd name="T1" fmla="*/ 3 h 736"/>
                <a:gd name="T2" fmla="*/ 0 w 2204"/>
                <a:gd name="T3" fmla="*/ 1 h 736"/>
                <a:gd name="T4" fmla="*/ 2 w 2204"/>
                <a:gd name="T5" fmla="*/ 1 h 736"/>
                <a:gd name="T6" fmla="*/ 3 w 2204"/>
                <a:gd name="T7" fmla="*/ 1 h 736"/>
                <a:gd name="T8" fmla="*/ 6 w 2204"/>
                <a:gd name="T9" fmla="*/ 1 h 736"/>
                <a:gd name="T10" fmla="*/ 7 w 2204"/>
                <a:gd name="T11" fmla="*/ 1 h 736"/>
                <a:gd name="T12" fmla="*/ 8 w 2204"/>
                <a:gd name="T13" fmla="*/ 1 h 736"/>
                <a:gd name="T14" fmla="*/ 8 w 2204"/>
                <a:gd name="T15" fmla="*/ 0 h 736"/>
                <a:gd name="T16" fmla="*/ 11 w 2204"/>
                <a:gd name="T17" fmla="*/ 1 h 736"/>
                <a:gd name="T18" fmla="*/ 13 w 2204"/>
                <a:gd name="T19" fmla="*/ 2 h 736"/>
                <a:gd name="T20" fmla="*/ 12 w 2204"/>
                <a:gd name="T21" fmla="*/ 2 h 736"/>
                <a:gd name="T22" fmla="*/ 13 w 2204"/>
                <a:gd name="T23" fmla="*/ 2 h 736"/>
                <a:gd name="T24" fmla="*/ 14 w 2204"/>
                <a:gd name="T25" fmla="*/ 1 h 736"/>
                <a:gd name="T26" fmla="*/ 15 w 2204"/>
                <a:gd name="T27" fmla="*/ 1 h 736"/>
                <a:gd name="T28" fmla="*/ 15 w 2204"/>
                <a:gd name="T29" fmla="*/ 3 h 736"/>
                <a:gd name="T30" fmla="*/ 0 w 2204"/>
                <a:gd name="T31" fmla="*/ 3 h 736"/>
                <a:gd name="T32" fmla="*/ 0 w 2204"/>
                <a:gd name="T33" fmla="*/ 1 h 7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04"/>
                <a:gd name="T52" fmla="*/ 0 h 736"/>
                <a:gd name="T53" fmla="*/ 2204 w 2204"/>
                <a:gd name="T54" fmla="*/ 736 h 7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04" h="736">
                  <a:moveTo>
                    <a:pt x="0" y="597"/>
                  </a:moveTo>
                  <a:lnTo>
                    <a:pt x="0" y="189"/>
                  </a:lnTo>
                  <a:lnTo>
                    <a:pt x="384" y="188"/>
                  </a:lnTo>
                  <a:lnTo>
                    <a:pt x="444" y="4"/>
                  </a:lnTo>
                  <a:lnTo>
                    <a:pt x="932" y="4"/>
                  </a:lnTo>
                  <a:lnTo>
                    <a:pt x="1012" y="160"/>
                  </a:lnTo>
                  <a:lnTo>
                    <a:pt x="1168" y="160"/>
                  </a:lnTo>
                  <a:lnTo>
                    <a:pt x="1244" y="0"/>
                  </a:lnTo>
                  <a:lnTo>
                    <a:pt x="1744" y="4"/>
                  </a:lnTo>
                  <a:lnTo>
                    <a:pt x="1876" y="340"/>
                  </a:lnTo>
                  <a:lnTo>
                    <a:pt x="1856" y="360"/>
                  </a:lnTo>
                  <a:lnTo>
                    <a:pt x="1960" y="344"/>
                  </a:lnTo>
                  <a:lnTo>
                    <a:pt x="2068" y="4"/>
                  </a:lnTo>
                  <a:lnTo>
                    <a:pt x="2200" y="4"/>
                  </a:lnTo>
                  <a:lnTo>
                    <a:pt x="2204" y="736"/>
                  </a:lnTo>
                  <a:lnTo>
                    <a:pt x="0" y="608"/>
                  </a:lnTo>
                  <a:lnTo>
                    <a:pt x="0" y="189"/>
                  </a:lnTo>
                </a:path>
              </a:pathLst>
            </a:custGeom>
            <a:solidFill>
              <a:srgbClr val="DDDDDD"/>
            </a:solidFill>
            <a:ln w="9525">
              <a:solidFill>
                <a:srgbClr val="000000"/>
              </a:solidFill>
              <a:round/>
              <a:headEnd/>
              <a:tailEnd/>
            </a:ln>
          </p:spPr>
          <p:txBody>
            <a:bodyPr wrap="none" anchor="ctr"/>
            <a:lstStyle/>
            <a:p>
              <a:pPr fontAlgn="base">
                <a:spcBef>
                  <a:spcPct val="0"/>
                </a:spcBef>
                <a:spcAft>
                  <a:spcPct val="0"/>
                </a:spcAft>
              </a:pPr>
              <a:endParaRPr lang="ja-JP" altLang="ja-JP">
                <a:solidFill>
                  <a:srgbClr val="000000"/>
                </a:solidFill>
              </a:endParaRPr>
            </a:p>
          </p:txBody>
        </p:sp>
        <p:sp>
          <p:nvSpPr>
            <p:cNvPr id="276534" name="Freeform 57"/>
            <p:cNvSpPr>
              <a:spLocks noChangeAspect="1"/>
            </p:cNvSpPr>
            <p:nvPr/>
          </p:nvSpPr>
          <p:spPr bwMode="auto">
            <a:xfrm>
              <a:off x="4445" y="1818"/>
              <a:ext cx="526" cy="253"/>
            </a:xfrm>
            <a:custGeom>
              <a:avLst/>
              <a:gdLst>
                <a:gd name="T0" fmla="*/ 0 w 868"/>
                <a:gd name="T1" fmla="*/ 1 h 435"/>
                <a:gd name="T2" fmla="*/ 1 w 868"/>
                <a:gd name="T3" fmla="*/ 0 h 435"/>
                <a:gd name="T4" fmla="*/ 2 w 868"/>
                <a:gd name="T5" fmla="*/ 0 h 435"/>
                <a:gd name="T6" fmla="*/ 3 w 868"/>
                <a:gd name="T7" fmla="*/ 1 h 435"/>
                <a:gd name="T8" fmla="*/ 5 w 868"/>
                <a:gd name="T9" fmla="*/ 1 h 435"/>
                <a:gd name="T10" fmla="*/ 6 w 868"/>
                <a:gd name="T11" fmla="*/ 2 h 435"/>
                <a:gd name="T12" fmla="*/ 1 w 868"/>
                <a:gd name="T13" fmla="*/ 2 h 435"/>
                <a:gd name="T14" fmla="*/ 0 w 868"/>
                <a:gd name="T15" fmla="*/ 1 h 435"/>
                <a:gd name="T16" fmla="*/ 0 60000 65536"/>
                <a:gd name="T17" fmla="*/ 0 60000 65536"/>
                <a:gd name="T18" fmla="*/ 0 60000 65536"/>
                <a:gd name="T19" fmla="*/ 0 60000 65536"/>
                <a:gd name="T20" fmla="*/ 0 60000 65536"/>
                <a:gd name="T21" fmla="*/ 0 60000 65536"/>
                <a:gd name="T22" fmla="*/ 0 60000 65536"/>
                <a:gd name="T23" fmla="*/ 0 60000 65536"/>
                <a:gd name="T24" fmla="*/ 0 w 868"/>
                <a:gd name="T25" fmla="*/ 0 h 435"/>
                <a:gd name="T26" fmla="*/ 868 w 868"/>
                <a:gd name="T27" fmla="*/ 435 h 4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8" h="435">
                  <a:moveTo>
                    <a:pt x="0" y="172"/>
                  </a:moveTo>
                  <a:lnTo>
                    <a:pt x="84" y="0"/>
                  </a:lnTo>
                  <a:lnTo>
                    <a:pt x="380" y="0"/>
                  </a:lnTo>
                  <a:lnTo>
                    <a:pt x="456" y="128"/>
                  </a:lnTo>
                  <a:lnTo>
                    <a:pt x="768" y="128"/>
                  </a:lnTo>
                  <a:lnTo>
                    <a:pt x="868" y="350"/>
                  </a:lnTo>
                  <a:lnTo>
                    <a:pt x="142" y="435"/>
                  </a:lnTo>
                  <a:lnTo>
                    <a:pt x="0" y="172"/>
                  </a:lnTo>
                  <a:close/>
                </a:path>
              </a:pathLst>
            </a:custGeom>
            <a:solidFill>
              <a:srgbClr val="FF6600"/>
            </a:solidFill>
            <a:ln w="9525">
              <a:solidFill>
                <a:srgbClr val="000000"/>
              </a:solidFill>
              <a:round/>
              <a:headEnd/>
              <a:tailEnd/>
            </a:ln>
          </p:spPr>
          <p:txBody>
            <a:bodyPr wrap="none" anchor="ctr"/>
            <a:lstStyle/>
            <a:p>
              <a:pPr fontAlgn="base">
                <a:spcBef>
                  <a:spcPct val="0"/>
                </a:spcBef>
                <a:spcAft>
                  <a:spcPct val="0"/>
                </a:spcAft>
              </a:pPr>
              <a:endParaRPr lang="ja-JP" altLang="ja-JP">
                <a:solidFill>
                  <a:srgbClr val="000000"/>
                </a:solidFill>
              </a:endParaRPr>
            </a:p>
          </p:txBody>
        </p:sp>
        <p:sp>
          <p:nvSpPr>
            <p:cNvPr id="276535" name="Freeform 58"/>
            <p:cNvSpPr>
              <a:spLocks noChangeAspect="1"/>
            </p:cNvSpPr>
            <p:nvPr/>
          </p:nvSpPr>
          <p:spPr bwMode="auto">
            <a:xfrm>
              <a:off x="3814" y="1821"/>
              <a:ext cx="411" cy="214"/>
            </a:xfrm>
            <a:custGeom>
              <a:avLst/>
              <a:gdLst>
                <a:gd name="T0" fmla="*/ 0 w 681"/>
                <a:gd name="T1" fmla="*/ 1 h 368"/>
                <a:gd name="T2" fmla="*/ 1 w 681"/>
                <a:gd name="T3" fmla="*/ 1 h 368"/>
                <a:gd name="T4" fmla="*/ 2 w 681"/>
                <a:gd name="T5" fmla="*/ 1 h 368"/>
                <a:gd name="T6" fmla="*/ 2 w 681"/>
                <a:gd name="T7" fmla="*/ 0 h 368"/>
                <a:gd name="T8" fmla="*/ 4 w 681"/>
                <a:gd name="T9" fmla="*/ 0 h 368"/>
                <a:gd name="T10" fmla="*/ 4 w 681"/>
                <a:gd name="T11" fmla="*/ 1 h 368"/>
                <a:gd name="T12" fmla="*/ 4 w 681"/>
                <a:gd name="T13" fmla="*/ 2 h 368"/>
                <a:gd name="T14" fmla="*/ 0 w 681"/>
                <a:gd name="T15" fmla="*/ 1 h 368"/>
                <a:gd name="T16" fmla="*/ 0 60000 65536"/>
                <a:gd name="T17" fmla="*/ 0 60000 65536"/>
                <a:gd name="T18" fmla="*/ 0 60000 65536"/>
                <a:gd name="T19" fmla="*/ 0 60000 65536"/>
                <a:gd name="T20" fmla="*/ 0 60000 65536"/>
                <a:gd name="T21" fmla="*/ 0 60000 65536"/>
                <a:gd name="T22" fmla="*/ 0 60000 65536"/>
                <a:gd name="T23" fmla="*/ 0 60000 65536"/>
                <a:gd name="T24" fmla="*/ 0 w 681"/>
                <a:gd name="T25" fmla="*/ 0 h 368"/>
                <a:gd name="T26" fmla="*/ 681 w 681"/>
                <a:gd name="T27" fmla="*/ 368 h 3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1" h="368">
                  <a:moveTo>
                    <a:pt x="0" y="310"/>
                  </a:moveTo>
                  <a:lnTo>
                    <a:pt x="61" y="128"/>
                  </a:lnTo>
                  <a:lnTo>
                    <a:pt x="285" y="128"/>
                  </a:lnTo>
                  <a:lnTo>
                    <a:pt x="333" y="0"/>
                  </a:lnTo>
                  <a:lnTo>
                    <a:pt x="593" y="0"/>
                  </a:lnTo>
                  <a:lnTo>
                    <a:pt x="681" y="176"/>
                  </a:lnTo>
                  <a:lnTo>
                    <a:pt x="584" y="368"/>
                  </a:lnTo>
                  <a:lnTo>
                    <a:pt x="0" y="310"/>
                  </a:lnTo>
                  <a:close/>
                </a:path>
              </a:pathLst>
            </a:custGeom>
            <a:solidFill>
              <a:srgbClr val="FF6600"/>
            </a:solidFill>
            <a:ln w="9525">
              <a:solidFill>
                <a:srgbClr val="000000"/>
              </a:solidFill>
              <a:round/>
              <a:headEnd/>
              <a:tailEnd/>
            </a:ln>
          </p:spPr>
          <p:txBody>
            <a:bodyPr wrap="none" anchor="ctr"/>
            <a:lstStyle/>
            <a:p>
              <a:pPr fontAlgn="base">
                <a:spcBef>
                  <a:spcPct val="0"/>
                </a:spcBef>
                <a:spcAft>
                  <a:spcPct val="0"/>
                </a:spcAft>
              </a:pPr>
              <a:endParaRPr lang="ja-JP" altLang="ja-JP">
                <a:solidFill>
                  <a:srgbClr val="000000"/>
                </a:solidFill>
              </a:endParaRPr>
            </a:p>
          </p:txBody>
        </p:sp>
        <p:sp>
          <p:nvSpPr>
            <p:cNvPr id="276536" name="Freeform 59"/>
            <p:cNvSpPr>
              <a:spLocks noChangeAspect="1"/>
            </p:cNvSpPr>
            <p:nvPr/>
          </p:nvSpPr>
          <p:spPr bwMode="auto">
            <a:xfrm>
              <a:off x="3676" y="1987"/>
              <a:ext cx="1336" cy="324"/>
            </a:xfrm>
            <a:custGeom>
              <a:avLst/>
              <a:gdLst>
                <a:gd name="T0" fmla="*/ 0 w 2204"/>
                <a:gd name="T1" fmla="*/ 0 h 559"/>
                <a:gd name="T2" fmla="*/ 15 w 2204"/>
                <a:gd name="T3" fmla="*/ 0 h 559"/>
                <a:gd name="T4" fmla="*/ 15 w 2204"/>
                <a:gd name="T5" fmla="*/ 2 h 559"/>
                <a:gd name="T6" fmla="*/ 15 w 2204"/>
                <a:gd name="T7" fmla="*/ 2 h 559"/>
                <a:gd name="T8" fmla="*/ 1 w 2204"/>
                <a:gd name="T9" fmla="*/ 2 h 559"/>
                <a:gd name="T10" fmla="*/ 0 w 2204"/>
                <a:gd name="T11" fmla="*/ 2 h 559"/>
                <a:gd name="T12" fmla="*/ 0 w 2204"/>
                <a:gd name="T13" fmla="*/ 0 h 559"/>
                <a:gd name="T14" fmla="*/ 0 60000 65536"/>
                <a:gd name="T15" fmla="*/ 0 60000 65536"/>
                <a:gd name="T16" fmla="*/ 0 60000 65536"/>
                <a:gd name="T17" fmla="*/ 0 60000 65536"/>
                <a:gd name="T18" fmla="*/ 0 60000 65536"/>
                <a:gd name="T19" fmla="*/ 0 60000 65536"/>
                <a:gd name="T20" fmla="*/ 0 60000 65536"/>
                <a:gd name="T21" fmla="*/ 0 w 2204"/>
                <a:gd name="T22" fmla="*/ 0 h 559"/>
                <a:gd name="T23" fmla="*/ 2204 w 2204"/>
                <a:gd name="T24" fmla="*/ 559 h 5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4" h="559">
                  <a:moveTo>
                    <a:pt x="0" y="0"/>
                  </a:moveTo>
                  <a:lnTo>
                    <a:pt x="2204" y="0"/>
                  </a:lnTo>
                  <a:lnTo>
                    <a:pt x="2202" y="559"/>
                  </a:lnTo>
                  <a:lnTo>
                    <a:pt x="2170" y="545"/>
                  </a:lnTo>
                  <a:lnTo>
                    <a:pt x="68" y="545"/>
                  </a:lnTo>
                  <a:lnTo>
                    <a:pt x="0" y="409"/>
                  </a:lnTo>
                  <a:lnTo>
                    <a:pt x="0" y="0"/>
                  </a:lnTo>
                  <a:close/>
                </a:path>
              </a:pathLst>
            </a:custGeom>
            <a:solidFill>
              <a:srgbClr val="DDDDDD"/>
            </a:solidFill>
            <a:ln w="9525">
              <a:solidFill>
                <a:srgbClr val="000000"/>
              </a:solidFill>
              <a:round/>
              <a:headEnd/>
              <a:tailEnd/>
            </a:ln>
          </p:spPr>
          <p:txBody>
            <a:bodyPr wrap="none" anchor="ctr"/>
            <a:lstStyle/>
            <a:p>
              <a:pPr fontAlgn="base">
                <a:spcBef>
                  <a:spcPct val="0"/>
                </a:spcBef>
                <a:spcAft>
                  <a:spcPct val="0"/>
                </a:spcAft>
              </a:pPr>
              <a:endParaRPr lang="ja-JP" altLang="ja-JP">
                <a:solidFill>
                  <a:srgbClr val="000000"/>
                </a:solidFill>
              </a:endParaRPr>
            </a:p>
          </p:txBody>
        </p:sp>
        <p:sp>
          <p:nvSpPr>
            <p:cNvPr id="276537" name="AutoShape 60"/>
            <p:cNvSpPr>
              <a:spLocks noChangeAspect="1" noChangeArrowheads="1"/>
            </p:cNvSpPr>
            <p:nvPr/>
          </p:nvSpPr>
          <p:spPr bwMode="auto">
            <a:xfrm rot="10800000">
              <a:off x="4091" y="2101"/>
              <a:ext cx="522" cy="18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145 w 21600"/>
                <a:gd name="T13" fmla="*/ 3170 h 21600"/>
                <a:gd name="T14" fmla="*/ 18455 w 21600"/>
                <a:gd name="T15" fmla="*/ 18430 h 21600"/>
              </a:gdLst>
              <a:ahLst/>
              <a:cxnLst>
                <a:cxn ang="T8">
                  <a:pos x="T0" y="T1"/>
                </a:cxn>
                <a:cxn ang="T9">
                  <a:pos x="T2" y="T3"/>
                </a:cxn>
                <a:cxn ang="T10">
                  <a:pos x="T4" y="T5"/>
                </a:cxn>
                <a:cxn ang="T11">
                  <a:pos x="T6" y="T7"/>
                </a:cxn>
              </a:cxnLst>
              <a:rect l="T12" t="T13" r="T14" b="T15"/>
              <a:pathLst>
                <a:path w="21600" h="21600">
                  <a:moveTo>
                    <a:pt x="0" y="0"/>
                  </a:moveTo>
                  <a:lnTo>
                    <a:pt x="2709" y="21600"/>
                  </a:lnTo>
                  <a:lnTo>
                    <a:pt x="18891" y="21600"/>
                  </a:lnTo>
                  <a:lnTo>
                    <a:pt x="21600" y="0"/>
                  </a:lnTo>
                  <a:close/>
                </a:path>
              </a:pathLst>
            </a:custGeom>
            <a:solidFill>
              <a:srgbClr val="FF6600"/>
            </a:solidFill>
            <a:ln w="9525" algn="ctr">
              <a:solidFill>
                <a:srgbClr val="000000"/>
              </a:solidFill>
              <a:miter lim="800000"/>
              <a:headEnd/>
              <a:tailEnd/>
            </a:ln>
          </p:spPr>
          <p:txBody>
            <a:bodyPr rot="10800000" wrap="none" anchor="ctr"/>
            <a:lstStyle/>
            <a:p>
              <a:pPr algn="ctr" fontAlgn="base" latinLnBrk="1">
                <a:spcBef>
                  <a:spcPct val="0"/>
                </a:spcBef>
                <a:spcAft>
                  <a:spcPct val="0"/>
                </a:spcAft>
              </a:pPr>
              <a:endParaRPr lang="ja-JP" altLang="ja-JP" sz="1200" b="1">
                <a:solidFill>
                  <a:srgbClr val="003399"/>
                </a:solidFill>
              </a:endParaRPr>
            </a:p>
          </p:txBody>
        </p:sp>
        <p:sp>
          <p:nvSpPr>
            <p:cNvPr id="276538" name="Rectangle 61"/>
            <p:cNvSpPr>
              <a:spLocks noChangeAspect="1" noChangeArrowheads="1"/>
            </p:cNvSpPr>
            <p:nvPr/>
          </p:nvSpPr>
          <p:spPr bwMode="auto">
            <a:xfrm>
              <a:off x="3674" y="2181"/>
              <a:ext cx="1336" cy="156"/>
            </a:xfrm>
            <a:prstGeom prst="rect">
              <a:avLst/>
            </a:prstGeom>
            <a:solidFill>
              <a:srgbClr val="FFFFFF"/>
            </a:solidFill>
            <a:ln w="9525">
              <a:solidFill>
                <a:srgbClr val="000000"/>
              </a:solidFill>
              <a:miter lim="800000"/>
              <a:headEnd/>
              <a:tailEnd/>
            </a:ln>
          </p:spPr>
          <p:txBody>
            <a:bodyPr wrap="none" anchor="ctr"/>
            <a:lstStyle/>
            <a:p>
              <a:pPr algn="ctr" fontAlgn="base" latinLnBrk="1">
                <a:spcBef>
                  <a:spcPct val="0"/>
                </a:spcBef>
                <a:spcAft>
                  <a:spcPct val="0"/>
                </a:spcAft>
              </a:pPr>
              <a:endParaRPr lang="ja-JP" altLang="ja-JP" sz="1400" b="1">
                <a:solidFill>
                  <a:srgbClr val="000000"/>
                </a:solidFill>
              </a:endParaRPr>
            </a:p>
          </p:txBody>
        </p:sp>
        <p:sp>
          <p:nvSpPr>
            <p:cNvPr id="276539" name="Freeform 62"/>
            <p:cNvSpPr>
              <a:spLocks noChangeAspect="1"/>
            </p:cNvSpPr>
            <p:nvPr/>
          </p:nvSpPr>
          <p:spPr bwMode="auto">
            <a:xfrm>
              <a:off x="4062" y="1914"/>
              <a:ext cx="576" cy="77"/>
            </a:xfrm>
            <a:custGeom>
              <a:avLst/>
              <a:gdLst>
                <a:gd name="T0" fmla="*/ 0 w 953"/>
                <a:gd name="T1" fmla="*/ 0 h 136"/>
                <a:gd name="T2" fmla="*/ 2 w 953"/>
                <a:gd name="T3" fmla="*/ 0 h 136"/>
                <a:gd name="T4" fmla="*/ 2 w 953"/>
                <a:gd name="T5" fmla="*/ 1 h 136"/>
                <a:gd name="T6" fmla="*/ 4 w 953"/>
                <a:gd name="T7" fmla="*/ 1 h 136"/>
                <a:gd name="T8" fmla="*/ 4 w 953"/>
                <a:gd name="T9" fmla="*/ 0 h 136"/>
                <a:gd name="T10" fmla="*/ 6 w 953"/>
                <a:gd name="T11" fmla="*/ 0 h 136"/>
                <a:gd name="T12" fmla="*/ 6 w 953"/>
                <a:gd name="T13" fmla="*/ 1 h 136"/>
                <a:gd name="T14" fmla="*/ 0 w 953"/>
                <a:gd name="T15" fmla="*/ 1 h 136"/>
                <a:gd name="T16" fmla="*/ 0 w 953"/>
                <a:gd name="T17" fmla="*/ 0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3"/>
                <a:gd name="T28" fmla="*/ 0 h 136"/>
                <a:gd name="T29" fmla="*/ 953 w 953"/>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3" h="136">
                  <a:moveTo>
                    <a:pt x="0" y="0"/>
                  </a:moveTo>
                  <a:lnTo>
                    <a:pt x="272" y="0"/>
                  </a:lnTo>
                  <a:lnTo>
                    <a:pt x="273" y="63"/>
                  </a:lnTo>
                  <a:lnTo>
                    <a:pt x="633" y="63"/>
                  </a:lnTo>
                  <a:lnTo>
                    <a:pt x="635" y="0"/>
                  </a:lnTo>
                  <a:lnTo>
                    <a:pt x="953" y="0"/>
                  </a:lnTo>
                  <a:lnTo>
                    <a:pt x="953" y="136"/>
                  </a:lnTo>
                  <a:lnTo>
                    <a:pt x="0" y="136"/>
                  </a:lnTo>
                  <a:lnTo>
                    <a:pt x="0" y="0"/>
                  </a:lnTo>
                  <a:close/>
                </a:path>
              </a:pathLst>
            </a:custGeom>
            <a:solidFill>
              <a:srgbClr val="FFCC99"/>
            </a:solidFill>
            <a:ln w="9525">
              <a:solidFill>
                <a:schemeClr val="tx1"/>
              </a:solidFill>
              <a:round/>
              <a:headEnd/>
              <a:tailEnd/>
            </a:ln>
          </p:spPr>
          <p:txBody>
            <a:bodyPr wrap="none" anchor="ctr"/>
            <a:lstStyle/>
            <a:p>
              <a:pPr fontAlgn="base">
                <a:spcBef>
                  <a:spcPct val="0"/>
                </a:spcBef>
                <a:spcAft>
                  <a:spcPct val="0"/>
                </a:spcAft>
              </a:pPr>
              <a:endParaRPr lang="ja-JP" altLang="ja-JP">
                <a:solidFill>
                  <a:srgbClr val="000000"/>
                </a:solidFill>
              </a:endParaRPr>
            </a:p>
          </p:txBody>
        </p:sp>
        <p:sp>
          <p:nvSpPr>
            <p:cNvPr id="276540" name="Text Box 63"/>
            <p:cNvSpPr txBox="1">
              <a:spLocks noChangeArrowheads="1"/>
            </p:cNvSpPr>
            <p:nvPr/>
          </p:nvSpPr>
          <p:spPr bwMode="auto">
            <a:xfrm>
              <a:off x="3821" y="1856"/>
              <a:ext cx="24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latinLnBrk="1">
                <a:spcBef>
                  <a:spcPct val="0"/>
                </a:spcBef>
                <a:spcAft>
                  <a:spcPct val="0"/>
                </a:spcAft>
              </a:pPr>
              <a:r>
                <a:rPr lang="en-US" altLang="ko-KR" sz="1200" b="1" smtClean="0">
                  <a:solidFill>
                    <a:srgbClr val="000000"/>
                  </a:solidFill>
                  <a:latin typeface="Times New Roman"/>
                  <a:ea typeface="ＭＳ Ｐゴシック"/>
                </a:rPr>
                <a:t>Cu</a:t>
              </a:r>
            </a:p>
          </p:txBody>
        </p:sp>
        <p:sp>
          <p:nvSpPr>
            <p:cNvPr id="276541" name="Text Box 64"/>
            <p:cNvSpPr txBox="1">
              <a:spLocks noChangeArrowheads="1"/>
            </p:cNvSpPr>
            <p:nvPr/>
          </p:nvSpPr>
          <p:spPr bwMode="auto">
            <a:xfrm>
              <a:off x="4238" y="2050"/>
              <a:ext cx="24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latinLnBrk="1">
                <a:spcBef>
                  <a:spcPct val="0"/>
                </a:spcBef>
                <a:spcAft>
                  <a:spcPct val="0"/>
                </a:spcAft>
              </a:pPr>
              <a:r>
                <a:rPr lang="en-US" altLang="ko-KR" sz="1200" b="1" smtClean="0">
                  <a:solidFill>
                    <a:srgbClr val="000000"/>
                  </a:solidFill>
                  <a:latin typeface="Times New Roman"/>
                  <a:ea typeface="ＭＳ Ｐゴシック"/>
                </a:rPr>
                <a:t>Cu</a:t>
              </a:r>
            </a:p>
          </p:txBody>
        </p:sp>
        <p:sp>
          <p:nvSpPr>
            <p:cNvPr id="276542" name="Text Box 65"/>
            <p:cNvSpPr txBox="1">
              <a:spLocks noChangeArrowheads="1"/>
            </p:cNvSpPr>
            <p:nvPr/>
          </p:nvSpPr>
          <p:spPr bwMode="auto">
            <a:xfrm>
              <a:off x="4201" y="1879"/>
              <a:ext cx="37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latinLnBrk="1">
                <a:spcBef>
                  <a:spcPct val="0"/>
                </a:spcBef>
                <a:spcAft>
                  <a:spcPct val="0"/>
                </a:spcAft>
              </a:pPr>
              <a:r>
                <a:rPr lang="en-US" altLang="ko-KR" sz="1200" b="1" smtClean="0">
                  <a:solidFill>
                    <a:srgbClr val="000000"/>
                  </a:solidFill>
                  <a:latin typeface="Times New Roman"/>
                  <a:ea typeface="ＭＳ Ｐゴシック"/>
                </a:rPr>
                <a:t>GIZO</a:t>
              </a:r>
            </a:p>
          </p:txBody>
        </p:sp>
        <p:sp>
          <p:nvSpPr>
            <p:cNvPr id="276543" name="Text Box 66"/>
            <p:cNvSpPr txBox="1">
              <a:spLocks noChangeArrowheads="1"/>
            </p:cNvSpPr>
            <p:nvPr/>
          </p:nvSpPr>
          <p:spPr bwMode="auto">
            <a:xfrm>
              <a:off x="4161" y="2174"/>
              <a:ext cx="34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latinLnBrk="1">
                <a:spcBef>
                  <a:spcPct val="0"/>
                </a:spcBef>
                <a:spcAft>
                  <a:spcPct val="0"/>
                </a:spcAft>
              </a:pPr>
              <a:r>
                <a:rPr lang="en-US" altLang="ko-KR" sz="1200" b="1" smtClean="0">
                  <a:solidFill>
                    <a:srgbClr val="000000"/>
                  </a:solidFill>
                  <a:latin typeface="Times New Roman"/>
                  <a:ea typeface="ＭＳ Ｐゴシック"/>
                </a:rPr>
                <a:t>Glass</a:t>
              </a:r>
            </a:p>
          </p:txBody>
        </p:sp>
      </p:grpSp>
      <p:sp>
        <p:nvSpPr>
          <p:cNvPr id="17475" name="AutoShape 67"/>
          <p:cNvSpPr>
            <a:spLocks noChangeArrowheads="1"/>
          </p:cNvSpPr>
          <p:nvPr/>
        </p:nvSpPr>
        <p:spPr bwMode="auto">
          <a:xfrm>
            <a:off x="5256213" y="1433513"/>
            <a:ext cx="2771775" cy="395287"/>
          </a:xfrm>
          <a:prstGeom prst="roundRect">
            <a:avLst>
              <a:gd name="adj" fmla="val 16468"/>
            </a:avLst>
          </a:prstGeom>
          <a:gradFill rotWithShape="1">
            <a:gsLst>
              <a:gs pos="0">
                <a:srgbClr val="003366"/>
              </a:gs>
              <a:gs pos="50000">
                <a:srgbClr val="336699"/>
              </a:gs>
              <a:gs pos="100000">
                <a:srgbClr val="003366"/>
              </a:gs>
            </a:gsLst>
            <a:lin ang="0" scaled="1"/>
          </a:gradFill>
          <a:ln w="9525" algn="ctr">
            <a:solidFill>
              <a:srgbClr val="336699"/>
            </a:solidFill>
            <a:round/>
            <a:headEnd/>
            <a:tailEnd/>
          </a:ln>
          <a:effectLst>
            <a:outerShdw dist="53882" dir="2700000" algn="ctr" rotWithShape="0">
              <a:schemeClr val="bg2">
                <a:alpha val="50000"/>
              </a:schemeClr>
            </a:outerShdw>
          </a:effectLst>
        </p:spPr>
        <p:txBody>
          <a:bodyPr wrap="none" anchor="ctr"/>
          <a:lstStyle/>
          <a:p>
            <a:pPr algn="ctr" fontAlgn="base" latinLnBrk="1">
              <a:spcBef>
                <a:spcPct val="0"/>
              </a:spcBef>
              <a:spcAft>
                <a:spcPct val="0"/>
              </a:spcAft>
              <a:buClr>
                <a:srgbClr val="3333CC"/>
              </a:buClr>
              <a:buFont typeface="Wingdings" pitchFamily="2" charset="2"/>
              <a:buNone/>
            </a:pPr>
            <a:r>
              <a:rPr lang="ja-JP" altLang="en-US" dirty="0">
                <a:solidFill>
                  <a:srgbClr val="FFFFFF"/>
                </a:solidFill>
              </a:rPr>
              <a:t>高性能トランジスタ</a:t>
            </a:r>
            <a:endParaRPr lang="en-US" altLang="ko-KR" dirty="0">
              <a:solidFill>
                <a:srgbClr val="FFFFFF"/>
              </a:solidFill>
            </a:endParaRPr>
          </a:p>
        </p:txBody>
      </p:sp>
      <p:sp>
        <p:nvSpPr>
          <p:cNvPr id="276545" name="Freeform 68" descr="5%"/>
          <p:cNvSpPr>
            <a:spLocks/>
          </p:cNvSpPr>
          <p:nvPr/>
        </p:nvSpPr>
        <p:spPr bwMode="auto">
          <a:xfrm>
            <a:off x="5291138" y="4895850"/>
            <a:ext cx="909637" cy="695325"/>
          </a:xfrm>
          <a:custGeom>
            <a:avLst/>
            <a:gdLst>
              <a:gd name="T0" fmla="*/ 0 w 567"/>
              <a:gd name="T1" fmla="*/ 0 h 476"/>
              <a:gd name="T2" fmla="*/ 0 w 567"/>
              <a:gd name="T3" fmla="*/ 2147483647 h 476"/>
              <a:gd name="T4" fmla="*/ 2147483647 w 567"/>
              <a:gd name="T5" fmla="*/ 2147483647 h 476"/>
              <a:gd name="T6" fmla="*/ 2147483647 w 567"/>
              <a:gd name="T7" fmla="*/ 2147483647 h 476"/>
              <a:gd name="T8" fmla="*/ 0 w 567"/>
              <a:gd name="T9" fmla="*/ 0 h 476"/>
              <a:gd name="T10" fmla="*/ 0 60000 65536"/>
              <a:gd name="T11" fmla="*/ 0 60000 65536"/>
              <a:gd name="T12" fmla="*/ 0 60000 65536"/>
              <a:gd name="T13" fmla="*/ 0 60000 65536"/>
              <a:gd name="T14" fmla="*/ 0 60000 65536"/>
              <a:gd name="T15" fmla="*/ 0 w 567"/>
              <a:gd name="T16" fmla="*/ 0 h 476"/>
              <a:gd name="T17" fmla="*/ 567 w 567"/>
              <a:gd name="T18" fmla="*/ 476 h 476"/>
            </a:gdLst>
            <a:ahLst/>
            <a:cxnLst>
              <a:cxn ang="T10">
                <a:pos x="T0" y="T1"/>
              </a:cxn>
              <a:cxn ang="T11">
                <a:pos x="T2" y="T3"/>
              </a:cxn>
              <a:cxn ang="T12">
                <a:pos x="T4" y="T5"/>
              </a:cxn>
              <a:cxn ang="T13">
                <a:pos x="T6" y="T7"/>
              </a:cxn>
              <a:cxn ang="T14">
                <a:pos x="T8" y="T9"/>
              </a:cxn>
            </a:cxnLst>
            <a:rect l="T15" t="T16" r="T17" b="T18"/>
            <a:pathLst>
              <a:path w="567" h="476">
                <a:moveTo>
                  <a:pt x="0" y="0"/>
                </a:moveTo>
                <a:lnTo>
                  <a:pt x="0" y="476"/>
                </a:lnTo>
                <a:lnTo>
                  <a:pt x="567" y="476"/>
                </a:lnTo>
                <a:lnTo>
                  <a:pt x="204" y="295"/>
                </a:lnTo>
                <a:lnTo>
                  <a:pt x="0" y="0"/>
                </a:lnTo>
                <a:close/>
              </a:path>
            </a:pathLst>
          </a:custGeom>
          <a:pattFill prst="pct5">
            <a:fgClr>
              <a:srgbClr val="000000"/>
            </a:fgClr>
            <a:bgClr>
              <a:srgbClr val="FFFFFF"/>
            </a:bgClr>
          </a:pattFill>
          <a:ln w="12700">
            <a:solidFill>
              <a:srgbClr val="333399"/>
            </a:solidFill>
            <a:round/>
            <a:headEnd/>
            <a:tailEnd/>
          </a:ln>
        </p:spPr>
        <p:txBody>
          <a:bodyPr wrap="none" anchor="ctr"/>
          <a:lstStyle/>
          <a:p>
            <a:pPr fontAlgn="base">
              <a:spcBef>
                <a:spcPct val="0"/>
              </a:spcBef>
              <a:spcAft>
                <a:spcPct val="0"/>
              </a:spcAft>
            </a:pPr>
            <a:endParaRPr lang="ja-JP" altLang="ja-JP">
              <a:solidFill>
                <a:srgbClr val="000000"/>
              </a:solidFill>
            </a:endParaRPr>
          </a:p>
        </p:txBody>
      </p:sp>
      <p:sp>
        <p:nvSpPr>
          <p:cNvPr id="276546" name="Text Box 69"/>
          <p:cNvSpPr txBox="1">
            <a:spLocks noChangeArrowheads="1"/>
          </p:cNvSpPr>
          <p:nvPr/>
        </p:nvSpPr>
        <p:spPr bwMode="auto">
          <a:xfrm>
            <a:off x="5458294" y="5802313"/>
            <a:ext cx="28248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ja-JP" altLang="en-US" sz="1800" b="1" dirty="0" smtClean="0">
                <a:solidFill>
                  <a:srgbClr val="000000"/>
                </a:solidFill>
                <a:latin typeface="Times New Roman"/>
                <a:ea typeface="ＭＳ Ｐゴシック"/>
              </a:rPr>
              <a:t>ディスプレイサイズ</a:t>
            </a:r>
            <a:r>
              <a:rPr lang="en-US" altLang="ko-KR" sz="1800" b="1" dirty="0" smtClean="0">
                <a:solidFill>
                  <a:srgbClr val="000000"/>
                </a:solidFill>
                <a:latin typeface="Times New Roman"/>
                <a:ea typeface="ＭＳ Ｐゴシック"/>
              </a:rPr>
              <a:t> (</a:t>
            </a:r>
            <a:r>
              <a:rPr lang="ja-JP" altLang="en-US" sz="1800" b="1" dirty="0" smtClean="0">
                <a:solidFill>
                  <a:srgbClr val="000000"/>
                </a:solidFill>
                <a:latin typeface="Times New Roman"/>
                <a:ea typeface="ＭＳ Ｐゴシック"/>
              </a:rPr>
              <a:t>インチ</a:t>
            </a:r>
            <a:r>
              <a:rPr lang="en-US" altLang="ko-KR" sz="1800" b="1" dirty="0" smtClean="0">
                <a:solidFill>
                  <a:srgbClr val="000000"/>
                </a:solidFill>
                <a:latin typeface="Times New Roman"/>
                <a:ea typeface="ＭＳ Ｐゴシック"/>
              </a:rPr>
              <a:t>)</a:t>
            </a:r>
          </a:p>
        </p:txBody>
      </p:sp>
      <p:sp>
        <p:nvSpPr>
          <p:cNvPr id="276547" name="Text Box 70"/>
          <p:cNvSpPr txBox="1">
            <a:spLocks noChangeArrowheads="1"/>
          </p:cNvSpPr>
          <p:nvPr/>
        </p:nvSpPr>
        <p:spPr bwMode="auto">
          <a:xfrm rot="-5400000">
            <a:off x="3952877" y="4452422"/>
            <a:ext cx="16081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ja-JP" altLang="en-US" sz="1800" b="1" dirty="0" smtClean="0">
                <a:solidFill>
                  <a:srgbClr val="000000"/>
                </a:solidFill>
                <a:latin typeface="Times New Roman"/>
                <a:ea typeface="ＭＳ Ｐゴシック"/>
              </a:rPr>
              <a:t>動作速度</a:t>
            </a:r>
            <a:r>
              <a:rPr lang="en-US" altLang="ko-KR" sz="1800" b="1" dirty="0" smtClean="0">
                <a:solidFill>
                  <a:srgbClr val="000000"/>
                </a:solidFill>
                <a:latin typeface="Times New Roman"/>
                <a:ea typeface="ＭＳ Ｐゴシック"/>
              </a:rPr>
              <a:t> (Hz)</a:t>
            </a:r>
          </a:p>
        </p:txBody>
      </p:sp>
      <p:sp>
        <p:nvSpPr>
          <p:cNvPr id="276548" name="Line 71"/>
          <p:cNvSpPr>
            <a:spLocks noChangeShapeType="1"/>
          </p:cNvSpPr>
          <p:nvPr/>
        </p:nvSpPr>
        <p:spPr bwMode="auto">
          <a:xfrm flipV="1">
            <a:off x="828675" y="3311525"/>
            <a:ext cx="0" cy="233521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276549" name="Text Box 72"/>
          <p:cNvSpPr txBox="1">
            <a:spLocks noChangeArrowheads="1"/>
          </p:cNvSpPr>
          <p:nvPr/>
        </p:nvSpPr>
        <p:spPr bwMode="auto">
          <a:xfrm>
            <a:off x="7650188" y="3421744"/>
            <a:ext cx="1016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ja-JP" altLang="en-US" sz="1400" b="1" dirty="0" smtClean="0">
                <a:solidFill>
                  <a:srgbClr val="FF0033"/>
                </a:solidFill>
                <a:latin typeface="Times New Roman"/>
                <a:ea typeface="ＭＳ Ｐゴシック"/>
              </a:rPr>
              <a:t>移動度 </a:t>
            </a:r>
            <a:r>
              <a:rPr lang="en-US" altLang="ko-KR" sz="1400" b="1" dirty="0" smtClean="0">
                <a:solidFill>
                  <a:srgbClr val="FF0033"/>
                </a:solidFill>
                <a:latin typeface="Times New Roman"/>
                <a:ea typeface="ＭＳ Ｐゴシック"/>
              </a:rPr>
              <a:t>=</a:t>
            </a:r>
            <a:r>
              <a:rPr lang="ja-JP" altLang="en-US" sz="1400" b="1" dirty="0" smtClean="0">
                <a:solidFill>
                  <a:srgbClr val="FF0033"/>
                </a:solidFill>
                <a:latin typeface="Times New Roman"/>
                <a:ea typeface="ＭＳ Ｐゴシック"/>
              </a:rPr>
              <a:t> </a:t>
            </a:r>
            <a:r>
              <a:rPr lang="en-US" altLang="ko-KR" sz="1400" b="1" dirty="0" smtClean="0">
                <a:solidFill>
                  <a:srgbClr val="FF0033"/>
                </a:solidFill>
                <a:latin typeface="Times New Roman"/>
                <a:ea typeface="ＭＳ Ｐゴシック"/>
              </a:rPr>
              <a:t>3</a:t>
            </a:r>
          </a:p>
        </p:txBody>
      </p:sp>
      <p:sp>
        <p:nvSpPr>
          <p:cNvPr id="276550" name="Text Box 73"/>
          <p:cNvSpPr txBox="1">
            <a:spLocks noChangeArrowheads="1"/>
          </p:cNvSpPr>
          <p:nvPr/>
        </p:nvSpPr>
        <p:spPr bwMode="auto">
          <a:xfrm>
            <a:off x="5289311" y="5267325"/>
            <a:ext cx="11657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ja-JP" altLang="en-US" sz="1400" b="1" dirty="0" smtClean="0">
                <a:solidFill>
                  <a:srgbClr val="000000"/>
                </a:solidFill>
                <a:latin typeface="Times New Roman"/>
                <a:ea typeface="ＭＳ Ｐゴシック"/>
              </a:rPr>
              <a:t>移動度 </a:t>
            </a:r>
            <a:r>
              <a:rPr lang="en-US" altLang="ko-KR" sz="1400" b="1" dirty="0" smtClean="0">
                <a:solidFill>
                  <a:srgbClr val="000000"/>
                </a:solidFill>
                <a:latin typeface="Times New Roman"/>
                <a:ea typeface="ＭＳ Ｐゴシック"/>
              </a:rPr>
              <a:t>=</a:t>
            </a:r>
            <a:r>
              <a:rPr lang="ja-JP" altLang="en-US" sz="1400" b="1" dirty="0" smtClean="0">
                <a:solidFill>
                  <a:srgbClr val="000000"/>
                </a:solidFill>
                <a:latin typeface="Times New Roman"/>
                <a:ea typeface="ＭＳ Ｐゴシック"/>
              </a:rPr>
              <a:t> </a:t>
            </a:r>
            <a:r>
              <a:rPr lang="en-US" altLang="ko-KR" sz="1400" b="1" dirty="0" smtClean="0">
                <a:solidFill>
                  <a:srgbClr val="000000"/>
                </a:solidFill>
                <a:latin typeface="Times New Roman"/>
                <a:ea typeface="ＭＳ Ｐゴシック"/>
              </a:rPr>
              <a:t>0.5</a:t>
            </a:r>
          </a:p>
        </p:txBody>
      </p:sp>
      <p:sp>
        <p:nvSpPr>
          <p:cNvPr id="276551" name="Text Box 74"/>
          <p:cNvSpPr txBox="1">
            <a:spLocks noChangeArrowheads="1"/>
          </p:cNvSpPr>
          <p:nvPr/>
        </p:nvSpPr>
        <p:spPr bwMode="auto">
          <a:xfrm>
            <a:off x="5484813" y="1016000"/>
            <a:ext cx="32175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latinLnBrk="1">
              <a:spcBef>
                <a:spcPct val="0"/>
              </a:spcBef>
              <a:spcAft>
                <a:spcPct val="0"/>
              </a:spcAft>
            </a:pPr>
            <a:r>
              <a:rPr lang="ja-JP" altLang="en-US" sz="1400" i="1" dirty="0" smtClean="0">
                <a:solidFill>
                  <a:srgbClr val="000000"/>
                </a:solidFill>
                <a:latin typeface="Times New Roman"/>
                <a:ea typeface="ＭＳ Ｐゴシック"/>
                <a:sym typeface="Wingdings 2" pitchFamily="18" charset="2"/>
              </a:rPr>
              <a:t>出典</a:t>
            </a:r>
            <a:r>
              <a:rPr lang="en-US" altLang="ko-KR" sz="1400" i="1" dirty="0" smtClean="0">
                <a:solidFill>
                  <a:srgbClr val="000000"/>
                </a:solidFill>
                <a:latin typeface="Times New Roman"/>
                <a:ea typeface="ＭＳ Ｐゴシック"/>
                <a:sym typeface="Wingdings 2" pitchFamily="18" charset="2"/>
              </a:rPr>
              <a:t>: Jang </a:t>
            </a:r>
            <a:r>
              <a:rPr lang="en-US" altLang="ko-KR" sz="1400" i="1" dirty="0" err="1" smtClean="0">
                <a:solidFill>
                  <a:srgbClr val="000000"/>
                </a:solidFill>
                <a:latin typeface="Times New Roman"/>
                <a:ea typeface="ＭＳ Ｐゴシック"/>
                <a:sym typeface="Wingdings 2" pitchFamily="18" charset="2"/>
              </a:rPr>
              <a:t>Yeon</a:t>
            </a:r>
            <a:r>
              <a:rPr lang="en-US" altLang="ko-KR" sz="1400" i="1" dirty="0" smtClean="0">
                <a:solidFill>
                  <a:srgbClr val="000000"/>
                </a:solidFill>
                <a:latin typeface="Times New Roman"/>
                <a:ea typeface="ＭＳ Ｐゴシック"/>
                <a:sym typeface="Wingdings 2" pitchFamily="18" charset="2"/>
              </a:rPr>
              <a:t> Kwon (SAIT), IDW 2007</a:t>
            </a:r>
          </a:p>
        </p:txBody>
      </p:sp>
      <p:sp>
        <p:nvSpPr>
          <p:cNvPr id="17483" name="AutoShape 75"/>
          <p:cNvSpPr>
            <a:spLocks noChangeArrowheads="1"/>
          </p:cNvSpPr>
          <p:nvPr/>
        </p:nvSpPr>
        <p:spPr bwMode="auto">
          <a:xfrm rot="-1800000">
            <a:off x="5700713" y="4155163"/>
            <a:ext cx="2016125" cy="7336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chemeClr val="accent2">
                  <a:gamma/>
                  <a:tint val="13725"/>
                  <a:invGamma/>
                </a:schemeClr>
              </a:gs>
              <a:gs pos="100000">
                <a:schemeClr val="accent2"/>
              </a:gs>
            </a:gsLst>
            <a:lin ang="0" scaled="1"/>
          </a:gradFill>
          <a:ln w="9525" algn="ctr">
            <a:noFill/>
            <a:miter lim="800000"/>
            <a:headEnd/>
            <a:tailEnd/>
          </a:ln>
          <a:effectLst/>
        </p:spPr>
        <p:txBody>
          <a:bodyPr anchor="ctr">
            <a:spAutoFit/>
          </a:bodyPr>
          <a:lstStyle/>
          <a:p>
            <a:pPr fontAlgn="base">
              <a:spcBef>
                <a:spcPct val="0"/>
              </a:spcBef>
              <a:spcAft>
                <a:spcPct val="0"/>
              </a:spcAft>
              <a:defRPr/>
            </a:pPr>
            <a:endParaRPr lang="ja-JP" altLang="en-US">
              <a:solidFill>
                <a:srgbClr val="000000"/>
              </a:solidFill>
            </a:endParaRPr>
          </a:p>
        </p:txBody>
      </p:sp>
      <p:sp>
        <p:nvSpPr>
          <p:cNvPr id="276553" name="Rectangle 75"/>
          <p:cNvSpPr>
            <a:spLocks noGrp="1" noChangeArrowheads="1"/>
          </p:cNvSpPr>
          <p:nvPr>
            <p:ph type="title" idx="4294967295"/>
          </p:nvPr>
        </p:nvSpPr>
        <p:spPr>
          <a:xfrm>
            <a:off x="0" y="0"/>
            <a:ext cx="9144000" cy="1066800"/>
          </a:xfrm>
          <a:noFill/>
        </p:spPr>
        <p:txBody>
          <a:bodyPr/>
          <a:lstStyle/>
          <a:p>
            <a:r>
              <a:rPr lang="ja-JP" altLang="en-US" sz="3600" b="1" dirty="0" smtClean="0">
                <a:solidFill>
                  <a:srgbClr val="0000FF"/>
                </a:solidFill>
              </a:rPr>
              <a:t>液晶</a:t>
            </a:r>
            <a:r>
              <a:rPr lang="en-US" altLang="ja-JP" sz="3600" b="1" dirty="0" smtClean="0">
                <a:solidFill>
                  <a:srgbClr val="0000FF"/>
                </a:solidFill>
              </a:rPr>
              <a:t>TV</a:t>
            </a:r>
            <a:r>
              <a:rPr lang="ja-JP" altLang="en-US" sz="3600" b="1" dirty="0" smtClean="0">
                <a:solidFill>
                  <a:srgbClr val="0000FF"/>
                </a:solidFill>
              </a:rPr>
              <a:t>が大型化するとシリコンは使えない</a:t>
            </a:r>
            <a:endParaRPr lang="en-US" altLang="ja-JP" sz="3600" b="1" dirty="0">
              <a:solidFill>
                <a:srgbClr val="0000FF"/>
              </a:solidFill>
            </a:endParaRPr>
          </a:p>
        </p:txBody>
      </p:sp>
    </p:spTree>
    <p:extLst>
      <p:ext uri="{BB962C8B-B14F-4D97-AF65-F5344CB8AC3E}">
        <p14:creationId xmlns:p14="http://schemas.microsoft.com/office/powerpoint/2010/main" val="3751689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title" idx="4294967295"/>
          </p:nvPr>
        </p:nvSpPr>
        <p:spPr>
          <a:xfrm>
            <a:off x="0" y="0"/>
            <a:ext cx="9144000" cy="762000"/>
          </a:xfrm>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ja-JP" altLang="en-US" sz="3600" b="1" dirty="0" smtClean="0">
                <a:solidFill>
                  <a:srgbClr val="0000FF"/>
                </a:solidFill>
              </a:rPr>
              <a:t>有機</a:t>
            </a:r>
            <a:r>
              <a:rPr lang="en-US" altLang="ja-JP" sz="3600" b="1" dirty="0" smtClean="0">
                <a:solidFill>
                  <a:srgbClr val="0000FF"/>
                </a:solidFill>
              </a:rPr>
              <a:t>EL</a:t>
            </a:r>
            <a:r>
              <a:rPr lang="ja-JP" altLang="en-US" sz="3600" b="1" dirty="0" smtClean="0">
                <a:solidFill>
                  <a:srgbClr val="0000FF"/>
                </a:solidFill>
              </a:rPr>
              <a:t>の問題</a:t>
            </a:r>
            <a:endParaRPr lang="en-US" altLang="ja-JP" sz="3600" b="1" dirty="0">
              <a:solidFill>
                <a:srgbClr val="0000FF"/>
              </a:solidFill>
            </a:endParaRPr>
          </a:p>
        </p:txBody>
      </p:sp>
      <p:sp>
        <p:nvSpPr>
          <p:cNvPr id="29699" name="Rectangle 6"/>
          <p:cNvSpPr>
            <a:spLocks noChangeArrowheads="1"/>
          </p:cNvSpPr>
          <p:nvPr/>
        </p:nvSpPr>
        <p:spPr bwMode="auto">
          <a:xfrm>
            <a:off x="4470400" y="695325"/>
            <a:ext cx="4648200" cy="336550"/>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fontAlgn="base" hangingPunct="0">
              <a:spcBef>
                <a:spcPct val="0"/>
              </a:spcBef>
              <a:spcAft>
                <a:spcPct val="0"/>
              </a:spcAft>
            </a:pPr>
            <a:r>
              <a:rPr lang="en-US" altLang="ja-JP" sz="1600" dirty="0">
                <a:solidFill>
                  <a:srgbClr val="000000"/>
                </a:solidFill>
                <a:cs typeface="Times New Roman" pitchFamily="18" charset="0"/>
              </a:rPr>
              <a:t>Jae </a:t>
            </a:r>
            <a:r>
              <a:rPr lang="en-US" altLang="ja-JP" sz="1600" dirty="0" err="1">
                <a:solidFill>
                  <a:srgbClr val="000000"/>
                </a:solidFill>
                <a:cs typeface="Times New Roman" pitchFamily="18" charset="0"/>
              </a:rPr>
              <a:t>Kyeong</a:t>
            </a:r>
            <a:r>
              <a:rPr lang="en-US" altLang="ja-JP" sz="1600" dirty="0">
                <a:solidFill>
                  <a:srgbClr val="000000"/>
                </a:solidFill>
                <a:cs typeface="Times New Roman" pitchFamily="18" charset="0"/>
              </a:rPr>
              <a:t> </a:t>
            </a:r>
            <a:r>
              <a:rPr lang="en-US" altLang="ja-JP" sz="1600" dirty="0" err="1">
                <a:solidFill>
                  <a:srgbClr val="000000"/>
                </a:solidFill>
                <a:cs typeface="Times New Roman" pitchFamily="18" charset="0"/>
              </a:rPr>
              <a:t>Jeong</a:t>
            </a:r>
            <a:r>
              <a:rPr lang="en-US" altLang="ja-JP" sz="1600" dirty="0">
                <a:solidFill>
                  <a:srgbClr val="000000"/>
                </a:solidFill>
              </a:rPr>
              <a:t> et al., </a:t>
            </a:r>
            <a:r>
              <a:rPr lang="en-US" altLang="ja-JP" sz="1600" dirty="0" err="1">
                <a:solidFill>
                  <a:srgbClr val="000000"/>
                </a:solidFill>
              </a:rPr>
              <a:t>Inha</a:t>
            </a:r>
            <a:r>
              <a:rPr lang="en-US" altLang="ja-JP" sz="1600" dirty="0">
                <a:solidFill>
                  <a:srgbClr val="000000"/>
                </a:solidFill>
              </a:rPr>
              <a:t> </a:t>
            </a:r>
            <a:r>
              <a:rPr lang="en-US" altLang="ja-JP" sz="1600" dirty="0" err="1">
                <a:solidFill>
                  <a:srgbClr val="000000"/>
                </a:solidFill>
              </a:rPr>
              <a:t>Univ</a:t>
            </a:r>
            <a:r>
              <a:rPr lang="en-US" altLang="ja-JP" sz="1600" dirty="0">
                <a:solidFill>
                  <a:srgbClr val="000000"/>
                </a:solidFill>
              </a:rPr>
              <a:t>, IMID2009, 50-3</a:t>
            </a:r>
            <a:endParaRPr lang="en-US" altLang="ja-JP" sz="1600" dirty="0">
              <a:solidFill>
                <a:srgbClr val="000000"/>
              </a:solidFill>
              <a:ea typeface="ＭＳ ゴシック" pitchFamily="49" charset="-128"/>
            </a:endParaRPr>
          </a:p>
        </p:txBody>
      </p:sp>
      <p:sp>
        <p:nvSpPr>
          <p:cNvPr id="29700" name="Text Box 8"/>
          <p:cNvSpPr txBox="1">
            <a:spLocks noChangeArrowheads="1"/>
          </p:cNvSpPr>
          <p:nvPr/>
        </p:nvSpPr>
        <p:spPr bwMode="auto">
          <a:xfrm>
            <a:off x="330200" y="1041400"/>
            <a:ext cx="8280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50000"/>
              </a:spcBef>
              <a:spcAft>
                <a:spcPct val="0"/>
              </a:spcAft>
            </a:pPr>
            <a:r>
              <a:rPr lang="ja-JP" altLang="en-US" sz="3600" b="1" dirty="0" smtClean="0">
                <a:solidFill>
                  <a:srgbClr val="FF0000"/>
                </a:solidFill>
                <a:latin typeface="+mn-lt"/>
                <a:ea typeface="+mn-ea"/>
              </a:rPr>
              <a:t>発光強度</a:t>
            </a:r>
            <a:r>
              <a:rPr lang="en-US" altLang="ja-JP" sz="3600" b="1" dirty="0" smtClean="0">
                <a:solidFill>
                  <a:srgbClr val="FF0000"/>
                </a:solidFill>
                <a:latin typeface="+mn-lt"/>
                <a:ea typeface="+mn-ea"/>
              </a:rPr>
              <a:t/>
            </a:r>
            <a:br>
              <a:rPr lang="en-US" altLang="ja-JP" sz="3600" b="1" dirty="0" smtClean="0">
                <a:solidFill>
                  <a:srgbClr val="FF0000"/>
                </a:solidFill>
                <a:latin typeface="+mn-lt"/>
                <a:ea typeface="+mn-ea"/>
              </a:rPr>
            </a:br>
            <a:r>
              <a:rPr lang="ja-JP" altLang="en-US" sz="3600" b="1" dirty="0">
                <a:solidFill>
                  <a:srgbClr val="000000"/>
                </a:solidFill>
                <a:latin typeface="+mn-lt"/>
                <a:ea typeface="+mn-ea"/>
              </a:rPr>
              <a:t>　</a:t>
            </a:r>
            <a:r>
              <a:rPr lang="ja-JP" altLang="en-US" sz="3600" b="1" dirty="0" smtClean="0">
                <a:solidFill>
                  <a:srgbClr val="000000"/>
                </a:solidFill>
                <a:latin typeface="+mn-lt"/>
                <a:ea typeface="+mn-ea"/>
              </a:rPr>
              <a:t>実効電圧の 自乗 </a:t>
            </a:r>
            <a:r>
              <a:rPr lang="en-US" altLang="ja-JP" sz="3600" b="1" dirty="0" smtClean="0">
                <a:solidFill>
                  <a:srgbClr val="000000"/>
                </a:solidFill>
                <a:latin typeface="+mn-lt"/>
                <a:ea typeface="+mn-ea"/>
              </a:rPr>
              <a:t>(V</a:t>
            </a:r>
            <a:r>
              <a:rPr lang="ja-JP" altLang="en-US" sz="3600" b="1" dirty="0" smtClean="0">
                <a:solidFill>
                  <a:srgbClr val="000000"/>
                </a:solidFill>
                <a:latin typeface="+mn-lt"/>
                <a:ea typeface="+mn-ea"/>
              </a:rPr>
              <a:t> </a:t>
            </a:r>
            <a:r>
              <a:rPr lang="en-US" altLang="ja-JP" sz="3600" b="1" dirty="0" smtClean="0">
                <a:solidFill>
                  <a:srgbClr val="000000"/>
                </a:solidFill>
                <a:latin typeface="+mn-lt"/>
                <a:ea typeface="+mn-ea"/>
              </a:rPr>
              <a:t>-</a:t>
            </a:r>
            <a:r>
              <a:rPr lang="ja-JP" altLang="en-US" sz="3600" b="1" dirty="0" smtClean="0">
                <a:solidFill>
                  <a:srgbClr val="000000"/>
                </a:solidFill>
                <a:latin typeface="+mn-lt"/>
                <a:ea typeface="+mn-ea"/>
              </a:rPr>
              <a:t> </a:t>
            </a:r>
            <a:r>
              <a:rPr lang="en-US" altLang="ja-JP" sz="3600" b="1" dirty="0" err="1" smtClean="0">
                <a:solidFill>
                  <a:srgbClr val="000000"/>
                </a:solidFill>
                <a:latin typeface="+mn-lt"/>
                <a:ea typeface="+mn-ea"/>
              </a:rPr>
              <a:t>V</a:t>
            </a:r>
            <a:r>
              <a:rPr lang="en-US" altLang="ja-JP" sz="3600" b="1" baseline="-25000" dirty="0" err="1" smtClean="0">
                <a:solidFill>
                  <a:srgbClr val="000000"/>
                </a:solidFill>
                <a:latin typeface="+mn-lt"/>
                <a:ea typeface="+mn-ea"/>
              </a:rPr>
              <a:t>th</a:t>
            </a:r>
            <a:r>
              <a:rPr lang="en-US" altLang="ja-JP" sz="3600" b="1" dirty="0" smtClean="0">
                <a:solidFill>
                  <a:srgbClr val="000000"/>
                </a:solidFill>
                <a:latin typeface="+mn-lt"/>
                <a:ea typeface="+mn-ea"/>
              </a:rPr>
              <a:t>)</a:t>
            </a:r>
            <a:r>
              <a:rPr lang="en-US" altLang="ja-JP" sz="3600" b="1" baseline="30000" dirty="0" smtClean="0">
                <a:solidFill>
                  <a:srgbClr val="000000"/>
                </a:solidFill>
                <a:latin typeface="+mn-lt"/>
                <a:ea typeface="+mn-ea"/>
              </a:rPr>
              <a:t>2</a:t>
            </a:r>
            <a:r>
              <a:rPr lang="ja-JP" altLang="en-US" sz="3600" b="1" dirty="0" smtClean="0">
                <a:solidFill>
                  <a:srgbClr val="000000"/>
                </a:solidFill>
                <a:latin typeface="+mn-lt"/>
                <a:ea typeface="+mn-ea"/>
              </a:rPr>
              <a:t> に比例</a:t>
            </a:r>
            <a:endParaRPr lang="en-US" altLang="ja-JP" sz="3600" b="1" dirty="0">
              <a:solidFill>
                <a:srgbClr val="000000"/>
              </a:solidFill>
              <a:latin typeface="+mn-lt"/>
              <a:ea typeface="+mn-ea"/>
              <a:sym typeface="Symbol" pitchFamily="18" charset="2"/>
            </a:endParaRPr>
          </a:p>
        </p:txBody>
      </p:sp>
      <p:sp>
        <p:nvSpPr>
          <p:cNvPr id="29701" name="Text Box 10"/>
          <p:cNvSpPr txBox="1">
            <a:spLocks noChangeArrowheads="1"/>
          </p:cNvSpPr>
          <p:nvPr/>
        </p:nvSpPr>
        <p:spPr bwMode="auto">
          <a:xfrm>
            <a:off x="558800" y="2347020"/>
            <a:ext cx="7747000" cy="1477328"/>
          </a:xfrm>
          <a:prstGeom prst="rect">
            <a:avLst/>
          </a:prstGeom>
          <a:noFill/>
          <a:ln w="92075" cmpd="dbl">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a:spcBef>
                <a:spcPct val="50000"/>
              </a:spcBef>
              <a:spcAft>
                <a:spcPct val="0"/>
              </a:spcAft>
            </a:pPr>
            <a:r>
              <a:rPr lang="ja-JP" altLang="en-US" sz="3600" b="1" dirty="0" smtClean="0">
                <a:solidFill>
                  <a:srgbClr val="0000FF"/>
                </a:solidFill>
                <a:ea typeface="HG丸ｺﾞｼｯｸM-PRO" pitchFamily="50" charset="-128"/>
              </a:rPr>
              <a:t>閾値電圧 </a:t>
            </a:r>
            <a:r>
              <a:rPr lang="en-US" altLang="ja-JP" sz="3600" b="1" dirty="0" err="1" smtClean="0">
                <a:solidFill>
                  <a:srgbClr val="0000FF"/>
                </a:solidFill>
                <a:cs typeface="Times New Roman" pitchFamily="18" charset="0"/>
              </a:rPr>
              <a:t>V</a:t>
            </a:r>
            <a:r>
              <a:rPr lang="en-US" altLang="ja-JP" sz="3600" b="1" baseline="-25000" dirty="0" err="1" smtClean="0">
                <a:solidFill>
                  <a:srgbClr val="0000FF"/>
                </a:solidFill>
                <a:ea typeface="HG丸ｺﾞｼｯｸM-PRO" pitchFamily="50" charset="-128"/>
                <a:sym typeface="Symbol" pitchFamily="18" charset="2"/>
              </a:rPr>
              <a:t>th</a:t>
            </a:r>
            <a:r>
              <a:rPr lang="ja-JP" altLang="en-US" sz="3600" b="1" dirty="0" smtClean="0">
                <a:solidFill>
                  <a:srgbClr val="0000FF"/>
                </a:solidFill>
                <a:ea typeface="HG丸ｺﾞｼｯｸM-PRO" pitchFamily="50" charset="-128"/>
                <a:sym typeface="Symbol" pitchFamily="18" charset="2"/>
              </a:rPr>
              <a:t> が</a:t>
            </a:r>
            <a:r>
              <a:rPr lang="en-US" altLang="ja-JP" sz="3600" b="1" dirty="0" smtClean="0">
                <a:solidFill>
                  <a:srgbClr val="0000FF"/>
                </a:solidFill>
                <a:ea typeface="HG丸ｺﾞｼｯｸM-PRO" pitchFamily="50" charset="-128"/>
              </a:rPr>
              <a:t> </a:t>
            </a:r>
            <a:r>
              <a:rPr lang="en-US" altLang="ja-JP" sz="3600" b="1" dirty="0" smtClean="0">
                <a:solidFill>
                  <a:srgbClr val="0000FF"/>
                </a:solidFill>
                <a:cs typeface="Times New Roman" pitchFamily="18" charset="0"/>
              </a:rPr>
              <a:t>0.1 </a:t>
            </a:r>
            <a:r>
              <a:rPr lang="en-US" altLang="ja-JP" sz="3600" b="1" dirty="0">
                <a:solidFill>
                  <a:srgbClr val="0000FF"/>
                </a:solidFill>
                <a:cs typeface="Times New Roman" pitchFamily="18" charset="0"/>
              </a:rPr>
              <a:t>V </a:t>
            </a:r>
            <a:r>
              <a:rPr lang="ja-JP" altLang="en-US" sz="3600" b="1" dirty="0" smtClean="0">
                <a:solidFill>
                  <a:srgbClr val="0000FF"/>
                </a:solidFill>
                <a:cs typeface="Times New Roman" pitchFamily="18" charset="0"/>
              </a:rPr>
              <a:t>ばらつくと</a:t>
            </a:r>
            <a:endParaRPr lang="en-US" altLang="ja-JP" sz="3600" b="1" dirty="0">
              <a:solidFill>
                <a:srgbClr val="0000FF"/>
              </a:solidFill>
              <a:cs typeface="Times New Roman" pitchFamily="18" charset="0"/>
            </a:endParaRPr>
          </a:p>
          <a:p>
            <a:pPr algn="ctr" fontAlgn="base">
              <a:spcBef>
                <a:spcPct val="50000"/>
              </a:spcBef>
              <a:spcAft>
                <a:spcPct val="0"/>
              </a:spcAft>
            </a:pPr>
            <a:r>
              <a:rPr lang="ja-JP" altLang="en-US" sz="3600" b="1" dirty="0" smtClean="0">
                <a:solidFill>
                  <a:srgbClr val="FF0000"/>
                </a:solidFill>
                <a:cs typeface="Times New Roman" pitchFamily="18" charset="0"/>
              </a:rPr>
              <a:t>発光強度が </a:t>
            </a:r>
            <a:r>
              <a:rPr lang="en-US" altLang="ja-JP" sz="3600" b="1" dirty="0" smtClean="0">
                <a:solidFill>
                  <a:srgbClr val="FF0000"/>
                </a:solidFill>
                <a:cs typeface="Times New Roman" pitchFamily="18" charset="0"/>
              </a:rPr>
              <a:t>16 </a:t>
            </a:r>
            <a:r>
              <a:rPr lang="en-US" altLang="ja-JP" sz="3600" b="1" dirty="0">
                <a:solidFill>
                  <a:srgbClr val="FF0000"/>
                </a:solidFill>
                <a:cs typeface="Times New Roman" pitchFamily="18" charset="0"/>
              </a:rPr>
              <a:t>% </a:t>
            </a:r>
            <a:r>
              <a:rPr lang="ja-JP" altLang="en-US" sz="3600" b="1" dirty="0" smtClean="0">
                <a:solidFill>
                  <a:srgbClr val="FF0000"/>
                </a:solidFill>
                <a:cs typeface="Times New Roman" pitchFamily="18" charset="0"/>
              </a:rPr>
              <a:t>変わる</a:t>
            </a:r>
            <a:endParaRPr lang="en-US" altLang="ja-JP" sz="3600" b="1" dirty="0" smtClean="0">
              <a:solidFill>
                <a:srgbClr val="FF0000"/>
              </a:solidFill>
              <a:cs typeface="Times New Roman" pitchFamily="18" charset="0"/>
            </a:endParaRPr>
          </a:p>
        </p:txBody>
      </p:sp>
      <p:pic>
        <p:nvPicPr>
          <p:cNvPr id="5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4917" y="4065254"/>
            <a:ext cx="3165483" cy="260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4238" y="4046000"/>
            <a:ext cx="3177036" cy="2623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8740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75"/>
          <p:cNvSpPr>
            <a:spLocks noGrp="1" noChangeArrowheads="1"/>
          </p:cNvSpPr>
          <p:nvPr>
            <p:ph type="title" idx="4294967295"/>
          </p:nvPr>
        </p:nvSpPr>
        <p:spPr>
          <a:xfrm>
            <a:off x="0" y="0"/>
            <a:ext cx="9144000" cy="1204686"/>
          </a:xfrm>
        </p:spPr>
        <p:txBody>
          <a:bodyPr/>
          <a:lstStyle/>
          <a:p>
            <a:pPr eaLnBrk="1" hangingPunct="1"/>
            <a:r>
              <a:rPr lang="ja-JP" altLang="en-US" sz="3600" b="1" dirty="0" smtClean="0">
                <a:solidFill>
                  <a:srgbClr val="0000FF"/>
                </a:solidFill>
              </a:rPr>
              <a:t>先端</a:t>
            </a:r>
            <a:r>
              <a:rPr lang="ja-JP" altLang="en-US" sz="3600" b="1" dirty="0">
                <a:solidFill>
                  <a:srgbClr val="0000FF"/>
                </a:solidFill>
              </a:rPr>
              <a:t>ディスプレイ</a:t>
            </a:r>
            <a:r>
              <a:rPr lang="ja-JP" altLang="en-US" sz="3600" b="1" dirty="0" smtClean="0">
                <a:solidFill>
                  <a:srgbClr val="0000FF"/>
                </a:solidFill>
              </a:rPr>
              <a:t>の</a:t>
            </a:r>
            <a:r>
              <a:rPr lang="en-US" altLang="ja-JP" sz="3600" b="1" dirty="0" smtClean="0">
                <a:solidFill>
                  <a:srgbClr val="0000FF"/>
                </a:solidFill>
              </a:rPr>
              <a:t/>
            </a:r>
            <a:br>
              <a:rPr lang="en-US" altLang="ja-JP" sz="3600" b="1" dirty="0" smtClean="0">
                <a:solidFill>
                  <a:srgbClr val="0000FF"/>
                </a:solidFill>
              </a:rPr>
            </a:br>
            <a:r>
              <a:rPr lang="ja-JP" altLang="en-US" sz="3600" b="1" dirty="0" smtClean="0">
                <a:solidFill>
                  <a:srgbClr val="0000FF"/>
                </a:solidFill>
              </a:rPr>
              <a:t>トランジスタに必要な特性</a:t>
            </a:r>
            <a:endParaRPr lang="en-US" altLang="ja-JP" sz="3600" b="1" dirty="0" smtClean="0">
              <a:solidFill>
                <a:srgbClr val="0000FF"/>
              </a:solidFill>
            </a:endParaRPr>
          </a:p>
        </p:txBody>
      </p:sp>
      <p:sp>
        <p:nvSpPr>
          <p:cNvPr id="3943498" name="Text Box 1098"/>
          <p:cNvSpPr txBox="1">
            <a:spLocks noChangeArrowheads="1"/>
          </p:cNvSpPr>
          <p:nvPr/>
        </p:nvSpPr>
        <p:spPr bwMode="auto">
          <a:xfrm>
            <a:off x="228600" y="1313548"/>
            <a:ext cx="8763000"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buFont typeface="Arial" panose="020B0604020202020204" pitchFamily="34" charset="0"/>
              <a:buChar char="•"/>
              <a:defRPr/>
            </a:pPr>
            <a:r>
              <a:rPr lang="ja-JP" altLang="en-US" sz="3200" b="1" dirty="0" smtClean="0"/>
              <a:t>多くの</a:t>
            </a:r>
            <a:r>
              <a:rPr lang="ja-JP" altLang="en-US" sz="3200" dirty="0" smtClean="0"/>
              <a:t>電流を流せる</a:t>
            </a:r>
            <a:r>
              <a:rPr lang="en-US" altLang="ja-JP" sz="3200" dirty="0" smtClean="0"/>
              <a:t>:</a:t>
            </a:r>
            <a:r>
              <a:rPr lang="ja-JP" altLang="en-US" sz="3200" dirty="0" smtClean="0"/>
              <a:t> </a:t>
            </a:r>
            <a:r>
              <a:rPr lang="en-US" altLang="ja-JP" sz="3200" dirty="0" smtClean="0"/>
              <a:t/>
            </a:r>
            <a:br>
              <a:rPr lang="en-US" altLang="ja-JP" sz="3200" dirty="0" smtClean="0"/>
            </a:br>
            <a:r>
              <a:rPr lang="ja-JP" altLang="en-US" sz="3200" dirty="0" smtClean="0"/>
              <a:t>　有機</a:t>
            </a:r>
            <a:r>
              <a:rPr lang="en-US" altLang="ja-JP" sz="3200" dirty="0" smtClean="0"/>
              <a:t>EL</a:t>
            </a:r>
            <a:r>
              <a:rPr lang="ja-JP" altLang="en-US" sz="3200" dirty="0" smtClean="0"/>
              <a:t>なら数</a:t>
            </a:r>
            <a:r>
              <a:rPr lang="en-US" altLang="ja-JP" sz="3200" dirty="0" err="1" smtClean="0"/>
              <a:t>μA</a:t>
            </a:r>
            <a:r>
              <a:rPr lang="en-US" altLang="ja-JP" sz="3200" b="1" dirty="0" smtClean="0"/>
              <a:t> (</a:t>
            </a:r>
            <a:r>
              <a:rPr lang="ja-JP" altLang="en-US" sz="3200" b="1" dirty="0" smtClean="0">
                <a:sym typeface="Symbol"/>
              </a:rPr>
              <a:t>移動度</a:t>
            </a:r>
            <a:r>
              <a:rPr lang="en-US" altLang="ja-JP" sz="3200" b="1" dirty="0" smtClean="0"/>
              <a:t> 3 cm</a:t>
            </a:r>
            <a:r>
              <a:rPr lang="en-US" altLang="ja-JP" sz="3200" b="1" baseline="30000" dirty="0" smtClean="0"/>
              <a:t>2</a:t>
            </a:r>
            <a:r>
              <a:rPr lang="en-US" altLang="ja-JP" sz="3200" b="1" dirty="0" smtClean="0"/>
              <a:t>/</a:t>
            </a:r>
            <a:r>
              <a:rPr lang="en-US" altLang="ja-JP" sz="3200" b="1" dirty="0" err="1" smtClean="0"/>
              <a:t>Vs</a:t>
            </a:r>
            <a:r>
              <a:rPr lang="ja-JP" altLang="en-US" sz="3200" b="1" dirty="0" smtClean="0"/>
              <a:t>以上</a:t>
            </a:r>
            <a:r>
              <a:rPr lang="en-US" altLang="ja-JP" sz="3200" b="1" dirty="0" smtClean="0"/>
              <a:t>)</a:t>
            </a:r>
          </a:p>
          <a:p>
            <a:pPr marL="342900" indent="-342900">
              <a:buFont typeface="Arial" panose="020B0604020202020204" pitchFamily="34" charset="0"/>
              <a:buChar char="•"/>
              <a:defRPr/>
            </a:pPr>
            <a:r>
              <a:rPr lang="en-US" altLang="ja-JP" sz="3200" b="1" dirty="0" smtClean="0"/>
              <a:t>2m</a:t>
            </a:r>
            <a:r>
              <a:rPr lang="ja-JP" altLang="en-US" sz="3200" b="1" dirty="0" smtClean="0"/>
              <a:t>以上のガラス基板上に作れる</a:t>
            </a:r>
            <a:r>
              <a:rPr lang="en-US" altLang="ja-JP" sz="3200" b="1" dirty="0" smtClean="0"/>
              <a:t/>
            </a:r>
            <a:br>
              <a:rPr lang="en-US" altLang="ja-JP" sz="3200" b="1" dirty="0" smtClean="0"/>
            </a:br>
            <a:r>
              <a:rPr lang="ja-JP" altLang="en-US" sz="3200" b="1" dirty="0" smtClean="0"/>
              <a:t>　温度は</a:t>
            </a:r>
            <a:r>
              <a:rPr lang="en-US" altLang="ja-JP" sz="3200" b="1" dirty="0" smtClean="0"/>
              <a:t>300</a:t>
            </a:r>
            <a:r>
              <a:rPr lang="en-US" altLang="ja-JP" sz="3200" b="1" baseline="30000" dirty="0" smtClean="0"/>
              <a:t>o</a:t>
            </a:r>
            <a:r>
              <a:rPr lang="en-US" altLang="ja-JP" sz="3200" b="1" dirty="0" smtClean="0"/>
              <a:t>C</a:t>
            </a:r>
            <a:r>
              <a:rPr lang="ja-JP" altLang="en-US" sz="3200" b="1" dirty="0" smtClean="0"/>
              <a:t>以下</a:t>
            </a:r>
            <a:endParaRPr lang="en-US" altLang="ja-JP" sz="3200" b="1" dirty="0" smtClean="0"/>
          </a:p>
          <a:p>
            <a:pPr marL="342900" indent="-342900">
              <a:buFont typeface="Arial" panose="020B0604020202020204" pitchFamily="34" charset="0"/>
              <a:buChar char="•"/>
              <a:defRPr/>
            </a:pPr>
            <a:r>
              <a:rPr lang="ja-JP" altLang="en-US" sz="3200" b="1" dirty="0" smtClean="0"/>
              <a:t>同じ特性のデバイスを作れる</a:t>
            </a:r>
            <a:endParaRPr lang="en-US" altLang="ja-JP" sz="3200" b="1" dirty="0" smtClean="0"/>
          </a:p>
          <a:p>
            <a:pPr marL="342900" indent="-342900">
              <a:buFont typeface="Arial" panose="020B0604020202020204" pitchFamily="34" charset="0"/>
              <a:buChar char="•"/>
              <a:defRPr/>
            </a:pPr>
            <a:r>
              <a:rPr lang="ja-JP" altLang="en-US" sz="3200" b="1" dirty="0" smtClean="0"/>
              <a:t>長い間</a:t>
            </a:r>
            <a:r>
              <a:rPr lang="ja-JP" altLang="en-US" sz="3200" b="1" dirty="0"/>
              <a:t>使</a:t>
            </a:r>
            <a:r>
              <a:rPr lang="ja-JP" altLang="en-US" sz="3200" b="1" dirty="0" smtClean="0"/>
              <a:t>っても</a:t>
            </a:r>
            <a:r>
              <a:rPr lang="ja-JP" altLang="en-US" sz="3200" b="1" dirty="0"/>
              <a:t>特性</a:t>
            </a:r>
            <a:r>
              <a:rPr lang="ja-JP" altLang="en-US" sz="3200" b="1" dirty="0" smtClean="0"/>
              <a:t>が変わらない</a:t>
            </a:r>
            <a:r>
              <a:rPr lang="en-US" altLang="ja-JP" sz="3200" b="1" dirty="0" smtClean="0"/>
              <a:t/>
            </a:r>
            <a:br>
              <a:rPr lang="en-US" altLang="ja-JP" sz="3200" b="1" dirty="0" smtClean="0"/>
            </a:br>
            <a:r>
              <a:rPr lang="ja-JP" altLang="en-US" sz="3200" b="1" dirty="0" smtClean="0"/>
              <a:t>　電圧変化で </a:t>
            </a:r>
            <a:r>
              <a:rPr lang="en-US" altLang="ja-JP" sz="3200" b="1" dirty="0" smtClean="0"/>
              <a:t>&lt;&lt;1</a:t>
            </a:r>
            <a:r>
              <a:rPr lang="ja-JP" altLang="en-US" sz="3200" b="1" dirty="0" smtClean="0"/>
              <a:t> </a:t>
            </a:r>
            <a:r>
              <a:rPr lang="en-US" altLang="ja-JP" sz="3200" b="1" dirty="0" smtClean="0"/>
              <a:t>V</a:t>
            </a:r>
            <a:r>
              <a:rPr lang="ja-JP" altLang="en-US" sz="3200" b="1" dirty="0" err="1" smtClean="0"/>
              <a:t>、</a:t>
            </a:r>
            <a:r>
              <a:rPr lang="ja-JP" altLang="en-US" sz="3200" b="1" dirty="0" smtClean="0"/>
              <a:t>実際は</a:t>
            </a:r>
            <a:r>
              <a:rPr lang="en-US" altLang="ja-JP" sz="3200" b="1" dirty="0" smtClean="0"/>
              <a:t>&lt;0.1</a:t>
            </a:r>
            <a:r>
              <a:rPr lang="ja-JP" altLang="en-US" sz="3200" b="1" dirty="0" smtClean="0"/>
              <a:t> </a:t>
            </a:r>
            <a:r>
              <a:rPr lang="en-US" altLang="ja-JP" sz="3200" b="1" dirty="0" smtClean="0"/>
              <a:t>V</a:t>
            </a:r>
          </a:p>
          <a:p>
            <a:pPr>
              <a:defRPr/>
            </a:pPr>
            <a:endParaRPr lang="en-US" altLang="ja-JP" sz="3200" b="1" dirty="0" smtClean="0"/>
          </a:p>
          <a:p>
            <a:pPr>
              <a:defRPr/>
            </a:pPr>
            <a:r>
              <a:rPr lang="ja-JP" altLang="en-US" sz="3200" b="1" dirty="0" smtClean="0"/>
              <a:t>できれば</a:t>
            </a:r>
            <a:endParaRPr lang="en-US" altLang="ja-JP" sz="3200" b="1" dirty="0" smtClean="0"/>
          </a:p>
          <a:p>
            <a:pPr marL="342900" indent="-342900">
              <a:buFont typeface="Arial" panose="020B0604020202020204" pitchFamily="34" charset="0"/>
              <a:buChar char="•"/>
              <a:defRPr/>
            </a:pPr>
            <a:r>
              <a:rPr lang="ja-JP" altLang="en-US" sz="3200" b="1" dirty="0" smtClean="0"/>
              <a:t>曲げても壊れない</a:t>
            </a:r>
            <a:endParaRPr lang="en-US" altLang="ja-JP" sz="3200" b="1" dirty="0" smtClean="0"/>
          </a:p>
          <a:p>
            <a:pPr marL="342900" indent="-342900">
              <a:buFont typeface="Arial" panose="020B0604020202020204" pitchFamily="34" charset="0"/>
              <a:buChar char="•"/>
              <a:defRPr/>
            </a:pPr>
            <a:r>
              <a:rPr lang="ja-JP" altLang="en-US" sz="3200" b="1" dirty="0" smtClean="0"/>
              <a:t>プラスチック</a:t>
            </a:r>
            <a:r>
              <a:rPr lang="ja-JP" altLang="en-US" sz="3200" b="1" dirty="0"/>
              <a:t>上</a:t>
            </a:r>
            <a:r>
              <a:rPr lang="ja-JP" altLang="en-US" sz="3200" b="1" dirty="0" smtClean="0"/>
              <a:t>に作れる</a:t>
            </a:r>
            <a:endParaRPr lang="en-US" altLang="ja-JP" sz="3200" b="1" dirty="0" smtClean="0"/>
          </a:p>
        </p:txBody>
      </p:sp>
    </p:spTree>
    <p:extLst>
      <p:ext uri="{BB962C8B-B14F-4D97-AF65-F5344CB8AC3E}">
        <p14:creationId xmlns:p14="http://schemas.microsoft.com/office/powerpoint/2010/main" val="4087035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75"/>
          <p:cNvSpPr>
            <a:spLocks noGrp="1" noChangeArrowheads="1"/>
          </p:cNvSpPr>
          <p:nvPr>
            <p:ph type="title" idx="4294967295"/>
          </p:nvPr>
        </p:nvSpPr>
        <p:spPr>
          <a:xfrm>
            <a:off x="0" y="0"/>
            <a:ext cx="9144000" cy="1204686"/>
          </a:xfrm>
        </p:spPr>
        <p:txBody>
          <a:bodyPr/>
          <a:lstStyle/>
          <a:p>
            <a:pPr eaLnBrk="1" hangingPunct="1"/>
            <a:r>
              <a:rPr lang="ja-JP" altLang="en-US" sz="3600" b="1" dirty="0" smtClean="0">
                <a:solidFill>
                  <a:srgbClr val="0000FF"/>
                </a:solidFill>
              </a:rPr>
              <a:t>アモルファス</a:t>
            </a:r>
            <a:r>
              <a:rPr lang="en-US" altLang="ja-JP" sz="3600" b="1" dirty="0" smtClean="0">
                <a:solidFill>
                  <a:srgbClr val="0000FF"/>
                </a:solidFill>
              </a:rPr>
              <a:t>Si</a:t>
            </a:r>
            <a:r>
              <a:rPr lang="ja-JP" altLang="en-US" sz="3600" b="1" dirty="0" smtClean="0">
                <a:solidFill>
                  <a:srgbClr val="0000FF"/>
                </a:solidFill>
              </a:rPr>
              <a:t>トランジスタの特性</a:t>
            </a:r>
            <a:endParaRPr lang="en-US" altLang="ja-JP" sz="3600" b="1" dirty="0" smtClean="0">
              <a:solidFill>
                <a:srgbClr val="0000FF"/>
              </a:solidFill>
            </a:endParaRPr>
          </a:p>
        </p:txBody>
      </p:sp>
      <p:sp>
        <p:nvSpPr>
          <p:cNvPr id="3943498" name="Text Box 1098"/>
          <p:cNvSpPr txBox="1">
            <a:spLocks noChangeArrowheads="1"/>
          </p:cNvSpPr>
          <p:nvPr/>
        </p:nvSpPr>
        <p:spPr bwMode="auto">
          <a:xfrm>
            <a:off x="228600" y="1313548"/>
            <a:ext cx="8763000"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buFont typeface="Arial" panose="020B0604020202020204" pitchFamily="34" charset="0"/>
              <a:buChar char="•"/>
              <a:defRPr/>
            </a:pPr>
            <a:r>
              <a:rPr lang="ja-JP" altLang="en-US" sz="3200" b="1" dirty="0" smtClean="0"/>
              <a:t>多くの</a:t>
            </a:r>
            <a:r>
              <a:rPr lang="ja-JP" altLang="en-US" sz="3200" dirty="0" smtClean="0"/>
              <a:t>電流を流せる</a:t>
            </a:r>
            <a:r>
              <a:rPr lang="en-US" altLang="ja-JP" sz="3200" dirty="0" smtClean="0"/>
              <a:t>:</a:t>
            </a:r>
            <a:r>
              <a:rPr lang="ja-JP" altLang="en-US" sz="3200" dirty="0" smtClean="0"/>
              <a:t> </a:t>
            </a:r>
            <a:r>
              <a:rPr lang="en-US" altLang="ja-JP" sz="3200" dirty="0" smtClean="0"/>
              <a:t/>
            </a:r>
            <a:br>
              <a:rPr lang="en-US" altLang="ja-JP" sz="3200" dirty="0" smtClean="0"/>
            </a:br>
            <a:r>
              <a:rPr lang="ja-JP" altLang="en-US" sz="3200" dirty="0" smtClean="0"/>
              <a:t>　有機</a:t>
            </a:r>
            <a:r>
              <a:rPr lang="en-US" altLang="ja-JP" sz="3200" dirty="0" smtClean="0"/>
              <a:t>EL</a:t>
            </a:r>
            <a:r>
              <a:rPr lang="ja-JP" altLang="en-US" sz="3200" dirty="0" smtClean="0"/>
              <a:t>なら数</a:t>
            </a:r>
            <a:r>
              <a:rPr lang="en-US" altLang="ja-JP" sz="3200" dirty="0" err="1" smtClean="0"/>
              <a:t>μA</a:t>
            </a:r>
            <a:r>
              <a:rPr lang="en-US" altLang="ja-JP" sz="3200" b="1" dirty="0" smtClean="0"/>
              <a:t> (</a:t>
            </a:r>
            <a:r>
              <a:rPr lang="ja-JP" altLang="en-US" sz="3200" b="1" dirty="0" smtClean="0">
                <a:sym typeface="Symbol"/>
              </a:rPr>
              <a:t>移動度</a:t>
            </a:r>
            <a:r>
              <a:rPr lang="en-US" altLang="ja-JP" sz="3200" b="1" dirty="0" smtClean="0"/>
              <a:t> 3 cm</a:t>
            </a:r>
            <a:r>
              <a:rPr lang="en-US" altLang="ja-JP" sz="3200" b="1" baseline="30000" dirty="0" smtClean="0"/>
              <a:t>2</a:t>
            </a:r>
            <a:r>
              <a:rPr lang="en-US" altLang="ja-JP" sz="3200" b="1" dirty="0" smtClean="0"/>
              <a:t>/</a:t>
            </a:r>
            <a:r>
              <a:rPr lang="en-US" altLang="ja-JP" sz="3200" b="1" dirty="0" err="1" smtClean="0"/>
              <a:t>Vs</a:t>
            </a:r>
            <a:r>
              <a:rPr lang="ja-JP" altLang="en-US" sz="3200" b="1" dirty="0" smtClean="0"/>
              <a:t>以上</a:t>
            </a:r>
            <a:r>
              <a:rPr lang="en-US" altLang="ja-JP" sz="3200" b="1" dirty="0" smtClean="0"/>
              <a:t>)</a:t>
            </a:r>
          </a:p>
          <a:p>
            <a:pPr marL="342900" indent="-342900">
              <a:buFont typeface="Arial" panose="020B0604020202020204" pitchFamily="34" charset="0"/>
              <a:buChar char="•"/>
              <a:defRPr/>
            </a:pPr>
            <a:r>
              <a:rPr lang="en-US" altLang="ja-JP" sz="3200" b="1" dirty="0">
                <a:solidFill>
                  <a:srgbClr val="FF0000"/>
                </a:solidFill>
              </a:rPr>
              <a:t>2m</a:t>
            </a:r>
            <a:r>
              <a:rPr lang="ja-JP" altLang="en-US" sz="3200" b="1" dirty="0">
                <a:solidFill>
                  <a:srgbClr val="FF0000"/>
                </a:solidFill>
              </a:rPr>
              <a:t>以上のガラス基板上に作れる</a:t>
            </a:r>
            <a:r>
              <a:rPr lang="en-US" altLang="ja-JP" sz="3200" b="1" dirty="0">
                <a:solidFill>
                  <a:srgbClr val="FF0000"/>
                </a:solidFill>
              </a:rPr>
              <a:t/>
            </a:r>
            <a:br>
              <a:rPr lang="en-US" altLang="ja-JP" sz="3200" b="1" dirty="0">
                <a:solidFill>
                  <a:srgbClr val="FF0000"/>
                </a:solidFill>
              </a:rPr>
            </a:br>
            <a:r>
              <a:rPr lang="ja-JP" altLang="en-US" sz="3200" b="1" dirty="0">
                <a:solidFill>
                  <a:srgbClr val="FF0000"/>
                </a:solidFill>
              </a:rPr>
              <a:t>　温度は</a:t>
            </a:r>
            <a:r>
              <a:rPr lang="en-US" altLang="ja-JP" sz="3200" b="1" dirty="0">
                <a:solidFill>
                  <a:srgbClr val="FF0000"/>
                </a:solidFill>
              </a:rPr>
              <a:t>300</a:t>
            </a:r>
            <a:r>
              <a:rPr lang="en-US" altLang="ja-JP" sz="3200" b="1" baseline="30000" dirty="0">
                <a:solidFill>
                  <a:srgbClr val="FF0000"/>
                </a:solidFill>
              </a:rPr>
              <a:t>o</a:t>
            </a:r>
            <a:r>
              <a:rPr lang="en-US" altLang="ja-JP" sz="3200" b="1" dirty="0">
                <a:solidFill>
                  <a:srgbClr val="FF0000"/>
                </a:solidFill>
              </a:rPr>
              <a:t>C</a:t>
            </a:r>
            <a:r>
              <a:rPr lang="ja-JP" altLang="en-US" sz="3200" b="1" dirty="0">
                <a:solidFill>
                  <a:srgbClr val="FF0000"/>
                </a:solidFill>
              </a:rPr>
              <a:t>以下</a:t>
            </a:r>
            <a:endParaRPr lang="en-US" altLang="ja-JP" sz="3200" b="1" dirty="0">
              <a:solidFill>
                <a:srgbClr val="FF0000"/>
              </a:solidFill>
            </a:endParaRPr>
          </a:p>
          <a:p>
            <a:pPr marL="342900" indent="-342900">
              <a:buFont typeface="Arial" panose="020B0604020202020204" pitchFamily="34" charset="0"/>
              <a:buChar char="•"/>
              <a:defRPr/>
            </a:pPr>
            <a:r>
              <a:rPr lang="ja-JP" altLang="en-US" sz="3200" b="1" dirty="0">
                <a:solidFill>
                  <a:srgbClr val="FF0000"/>
                </a:solidFill>
              </a:rPr>
              <a:t>同じ特性のデバイスを作れる</a:t>
            </a:r>
            <a:endParaRPr lang="en-US" altLang="ja-JP" sz="3200" b="1" dirty="0">
              <a:solidFill>
                <a:srgbClr val="FF0000"/>
              </a:solidFill>
            </a:endParaRPr>
          </a:p>
          <a:p>
            <a:pPr marL="342900" indent="-342900">
              <a:buFont typeface="Arial" panose="020B0604020202020204" pitchFamily="34" charset="0"/>
              <a:buChar char="•"/>
              <a:defRPr/>
            </a:pPr>
            <a:r>
              <a:rPr lang="ja-JP" altLang="en-US" sz="3200" b="1" dirty="0" smtClean="0"/>
              <a:t>長い間</a:t>
            </a:r>
            <a:r>
              <a:rPr lang="ja-JP" altLang="en-US" sz="3200" b="1" dirty="0"/>
              <a:t>使</a:t>
            </a:r>
            <a:r>
              <a:rPr lang="ja-JP" altLang="en-US" sz="3200" b="1" dirty="0" smtClean="0"/>
              <a:t>っても</a:t>
            </a:r>
            <a:r>
              <a:rPr lang="ja-JP" altLang="en-US" sz="3200" b="1" dirty="0"/>
              <a:t>特性</a:t>
            </a:r>
            <a:r>
              <a:rPr lang="ja-JP" altLang="en-US" sz="3200" b="1" dirty="0" smtClean="0"/>
              <a:t>が変わらない</a:t>
            </a:r>
            <a:r>
              <a:rPr lang="en-US" altLang="ja-JP" sz="3200" b="1" dirty="0" smtClean="0"/>
              <a:t/>
            </a:r>
            <a:br>
              <a:rPr lang="en-US" altLang="ja-JP" sz="3200" b="1" dirty="0" smtClean="0"/>
            </a:br>
            <a:r>
              <a:rPr lang="ja-JP" altLang="en-US" sz="3200" b="1" dirty="0" smtClean="0"/>
              <a:t>　電圧変化で </a:t>
            </a:r>
            <a:r>
              <a:rPr lang="en-US" altLang="ja-JP" sz="3200" b="1" dirty="0" smtClean="0"/>
              <a:t>&lt;&lt;1</a:t>
            </a:r>
            <a:r>
              <a:rPr lang="ja-JP" altLang="en-US" sz="3200" b="1" dirty="0" smtClean="0"/>
              <a:t> </a:t>
            </a:r>
            <a:r>
              <a:rPr lang="en-US" altLang="ja-JP" sz="3200" b="1" dirty="0" smtClean="0"/>
              <a:t>V</a:t>
            </a:r>
            <a:r>
              <a:rPr lang="ja-JP" altLang="en-US" sz="3200" b="1" dirty="0" err="1" smtClean="0"/>
              <a:t>、</a:t>
            </a:r>
            <a:r>
              <a:rPr lang="ja-JP" altLang="en-US" sz="3200" b="1" dirty="0" smtClean="0"/>
              <a:t>実際は</a:t>
            </a:r>
            <a:r>
              <a:rPr lang="en-US" altLang="ja-JP" sz="3200" b="1" dirty="0" smtClean="0"/>
              <a:t>&lt;0.1</a:t>
            </a:r>
            <a:r>
              <a:rPr lang="ja-JP" altLang="en-US" sz="3200" b="1" dirty="0" smtClean="0"/>
              <a:t> </a:t>
            </a:r>
            <a:r>
              <a:rPr lang="en-US" altLang="ja-JP" sz="3200" b="1" dirty="0" smtClean="0"/>
              <a:t>V</a:t>
            </a:r>
          </a:p>
          <a:p>
            <a:pPr>
              <a:defRPr/>
            </a:pPr>
            <a:endParaRPr lang="en-US" altLang="ja-JP" sz="3200" b="1" dirty="0" smtClean="0"/>
          </a:p>
          <a:p>
            <a:pPr>
              <a:defRPr/>
            </a:pPr>
            <a:r>
              <a:rPr lang="ja-JP" altLang="en-US" sz="3200" b="1" dirty="0" smtClean="0"/>
              <a:t>できれば</a:t>
            </a:r>
            <a:endParaRPr lang="en-US" altLang="ja-JP" sz="3200" b="1" dirty="0" smtClean="0"/>
          </a:p>
          <a:p>
            <a:pPr marL="342900" indent="-342900">
              <a:buFont typeface="Arial" panose="020B0604020202020204" pitchFamily="34" charset="0"/>
              <a:buChar char="•"/>
              <a:defRPr/>
            </a:pPr>
            <a:r>
              <a:rPr lang="ja-JP" altLang="en-US" sz="3200" b="1" dirty="0" smtClean="0"/>
              <a:t>曲げても壊れない</a:t>
            </a:r>
            <a:endParaRPr lang="en-US" altLang="ja-JP" sz="3200" b="1" dirty="0" smtClean="0"/>
          </a:p>
          <a:p>
            <a:pPr marL="342900" indent="-342900">
              <a:buFont typeface="Arial" panose="020B0604020202020204" pitchFamily="34" charset="0"/>
              <a:buChar char="•"/>
              <a:defRPr/>
            </a:pPr>
            <a:r>
              <a:rPr lang="ja-JP" altLang="en-US" sz="3200" b="1" dirty="0" smtClean="0"/>
              <a:t>プラスチック</a:t>
            </a:r>
            <a:r>
              <a:rPr lang="ja-JP" altLang="en-US" sz="3200" b="1" dirty="0"/>
              <a:t>上</a:t>
            </a:r>
            <a:r>
              <a:rPr lang="ja-JP" altLang="en-US" sz="3200" b="1" dirty="0" smtClean="0"/>
              <a:t>に作れる</a:t>
            </a:r>
            <a:endParaRPr lang="en-US" altLang="ja-JP" sz="3200" b="1" dirty="0" smtClean="0"/>
          </a:p>
        </p:txBody>
      </p:sp>
    </p:spTree>
    <p:extLst>
      <p:ext uri="{BB962C8B-B14F-4D97-AF65-F5344CB8AC3E}">
        <p14:creationId xmlns:p14="http://schemas.microsoft.com/office/powerpoint/2010/main" val="1227801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75"/>
          <p:cNvSpPr>
            <a:spLocks noGrp="1" noChangeArrowheads="1"/>
          </p:cNvSpPr>
          <p:nvPr>
            <p:ph type="title" idx="4294967295"/>
          </p:nvPr>
        </p:nvSpPr>
        <p:spPr>
          <a:xfrm>
            <a:off x="0" y="0"/>
            <a:ext cx="9144000" cy="1204686"/>
          </a:xfrm>
        </p:spPr>
        <p:txBody>
          <a:bodyPr/>
          <a:lstStyle/>
          <a:p>
            <a:pPr eaLnBrk="1" hangingPunct="1"/>
            <a:r>
              <a:rPr lang="ja-JP" altLang="en-US" sz="3600" b="1" dirty="0" smtClean="0">
                <a:solidFill>
                  <a:srgbClr val="0000FF"/>
                </a:solidFill>
              </a:rPr>
              <a:t>多結晶</a:t>
            </a:r>
            <a:r>
              <a:rPr lang="en-US" altLang="ja-JP" sz="3600" b="1" dirty="0" smtClean="0">
                <a:solidFill>
                  <a:srgbClr val="0000FF"/>
                </a:solidFill>
              </a:rPr>
              <a:t>Si</a:t>
            </a:r>
            <a:r>
              <a:rPr lang="ja-JP" altLang="en-US" sz="3600" b="1" dirty="0" smtClean="0">
                <a:solidFill>
                  <a:srgbClr val="0000FF"/>
                </a:solidFill>
              </a:rPr>
              <a:t> トランジスタの特性</a:t>
            </a:r>
            <a:endParaRPr lang="en-US" altLang="ja-JP" sz="3600" b="1" dirty="0" smtClean="0">
              <a:solidFill>
                <a:srgbClr val="0000FF"/>
              </a:solidFill>
            </a:endParaRPr>
          </a:p>
        </p:txBody>
      </p:sp>
      <p:sp>
        <p:nvSpPr>
          <p:cNvPr id="3943498" name="Text Box 1098"/>
          <p:cNvSpPr txBox="1">
            <a:spLocks noChangeArrowheads="1"/>
          </p:cNvSpPr>
          <p:nvPr/>
        </p:nvSpPr>
        <p:spPr bwMode="auto">
          <a:xfrm>
            <a:off x="228600" y="1313548"/>
            <a:ext cx="8763000"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buFont typeface="Arial" panose="020B0604020202020204" pitchFamily="34" charset="0"/>
              <a:buChar char="•"/>
              <a:defRPr/>
            </a:pPr>
            <a:r>
              <a:rPr lang="ja-JP" altLang="en-US" sz="3200" b="1" dirty="0" smtClean="0">
                <a:solidFill>
                  <a:srgbClr val="FF0000"/>
                </a:solidFill>
              </a:rPr>
              <a:t>多くの</a:t>
            </a:r>
            <a:r>
              <a:rPr lang="ja-JP" altLang="en-US" sz="3200" dirty="0" smtClean="0">
                <a:solidFill>
                  <a:srgbClr val="FF0000"/>
                </a:solidFill>
              </a:rPr>
              <a:t>電流を流せる</a:t>
            </a:r>
            <a:r>
              <a:rPr lang="en-US" altLang="ja-JP" sz="3200" dirty="0" smtClean="0">
                <a:solidFill>
                  <a:srgbClr val="FF0000"/>
                </a:solidFill>
              </a:rPr>
              <a:t>:</a:t>
            </a:r>
            <a:r>
              <a:rPr lang="ja-JP" altLang="en-US" sz="3200" dirty="0" smtClean="0">
                <a:solidFill>
                  <a:srgbClr val="FF0000"/>
                </a:solidFill>
              </a:rPr>
              <a:t> </a:t>
            </a:r>
            <a:r>
              <a:rPr lang="en-US" altLang="ja-JP" sz="3200" dirty="0" smtClean="0">
                <a:solidFill>
                  <a:srgbClr val="FF0000"/>
                </a:solidFill>
              </a:rPr>
              <a:t/>
            </a:r>
            <a:br>
              <a:rPr lang="en-US" altLang="ja-JP" sz="3200" dirty="0" smtClean="0">
                <a:solidFill>
                  <a:srgbClr val="FF0000"/>
                </a:solidFill>
              </a:rPr>
            </a:br>
            <a:r>
              <a:rPr lang="ja-JP" altLang="en-US" sz="3200" dirty="0" smtClean="0">
                <a:solidFill>
                  <a:srgbClr val="FF0000"/>
                </a:solidFill>
              </a:rPr>
              <a:t>　有機</a:t>
            </a:r>
            <a:r>
              <a:rPr lang="en-US" altLang="ja-JP" sz="3200" dirty="0" smtClean="0">
                <a:solidFill>
                  <a:srgbClr val="FF0000"/>
                </a:solidFill>
              </a:rPr>
              <a:t>EL</a:t>
            </a:r>
            <a:r>
              <a:rPr lang="ja-JP" altLang="en-US" sz="3200" dirty="0" smtClean="0">
                <a:solidFill>
                  <a:srgbClr val="FF0000"/>
                </a:solidFill>
              </a:rPr>
              <a:t>なら数</a:t>
            </a:r>
            <a:r>
              <a:rPr lang="en-US" altLang="ja-JP" sz="3200" dirty="0" err="1" smtClean="0">
                <a:solidFill>
                  <a:srgbClr val="FF0000"/>
                </a:solidFill>
              </a:rPr>
              <a:t>μA</a:t>
            </a:r>
            <a:r>
              <a:rPr lang="en-US" altLang="ja-JP" sz="3200" b="1" dirty="0" smtClean="0">
                <a:solidFill>
                  <a:srgbClr val="FF0000"/>
                </a:solidFill>
              </a:rPr>
              <a:t> (</a:t>
            </a:r>
            <a:r>
              <a:rPr lang="ja-JP" altLang="en-US" sz="3200" b="1" dirty="0" smtClean="0">
                <a:solidFill>
                  <a:srgbClr val="FF0000"/>
                </a:solidFill>
                <a:sym typeface="Symbol"/>
              </a:rPr>
              <a:t>移動度</a:t>
            </a:r>
            <a:r>
              <a:rPr lang="en-US" altLang="ja-JP" sz="3200" b="1" dirty="0" smtClean="0">
                <a:solidFill>
                  <a:srgbClr val="FF0000"/>
                </a:solidFill>
              </a:rPr>
              <a:t> 3 cm</a:t>
            </a:r>
            <a:r>
              <a:rPr lang="en-US" altLang="ja-JP" sz="3200" b="1" baseline="30000" dirty="0" smtClean="0">
                <a:solidFill>
                  <a:srgbClr val="FF0000"/>
                </a:solidFill>
              </a:rPr>
              <a:t>2</a:t>
            </a:r>
            <a:r>
              <a:rPr lang="en-US" altLang="ja-JP" sz="3200" b="1" dirty="0" smtClean="0">
                <a:solidFill>
                  <a:srgbClr val="FF0000"/>
                </a:solidFill>
              </a:rPr>
              <a:t>/</a:t>
            </a:r>
            <a:r>
              <a:rPr lang="en-US" altLang="ja-JP" sz="3200" b="1" dirty="0" err="1" smtClean="0">
                <a:solidFill>
                  <a:srgbClr val="FF0000"/>
                </a:solidFill>
              </a:rPr>
              <a:t>Vs</a:t>
            </a:r>
            <a:r>
              <a:rPr lang="ja-JP" altLang="en-US" sz="3200" b="1" dirty="0" smtClean="0">
                <a:solidFill>
                  <a:srgbClr val="FF0000"/>
                </a:solidFill>
              </a:rPr>
              <a:t>以上</a:t>
            </a:r>
            <a:r>
              <a:rPr lang="en-US" altLang="ja-JP" sz="3200" b="1" dirty="0" smtClean="0">
                <a:solidFill>
                  <a:srgbClr val="FF0000"/>
                </a:solidFill>
              </a:rPr>
              <a:t>)</a:t>
            </a:r>
          </a:p>
          <a:p>
            <a:pPr marL="342900" indent="-342900">
              <a:buFont typeface="Arial" panose="020B0604020202020204" pitchFamily="34" charset="0"/>
              <a:buChar char="•"/>
              <a:defRPr/>
            </a:pPr>
            <a:r>
              <a:rPr lang="en-US" altLang="ja-JP" sz="3200" b="1" dirty="0"/>
              <a:t>2m</a:t>
            </a:r>
            <a:r>
              <a:rPr lang="ja-JP" altLang="en-US" sz="3200" b="1" dirty="0"/>
              <a:t>以上のガラス基板上に作れる</a:t>
            </a:r>
            <a:r>
              <a:rPr lang="en-US" altLang="ja-JP" sz="3200" b="1" dirty="0"/>
              <a:t/>
            </a:r>
            <a:br>
              <a:rPr lang="en-US" altLang="ja-JP" sz="3200" b="1" dirty="0"/>
            </a:br>
            <a:r>
              <a:rPr lang="ja-JP" altLang="en-US" sz="3200" b="1" dirty="0"/>
              <a:t>　温度は</a:t>
            </a:r>
            <a:r>
              <a:rPr lang="en-US" altLang="ja-JP" sz="3200" b="1" dirty="0"/>
              <a:t>300</a:t>
            </a:r>
            <a:r>
              <a:rPr lang="en-US" altLang="ja-JP" sz="3200" b="1" baseline="30000" dirty="0"/>
              <a:t>o</a:t>
            </a:r>
            <a:r>
              <a:rPr lang="en-US" altLang="ja-JP" sz="3200" b="1" dirty="0"/>
              <a:t>C</a:t>
            </a:r>
            <a:r>
              <a:rPr lang="ja-JP" altLang="en-US" sz="3200" b="1" dirty="0"/>
              <a:t>以下</a:t>
            </a:r>
            <a:endParaRPr lang="en-US" altLang="ja-JP" sz="3200" b="1" dirty="0"/>
          </a:p>
          <a:p>
            <a:pPr marL="342900" indent="-342900">
              <a:buFont typeface="Arial" panose="020B0604020202020204" pitchFamily="34" charset="0"/>
              <a:buChar char="•"/>
              <a:defRPr/>
            </a:pPr>
            <a:r>
              <a:rPr lang="ja-JP" altLang="en-US" sz="3200" b="1" dirty="0"/>
              <a:t>同じ特性のデバイスを作れる</a:t>
            </a:r>
            <a:endParaRPr lang="en-US" altLang="ja-JP" sz="3200" b="1" dirty="0"/>
          </a:p>
          <a:p>
            <a:pPr marL="342900" indent="-342900">
              <a:buFont typeface="Arial" panose="020B0604020202020204" pitchFamily="34" charset="0"/>
              <a:buChar char="•"/>
              <a:defRPr/>
            </a:pPr>
            <a:r>
              <a:rPr lang="ja-JP" altLang="en-US" sz="3200" b="1" dirty="0" smtClean="0">
                <a:solidFill>
                  <a:srgbClr val="FF0000"/>
                </a:solidFill>
              </a:rPr>
              <a:t>長い間</a:t>
            </a:r>
            <a:r>
              <a:rPr lang="ja-JP" altLang="en-US" sz="3200" b="1" dirty="0">
                <a:solidFill>
                  <a:srgbClr val="FF0000"/>
                </a:solidFill>
              </a:rPr>
              <a:t>使</a:t>
            </a:r>
            <a:r>
              <a:rPr lang="ja-JP" altLang="en-US" sz="3200" b="1" dirty="0" smtClean="0">
                <a:solidFill>
                  <a:srgbClr val="FF0000"/>
                </a:solidFill>
              </a:rPr>
              <a:t>っても</a:t>
            </a:r>
            <a:r>
              <a:rPr lang="ja-JP" altLang="en-US" sz="3200" b="1" dirty="0">
                <a:solidFill>
                  <a:srgbClr val="FF0000"/>
                </a:solidFill>
              </a:rPr>
              <a:t>特性</a:t>
            </a:r>
            <a:r>
              <a:rPr lang="ja-JP" altLang="en-US" sz="3200" b="1" dirty="0" smtClean="0">
                <a:solidFill>
                  <a:srgbClr val="FF0000"/>
                </a:solidFill>
              </a:rPr>
              <a:t>が変わらない</a:t>
            </a:r>
            <a:r>
              <a:rPr lang="en-US" altLang="ja-JP" sz="3200" b="1" dirty="0" smtClean="0">
                <a:solidFill>
                  <a:srgbClr val="FF0000"/>
                </a:solidFill>
              </a:rPr>
              <a:t/>
            </a:r>
            <a:br>
              <a:rPr lang="en-US" altLang="ja-JP" sz="3200" b="1" dirty="0" smtClean="0">
                <a:solidFill>
                  <a:srgbClr val="FF0000"/>
                </a:solidFill>
              </a:rPr>
            </a:br>
            <a:r>
              <a:rPr lang="ja-JP" altLang="en-US" sz="3200" b="1" dirty="0" smtClean="0">
                <a:solidFill>
                  <a:srgbClr val="FF0000"/>
                </a:solidFill>
              </a:rPr>
              <a:t>　電圧変化で </a:t>
            </a:r>
            <a:r>
              <a:rPr lang="en-US" altLang="ja-JP" sz="3200" b="1" dirty="0" smtClean="0">
                <a:solidFill>
                  <a:srgbClr val="FF0000"/>
                </a:solidFill>
              </a:rPr>
              <a:t>&lt;&lt;1</a:t>
            </a:r>
            <a:r>
              <a:rPr lang="ja-JP" altLang="en-US" sz="3200" b="1" dirty="0" smtClean="0">
                <a:solidFill>
                  <a:srgbClr val="FF0000"/>
                </a:solidFill>
              </a:rPr>
              <a:t> </a:t>
            </a:r>
            <a:r>
              <a:rPr lang="en-US" altLang="ja-JP" sz="3200" b="1" dirty="0" smtClean="0">
                <a:solidFill>
                  <a:srgbClr val="FF0000"/>
                </a:solidFill>
              </a:rPr>
              <a:t>V</a:t>
            </a:r>
            <a:r>
              <a:rPr lang="ja-JP" altLang="en-US" sz="3200" b="1" dirty="0" err="1" smtClean="0">
                <a:solidFill>
                  <a:srgbClr val="FF0000"/>
                </a:solidFill>
              </a:rPr>
              <a:t>、</a:t>
            </a:r>
            <a:r>
              <a:rPr lang="ja-JP" altLang="en-US" sz="3200" b="1" dirty="0" smtClean="0">
                <a:solidFill>
                  <a:srgbClr val="FF0000"/>
                </a:solidFill>
              </a:rPr>
              <a:t>実際は</a:t>
            </a:r>
            <a:r>
              <a:rPr lang="en-US" altLang="ja-JP" sz="3200" b="1" dirty="0" smtClean="0">
                <a:solidFill>
                  <a:srgbClr val="FF0000"/>
                </a:solidFill>
              </a:rPr>
              <a:t>&lt;0.1</a:t>
            </a:r>
            <a:r>
              <a:rPr lang="ja-JP" altLang="en-US" sz="3200" b="1" dirty="0" smtClean="0">
                <a:solidFill>
                  <a:srgbClr val="FF0000"/>
                </a:solidFill>
              </a:rPr>
              <a:t> </a:t>
            </a:r>
            <a:r>
              <a:rPr lang="en-US" altLang="ja-JP" sz="3200" b="1" dirty="0" smtClean="0">
                <a:solidFill>
                  <a:srgbClr val="FF0000"/>
                </a:solidFill>
              </a:rPr>
              <a:t>V</a:t>
            </a:r>
          </a:p>
          <a:p>
            <a:pPr>
              <a:defRPr/>
            </a:pPr>
            <a:endParaRPr lang="en-US" altLang="ja-JP" sz="3200" b="1" dirty="0" smtClean="0"/>
          </a:p>
          <a:p>
            <a:pPr>
              <a:defRPr/>
            </a:pPr>
            <a:r>
              <a:rPr lang="ja-JP" altLang="en-US" sz="3200" b="1" dirty="0" smtClean="0"/>
              <a:t>できれば</a:t>
            </a:r>
            <a:endParaRPr lang="en-US" altLang="ja-JP" sz="3200" b="1" dirty="0" smtClean="0"/>
          </a:p>
          <a:p>
            <a:pPr marL="342900" indent="-342900">
              <a:buFont typeface="Arial" panose="020B0604020202020204" pitchFamily="34" charset="0"/>
              <a:buChar char="•"/>
              <a:defRPr/>
            </a:pPr>
            <a:r>
              <a:rPr lang="ja-JP" altLang="en-US" sz="3200" b="1" dirty="0" smtClean="0"/>
              <a:t>曲げても壊れない</a:t>
            </a:r>
            <a:endParaRPr lang="en-US" altLang="ja-JP" sz="3200" b="1" dirty="0" smtClean="0"/>
          </a:p>
          <a:p>
            <a:pPr marL="342900" indent="-342900">
              <a:buFont typeface="Arial" panose="020B0604020202020204" pitchFamily="34" charset="0"/>
              <a:buChar char="•"/>
              <a:defRPr/>
            </a:pPr>
            <a:r>
              <a:rPr lang="ja-JP" altLang="en-US" sz="3200" b="1" dirty="0" smtClean="0"/>
              <a:t>プラスチック</a:t>
            </a:r>
            <a:r>
              <a:rPr lang="ja-JP" altLang="en-US" sz="3200" b="1" dirty="0"/>
              <a:t>上</a:t>
            </a:r>
            <a:r>
              <a:rPr lang="ja-JP" altLang="en-US" sz="3200" b="1" dirty="0" smtClean="0"/>
              <a:t>に作れる</a:t>
            </a:r>
            <a:endParaRPr lang="en-US" altLang="ja-JP" sz="3200" b="1" dirty="0" smtClean="0"/>
          </a:p>
        </p:txBody>
      </p:sp>
    </p:spTree>
    <p:extLst>
      <p:ext uri="{BB962C8B-B14F-4D97-AF65-F5344CB8AC3E}">
        <p14:creationId xmlns:p14="http://schemas.microsoft.com/office/powerpoint/2010/main" val="1449676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9619" y="3897652"/>
            <a:ext cx="5253785" cy="2960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4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2539" y="668575"/>
            <a:ext cx="5280865" cy="297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948" name="Rectangle 6"/>
          <p:cNvSpPr>
            <a:spLocks noGrp="1" noChangeArrowheads="1"/>
          </p:cNvSpPr>
          <p:nvPr>
            <p:ph type="title" idx="4294967295"/>
          </p:nvPr>
        </p:nvSpPr>
        <p:spPr>
          <a:xfrm>
            <a:off x="0" y="0"/>
            <a:ext cx="9144000" cy="620713"/>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dirty="0" smtClean="0">
                <a:solidFill>
                  <a:srgbClr val="0000FF"/>
                </a:solidFill>
                <a:latin typeface="Times New Roman" pitchFamily="18" charset="0"/>
                <a:cs typeface="Times New Roman" pitchFamily="18" charset="0"/>
              </a:rPr>
              <a:t>シャープ </a:t>
            </a:r>
            <a:r>
              <a:rPr lang="en-US" altLang="ja-JP" sz="3600" b="1" dirty="0" smtClean="0">
                <a:solidFill>
                  <a:srgbClr val="0000FF"/>
                </a:solidFill>
                <a:latin typeface="Times New Roman" pitchFamily="18" charset="0"/>
                <a:cs typeface="Times New Roman" pitchFamily="18" charset="0"/>
              </a:rPr>
              <a:t>AQUOS Phone</a:t>
            </a:r>
            <a:r>
              <a:rPr lang="ja-JP" altLang="en-US" sz="3600" b="1" dirty="0" smtClean="0">
                <a:solidFill>
                  <a:srgbClr val="0000FF"/>
                </a:solidFill>
                <a:latin typeface="Times New Roman" pitchFamily="18" charset="0"/>
                <a:cs typeface="Times New Roman" pitchFamily="18" charset="0"/>
              </a:rPr>
              <a:t> </a:t>
            </a:r>
            <a:r>
              <a:rPr lang="en-US" altLang="ja-JP" sz="3600" b="1" dirty="0" smtClean="0">
                <a:solidFill>
                  <a:srgbClr val="0000FF"/>
                </a:solidFill>
                <a:latin typeface="Times New Roman" pitchFamily="18" charset="0"/>
                <a:cs typeface="Times New Roman" pitchFamily="18" charset="0"/>
              </a:rPr>
              <a:t>Zeta</a:t>
            </a:r>
            <a:r>
              <a:rPr lang="ja-JP" altLang="en-US" sz="3600" b="1" dirty="0" smtClean="0">
                <a:solidFill>
                  <a:srgbClr val="0000FF"/>
                </a:solidFill>
                <a:latin typeface="Times New Roman" pitchFamily="18" charset="0"/>
                <a:cs typeface="Times New Roman" pitchFamily="18" charset="0"/>
              </a:rPr>
              <a:t> </a:t>
            </a:r>
            <a:r>
              <a:rPr lang="en-US" altLang="ja-JP" sz="3600" b="1" dirty="0" smtClean="0">
                <a:solidFill>
                  <a:srgbClr val="0000FF"/>
                </a:solidFill>
                <a:latin typeface="Times New Roman" pitchFamily="18" charset="0"/>
                <a:cs typeface="Times New Roman" pitchFamily="18" charset="0"/>
              </a:rPr>
              <a:t>SH-02E</a:t>
            </a:r>
            <a:endParaRPr lang="en-US" altLang="ja-JP" sz="3600" b="1" dirty="0" smtClean="0">
              <a:solidFill>
                <a:srgbClr val="0000FF"/>
              </a:solidFill>
              <a:latin typeface="Times New Roman" pitchFamily="18" charset="0"/>
              <a:ea typeface="HG丸ｺﾞｼｯｸM-PRO" pitchFamily="50" charset="-128"/>
              <a:cs typeface="Times New Roman" pitchFamily="18" charset="0"/>
            </a:endParaRPr>
          </a:p>
        </p:txBody>
      </p:sp>
      <p:pic>
        <p:nvPicPr>
          <p:cNvPr id="210950" name="図 2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96413" y="6165850"/>
            <a:ext cx="3054350"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51" name="図 3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778" y="1971514"/>
            <a:ext cx="3503244" cy="262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3" name="正方形/長方形 34"/>
          <p:cNvSpPr>
            <a:spLocks noChangeArrowheads="1"/>
          </p:cNvSpPr>
          <p:nvPr/>
        </p:nvSpPr>
        <p:spPr bwMode="auto">
          <a:xfrm>
            <a:off x="829893" y="1019201"/>
            <a:ext cx="28797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altLang="ja-JP" sz="4800" b="1" dirty="0" smtClean="0">
                <a:solidFill>
                  <a:srgbClr val="FF0000"/>
                </a:solidFill>
                <a:latin typeface="Times New Roman"/>
                <a:ea typeface="ＭＳ Ｐゴシック"/>
              </a:rPr>
              <a:t>IGZO</a:t>
            </a:r>
            <a:endParaRPr lang="en-US" altLang="ja-JP" sz="4800" b="1" dirty="0">
              <a:solidFill>
                <a:srgbClr val="FF0000"/>
              </a:solidFill>
              <a:latin typeface="Times New Roman"/>
              <a:ea typeface="ＭＳ Ｐゴシック"/>
            </a:endParaRPr>
          </a:p>
        </p:txBody>
      </p:sp>
      <p:pic>
        <p:nvPicPr>
          <p:cNvPr id="210955" name="Picture 11" descr="CMカット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77435" y="5072062"/>
            <a:ext cx="19304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56" name="Picture 13" descr="CMカット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4000" y="4239211"/>
            <a:ext cx="19304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5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18623" y="1971514"/>
            <a:ext cx="3248025"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正方形/長方形 34"/>
          <p:cNvSpPr>
            <a:spLocks noChangeArrowheads="1"/>
          </p:cNvSpPr>
          <p:nvPr/>
        </p:nvSpPr>
        <p:spPr bwMode="auto">
          <a:xfrm>
            <a:off x="246657" y="4553922"/>
            <a:ext cx="34629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altLang="ja-JP" sz="4800" b="1" dirty="0" smtClean="0">
                <a:solidFill>
                  <a:srgbClr val="FF0000"/>
                </a:solidFill>
                <a:latin typeface="Times New Roman"/>
                <a:ea typeface="ＭＳ Ｐゴシック"/>
              </a:rPr>
              <a:t>InGaZnO</a:t>
            </a:r>
            <a:r>
              <a:rPr lang="en-US" altLang="ja-JP" sz="4800" b="1" baseline="-25000" dirty="0" smtClean="0">
                <a:solidFill>
                  <a:srgbClr val="FF0000"/>
                </a:solidFill>
                <a:latin typeface="Times New Roman"/>
                <a:ea typeface="ＭＳ Ｐゴシック"/>
              </a:rPr>
              <a:t>4</a:t>
            </a:r>
          </a:p>
          <a:p>
            <a:pPr eaLnBrk="0" hangingPunct="0"/>
            <a:r>
              <a:rPr lang="en-US" altLang="ja-JP" sz="3200" b="1" dirty="0" smtClean="0">
                <a:solidFill>
                  <a:srgbClr val="FF0000"/>
                </a:solidFill>
                <a:latin typeface="Times New Roman"/>
                <a:ea typeface="ＭＳ Ｐゴシック"/>
              </a:rPr>
              <a:t>2000</a:t>
            </a:r>
            <a:r>
              <a:rPr lang="ja-JP" altLang="en-US" sz="3200" b="1" dirty="0" smtClean="0">
                <a:solidFill>
                  <a:srgbClr val="FF0000"/>
                </a:solidFill>
                <a:latin typeface="Times New Roman"/>
                <a:ea typeface="ＭＳ Ｐゴシック"/>
              </a:rPr>
              <a:t>　材料発見</a:t>
            </a:r>
            <a:endParaRPr lang="en-US" altLang="ja-JP" sz="3200" b="1" dirty="0" smtClean="0">
              <a:solidFill>
                <a:srgbClr val="FF0000"/>
              </a:solidFill>
              <a:latin typeface="Times New Roman"/>
              <a:ea typeface="ＭＳ Ｐゴシック"/>
            </a:endParaRPr>
          </a:p>
          <a:p>
            <a:pPr eaLnBrk="0" hangingPunct="0"/>
            <a:r>
              <a:rPr lang="en-US" altLang="ja-JP" sz="3200" b="1" dirty="0" smtClean="0">
                <a:solidFill>
                  <a:srgbClr val="FF0000"/>
                </a:solidFill>
                <a:latin typeface="Times New Roman"/>
                <a:ea typeface="ＭＳ Ｐゴシック"/>
              </a:rPr>
              <a:t>2004</a:t>
            </a:r>
            <a:r>
              <a:rPr lang="ja-JP" altLang="en-US" sz="3200" b="1" dirty="0" smtClean="0">
                <a:solidFill>
                  <a:srgbClr val="FF0000"/>
                </a:solidFill>
                <a:latin typeface="Times New Roman"/>
                <a:ea typeface="ＭＳ Ｐゴシック"/>
              </a:rPr>
              <a:t>　トランジスタ</a:t>
            </a:r>
            <a:r>
              <a:rPr lang="en-US" altLang="ja-JP" sz="3200" b="1" dirty="0" smtClean="0">
                <a:solidFill>
                  <a:srgbClr val="FF0000"/>
                </a:solidFill>
                <a:latin typeface="Times New Roman"/>
                <a:ea typeface="ＭＳ Ｐゴシック"/>
              </a:rPr>
              <a:t/>
            </a:r>
            <a:br>
              <a:rPr lang="en-US" altLang="ja-JP" sz="3200" b="1" dirty="0" smtClean="0">
                <a:solidFill>
                  <a:srgbClr val="FF0000"/>
                </a:solidFill>
                <a:latin typeface="Times New Roman"/>
                <a:ea typeface="ＭＳ Ｐゴシック"/>
              </a:rPr>
            </a:br>
            <a:r>
              <a:rPr lang="ja-JP" altLang="en-US" sz="3200" b="1" dirty="0" smtClean="0">
                <a:solidFill>
                  <a:srgbClr val="FF0000"/>
                </a:solidFill>
                <a:latin typeface="Times New Roman"/>
                <a:ea typeface="ＭＳ Ｐゴシック"/>
              </a:rPr>
              <a:t>　　　　動作</a:t>
            </a:r>
            <a:r>
              <a:rPr lang="en-US" altLang="ja-JP" sz="3200" b="1" dirty="0" smtClean="0">
                <a:solidFill>
                  <a:srgbClr val="FF0000"/>
                </a:solidFill>
                <a:latin typeface="Times New Roman"/>
                <a:ea typeface="ＭＳ Ｐゴシック"/>
              </a:rPr>
              <a:t> </a:t>
            </a:r>
            <a:r>
              <a:rPr lang="ja-JP" altLang="en-US" sz="3200" b="1" dirty="0" smtClean="0">
                <a:solidFill>
                  <a:srgbClr val="FF0000"/>
                </a:solidFill>
                <a:latin typeface="Times New Roman"/>
                <a:ea typeface="ＭＳ Ｐゴシック"/>
              </a:rPr>
              <a:t>　</a:t>
            </a:r>
            <a:endParaRPr lang="en-US" altLang="ja-JP" sz="3200" b="1" dirty="0">
              <a:solidFill>
                <a:srgbClr val="FF0000"/>
              </a:solidFill>
              <a:latin typeface="Times New Roman"/>
              <a:ea typeface="ＭＳ Ｐゴシック"/>
            </a:endParaRPr>
          </a:p>
        </p:txBody>
      </p:sp>
    </p:spTree>
    <p:extLst>
      <p:ext uri="{BB962C8B-B14F-4D97-AF65-F5344CB8AC3E}">
        <p14:creationId xmlns:p14="http://schemas.microsoft.com/office/powerpoint/2010/main" val="4002528426"/>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11" name="CAMERA.WAV"/>
          </p:stSnd>
        </p:sndAc>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75"/>
          <p:cNvSpPr>
            <a:spLocks noGrp="1" noChangeArrowheads="1"/>
          </p:cNvSpPr>
          <p:nvPr>
            <p:ph type="title" idx="4294967295"/>
          </p:nvPr>
        </p:nvSpPr>
        <p:spPr>
          <a:xfrm>
            <a:off x="0" y="0"/>
            <a:ext cx="9144000" cy="1204686"/>
          </a:xfrm>
        </p:spPr>
        <p:txBody>
          <a:bodyPr/>
          <a:lstStyle/>
          <a:p>
            <a:pPr eaLnBrk="1" hangingPunct="1"/>
            <a:r>
              <a:rPr lang="en-US" altLang="ja-JP" sz="3600" b="1" dirty="0" smtClean="0">
                <a:solidFill>
                  <a:srgbClr val="0000FF"/>
                </a:solidFill>
              </a:rPr>
              <a:t>IGZO</a:t>
            </a:r>
            <a:r>
              <a:rPr lang="ja-JP" altLang="en-US" sz="3600" b="1" dirty="0" smtClean="0">
                <a:solidFill>
                  <a:srgbClr val="0000FF"/>
                </a:solidFill>
              </a:rPr>
              <a:t> トランジスタの特性</a:t>
            </a:r>
            <a:endParaRPr lang="en-US" altLang="ja-JP" sz="3600" b="1" dirty="0" smtClean="0">
              <a:solidFill>
                <a:srgbClr val="0000FF"/>
              </a:solidFill>
            </a:endParaRPr>
          </a:p>
        </p:txBody>
      </p:sp>
      <p:sp>
        <p:nvSpPr>
          <p:cNvPr id="3943498" name="Text Box 1098"/>
          <p:cNvSpPr txBox="1">
            <a:spLocks noChangeArrowheads="1"/>
          </p:cNvSpPr>
          <p:nvPr/>
        </p:nvSpPr>
        <p:spPr bwMode="auto">
          <a:xfrm>
            <a:off x="228600" y="1313548"/>
            <a:ext cx="8763000"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buFont typeface="Arial" panose="020B0604020202020204" pitchFamily="34" charset="0"/>
              <a:buChar char="•"/>
              <a:defRPr/>
            </a:pPr>
            <a:r>
              <a:rPr lang="ja-JP" altLang="en-US" sz="3200" b="1" dirty="0" smtClean="0">
                <a:solidFill>
                  <a:srgbClr val="FF0000"/>
                </a:solidFill>
              </a:rPr>
              <a:t>多くの</a:t>
            </a:r>
            <a:r>
              <a:rPr lang="ja-JP" altLang="en-US" sz="3200" dirty="0" smtClean="0">
                <a:solidFill>
                  <a:srgbClr val="FF0000"/>
                </a:solidFill>
              </a:rPr>
              <a:t>電流を流せる</a:t>
            </a:r>
            <a:r>
              <a:rPr lang="en-US" altLang="ja-JP" sz="3200" dirty="0" smtClean="0">
                <a:solidFill>
                  <a:srgbClr val="FF0000"/>
                </a:solidFill>
              </a:rPr>
              <a:t>:</a:t>
            </a:r>
            <a:r>
              <a:rPr lang="ja-JP" altLang="en-US" sz="3200" dirty="0" smtClean="0">
                <a:solidFill>
                  <a:srgbClr val="FF0000"/>
                </a:solidFill>
              </a:rPr>
              <a:t> </a:t>
            </a:r>
            <a:r>
              <a:rPr lang="en-US" altLang="ja-JP" sz="3200" dirty="0" smtClean="0">
                <a:solidFill>
                  <a:srgbClr val="FF0000"/>
                </a:solidFill>
              </a:rPr>
              <a:t/>
            </a:r>
            <a:br>
              <a:rPr lang="en-US" altLang="ja-JP" sz="3200" dirty="0" smtClean="0">
                <a:solidFill>
                  <a:srgbClr val="FF0000"/>
                </a:solidFill>
              </a:rPr>
            </a:br>
            <a:r>
              <a:rPr lang="ja-JP" altLang="en-US" sz="3200" dirty="0" smtClean="0">
                <a:solidFill>
                  <a:srgbClr val="FF0000"/>
                </a:solidFill>
              </a:rPr>
              <a:t>　有機</a:t>
            </a:r>
            <a:r>
              <a:rPr lang="en-US" altLang="ja-JP" sz="3200" dirty="0" smtClean="0">
                <a:solidFill>
                  <a:srgbClr val="FF0000"/>
                </a:solidFill>
              </a:rPr>
              <a:t>EL</a:t>
            </a:r>
            <a:r>
              <a:rPr lang="ja-JP" altLang="en-US" sz="3200" dirty="0" smtClean="0">
                <a:solidFill>
                  <a:srgbClr val="FF0000"/>
                </a:solidFill>
              </a:rPr>
              <a:t>なら数</a:t>
            </a:r>
            <a:r>
              <a:rPr lang="en-US" altLang="ja-JP" sz="3200" dirty="0" err="1" smtClean="0">
                <a:solidFill>
                  <a:srgbClr val="FF0000"/>
                </a:solidFill>
              </a:rPr>
              <a:t>μA</a:t>
            </a:r>
            <a:r>
              <a:rPr lang="en-US" altLang="ja-JP" sz="3200" b="1" dirty="0" smtClean="0">
                <a:solidFill>
                  <a:srgbClr val="FF0000"/>
                </a:solidFill>
              </a:rPr>
              <a:t> (</a:t>
            </a:r>
            <a:r>
              <a:rPr lang="ja-JP" altLang="en-US" sz="3200" b="1" dirty="0" smtClean="0">
                <a:solidFill>
                  <a:srgbClr val="FF0000"/>
                </a:solidFill>
                <a:sym typeface="Symbol"/>
              </a:rPr>
              <a:t>移動度</a:t>
            </a:r>
            <a:r>
              <a:rPr lang="en-US" altLang="ja-JP" sz="3200" b="1" dirty="0" smtClean="0">
                <a:solidFill>
                  <a:srgbClr val="FF0000"/>
                </a:solidFill>
              </a:rPr>
              <a:t> 3 cm</a:t>
            </a:r>
            <a:r>
              <a:rPr lang="en-US" altLang="ja-JP" sz="3200" b="1" baseline="30000" dirty="0" smtClean="0">
                <a:solidFill>
                  <a:srgbClr val="FF0000"/>
                </a:solidFill>
              </a:rPr>
              <a:t>2</a:t>
            </a:r>
            <a:r>
              <a:rPr lang="en-US" altLang="ja-JP" sz="3200" b="1" dirty="0" smtClean="0">
                <a:solidFill>
                  <a:srgbClr val="FF0000"/>
                </a:solidFill>
              </a:rPr>
              <a:t>/</a:t>
            </a:r>
            <a:r>
              <a:rPr lang="en-US" altLang="ja-JP" sz="3200" b="1" dirty="0" err="1" smtClean="0">
                <a:solidFill>
                  <a:srgbClr val="FF0000"/>
                </a:solidFill>
              </a:rPr>
              <a:t>Vs</a:t>
            </a:r>
            <a:r>
              <a:rPr lang="ja-JP" altLang="en-US" sz="3200" b="1" dirty="0" smtClean="0">
                <a:solidFill>
                  <a:srgbClr val="FF0000"/>
                </a:solidFill>
              </a:rPr>
              <a:t>以上</a:t>
            </a:r>
            <a:r>
              <a:rPr lang="en-US" altLang="ja-JP" sz="3200" b="1" dirty="0" smtClean="0">
                <a:solidFill>
                  <a:srgbClr val="FF0000"/>
                </a:solidFill>
              </a:rPr>
              <a:t>)</a:t>
            </a:r>
          </a:p>
          <a:p>
            <a:pPr marL="342900" indent="-342900">
              <a:buFont typeface="Arial" panose="020B0604020202020204" pitchFamily="34" charset="0"/>
              <a:buChar char="•"/>
              <a:defRPr/>
            </a:pPr>
            <a:r>
              <a:rPr lang="en-US" altLang="ja-JP" sz="3200" b="1" dirty="0">
                <a:solidFill>
                  <a:srgbClr val="FF0000"/>
                </a:solidFill>
              </a:rPr>
              <a:t>2m</a:t>
            </a:r>
            <a:r>
              <a:rPr lang="ja-JP" altLang="en-US" sz="3200" b="1" dirty="0">
                <a:solidFill>
                  <a:srgbClr val="FF0000"/>
                </a:solidFill>
              </a:rPr>
              <a:t>以上のガラス基板上に作れる</a:t>
            </a:r>
            <a:r>
              <a:rPr lang="en-US" altLang="ja-JP" sz="3200" b="1" dirty="0">
                <a:solidFill>
                  <a:srgbClr val="FF0000"/>
                </a:solidFill>
              </a:rPr>
              <a:t/>
            </a:r>
            <a:br>
              <a:rPr lang="en-US" altLang="ja-JP" sz="3200" b="1" dirty="0">
                <a:solidFill>
                  <a:srgbClr val="FF0000"/>
                </a:solidFill>
              </a:rPr>
            </a:br>
            <a:r>
              <a:rPr lang="ja-JP" altLang="en-US" sz="3200" b="1" dirty="0">
                <a:solidFill>
                  <a:srgbClr val="FF0000"/>
                </a:solidFill>
              </a:rPr>
              <a:t>　温度は</a:t>
            </a:r>
            <a:r>
              <a:rPr lang="en-US" altLang="ja-JP" sz="3200" b="1" dirty="0">
                <a:solidFill>
                  <a:srgbClr val="FF0000"/>
                </a:solidFill>
              </a:rPr>
              <a:t>300</a:t>
            </a:r>
            <a:r>
              <a:rPr lang="en-US" altLang="ja-JP" sz="3200" b="1" baseline="30000" dirty="0">
                <a:solidFill>
                  <a:srgbClr val="FF0000"/>
                </a:solidFill>
              </a:rPr>
              <a:t>o</a:t>
            </a:r>
            <a:r>
              <a:rPr lang="en-US" altLang="ja-JP" sz="3200" b="1" dirty="0">
                <a:solidFill>
                  <a:srgbClr val="FF0000"/>
                </a:solidFill>
              </a:rPr>
              <a:t>C</a:t>
            </a:r>
            <a:r>
              <a:rPr lang="ja-JP" altLang="en-US" sz="3200" b="1" dirty="0">
                <a:solidFill>
                  <a:srgbClr val="FF0000"/>
                </a:solidFill>
              </a:rPr>
              <a:t>以下</a:t>
            </a:r>
            <a:endParaRPr lang="en-US" altLang="ja-JP" sz="3200" b="1" dirty="0">
              <a:solidFill>
                <a:srgbClr val="FF0000"/>
              </a:solidFill>
            </a:endParaRPr>
          </a:p>
          <a:p>
            <a:pPr marL="342900" indent="-342900">
              <a:buFont typeface="Arial" panose="020B0604020202020204" pitchFamily="34" charset="0"/>
              <a:buChar char="•"/>
              <a:defRPr/>
            </a:pPr>
            <a:r>
              <a:rPr lang="ja-JP" altLang="en-US" sz="3200" b="1" dirty="0">
                <a:solidFill>
                  <a:srgbClr val="FF0000"/>
                </a:solidFill>
              </a:rPr>
              <a:t>同じ特性のデバイスを作れる</a:t>
            </a:r>
            <a:endParaRPr lang="en-US" altLang="ja-JP" sz="3200" b="1" dirty="0">
              <a:solidFill>
                <a:srgbClr val="FF0000"/>
              </a:solidFill>
            </a:endParaRPr>
          </a:p>
          <a:p>
            <a:pPr marL="342900" indent="-342900">
              <a:buFont typeface="Arial" panose="020B0604020202020204" pitchFamily="34" charset="0"/>
              <a:buChar char="•"/>
              <a:defRPr/>
            </a:pPr>
            <a:r>
              <a:rPr lang="ja-JP" altLang="en-US" sz="3200" b="1" dirty="0" smtClean="0">
                <a:solidFill>
                  <a:srgbClr val="FF0000"/>
                </a:solidFill>
              </a:rPr>
              <a:t>長い間</a:t>
            </a:r>
            <a:r>
              <a:rPr lang="ja-JP" altLang="en-US" sz="3200" b="1" dirty="0">
                <a:solidFill>
                  <a:srgbClr val="FF0000"/>
                </a:solidFill>
              </a:rPr>
              <a:t>使</a:t>
            </a:r>
            <a:r>
              <a:rPr lang="ja-JP" altLang="en-US" sz="3200" b="1" dirty="0" smtClean="0">
                <a:solidFill>
                  <a:srgbClr val="FF0000"/>
                </a:solidFill>
              </a:rPr>
              <a:t>っても</a:t>
            </a:r>
            <a:r>
              <a:rPr lang="ja-JP" altLang="en-US" sz="3200" b="1" dirty="0">
                <a:solidFill>
                  <a:srgbClr val="FF0000"/>
                </a:solidFill>
              </a:rPr>
              <a:t>特性</a:t>
            </a:r>
            <a:r>
              <a:rPr lang="ja-JP" altLang="en-US" sz="3200" b="1" dirty="0" smtClean="0">
                <a:solidFill>
                  <a:srgbClr val="FF0000"/>
                </a:solidFill>
              </a:rPr>
              <a:t>が変わらない</a:t>
            </a:r>
            <a:r>
              <a:rPr lang="en-US" altLang="ja-JP" sz="3200" b="1" dirty="0" smtClean="0">
                <a:solidFill>
                  <a:srgbClr val="FF0000"/>
                </a:solidFill>
              </a:rPr>
              <a:t/>
            </a:r>
            <a:br>
              <a:rPr lang="en-US" altLang="ja-JP" sz="3200" b="1" dirty="0" smtClean="0">
                <a:solidFill>
                  <a:srgbClr val="FF0000"/>
                </a:solidFill>
              </a:rPr>
            </a:br>
            <a:r>
              <a:rPr lang="ja-JP" altLang="en-US" sz="3200" b="1" dirty="0" smtClean="0">
                <a:solidFill>
                  <a:srgbClr val="FF0000"/>
                </a:solidFill>
              </a:rPr>
              <a:t>　電圧変化で </a:t>
            </a:r>
            <a:r>
              <a:rPr lang="en-US" altLang="ja-JP" sz="3200" b="1" dirty="0" smtClean="0">
                <a:solidFill>
                  <a:srgbClr val="FF0000"/>
                </a:solidFill>
              </a:rPr>
              <a:t>&lt;&lt;1</a:t>
            </a:r>
            <a:r>
              <a:rPr lang="ja-JP" altLang="en-US" sz="3200" b="1" dirty="0" smtClean="0">
                <a:solidFill>
                  <a:srgbClr val="FF0000"/>
                </a:solidFill>
              </a:rPr>
              <a:t> </a:t>
            </a:r>
            <a:r>
              <a:rPr lang="en-US" altLang="ja-JP" sz="3200" b="1" dirty="0" smtClean="0">
                <a:solidFill>
                  <a:srgbClr val="FF0000"/>
                </a:solidFill>
              </a:rPr>
              <a:t>V</a:t>
            </a:r>
            <a:r>
              <a:rPr lang="ja-JP" altLang="en-US" sz="3200" b="1" dirty="0" err="1" smtClean="0">
                <a:solidFill>
                  <a:srgbClr val="FF0000"/>
                </a:solidFill>
              </a:rPr>
              <a:t>、</a:t>
            </a:r>
            <a:r>
              <a:rPr lang="ja-JP" altLang="en-US" sz="3200" b="1" dirty="0" smtClean="0">
                <a:solidFill>
                  <a:srgbClr val="FF0000"/>
                </a:solidFill>
              </a:rPr>
              <a:t>実際は</a:t>
            </a:r>
            <a:r>
              <a:rPr lang="en-US" altLang="ja-JP" sz="3200" b="1" dirty="0" smtClean="0">
                <a:solidFill>
                  <a:srgbClr val="FF0000"/>
                </a:solidFill>
              </a:rPr>
              <a:t>&lt;0.1</a:t>
            </a:r>
            <a:r>
              <a:rPr lang="ja-JP" altLang="en-US" sz="3200" b="1" dirty="0" smtClean="0">
                <a:solidFill>
                  <a:srgbClr val="FF0000"/>
                </a:solidFill>
              </a:rPr>
              <a:t> </a:t>
            </a:r>
            <a:r>
              <a:rPr lang="en-US" altLang="ja-JP" sz="3200" b="1" dirty="0" smtClean="0">
                <a:solidFill>
                  <a:srgbClr val="FF0000"/>
                </a:solidFill>
              </a:rPr>
              <a:t>V</a:t>
            </a:r>
          </a:p>
          <a:p>
            <a:pPr>
              <a:defRPr/>
            </a:pPr>
            <a:endParaRPr lang="en-US" altLang="ja-JP" sz="3200" b="1" dirty="0" smtClean="0"/>
          </a:p>
          <a:p>
            <a:pPr>
              <a:defRPr/>
            </a:pPr>
            <a:r>
              <a:rPr lang="ja-JP" altLang="en-US" sz="3200" b="1" dirty="0" smtClean="0"/>
              <a:t>できれば</a:t>
            </a:r>
            <a:endParaRPr lang="en-US" altLang="ja-JP" sz="3200" b="1" dirty="0" smtClean="0"/>
          </a:p>
          <a:p>
            <a:pPr marL="342900" indent="-342900">
              <a:buFont typeface="Arial" panose="020B0604020202020204" pitchFamily="34" charset="0"/>
              <a:buChar char="•"/>
              <a:defRPr/>
            </a:pPr>
            <a:r>
              <a:rPr lang="ja-JP" altLang="en-US" sz="3200" b="1" dirty="0" smtClean="0">
                <a:solidFill>
                  <a:srgbClr val="FF0000"/>
                </a:solidFill>
              </a:rPr>
              <a:t>曲げても壊れない</a:t>
            </a:r>
            <a:endParaRPr lang="en-US" altLang="ja-JP" sz="3200" b="1" dirty="0" smtClean="0">
              <a:solidFill>
                <a:srgbClr val="FF0000"/>
              </a:solidFill>
            </a:endParaRPr>
          </a:p>
          <a:p>
            <a:pPr marL="342900" indent="-342900">
              <a:buFont typeface="Arial" panose="020B0604020202020204" pitchFamily="34" charset="0"/>
              <a:buChar char="•"/>
              <a:defRPr/>
            </a:pPr>
            <a:r>
              <a:rPr lang="ja-JP" altLang="en-US" sz="3200" b="1" dirty="0" smtClean="0">
                <a:solidFill>
                  <a:srgbClr val="FF0000"/>
                </a:solidFill>
              </a:rPr>
              <a:t>プラスチック</a:t>
            </a:r>
            <a:r>
              <a:rPr lang="ja-JP" altLang="en-US" sz="3200" b="1" dirty="0">
                <a:solidFill>
                  <a:srgbClr val="FF0000"/>
                </a:solidFill>
              </a:rPr>
              <a:t>上</a:t>
            </a:r>
            <a:r>
              <a:rPr lang="ja-JP" altLang="en-US" sz="3200" b="1" dirty="0" smtClean="0">
                <a:solidFill>
                  <a:srgbClr val="FF0000"/>
                </a:solidFill>
              </a:rPr>
              <a:t>に作れる</a:t>
            </a:r>
            <a:endParaRPr lang="en-US" altLang="ja-JP" sz="3200" b="1" dirty="0" smtClean="0">
              <a:solidFill>
                <a:srgbClr val="FF0000"/>
              </a:solidFill>
            </a:endParaRPr>
          </a:p>
        </p:txBody>
      </p:sp>
    </p:spTree>
    <p:extLst>
      <p:ext uri="{BB962C8B-B14F-4D97-AF65-F5344CB8AC3E}">
        <p14:creationId xmlns:p14="http://schemas.microsoft.com/office/powerpoint/2010/main" val="1655007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0" y="0"/>
            <a:ext cx="9144000" cy="6858000"/>
          </a:xfrm>
          <a:prstGeom prst="rect">
            <a:avLst/>
          </a:prstGeom>
          <a:gradFill rotWithShape="0">
            <a:gsLst>
              <a:gs pos="0">
                <a:srgbClr val="DDFFDD"/>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z="2400" b="1" dirty="0" smtClean="0">
              <a:solidFill>
                <a:srgbClr val="0000FF"/>
              </a:solidFill>
              <a:latin typeface="Times New Roman" pitchFamily="18" charset="0"/>
              <a:ea typeface="HG丸ｺﾞｼｯｸM-PRO" pitchFamily="50" charset="-128"/>
            </a:endParaRPr>
          </a:p>
        </p:txBody>
      </p:sp>
      <p:sp>
        <p:nvSpPr>
          <p:cNvPr id="21507" name="Rectangle 3"/>
          <p:cNvSpPr>
            <a:spLocks noChangeArrowheads="1"/>
          </p:cNvSpPr>
          <p:nvPr/>
        </p:nvSpPr>
        <p:spPr bwMode="auto">
          <a:xfrm>
            <a:off x="0" y="2362200"/>
            <a:ext cx="914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endParaRPr lang="ja-JP" altLang="ja-JP" sz="4400">
              <a:solidFill>
                <a:srgbClr val="000000"/>
              </a:solidFill>
              <a:latin typeface="Times New Roman" pitchFamily="18" charset="0"/>
            </a:endParaRPr>
          </a:p>
        </p:txBody>
      </p:sp>
      <p:sp>
        <p:nvSpPr>
          <p:cNvPr id="2"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ja-JP" altLang="en-US" sz="4400" b="1">
              <a:solidFill>
                <a:prstClr val="black"/>
              </a:solidFill>
              <a:latin typeface="Times New Roman" pitchFamily="18" charset="0"/>
            </a:endParaRPr>
          </a:p>
        </p:txBody>
      </p:sp>
      <p:sp>
        <p:nvSpPr>
          <p:cNvPr id="3" name="Rectangle 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ja-JP" altLang="en-US" sz="4400" b="1">
              <a:solidFill>
                <a:prstClr val="black"/>
              </a:solidFill>
              <a:latin typeface="Times New Roman" pitchFamily="18" charset="0"/>
            </a:endParaRPr>
          </a:p>
        </p:txBody>
      </p:sp>
      <p:sp>
        <p:nvSpPr>
          <p:cNvPr id="8" name="タイトル 4"/>
          <p:cNvSpPr txBox="1">
            <a:spLocks/>
          </p:cNvSpPr>
          <p:nvPr/>
        </p:nvSpPr>
        <p:spPr>
          <a:xfrm>
            <a:off x="0" y="152399"/>
            <a:ext cx="9161462" cy="9144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eaLnBrk="1" hangingPunct="1"/>
            <a:r>
              <a:rPr lang="ja-JP" altLang="en-US" sz="3600" b="1" kern="1200" smtClean="0">
                <a:solidFill>
                  <a:srgbClr val="0000FF"/>
                </a:solidFill>
                <a:latin typeface="Times New Roman"/>
                <a:cs typeface="+mn-cs"/>
              </a:rPr>
              <a:t>講演の内容</a:t>
            </a:r>
            <a:endParaRPr lang="ja-JP" altLang="en-US" sz="3600" b="1" kern="1200" dirty="0">
              <a:solidFill>
                <a:srgbClr val="0000FF"/>
              </a:solidFill>
              <a:latin typeface="Times New Roman"/>
              <a:cs typeface="+mn-cs"/>
            </a:endParaRPr>
          </a:p>
        </p:txBody>
      </p:sp>
      <p:sp>
        <p:nvSpPr>
          <p:cNvPr id="9" name="正方形/長方形 8"/>
          <p:cNvSpPr/>
          <p:nvPr/>
        </p:nvSpPr>
        <p:spPr>
          <a:xfrm>
            <a:off x="122194" y="1695478"/>
            <a:ext cx="8991600" cy="3046988"/>
          </a:xfrm>
          <a:prstGeom prst="rect">
            <a:avLst/>
          </a:prstGeom>
        </p:spPr>
        <p:txBody>
          <a:bodyPr wrap="square">
            <a:spAutoFit/>
          </a:bodyPr>
          <a:lstStyle/>
          <a:p>
            <a:r>
              <a:rPr lang="ja-JP" altLang="en-US" sz="3200" b="1" dirty="0" smtClean="0">
                <a:solidFill>
                  <a:schemeClr val="bg1">
                    <a:lumMod val="75000"/>
                  </a:schemeClr>
                </a:solidFill>
                <a:latin typeface="Times New Roman"/>
              </a:rPr>
              <a:t>・ 最近のディスプレイ技術</a:t>
            </a:r>
            <a:r>
              <a:rPr lang="en-US" altLang="ja-JP" sz="3200" b="1" dirty="0" smtClean="0">
                <a:solidFill>
                  <a:schemeClr val="bg1">
                    <a:lumMod val="75000"/>
                  </a:schemeClr>
                </a:solidFill>
                <a:latin typeface="Times New Roman"/>
              </a:rPr>
              <a:t/>
            </a:r>
            <a:br>
              <a:rPr lang="en-US" altLang="ja-JP" sz="3200" b="1" dirty="0" smtClean="0">
                <a:solidFill>
                  <a:schemeClr val="bg1">
                    <a:lumMod val="75000"/>
                  </a:schemeClr>
                </a:solidFill>
                <a:latin typeface="Times New Roman"/>
              </a:rPr>
            </a:br>
            <a:r>
              <a:rPr lang="ja-JP" altLang="en-US" sz="3200" b="1" dirty="0" smtClean="0">
                <a:solidFill>
                  <a:schemeClr val="bg1">
                    <a:lumMod val="75000"/>
                  </a:schemeClr>
                </a:solidFill>
                <a:latin typeface="Times New Roman"/>
              </a:rPr>
              <a:t>・ </a:t>
            </a:r>
            <a:r>
              <a:rPr lang="ja-JP" altLang="en-US" sz="3200" b="1" dirty="0">
                <a:solidFill>
                  <a:schemeClr val="bg1">
                    <a:lumMod val="75000"/>
                  </a:schemeClr>
                </a:solidFill>
                <a:latin typeface="Times New Roman"/>
              </a:rPr>
              <a:t>平面</a:t>
            </a:r>
            <a:r>
              <a:rPr lang="en-US" altLang="ja-JP" sz="3200" b="1" dirty="0">
                <a:solidFill>
                  <a:schemeClr val="bg1">
                    <a:lumMod val="75000"/>
                  </a:schemeClr>
                </a:solidFill>
                <a:latin typeface="Times New Roman"/>
              </a:rPr>
              <a:t>TV</a:t>
            </a:r>
            <a:r>
              <a:rPr lang="ja-JP" altLang="en-US" sz="3200" b="1" dirty="0">
                <a:solidFill>
                  <a:schemeClr val="bg1">
                    <a:lumMod val="75000"/>
                  </a:schemeClr>
                </a:solidFill>
                <a:latin typeface="Times New Roman"/>
              </a:rPr>
              <a:t>はどのようにして動くのか</a:t>
            </a:r>
            <a:endParaRPr lang="en-US" altLang="ja-JP" sz="3200" b="1" dirty="0">
              <a:solidFill>
                <a:schemeClr val="bg1">
                  <a:lumMod val="75000"/>
                </a:schemeClr>
              </a:solidFill>
              <a:latin typeface="Times New Roman"/>
            </a:endParaRPr>
          </a:p>
          <a:p>
            <a:r>
              <a:rPr lang="ja-JP" altLang="en-US" sz="3200" b="1" dirty="0">
                <a:latin typeface="Times New Roman"/>
              </a:rPr>
              <a:t>・ 酸化物がなぜ面白いか</a:t>
            </a:r>
            <a:endParaRPr lang="en-US" altLang="ja-JP" sz="3200" b="1" dirty="0">
              <a:latin typeface="Times New Roman"/>
            </a:endParaRPr>
          </a:p>
          <a:p>
            <a:r>
              <a:rPr lang="ja-JP" altLang="en-US" sz="3200" b="1" dirty="0" smtClean="0">
                <a:latin typeface="Times New Roman"/>
              </a:rPr>
              <a:t>・ </a:t>
            </a:r>
            <a:r>
              <a:rPr lang="ja-JP" altLang="en-US" sz="3200" b="1" dirty="0">
                <a:latin typeface="Times New Roman"/>
              </a:rPr>
              <a:t>なぜ 「ガラス半導体」 が大事なのか</a:t>
            </a:r>
            <a:endParaRPr lang="en-US" altLang="ja-JP" sz="3200" b="1" dirty="0">
              <a:latin typeface="Times New Roman"/>
            </a:endParaRPr>
          </a:p>
          <a:p>
            <a:r>
              <a:rPr lang="ja-JP" altLang="en-US" sz="3200" b="1" dirty="0" smtClean="0">
                <a:solidFill>
                  <a:schemeClr val="bg1">
                    <a:lumMod val="75000"/>
                  </a:schemeClr>
                </a:solidFill>
                <a:latin typeface="Times New Roman"/>
              </a:rPr>
              <a:t>・ 「</a:t>
            </a:r>
            <a:r>
              <a:rPr lang="ja-JP" altLang="en-US" sz="3200" b="1" dirty="0">
                <a:solidFill>
                  <a:schemeClr val="bg1">
                    <a:lumMod val="75000"/>
                  </a:schemeClr>
                </a:solidFill>
                <a:latin typeface="Times New Roman"/>
              </a:rPr>
              <a:t>ガラス半導体」が実用化されるまで</a:t>
            </a:r>
            <a:endParaRPr lang="en-US" altLang="ja-JP" sz="3200" b="1" dirty="0">
              <a:solidFill>
                <a:schemeClr val="bg1">
                  <a:lumMod val="75000"/>
                </a:schemeClr>
              </a:solidFill>
              <a:latin typeface="Times New Roman"/>
            </a:endParaRPr>
          </a:p>
          <a:p>
            <a:r>
              <a:rPr lang="ja-JP" altLang="en-US" sz="3200" b="1" dirty="0">
                <a:solidFill>
                  <a:schemeClr val="bg1">
                    <a:lumMod val="75000"/>
                  </a:schemeClr>
                </a:solidFill>
                <a:latin typeface="Times New Roman"/>
              </a:rPr>
              <a:t>・ 「ガラス半導体」 </a:t>
            </a:r>
            <a:r>
              <a:rPr lang="ja-JP" altLang="en-US" sz="3200" b="1" dirty="0" smtClean="0">
                <a:solidFill>
                  <a:schemeClr val="bg1">
                    <a:lumMod val="75000"/>
                  </a:schemeClr>
                </a:solidFill>
                <a:latin typeface="Times New Roman"/>
              </a:rPr>
              <a:t>で何ができるようになるのか</a:t>
            </a:r>
            <a:endParaRPr lang="ja-JP" altLang="en-US" sz="3200" dirty="0">
              <a:solidFill>
                <a:schemeClr val="bg1">
                  <a:lumMod val="75000"/>
                </a:schemeClr>
              </a:solidFill>
            </a:endParaRPr>
          </a:p>
        </p:txBody>
      </p:sp>
    </p:spTree>
    <p:extLst>
      <p:ext uri="{BB962C8B-B14F-4D97-AF65-F5344CB8AC3E}">
        <p14:creationId xmlns:p14="http://schemas.microsoft.com/office/powerpoint/2010/main" val="5244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026"/>
          <p:cNvSpPr txBox="1">
            <a:spLocks noChangeArrowheads="1"/>
          </p:cNvSpPr>
          <p:nvPr/>
        </p:nvSpPr>
        <p:spPr bwMode="auto">
          <a:xfrm>
            <a:off x="6648450" y="304800"/>
            <a:ext cx="2495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sz="1200" smtClean="0">
                <a:solidFill>
                  <a:srgbClr val="000000"/>
                </a:solidFill>
              </a:rPr>
              <a:t>化学</a:t>
            </a:r>
            <a:r>
              <a:rPr lang="en-US" altLang="ja-JP" sz="1200" smtClean="0">
                <a:solidFill>
                  <a:srgbClr val="000000"/>
                </a:solidFill>
              </a:rPr>
              <a:t>I</a:t>
            </a:r>
            <a:r>
              <a:rPr lang="ja-JP" altLang="en-US" sz="1200" smtClean="0">
                <a:solidFill>
                  <a:srgbClr val="000000"/>
                </a:solidFill>
              </a:rPr>
              <a:t>、数件出版、平成</a:t>
            </a:r>
            <a:r>
              <a:rPr lang="en-US" altLang="ja-JP" sz="1200" smtClean="0">
                <a:solidFill>
                  <a:srgbClr val="000000"/>
                </a:solidFill>
              </a:rPr>
              <a:t>14</a:t>
            </a:r>
            <a:r>
              <a:rPr lang="ja-JP" altLang="en-US" sz="1200" smtClean="0">
                <a:solidFill>
                  <a:srgbClr val="000000"/>
                </a:solidFill>
              </a:rPr>
              <a:t>年</a:t>
            </a:r>
            <a:r>
              <a:rPr lang="en-US" altLang="ja-JP" sz="1200" smtClean="0">
                <a:solidFill>
                  <a:srgbClr val="000000"/>
                </a:solidFill>
              </a:rPr>
              <a:t>3</a:t>
            </a:r>
            <a:r>
              <a:rPr lang="ja-JP" altLang="en-US" sz="1200" smtClean="0">
                <a:solidFill>
                  <a:srgbClr val="000000"/>
                </a:solidFill>
              </a:rPr>
              <a:t>月検定</a:t>
            </a:r>
          </a:p>
        </p:txBody>
      </p:sp>
      <p:sp>
        <p:nvSpPr>
          <p:cNvPr id="31747" name="Rectangle 1027"/>
          <p:cNvSpPr>
            <a:spLocks noGrp="1" noChangeArrowheads="1"/>
          </p:cNvSpPr>
          <p:nvPr>
            <p:ph type="title"/>
          </p:nvPr>
        </p:nvSpPr>
        <p:spPr>
          <a:xfrm>
            <a:off x="0" y="0"/>
            <a:ext cx="9220200" cy="762000"/>
          </a:xfrm>
        </p:spPr>
        <p:txBody>
          <a:bodyPr/>
          <a:lstStyle/>
          <a:p>
            <a:pPr eaLnBrk="1" hangingPunct="1"/>
            <a:r>
              <a:rPr lang="ja-JP" altLang="en-US" sz="3600" b="1" dirty="0" smtClean="0">
                <a:solidFill>
                  <a:srgbClr val="0000FF"/>
                </a:solidFill>
                <a:ea typeface="ＨＧ丸ゴシックB" charset="-128"/>
              </a:rPr>
              <a:t>酸化物はどこに？</a:t>
            </a:r>
          </a:p>
        </p:txBody>
      </p:sp>
      <p:pic>
        <p:nvPicPr>
          <p:cNvPr id="31748"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17538"/>
            <a:ext cx="8839200" cy="624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9" name="Rectangle 1029"/>
          <p:cNvSpPr>
            <a:spLocks noChangeArrowheads="1"/>
          </p:cNvSpPr>
          <p:nvPr/>
        </p:nvSpPr>
        <p:spPr bwMode="auto">
          <a:xfrm>
            <a:off x="2438400" y="1143000"/>
            <a:ext cx="1066800" cy="12954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31750" name="Rectangle 1030"/>
          <p:cNvSpPr>
            <a:spLocks noChangeArrowheads="1"/>
          </p:cNvSpPr>
          <p:nvPr/>
        </p:nvSpPr>
        <p:spPr bwMode="auto">
          <a:xfrm>
            <a:off x="3505200" y="1143000"/>
            <a:ext cx="1143000" cy="16002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31751" name="Rectangle 1031"/>
          <p:cNvSpPr>
            <a:spLocks noChangeArrowheads="1"/>
          </p:cNvSpPr>
          <p:nvPr/>
        </p:nvSpPr>
        <p:spPr bwMode="auto">
          <a:xfrm>
            <a:off x="4800600" y="4800600"/>
            <a:ext cx="1295400" cy="7620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31752" name="Rectangle 1032"/>
          <p:cNvSpPr>
            <a:spLocks noChangeArrowheads="1"/>
          </p:cNvSpPr>
          <p:nvPr/>
        </p:nvSpPr>
        <p:spPr bwMode="auto">
          <a:xfrm>
            <a:off x="7620000" y="1143000"/>
            <a:ext cx="1219200" cy="23622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31753" name="Rectangle 1033"/>
          <p:cNvSpPr>
            <a:spLocks noChangeArrowheads="1"/>
          </p:cNvSpPr>
          <p:nvPr/>
        </p:nvSpPr>
        <p:spPr bwMode="auto">
          <a:xfrm>
            <a:off x="7391400" y="3657600"/>
            <a:ext cx="1447800" cy="166687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31754" name="Rectangle 1034"/>
          <p:cNvSpPr>
            <a:spLocks noChangeArrowheads="1"/>
          </p:cNvSpPr>
          <p:nvPr/>
        </p:nvSpPr>
        <p:spPr bwMode="auto">
          <a:xfrm>
            <a:off x="7467600" y="5410200"/>
            <a:ext cx="1447800" cy="1371600"/>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
        <p:nvSpPr>
          <p:cNvPr id="31755" name="Rectangle 1035"/>
          <p:cNvSpPr>
            <a:spLocks noChangeArrowheads="1"/>
          </p:cNvSpPr>
          <p:nvPr/>
        </p:nvSpPr>
        <p:spPr bwMode="auto">
          <a:xfrm>
            <a:off x="4800600" y="5638800"/>
            <a:ext cx="1323975" cy="1143000"/>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a:solidFill>
                <a:srgbClr val="000000"/>
              </a:solidFill>
            </a:endParaRPr>
          </a:p>
        </p:txBody>
      </p:sp>
    </p:spTree>
    <p:extLst>
      <p:ext uri="{BB962C8B-B14F-4D97-AF65-F5344CB8AC3E}">
        <p14:creationId xmlns:p14="http://schemas.microsoft.com/office/powerpoint/2010/main" val="3824693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1026"/>
          <p:cNvSpPr>
            <a:spLocks noGrp="1" noChangeArrowheads="1"/>
          </p:cNvSpPr>
          <p:nvPr>
            <p:ph type="title"/>
          </p:nvPr>
        </p:nvSpPr>
        <p:spPr>
          <a:xfrm>
            <a:off x="0" y="0"/>
            <a:ext cx="9220200" cy="762000"/>
          </a:xfrm>
        </p:spPr>
        <p:txBody>
          <a:bodyPr/>
          <a:lstStyle/>
          <a:p>
            <a:r>
              <a:rPr lang="ja-JP" altLang="en-US" sz="3600" b="1" dirty="0" smtClean="0">
                <a:solidFill>
                  <a:srgbClr val="0000FF"/>
                </a:solidFill>
                <a:ea typeface="ＨＧ丸ゴシックB" charset="-128"/>
              </a:rPr>
              <a:t>宝石の多くも酸化物</a:t>
            </a:r>
            <a:endParaRPr lang="ja-JP" altLang="en-US" sz="3600" b="1" dirty="0">
              <a:solidFill>
                <a:srgbClr val="0000FF"/>
              </a:solidFill>
              <a:ea typeface="ＨＧ丸ゴシックB" charset="-128"/>
            </a:endParaRPr>
          </a:p>
        </p:txBody>
      </p:sp>
      <p:pic>
        <p:nvPicPr>
          <p:cNvPr id="723971" name="Picture 10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1828800"/>
            <a:ext cx="224631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3972" name="Rectangle 1028"/>
          <p:cNvSpPr>
            <a:spLocks noChangeArrowheads="1"/>
          </p:cNvSpPr>
          <p:nvPr/>
        </p:nvSpPr>
        <p:spPr bwMode="auto">
          <a:xfrm>
            <a:off x="3886200" y="4572000"/>
            <a:ext cx="3048000" cy="131445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600" b="1">
                <a:solidFill>
                  <a:srgbClr val="000000"/>
                </a:solidFill>
                <a:latin typeface="ＭＳ 明朝" pitchFamily="17" charset="-128"/>
                <a:ea typeface="ＭＳ 明朝" pitchFamily="17" charset="-128"/>
              </a:rPr>
              <a:t>人工宝石</a:t>
            </a:r>
            <a:br>
              <a:rPr lang="ja-JP" altLang="en-US" sz="1600" b="1">
                <a:solidFill>
                  <a:srgbClr val="000000"/>
                </a:solidFill>
                <a:latin typeface="ＭＳ 明朝" pitchFamily="17" charset="-128"/>
                <a:ea typeface="ＭＳ 明朝" pitchFamily="17" charset="-128"/>
              </a:rPr>
            </a:br>
            <a:r>
              <a:rPr lang="ja-JP" altLang="en-US" sz="1600" b="1">
                <a:solidFill>
                  <a:srgbClr val="000000"/>
                </a:solidFill>
                <a:latin typeface="ＭＳ 明朝" pitchFamily="17" charset="-128"/>
                <a:ea typeface="ＭＳ 明朝" pitchFamily="17" charset="-128"/>
              </a:rPr>
              <a:t>　中央</a:t>
            </a:r>
            <a:r>
              <a:rPr lang="en-US" altLang="ja-JP" sz="1600" b="1">
                <a:solidFill>
                  <a:srgbClr val="000000"/>
                </a:solidFill>
                <a:latin typeface="ＭＳ 明朝" pitchFamily="17" charset="-128"/>
                <a:ea typeface="ＭＳ 明朝" pitchFamily="17" charset="-128"/>
              </a:rPr>
              <a:t>: </a:t>
            </a:r>
            <a:r>
              <a:rPr lang="ja-JP" altLang="en-US" sz="1600" b="1">
                <a:solidFill>
                  <a:srgbClr val="000000"/>
                </a:solidFill>
                <a:latin typeface="ＭＳ 明朝" pitchFamily="17" charset="-128"/>
                <a:ea typeface="ＭＳ 明朝" pitchFamily="17" charset="-128"/>
              </a:rPr>
              <a:t>ルビー</a:t>
            </a:r>
            <a:br>
              <a:rPr lang="ja-JP" altLang="en-US" sz="1600" b="1">
                <a:solidFill>
                  <a:srgbClr val="000000"/>
                </a:solidFill>
                <a:latin typeface="ＭＳ 明朝" pitchFamily="17" charset="-128"/>
                <a:ea typeface="ＭＳ 明朝" pitchFamily="17" charset="-128"/>
              </a:rPr>
            </a:br>
            <a:r>
              <a:rPr lang="ja-JP" altLang="en-US" sz="1600" b="1">
                <a:solidFill>
                  <a:srgbClr val="000000"/>
                </a:solidFill>
                <a:latin typeface="ＭＳ 明朝" pitchFamily="17" charset="-128"/>
                <a:ea typeface="ＭＳ 明朝" pitchFamily="17" charset="-128"/>
              </a:rPr>
              <a:t>　周囲：ルビー</a:t>
            </a:r>
            <a:r>
              <a:rPr lang="en-US" altLang="ja-JP" sz="1600" b="1">
                <a:solidFill>
                  <a:srgbClr val="000000"/>
                </a:solidFill>
                <a:latin typeface="ＭＳ 明朝" pitchFamily="17" charset="-128"/>
                <a:ea typeface="ＭＳ 明朝" pitchFamily="17" charset="-128"/>
              </a:rPr>
              <a:t>5</a:t>
            </a:r>
            <a:r>
              <a:rPr lang="ja-JP" altLang="en-US" sz="1600" b="1">
                <a:solidFill>
                  <a:srgbClr val="000000"/>
                </a:solidFill>
                <a:latin typeface="ＭＳ 明朝" pitchFamily="17" charset="-128"/>
                <a:ea typeface="ＭＳ 明朝" pitchFamily="17" charset="-128"/>
              </a:rPr>
              <a:t>個</a:t>
            </a:r>
            <a:br>
              <a:rPr lang="ja-JP" altLang="en-US" sz="1600" b="1">
                <a:solidFill>
                  <a:srgbClr val="000000"/>
                </a:solidFill>
                <a:latin typeface="ＭＳ 明朝" pitchFamily="17" charset="-128"/>
                <a:ea typeface="ＭＳ 明朝" pitchFamily="17" charset="-128"/>
              </a:rPr>
            </a:br>
            <a:r>
              <a:rPr lang="ja-JP" altLang="en-US" sz="1600" b="1">
                <a:solidFill>
                  <a:srgbClr val="000000"/>
                </a:solidFill>
                <a:latin typeface="ＭＳ 明朝" pitchFamily="17" charset="-128"/>
                <a:ea typeface="ＭＳ 明朝" pitchFamily="17" charset="-128"/>
              </a:rPr>
              <a:t>　　　　エメラルド</a:t>
            </a:r>
            <a:r>
              <a:rPr lang="en-US" altLang="ja-JP" sz="1600" b="1">
                <a:solidFill>
                  <a:srgbClr val="000000"/>
                </a:solidFill>
                <a:latin typeface="ＭＳ 明朝" pitchFamily="17" charset="-128"/>
                <a:ea typeface="ＭＳ 明朝" pitchFamily="17" charset="-128"/>
              </a:rPr>
              <a:t>2</a:t>
            </a:r>
            <a:r>
              <a:rPr lang="ja-JP" altLang="en-US" sz="1600" b="1">
                <a:solidFill>
                  <a:srgbClr val="000000"/>
                </a:solidFill>
                <a:latin typeface="ＭＳ 明朝" pitchFamily="17" charset="-128"/>
                <a:ea typeface="ＭＳ 明朝" pitchFamily="17" charset="-128"/>
              </a:rPr>
              <a:t>個</a:t>
            </a:r>
            <a:br>
              <a:rPr lang="ja-JP" altLang="en-US" sz="1600" b="1">
                <a:solidFill>
                  <a:srgbClr val="000000"/>
                </a:solidFill>
                <a:latin typeface="ＭＳ 明朝" pitchFamily="17" charset="-128"/>
                <a:ea typeface="ＭＳ 明朝" pitchFamily="17" charset="-128"/>
              </a:rPr>
            </a:br>
            <a:r>
              <a:rPr lang="ja-JP" altLang="en-US" sz="1600" b="1">
                <a:solidFill>
                  <a:srgbClr val="000000"/>
                </a:solidFill>
                <a:latin typeface="ＭＳ 明朝" pitchFamily="17" charset="-128"/>
                <a:ea typeface="ＭＳ 明朝" pitchFamily="17" charset="-128"/>
              </a:rPr>
              <a:t>　　　　擬似ダイアモンド</a:t>
            </a:r>
            <a:r>
              <a:rPr lang="en-US" altLang="ja-JP" sz="1600" b="1">
                <a:solidFill>
                  <a:srgbClr val="000000"/>
                </a:solidFill>
                <a:latin typeface="ＭＳ 明朝" pitchFamily="17" charset="-128"/>
                <a:ea typeface="ＭＳ 明朝" pitchFamily="17" charset="-128"/>
              </a:rPr>
              <a:t>3</a:t>
            </a:r>
            <a:r>
              <a:rPr lang="ja-JP" altLang="en-US" sz="1600" b="1">
                <a:solidFill>
                  <a:srgbClr val="000000"/>
                </a:solidFill>
                <a:latin typeface="ＭＳ 明朝" pitchFamily="17" charset="-128"/>
                <a:ea typeface="ＭＳ 明朝" pitchFamily="17" charset="-128"/>
              </a:rPr>
              <a:t>個</a:t>
            </a:r>
          </a:p>
        </p:txBody>
      </p:sp>
      <p:sp>
        <p:nvSpPr>
          <p:cNvPr id="723973" name="Rectangle 1029"/>
          <p:cNvSpPr>
            <a:spLocks noChangeArrowheads="1"/>
          </p:cNvSpPr>
          <p:nvPr/>
        </p:nvSpPr>
        <p:spPr bwMode="auto">
          <a:xfrm>
            <a:off x="190500" y="977900"/>
            <a:ext cx="3425938" cy="552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b="1" dirty="0">
                <a:solidFill>
                  <a:srgbClr val="000000"/>
                </a:solidFill>
                <a:latin typeface="Times New Roman" pitchFamily="18" charset="0"/>
                <a:cs typeface="Times New Roman" pitchFamily="18" charset="0"/>
              </a:rPr>
              <a:t>人工宝石</a:t>
            </a:r>
            <a:br>
              <a:rPr lang="ja-JP" altLang="en-US" sz="2000" b="1" dirty="0">
                <a:solidFill>
                  <a:srgbClr val="000000"/>
                </a:solidFill>
                <a:latin typeface="Times New Roman" pitchFamily="18" charset="0"/>
                <a:cs typeface="Times New Roman" pitchFamily="18" charset="0"/>
              </a:rPr>
            </a:br>
            <a:r>
              <a:rPr lang="ja-JP" altLang="en-US" sz="2000" b="1" dirty="0">
                <a:solidFill>
                  <a:srgbClr val="000000"/>
                </a:solidFill>
                <a:latin typeface="Times New Roman" pitchFamily="18" charset="0"/>
                <a:cs typeface="Times New Roman" pitchFamily="18" charset="0"/>
              </a:rPr>
              <a:t>　</a:t>
            </a:r>
            <a:r>
              <a:rPr lang="en-US" altLang="ja-JP" sz="2000" dirty="0">
                <a:solidFill>
                  <a:srgbClr val="000000"/>
                </a:solidFill>
                <a:latin typeface="Times New Roman" pitchFamily="18" charset="0"/>
                <a:cs typeface="Times New Roman" pitchFamily="18" charset="0"/>
              </a:rPr>
              <a:t>C</a:t>
            </a:r>
            <a:br>
              <a:rPr lang="en-US" altLang="ja-JP" sz="2000" dirty="0">
                <a:solidFill>
                  <a:srgbClr val="000000"/>
                </a:solidFill>
                <a:latin typeface="Times New Roman" pitchFamily="18" charset="0"/>
                <a:cs typeface="Times New Roman" pitchFamily="18" charset="0"/>
              </a:rPr>
            </a:br>
            <a:r>
              <a:rPr lang="ja-JP" altLang="en-US" sz="2000" dirty="0">
                <a:solidFill>
                  <a:srgbClr val="000000"/>
                </a:solidFill>
                <a:latin typeface="Times New Roman" pitchFamily="18" charset="0"/>
                <a:cs typeface="Times New Roman" pitchFamily="18" charset="0"/>
              </a:rPr>
              <a:t>　　</a:t>
            </a:r>
            <a:r>
              <a:rPr lang="ja-JP" altLang="en-US" sz="2000" b="1" dirty="0">
                <a:solidFill>
                  <a:srgbClr val="000000"/>
                </a:solidFill>
                <a:latin typeface="Times New Roman" pitchFamily="18" charset="0"/>
                <a:cs typeface="Times New Roman" pitchFamily="18" charset="0"/>
              </a:rPr>
              <a:t>ダイアモンド</a:t>
            </a:r>
            <a:r>
              <a:rPr lang="en-US" altLang="ja-JP" sz="2000" b="1" dirty="0">
                <a:solidFill>
                  <a:srgbClr val="000000"/>
                </a:solidFill>
                <a:latin typeface="Times New Roman" pitchFamily="18" charset="0"/>
                <a:cs typeface="Times New Roman" pitchFamily="18" charset="0"/>
              </a:rPr>
              <a:t>:</a:t>
            </a:r>
            <a:r>
              <a:rPr lang="en-US" altLang="ja-JP" sz="2000" dirty="0">
                <a:solidFill>
                  <a:srgbClr val="000000"/>
                </a:solidFill>
                <a:latin typeface="Times New Roman" pitchFamily="18" charset="0"/>
                <a:cs typeface="Times New Roman" pitchFamily="18" charset="0"/>
              </a:rPr>
              <a:t> </a:t>
            </a:r>
            <a:r>
              <a:rPr lang="ja-JP" altLang="en-US" sz="2000" dirty="0">
                <a:solidFill>
                  <a:srgbClr val="000000"/>
                </a:solidFill>
                <a:latin typeface="Times New Roman" pitchFamily="18" charset="0"/>
                <a:cs typeface="Times New Roman" pitchFamily="18" charset="0"/>
              </a:rPr>
              <a:t>無色透明</a:t>
            </a:r>
            <a:br>
              <a:rPr lang="ja-JP" altLang="en-US" sz="2000" dirty="0">
                <a:solidFill>
                  <a:srgbClr val="000000"/>
                </a:solidFill>
                <a:latin typeface="Times New Roman" pitchFamily="18" charset="0"/>
                <a:cs typeface="Times New Roman" pitchFamily="18" charset="0"/>
              </a:rPr>
            </a:br>
            <a:r>
              <a:rPr lang="ja-JP" altLang="en-US" sz="2000" dirty="0">
                <a:solidFill>
                  <a:srgbClr val="FF0000"/>
                </a:solidFill>
                <a:latin typeface="Times New Roman" pitchFamily="18" charset="0"/>
                <a:cs typeface="Times New Roman" pitchFamily="18" charset="0"/>
              </a:rPr>
              <a:t>　</a:t>
            </a:r>
            <a:r>
              <a:rPr lang="en-US" altLang="ja-JP" sz="2000" dirty="0">
                <a:solidFill>
                  <a:srgbClr val="FF0000"/>
                </a:solidFill>
                <a:latin typeface="Times New Roman" pitchFamily="18" charset="0"/>
                <a:cs typeface="Times New Roman" pitchFamily="18" charset="0"/>
              </a:rPr>
              <a:t>Be</a:t>
            </a:r>
            <a:r>
              <a:rPr lang="en-US" altLang="ja-JP" sz="2000" baseline="-25000" dirty="0">
                <a:solidFill>
                  <a:srgbClr val="FF0000"/>
                </a:solidFill>
                <a:latin typeface="Times New Roman" pitchFamily="18" charset="0"/>
                <a:cs typeface="Times New Roman" pitchFamily="18" charset="0"/>
              </a:rPr>
              <a:t>3</a:t>
            </a:r>
            <a:r>
              <a:rPr lang="en-US" altLang="ja-JP" sz="2000" dirty="0">
                <a:solidFill>
                  <a:srgbClr val="FF0000"/>
                </a:solidFill>
                <a:latin typeface="Times New Roman" pitchFamily="18" charset="0"/>
                <a:cs typeface="Times New Roman" pitchFamily="18" charset="0"/>
              </a:rPr>
              <a:t>Al</a:t>
            </a:r>
            <a:r>
              <a:rPr lang="en-US" altLang="ja-JP" sz="2000" baseline="-25000" dirty="0">
                <a:solidFill>
                  <a:srgbClr val="FF0000"/>
                </a:solidFill>
                <a:latin typeface="Times New Roman" pitchFamily="18" charset="0"/>
                <a:cs typeface="Times New Roman" pitchFamily="18" charset="0"/>
              </a:rPr>
              <a:t>2</a:t>
            </a:r>
            <a:r>
              <a:rPr lang="en-US" altLang="ja-JP" sz="2000" dirty="0">
                <a:solidFill>
                  <a:srgbClr val="FF0000"/>
                </a:solidFill>
                <a:latin typeface="Times New Roman" pitchFamily="18" charset="0"/>
                <a:cs typeface="Times New Roman" pitchFamily="18" charset="0"/>
              </a:rPr>
              <a:t>Si</a:t>
            </a:r>
            <a:r>
              <a:rPr lang="en-US" altLang="ja-JP" sz="2000" baseline="-25000" dirty="0">
                <a:solidFill>
                  <a:srgbClr val="FF0000"/>
                </a:solidFill>
                <a:latin typeface="Times New Roman" pitchFamily="18" charset="0"/>
                <a:cs typeface="Times New Roman" pitchFamily="18" charset="0"/>
              </a:rPr>
              <a:t>6</a:t>
            </a:r>
            <a:r>
              <a:rPr lang="en-US" altLang="ja-JP" sz="2000" dirty="0">
                <a:solidFill>
                  <a:srgbClr val="FF0000"/>
                </a:solidFill>
                <a:latin typeface="Times New Roman" pitchFamily="18" charset="0"/>
                <a:cs typeface="Times New Roman" pitchFamily="18" charset="0"/>
              </a:rPr>
              <a:t>O</a:t>
            </a:r>
            <a:r>
              <a:rPr lang="en-US" altLang="ja-JP" sz="2000" baseline="-25000" dirty="0">
                <a:solidFill>
                  <a:srgbClr val="FF0000"/>
                </a:solidFill>
                <a:latin typeface="Times New Roman" pitchFamily="18" charset="0"/>
                <a:cs typeface="Times New Roman" pitchFamily="18" charset="0"/>
              </a:rPr>
              <a:t>18</a:t>
            </a:r>
            <a:r>
              <a:rPr lang="en-US" altLang="ja-JP" sz="2000" dirty="0">
                <a:solidFill>
                  <a:srgbClr val="FF0000"/>
                </a:solidFill>
                <a:latin typeface="Times New Roman" pitchFamily="18" charset="0"/>
                <a:cs typeface="Times New Roman" pitchFamily="18" charset="0"/>
              </a:rPr>
              <a:t> (</a:t>
            </a:r>
            <a:r>
              <a:rPr lang="ja-JP" altLang="en-US" sz="2000" dirty="0">
                <a:solidFill>
                  <a:srgbClr val="FF0000"/>
                </a:solidFill>
                <a:latin typeface="Times New Roman" pitchFamily="18" charset="0"/>
                <a:cs typeface="Times New Roman" pitchFamily="18" charset="0"/>
              </a:rPr>
              <a:t>緑柱石</a:t>
            </a:r>
            <a:r>
              <a:rPr lang="en-US" altLang="ja-JP" sz="2000" dirty="0">
                <a:solidFill>
                  <a:srgbClr val="FF0000"/>
                </a:solidFill>
                <a:latin typeface="Times New Roman" pitchFamily="18" charset="0"/>
                <a:cs typeface="Times New Roman" pitchFamily="18" charset="0"/>
              </a:rPr>
              <a:t>, beryl)</a:t>
            </a:r>
            <a:br>
              <a:rPr lang="en-US" altLang="ja-JP" sz="2000" dirty="0">
                <a:solidFill>
                  <a:srgbClr val="FF0000"/>
                </a:solidFill>
                <a:latin typeface="Times New Roman" pitchFamily="18" charset="0"/>
                <a:cs typeface="Times New Roman" pitchFamily="18" charset="0"/>
              </a:rPr>
            </a:br>
            <a:r>
              <a:rPr lang="ja-JP" altLang="en-US" sz="2000" dirty="0">
                <a:solidFill>
                  <a:srgbClr val="FF0000"/>
                </a:solidFill>
                <a:latin typeface="Times New Roman" pitchFamily="18" charset="0"/>
                <a:cs typeface="Times New Roman" pitchFamily="18" charset="0"/>
              </a:rPr>
              <a:t>　　</a:t>
            </a:r>
            <a:r>
              <a:rPr lang="ja-JP" altLang="en-US" sz="2000" b="1" dirty="0">
                <a:solidFill>
                  <a:srgbClr val="FF0000"/>
                </a:solidFill>
                <a:latin typeface="Times New Roman" pitchFamily="18" charset="0"/>
                <a:cs typeface="Times New Roman" pitchFamily="18" charset="0"/>
              </a:rPr>
              <a:t>エメラルド： </a:t>
            </a:r>
            <a:r>
              <a:rPr lang="ja-JP" altLang="en-US" sz="2000" dirty="0">
                <a:solidFill>
                  <a:srgbClr val="FF0000"/>
                </a:solidFill>
                <a:latin typeface="Times New Roman" pitchFamily="18" charset="0"/>
                <a:cs typeface="Times New Roman" pitchFamily="18" charset="0"/>
              </a:rPr>
              <a:t>海緑色</a:t>
            </a:r>
            <a:br>
              <a:rPr lang="ja-JP" altLang="en-US" sz="2000" dirty="0">
                <a:solidFill>
                  <a:srgbClr val="FF0000"/>
                </a:solidFill>
                <a:latin typeface="Times New Roman" pitchFamily="18" charset="0"/>
                <a:cs typeface="Times New Roman" pitchFamily="18" charset="0"/>
              </a:rPr>
            </a:br>
            <a:r>
              <a:rPr lang="ja-JP" altLang="en-US" sz="2000" dirty="0">
                <a:solidFill>
                  <a:srgbClr val="FF0000"/>
                </a:solidFill>
                <a:latin typeface="Times New Roman" pitchFamily="18" charset="0"/>
                <a:cs typeface="Times New Roman" pitchFamily="18" charset="0"/>
              </a:rPr>
              <a:t>　　</a:t>
            </a:r>
            <a:r>
              <a:rPr lang="ja-JP" altLang="en-US" sz="2000" b="1" dirty="0">
                <a:solidFill>
                  <a:srgbClr val="FF0000"/>
                </a:solidFill>
                <a:latin typeface="Times New Roman" pitchFamily="18" charset="0"/>
                <a:cs typeface="Times New Roman" pitchFamily="18" charset="0"/>
              </a:rPr>
              <a:t>アクアマリン：</a:t>
            </a:r>
            <a:r>
              <a:rPr lang="ja-JP" altLang="en-US" sz="2000" dirty="0">
                <a:solidFill>
                  <a:srgbClr val="FF0000"/>
                </a:solidFill>
                <a:latin typeface="Times New Roman" pitchFamily="18" charset="0"/>
                <a:cs typeface="Times New Roman" pitchFamily="18" charset="0"/>
              </a:rPr>
              <a:t> 淡青色　 </a:t>
            </a:r>
            <a:br>
              <a:rPr lang="ja-JP" altLang="en-US" sz="2000" dirty="0">
                <a:solidFill>
                  <a:srgbClr val="FF0000"/>
                </a:solidFill>
                <a:latin typeface="Times New Roman" pitchFamily="18" charset="0"/>
                <a:cs typeface="Times New Roman" pitchFamily="18" charset="0"/>
              </a:rPr>
            </a:br>
            <a:r>
              <a:rPr lang="ja-JP" altLang="en-US" sz="2000" dirty="0">
                <a:solidFill>
                  <a:srgbClr val="FF0000"/>
                </a:solidFill>
                <a:latin typeface="Times New Roman" pitchFamily="18" charset="0"/>
                <a:cs typeface="Times New Roman" pitchFamily="18" charset="0"/>
              </a:rPr>
              <a:t>　</a:t>
            </a:r>
            <a:r>
              <a:rPr lang="en-US" altLang="ja-JP" sz="2000" dirty="0">
                <a:solidFill>
                  <a:srgbClr val="FF0000"/>
                </a:solidFill>
                <a:latin typeface="Times New Roman" pitchFamily="18" charset="0"/>
                <a:cs typeface="Times New Roman" pitchFamily="18" charset="0"/>
              </a:rPr>
              <a:t>Al</a:t>
            </a:r>
            <a:r>
              <a:rPr lang="en-US" altLang="ja-JP" sz="2000" baseline="-25000" dirty="0">
                <a:solidFill>
                  <a:srgbClr val="FF0000"/>
                </a:solidFill>
                <a:latin typeface="Times New Roman" pitchFamily="18" charset="0"/>
                <a:cs typeface="Times New Roman" pitchFamily="18" charset="0"/>
              </a:rPr>
              <a:t>2</a:t>
            </a:r>
            <a:r>
              <a:rPr lang="en-US" altLang="ja-JP" sz="2000" dirty="0">
                <a:solidFill>
                  <a:srgbClr val="FF0000"/>
                </a:solidFill>
                <a:latin typeface="Times New Roman" pitchFamily="18" charset="0"/>
                <a:cs typeface="Times New Roman" pitchFamily="18" charset="0"/>
              </a:rPr>
              <a:t>O</a:t>
            </a:r>
            <a:r>
              <a:rPr lang="en-US" altLang="ja-JP" sz="2000" baseline="-25000" dirty="0">
                <a:solidFill>
                  <a:srgbClr val="FF0000"/>
                </a:solidFill>
                <a:latin typeface="Times New Roman" pitchFamily="18" charset="0"/>
                <a:cs typeface="Times New Roman" pitchFamily="18" charset="0"/>
              </a:rPr>
              <a:t>3</a:t>
            </a:r>
            <a:r>
              <a:rPr lang="en-US" altLang="ja-JP" sz="2000" dirty="0">
                <a:solidFill>
                  <a:srgbClr val="FF0000"/>
                </a:solidFill>
                <a:latin typeface="Times New Roman" pitchFamily="18" charset="0"/>
                <a:cs typeface="Times New Roman" pitchFamily="18" charset="0"/>
              </a:rPr>
              <a:t/>
            </a:r>
            <a:br>
              <a:rPr lang="en-US" altLang="ja-JP" sz="2000" dirty="0">
                <a:solidFill>
                  <a:srgbClr val="FF0000"/>
                </a:solidFill>
                <a:latin typeface="Times New Roman" pitchFamily="18" charset="0"/>
                <a:cs typeface="Times New Roman" pitchFamily="18" charset="0"/>
              </a:rPr>
            </a:br>
            <a:r>
              <a:rPr lang="ja-JP" altLang="en-US" sz="2000" dirty="0">
                <a:solidFill>
                  <a:srgbClr val="FF0000"/>
                </a:solidFill>
                <a:latin typeface="Times New Roman" pitchFamily="18" charset="0"/>
                <a:cs typeface="Times New Roman" pitchFamily="18" charset="0"/>
              </a:rPr>
              <a:t>　　</a:t>
            </a:r>
            <a:r>
              <a:rPr lang="ja-JP" altLang="en-US" sz="2000" b="1" dirty="0">
                <a:solidFill>
                  <a:srgbClr val="FF0000"/>
                </a:solidFill>
                <a:latin typeface="Times New Roman" pitchFamily="18" charset="0"/>
                <a:cs typeface="Times New Roman" pitchFamily="18" charset="0"/>
              </a:rPr>
              <a:t>ルビー</a:t>
            </a:r>
            <a:r>
              <a:rPr lang="en-US" altLang="ja-JP" sz="2000" b="1" dirty="0">
                <a:solidFill>
                  <a:srgbClr val="FF0000"/>
                </a:solidFill>
                <a:latin typeface="Times New Roman" pitchFamily="18" charset="0"/>
                <a:cs typeface="Times New Roman" pitchFamily="18" charset="0"/>
              </a:rPr>
              <a:t>:</a:t>
            </a:r>
            <a:r>
              <a:rPr lang="en-US" altLang="ja-JP" sz="2000" dirty="0">
                <a:solidFill>
                  <a:srgbClr val="FF0000"/>
                </a:solidFill>
                <a:latin typeface="Times New Roman" pitchFamily="18" charset="0"/>
                <a:cs typeface="Times New Roman" pitchFamily="18" charset="0"/>
              </a:rPr>
              <a:t> Cr</a:t>
            </a:r>
            <a:r>
              <a:rPr lang="en-US" altLang="ja-JP" sz="2000" baseline="30000" dirty="0">
                <a:solidFill>
                  <a:srgbClr val="FF0000"/>
                </a:solidFill>
                <a:latin typeface="Times New Roman" pitchFamily="18" charset="0"/>
                <a:cs typeface="Times New Roman" pitchFamily="18" charset="0"/>
              </a:rPr>
              <a:t>3+</a:t>
            </a:r>
            <a:r>
              <a:rPr lang="en-US" altLang="ja-JP" sz="2000" dirty="0">
                <a:solidFill>
                  <a:srgbClr val="FF0000"/>
                </a:solidFill>
                <a:latin typeface="Times New Roman" pitchFamily="18" charset="0"/>
                <a:cs typeface="Times New Roman" pitchFamily="18" charset="0"/>
              </a:rPr>
              <a:t> 0.01~3mol%</a:t>
            </a:r>
            <a:br>
              <a:rPr lang="en-US" altLang="ja-JP" sz="2000" dirty="0">
                <a:solidFill>
                  <a:srgbClr val="FF0000"/>
                </a:solidFill>
                <a:latin typeface="Times New Roman" pitchFamily="18" charset="0"/>
                <a:cs typeface="Times New Roman" pitchFamily="18" charset="0"/>
              </a:rPr>
            </a:br>
            <a:r>
              <a:rPr lang="ja-JP" altLang="en-US" sz="2000" dirty="0">
                <a:solidFill>
                  <a:srgbClr val="FF0000"/>
                </a:solidFill>
                <a:latin typeface="Times New Roman" pitchFamily="18" charset="0"/>
                <a:cs typeface="Times New Roman" pitchFamily="18" charset="0"/>
              </a:rPr>
              <a:t>　　　　　　赤色（紅玉）</a:t>
            </a:r>
          </a:p>
          <a:p>
            <a:r>
              <a:rPr lang="ja-JP" altLang="en-US" sz="2000" dirty="0">
                <a:solidFill>
                  <a:srgbClr val="FF0000"/>
                </a:solidFill>
                <a:latin typeface="Times New Roman" pitchFamily="18" charset="0"/>
                <a:cs typeface="Times New Roman" pitchFamily="18" charset="0"/>
              </a:rPr>
              <a:t>　　</a:t>
            </a:r>
            <a:r>
              <a:rPr lang="ja-JP" altLang="en-US" sz="2000" b="1" dirty="0">
                <a:solidFill>
                  <a:srgbClr val="FF0000"/>
                </a:solidFill>
                <a:latin typeface="Times New Roman" pitchFamily="18" charset="0"/>
                <a:cs typeface="Times New Roman" pitchFamily="18" charset="0"/>
              </a:rPr>
              <a:t>サファイア</a:t>
            </a:r>
            <a:r>
              <a:rPr lang="en-US" altLang="ja-JP" sz="2000" b="1" dirty="0">
                <a:solidFill>
                  <a:srgbClr val="FF0000"/>
                </a:solidFill>
                <a:latin typeface="Times New Roman" pitchFamily="18" charset="0"/>
                <a:cs typeface="Times New Roman" pitchFamily="18" charset="0"/>
              </a:rPr>
              <a:t>:</a:t>
            </a:r>
            <a:r>
              <a:rPr lang="en-US" altLang="ja-JP" sz="2000" dirty="0">
                <a:solidFill>
                  <a:srgbClr val="FF0000"/>
                </a:solidFill>
                <a:latin typeface="Times New Roman" pitchFamily="18" charset="0"/>
                <a:cs typeface="Times New Roman" pitchFamily="18" charset="0"/>
              </a:rPr>
              <a:t/>
            </a:r>
            <a:br>
              <a:rPr lang="en-US" altLang="ja-JP" sz="2000" dirty="0">
                <a:solidFill>
                  <a:srgbClr val="FF0000"/>
                </a:solidFill>
                <a:latin typeface="Times New Roman" pitchFamily="18" charset="0"/>
                <a:cs typeface="Times New Roman" pitchFamily="18" charset="0"/>
              </a:rPr>
            </a:br>
            <a:r>
              <a:rPr lang="ja-JP" altLang="en-US" sz="2000" dirty="0">
                <a:solidFill>
                  <a:srgbClr val="FF0000"/>
                </a:solidFill>
                <a:latin typeface="Times New Roman" pitchFamily="18" charset="0"/>
                <a:cs typeface="Times New Roman" pitchFamily="18" charset="0"/>
              </a:rPr>
              <a:t>　　　　　　無色透明、他（鋼玉）</a:t>
            </a:r>
          </a:p>
          <a:p>
            <a:r>
              <a:rPr lang="ja-JP" altLang="en-US" sz="2000" dirty="0">
                <a:solidFill>
                  <a:srgbClr val="FF0000"/>
                </a:solidFill>
                <a:latin typeface="Times New Roman" pitchFamily="18" charset="0"/>
                <a:cs typeface="Times New Roman" pitchFamily="18" charset="0"/>
              </a:rPr>
              <a:t>　</a:t>
            </a:r>
            <a:r>
              <a:rPr lang="en-US" altLang="ja-JP" sz="2000" dirty="0">
                <a:solidFill>
                  <a:srgbClr val="FF0000"/>
                </a:solidFill>
                <a:latin typeface="Times New Roman" pitchFamily="18" charset="0"/>
                <a:cs typeface="Times New Roman" pitchFamily="18" charset="0"/>
              </a:rPr>
              <a:t>SiO</a:t>
            </a:r>
            <a:r>
              <a:rPr lang="en-US" altLang="ja-JP" sz="2000" baseline="-25000" dirty="0">
                <a:solidFill>
                  <a:srgbClr val="FF0000"/>
                </a:solidFill>
                <a:latin typeface="Times New Roman" pitchFamily="18" charset="0"/>
                <a:cs typeface="Times New Roman" pitchFamily="18" charset="0"/>
              </a:rPr>
              <a:t>2</a:t>
            </a:r>
            <a:r>
              <a:rPr lang="ja-JP" altLang="en-US" sz="2000" dirty="0">
                <a:solidFill>
                  <a:srgbClr val="FF0000"/>
                </a:solidFill>
                <a:latin typeface="Times New Roman" pitchFamily="18" charset="0"/>
                <a:cs typeface="Times New Roman" pitchFamily="18" charset="0"/>
              </a:rPr>
              <a:t>・</a:t>
            </a:r>
            <a:r>
              <a:rPr lang="en-US" altLang="ja-JP" sz="2000" i="1" dirty="0">
                <a:solidFill>
                  <a:srgbClr val="FF0000"/>
                </a:solidFill>
                <a:latin typeface="Times New Roman" pitchFamily="18" charset="0"/>
                <a:cs typeface="Times New Roman" pitchFamily="18" charset="0"/>
              </a:rPr>
              <a:t>n</a:t>
            </a:r>
            <a:r>
              <a:rPr lang="en-US" altLang="ja-JP" sz="2000" dirty="0">
                <a:solidFill>
                  <a:srgbClr val="FF0000"/>
                </a:solidFill>
                <a:latin typeface="Times New Roman" pitchFamily="18" charset="0"/>
                <a:cs typeface="Times New Roman" pitchFamily="18" charset="0"/>
              </a:rPr>
              <a:t>H</a:t>
            </a:r>
            <a:r>
              <a:rPr lang="en-US" altLang="ja-JP" sz="2000" baseline="-25000" dirty="0">
                <a:solidFill>
                  <a:srgbClr val="FF0000"/>
                </a:solidFill>
                <a:latin typeface="Times New Roman" pitchFamily="18" charset="0"/>
                <a:cs typeface="Times New Roman" pitchFamily="18" charset="0"/>
              </a:rPr>
              <a:t>2</a:t>
            </a:r>
            <a:r>
              <a:rPr lang="en-US" altLang="ja-JP" sz="2000" dirty="0">
                <a:solidFill>
                  <a:srgbClr val="FF0000"/>
                </a:solidFill>
                <a:latin typeface="Times New Roman" pitchFamily="18" charset="0"/>
                <a:cs typeface="Times New Roman" pitchFamily="18" charset="0"/>
              </a:rPr>
              <a:t>O</a:t>
            </a:r>
            <a:br>
              <a:rPr lang="en-US" altLang="ja-JP" sz="2000" dirty="0">
                <a:solidFill>
                  <a:srgbClr val="FF0000"/>
                </a:solidFill>
                <a:latin typeface="Times New Roman" pitchFamily="18" charset="0"/>
                <a:cs typeface="Times New Roman" pitchFamily="18" charset="0"/>
              </a:rPr>
            </a:br>
            <a:r>
              <a:rPr lang="ja-JP" altLang="en-US" sz="2000" dirty="0">
                <a:solidFill>
                  <a:srgbClr val="FF0000"/>
                </a:solidFill>
                <a:latin typeface="Times New Roman" pitchFamily="18" charset="0"/>
                <a:cs typeface="Times New Roman" pitchFamily="18" charset="0"/>
              </a:rPr>
              <a:t>　　</a:t>
            </a:r>
            <a:r>
              <a:rPr lang="ja-JP" altLang="en-US" sz="2000" b="1" dirty="0">
                <a:solidFill>
                  <a:srgbClr val="FF0000"/>
                </a:solidFill>
                <a:latin typeface="Times New Roman" pitchFamily="18" charset="0"/>
                <a:cs typeface="Times New Roman" pitchFamily="18" charset="0"/>
              </a:rPr>
              <a:t>オパール</a:t>
            </a:r>
            <a:r>
              <a:rPr lang="en-US" altLang="ja-JP" sz="2000" b="1" dirty="0">
                <a:solidFill>
                  <a:srgbClr val="FF0000"/>
                </a:solidFill>
                <a:latin typeface="Times New Roman" pitchFamily="18" charset="0"/>
                <a:cs typeface="Times New Roman" pitchFamily="18" charset="0"/>
              </a:rPr>
              <a:t>:</a:t>
            </a:r>
            <a:r>
              <a:rPr lang="en-US" altLang="ja-JP" sz="2000" dirty="0">
                <a:solidFill>
                  <a:srgbClr val="FF0000"/>
                </a:solidFill>
                <a:latin typeface="Times New Roman" pitchFamily="18" charset="0"/>
                <a:cs typeface="Times New Roman" pitchFamily="18" charset="0"/>
              </a:rPr>
              <a:t> </a:t>
            </a:r>
            <a:r>
              <a:rPr lang="ja-JP" altLang="en-US" sz="2000" dirty="0">
                <a:solidFill>
                  <a:srgbClr val="FF0000"/>
                </a:solidFill>
                <a:latin typeface="Times New Roman" pitchFamily="18" charset="0"/>
                <a:cs typeface="Times New Roman" pitchFamily="18" charset="0"/>
              </a:rPr>
              <a:t>蛋白石、蛋白光</a:t>
            </a:r>
          </a:p>
          <a:p>
            <a:endParaRPr lang="ja-JP" altLang="en-US" sz="2000" dirty="0">
              <a:solidFill>
                <a:srgbClr val="000000"/>
              </a:solidFill>
              <a:latin typeface="Times New Roman" pitchFamily="18" charset="0"/>
              <a:cs typeface="Times New Roman" pitchFamily="18" charset="0"/>
            </a:endParaRPr>
          </a:p>
          <a:p>
            <a:r>
              <a:rPr lang="ja-JP" altLang="en-US" sz="2000" b="1" dirty="0">
                <a:solidFill>
                  <a:srgbClr val="000000"/>
                </a:solidFill>
                <a:latin typeface="Times New Roman" pitchFamily="18" charset="0"/>
                <a:cs typeface="Times New Roman" pitchFamily="18" charset="0"/>
              </a:rPr>
              <a:t>人造宝石</a:t>
            </a:r>
          </a:p>
          <a:p>
            <a:r>
              <a:rPr lang="ja-JP" altLang="en-US" sz="2000" dirty="0">
                <a:solidFill>
                  <a:srgbClr val="FF0000"/>
                </a:solidFill>
                <a:latin typeface="Times New Roman" pitchFamily="18" charset="0"/>
                <a:cs typeface="Times New Roman" pitchFamily="18" charset="0"/>
              </a:rPr>
              <a:t>　 </a:t>
            </a:r>
            <a:r>
              <a:rPr lang="en-US" altLang="ja-JP" sz="2000" dirty="0" smtClean="0">
                <a:solidFill>
                  <a:srgbClr val="FF0000"/>
                </a:solidFill>
                <a:latin typeface="Times New Roman" pitchFamily="18" charset="0"/>
                <a:cs typeface="Times New Roman" pitchFamily="18" charset="0"/>
              </a:rPr>
              <a:t>ZrO</a:t>
            </a:r>
            <a:r>
              <a:rPr lang="en-US" altLang="ja-JP" sz="2000" baseline="-25000" dirty="0" smtClean="0">
                <a:solidFill>
                  <a:srgbClr val="FF0000"/>
                </a:solidFill>
                <a:latin typeface="Times New Roman" pitchFamily="18" charset="0"/>
                <a:cs typeface="Times New Roman" pitchFamily="18" charset="0"/>
              </a:rPr>
              <a:t>2</a:t>
            </a:r>
          </a:p>
          <a:p>
            <a:r>
              <a:rPr lang="ja-JP" altLang="en-US" sz="2000" baseline="-25000" dirty="0">
                <a:solidFill>
                  <a:srgbClr val="FF0000"/>
                </a:solidFill>
                <a:latin typeface="Times New Roman" pitchFamily="18" charset="0"/>
                <a:cs typeface="Times New Roman" pitchFamily="18" charset="0"/>
              </a:rPr>
              <a:t>　　　</a:t>
            </a:r>
            <a:r>
              <a:rPr lang="ja-JP" altLang="en-US" sz="2000" b="1" dirty="0">
                <a:solidFill>
                  <a:srgbClr val="FF0000"/>
                </a:solidFill>
                <a:latin typeface="Times New Roman" pitchFamily="18" charset="0"/>
                <a:cs typeface="Times New Roman" pitchFamily="18" charset="0"/>
              </a:rPr>
              <a:t>キュービックジルコニア</a:t>
            </a:r>
            <a:endParaRPr lang="ja-JP" altLang="en-US" sz="2000" dirty="0">
              <a:solidFill>
                <a:srgbClr val="FF0000"/>
              </a:solidFill>
              <a:latin typeface="Times New Roman" pitchFamily="18" charset="0"/>
              <a:cs typeface="Times New Roman" pitchFamily="18" charset="0"/>
            </a:endParaRPr>
          </a:p>
        </p:txBody>
      </p:sp>
      <p:sp>
        <p:nvSpPr>
          <p:cNvPr id="723974" name="Text Box 1030"/>
          <p:cNvSpPr txBox="1">
            <a:spLocks noChangeArrowheads="1"/>
          </p:cNvSpPr>
          <p:nvPr/>
        </p:nvSpPr>
        <p:spPr bwMode="auto">
          <a:xfrm>
            <a:off x="6256338" y="609600"/>
            <a:ext cx="29690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solidFill>
                  <a:srgbClr val="000000"/>
                </a:solidFill>
                <a:latin typeface="Times New Roman" pitchFamily="18" charset="0"/>
                <a:cs typeface="Times New Roman" pitchFamily="18" charset="0"/>
              </a:rPr>
              <a:t>The Magic of Ceramics, D.W. </a:t>
            </a:r>
            <a:r>
              <a:rPr lang="en-US" altLang="ja-JP" sz="1200" b="1" dirty="0" err="1">
                <a:solidFill>
                  <a:srgbClr val="000000"/>
                </a:solidFill>
                <a:latin typeface="Times New Roman" pitchFamily="18" charset="0"/>
                <a:cs typeface="Times New Roman" pitchFamily="18" charset="0"/>
              </a:rPr>
              <a:t>Richerson</a:t>
            </a:r>
            <a:r>
              <a:rPr lang="en-US" altLang="ja-JP" sz="1200" b="1" dirty="0">
                <a:solidFill>
                  <a:srgbClr val="000000"/>
                </a:solidFill>
                <a:latin typeface="Times New Roman" pitchFamily="18" charset="0"/>
                <a:cs typeface="Times New Roman" pitchFamily="18" charset="0"/>
              </a:rPr>
              <a:t>, </a:t>
            </a:r>
            <a:br>
              <a:rPr lang="en-US" altLang="ja-JP" sz="1200" b="1" dirty="0">
                <a:solidFill>
                  <a:srgbClr val="000000"/>
                </a:solidFill>
                <a:latin typeface="Times New Roman" pitchFamily="18" charset="0"/>
                <a:cs typeface="Times New Roman" pitchFamily="18" charset="0"/>
              </a:rPr>
            </a:br>
            <a:r>
              <a:rPr lang="en-US" altLang="ja-JP" sz="1200" b="1" dirty="0">
                <a:solidFill>
                  <a:srgbClr val="000000"/>
                </a:solidFill>
                <a:latin typeface="Times New Roman" pitchFamily="18" charset="0"/>
                <a:cs typeface="Times New Roman" pitchFamily="18" charset="0"/>
              </a:rPr>
              <a:t>                          The Am. Ceram. Soc., 2000</a:t>
            </a:r>
          </a:p>
        </p:txBody>
      </p:sp>
    </p:spTree>
    <p:extLst>
      <p:ext uri="{BB962C8B-B14F-4D97-AF65-F5344CB8AC3E}">
        <p14:creationId xmlns:p14="http://schemas.microsoft.com/office/powerpoint/2010/main" val="996592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title" idx="4294967295"/>
          </p:nvPr>
        </p:nvSpPr>
        <p:spPr>
          <a:xfrm>
            <a:off x="0" y="0"/>
            <a:ext cx="9144000" cy="762000"/>
          </a:xfrm>
        </p:spPr>
        <p:txBody>
          <a:bodyPr/>
          <a:lstStyle/>
          <a:p>
            <a:pPr eaLnBrk="1" hangingPunct="1"/>
            <a:r>
              <a:rPr lang="ja-JP" altLang="en-US" sz="3600" b="1" smtClean="0">
                <a:solidFill>
                  <a:srgbClr val="0000FF"/>
                </a:solidFill>
                <a:latin typeface="ＭＳ Ｐゴシック" charset="-128"/>
              </a:rPr>
              <a:t>酸化物の特徴は</a:t>
            </a:r>
            <a:r>
              <a:rPr lang="en-US" altLang="ja-JP" sz="3600" b="1" smtClean="0">
                <a:solidFill>
                  <a:srgbClr val="0000FF"/>
                </a:solidFill>
                <a:latin typeface="ＭＳ Ｐゴシック" charset="-128"/>
              </a:rPr>
              <a:t>?</a:t>
            </a:r>
            <a:endParaRPr lang="en-US" altLang="ja-JP" smtClean="0">
              <a:latin typeface="ＭＳ Ｐゴシック" charset="-128"/>
            </a:endParaRPr>
          </a:p>
        </p:txBody>
      </p:sp>
      <p:sp>
        <p:nvSpPr>
          <p:cNvPr id="14339" name="Rectangle 11"/>
          <p:cNvSpPr>
            <a:spLocks noChangeArrowheads="1"/>
          </p:cNvSpPr>
          <p:nvPr/>
        </p:nvSpPr>
        <p:spPr bwMode="auto">
          <a:xfrm>
            <a:off x="304800" y="762000"/>
            <a:ext cx="8382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514350" indent="-514350" fontAlgn="base">
              <a:spcBef>
                <a:spcPct val="50000"/>
              </a:spcBef>
              <a:spcAft>
                <a:spcPct val="0"/>
              </a:spcAft>
              <a:buFontTx/>
              <a:buAutoNum type="arabicPeriod"/>
            </a:pPr>
            <a:r>
              <a:rPr lang="ja-JP" altLang="en-US" sz="3200" b="1" dirty="0">
                <a:solidFill>
                  <a:srgbClr val="FF0000"/>
                </a:solidFill>
                <a:latin typeface="Times New Roman" pitchFamily="18" charset="0"/>
                <a:cs typeface="Times New Roman" pitchFamily="18" charset="0"/>
              </a:rPr>
              <a:t>脆い</a:t>
            </a:r>
            <a:r>
              <a:rPr lang="en-US" altLang="ja-JP" sz="3200" b="1" dirty="0">
                <a:solidFill>
                  <a:srgbClr val="FF0000"/>
                </a:solidFill>
                <a:latin typeface="Times New Roman" pitchFamily="18" charset="0"/>
                <a:cs typeface="Times New Roman" pitchFamily="18" charset="0"/>
              </a:rPr>
              <a:t/>
            </a:r>
            <a:br>
              <a:rPr lang="en-US" altLang="ja-JP" sz="3200" b="1" dirty="0">
                <a:solidFill>
                  <a:srgbClr val="FF0000"/>
                </a:solidFill>
                <a:latin typeface="Times New Roman" pitchFamily="18" charset="0"/>
                <a:cs typeface="Times New Roman" pitchFamily="18" charset="0"/>
              </a:rPr>
            </a:br>
            <a:r>
              <a:rPr lang="ja-JP" altLang="en-US" sz="3200" b="1" dirty="0">
                <a:solidFill>
                  <a:srgbClr val="0000FF"/>
                </a:solidFill>
                <a:latin typeface="Times New Roman" pitchFamily="18" charset="0"/>
                <a:cs typeface="Times New Roman" pitchFamily="18" charset="0"/>
              </a:rPr>
              <a:t>曲がる酸化物はたくさんある</a:t>
            </a:r>
            <a:endParaRPr lang="en-US" altLang="ja-JP" sz="3200" b="1" dirty="0">
              <a:solidFill>
                <a:srgbClr val="0000FF"/>
              </a:solidFill>
              <a:latin typeface="Times New Roman" pitchFamily="18" charset="0"/>
              <a:cs typeface="Times New Roman" pitchFamily="18" charset="0"/>
            </a:endParaRPr>
          </a:p>
          <a:p>
            <a:pPr marL="514350" indent="-514350" fontAlgn="base">
              <a:spcBef>
                <a:spcPct val="50000"/>
              </a:spcBef>
              <a:spcAft>
                <a:spcPct val="0"/>
              </a:spcAft>
              <a:buFontTx/>
              <a:buAutoNum type="arabicPeriod"/>
            </a:pPr>
            <a:r>
              <a:rPr lang="ja-JP" altLang="en-US" sz="3200" b="1" dirty="0">
                <a:solidFill>
                  <a:srgbClr val="FF0000"/>
                </a:solidFill>
                <a:latin typeface="Times New Roman" pitchFamily="18" charset="0"/>
                <a:cs typeface="Times New Roman" pitchFamily="18" charset="0"/>
              </a:rPr>
              <a:t>電気を流さない</a:t>
            </a:r>
            <a:r>
              <a:rPr lang="en-US" altLang="ja-JP" sz="3200" b="1" dirty="0">
                <a:solidFill>
                  <a:srgbClr val="FF0000"/>
                </a:solidFill>
                <a:latin typeface="Times New Roman" pitchFamily="18" charset="0"/>
                <a:cs typeface="Times New Roman" pitchFamily="18" charset="0"/>
              </a:rPr>
              <a:t/>
            </a:r>
            <a:br>
              <a:rPr lang="en-US" altLang="ja-JP" sz="3200" b="1" dirty="0">
                <a:solidFill>
                  <a:srgbClr val="FF0000"/>
                </a:solidFill>
                <a:latin typeface="Times New Roman" pitchFamily="18" charset="0"/>
                <a:cs typeface="Times New Roman" pitchFamily="18" charset="0"/>
              </a:rPr>
            </a:br>
            <a:r>
              <a:rPr lang="ja-JP" altLang="en-US" sz="3200" b="1" dirty="0">
                <a:solidFill>
                  <a:srgbClr val="0000FF"/>
                </a:solidFill>
                <a:latin typeface="Times New Roman" pitchFamily="18" charset="0"/>
                <a:cs typeface="Times New Roman" pitchFamily="18" charset="0"/>
              </a:rPr>
              <a:t>電気を流す酸化物はたくさんある</a:t>
            </a:r>
            <a:r>
              <a:rPr lang="en-US" altLang="ja-JP" sz="3200" b="1" dirty="0">
                <a:solidFill>
                  <a:srgbClr val="0000FF"/>
                </a:solidFill>
                <a:latin typeface="Times New Roman" pitchFamily="18" charset="0"/>
                <a:cs typeface="Times New Roman" pitchFamily="18" charset="0"/>
              </a:rPr>
              <a:t/>
            </a:r>
            <a:br>
              <a:rPr lang="en-US" altLang="ja-JP" sz="3200" b="1" dirty="0">
                <a:solidFill>
                  <a:srgbClr val="0000FF"/>
                </a:solidFill>
                <a:latin typeface="Times New Roman" pitchFamily="18" charset="0"/>
                <a:cs typeface="Times New Roman" pitchFamily="18" charset="0"/>
              </a:rPr>
            </a:br>
            <a:r>
              <a:rPr lang="ja-JP" altLang="en-US" sz="3200" b="1" dirty="0">
                <a:solidFill>
                  <a:srgbClr val="0000FF"/>
                </a:solidFill>
                <a:latin typeface="Times New Roman" pitchFamily="18" charset="0"/>
                <a:cs typeface="Times New Roman" pitchFamily="18" charset="0"/>
              </a:rPr>
              <a:t>バンドギャップが大きいことは悪いことばかりではない</a:t>
            </a:r>
            <a:endParaRPr lang="en-US" altLang="ja-JP" sz="3200" b="1" dirty="0">
              <a:solidFill>
                <a:srgbClr val="FF0000"/>
              </a:solidFill>
              <a:latin typeface="Times New Roman" pitchFamily="18" charset="0"/>
              <a:cs typeface="Times New Roman" pitchFamily="18" charset="0"/>
            </a:endParaRPr>
          </a:p>
          <a:p>
            <a:pPr marL="514350" indent="-514350" fontAlgn="base">
              <a:spcBef>
                <a:spcPct val="50000"/>
              </a:spcBef>
              <a:spcAft>
                <a:spcPct val="0"/>
              </a:spcAft>
              <a:buFontTx/>
              <a:buAutoNum type="arabicPeriod"/>
            </a:pPr>
            <a:r>
              <a:rPr lang="ja-JP" altLang="en-US" sz="3200" b="1" dirty="0">
                <a:solidFill>
                  <a:srgbClr val="FF0000"/>
                </a:solidFill>
                <a:latin typeface="Times New Roman" pitchFamily="18" charset="0"/>
                <a:cs typeface="Times New Roman" pitchFamily="18" charset="0"/>
              </a:rPr>
              <a:t>構造材料としてしか使えない</a:t>
            </a:r>
            <a:r>
              <a:rPr lang="en-US" altLang="ja-JP" sz="3200" b="1" dirty="0">
                <a:solidFill>
                  <a:srgbClr val="FF0000"/>
                </a:solidFill>
                <a:latin typeface="Times New Roman" pitchFamily="18" charset="0"/>
                <a:cs typeface="Times New Roman" pitchFamily="18" charset="0"/>
              </a:rPr>
              <a:t/>
            </a:r>
            <a:br>
              <a:rPr lang="en-US" altLang="ja-JP" sz="3200" b="1" dirty="0">
                <a:solidFill>
                  <a:srgbClr val="FF0000"/>
                </a:solidFill>
                <a:latin typeface="Times New Roman" pitchFamily="18" charset="0"/>
                <a:cs typeface="Times New Roman" pitchFamily="18" charset="0"/>
              </a:rPr>
            </a:br>
            <a:r>
              <a:rPr lang="ja-JP" altLang="en-US" sz="3200" b="1" dirty="0">
                <a:solidFill>
                  <a:srgbClr val="0000FF"/>
                </a:solidFill>
                <a:latin typeface="Times New Roman" pitchFamily="18" charset="0"/>
                <a:cs typeface="Times New Roman" pitchFamily="18" charset="0"/>
              </a:rPr>
              <a:t>使い方によっては</a:t>
            </a:r>
            <a:r>
              <a:rPr lang="en-US" altLang="ja-JP" sz="3200" b="1" dirty="0">
                <a:solidFill>
                  <a:srgbClr val="0000FF"/>
                </a:solidFill>
                <a:latin typeface="Times New Roman" pitchFamily="18" charset="0"/>
                <a:cs typeface="Times New Roman" pitchFamily="18" charset="0"/>
              </a:rPr>
              <a:t>Si</a:t>
            </a:r>
            <a:r>
              <a:rPr lang="ja-JP" altLang="en-US" sz="3200" b="1" dirty="0">
                <a:solidFill>
                  <a:srgbClr val="0000FF"/>
                </a:solidFill>
                <a:latin typeface="Times New Roman" pitchFamily="18" charset="0"/>
                <a:cs typeface="Times New Roman" pitchFamily="18" charset="0"/>
              </a:rPr>
              <a:t>よりも優れた</a:t>
            </a:r>
            <a:r>
              <a:rPr lang="en-US" altLang="ja-JP" sz="3200" b="1" dirty="0">
                <a:solidFill>
                  <a:srgbClr val="0000FF"/>
                </a:solidFill>
                <a:latin typeface="Times New Roman" pitchFamily="18" charset="0"/>
                <a:cs typeface="Times New Roman" pitchFamily="18" charset="0"/>
              </a:rPr>
              <a:t/>
            </a:r>
            <a:br>
              <a:rPr lang="en-US" altLang="ja-JP" sz="3200" b="1" dirty="0">
                <a:solidFill>
                  <a:srgbClr val="0000FF"/>
                </a:solidFill>
                <a:latin typeface="Times New Roman" pitchFamily="18" charset="0"/>
                <a:cs typeface="Times New Roman" pitchFamily="18" charset="0"/>
              </a:rPr>
            </a:br>
            <a:r>
              <a:rPr lang="ja-JP" altLang="en-US" sz="3200" b="1" dirty="0">
                <a:solidFill>
                  <a:srgbClr val="0000FF"/>
                </a:solidFill>
                <a:latin typeface="Times New Roman" pitchFamily="18" charset="0"/>
                <a:cs typeface="Times New Roman" pitchFamily="18" charset="0"/>
              </a:rPr>
              <a:t>半導体デバイスを作れる</a:t>
            </a:r>
            <a:endParaRPr lang="ja-JP" altLang="en-US" sz="32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46079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1752600" y="228600"/>
            <a:ext cx="6705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69636" name="Rectangle 4"/>
          <p:cNvSpPr>
            <a:spLocks noChangeArrowheads="1"/>
          </p:cNvSpPr>
          <p:nvPr/>
        </p:nvSpPr>
        <p:spPr bwMode="auto">
          <a:xfrm>
            <a:off x="914400" y="762000"/>
            <a:ext cx="5410200" cy="3657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pic>
        <p:nvPicPr>
          <p:cNvPr id="69637" name="Picture 5" descr="長く使うから、美しさにこだわりたい。">
            <a:hlinkClick r:id="rId3" tooltip="アクオス製品情報はこちら"/>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27352"/>
            <a:ext cx="89154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6" descr="040415-1456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733800"/>
            <a:ext cx="42672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1327352"/>
            <a:ext cx="3657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40" name="Text Box 8"/>
          <p:cNvSpPr txBox="1">
            <a:spLocks noChangeArrowheads="1"/>
          </p:cNvSpPr>
          <p:nvPr/>
        </p:nvSpPr>
        <p:spPr bwMode="auto">
          <a:xfrm>
            <a:off x="914400" y="4205288"/>
            <a:ext cx="2754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ja-JP" altLang="en-US" sz="1800" i="1">
                <a:solidFill>
                  <a:srgbClr val="000000"/>
                </a:solidFill>
              </a:rPr>
              <a:t>産総研</a:t>
            </a:r>
            <a:r>
              <a:rPr lang="en-US" altLang="ja-JP" sz="1800" i="1">
                <a:solidFill>
                  <a:srgbClr val="000000"/>
                </a:solidFill>
              </a:rPr>
              <a:t>, </a:t>
            </a:r>
            <a:r>
              <a:rPr lang="ja-JP" altLang="en-US" sz="1800" i="1">
                <a:solidFill>
                  <a:srgbClr val="000000"/>
                </a:solidFill>
              </a:rPr>
              <a:t>メガソーラータウン</a:t>
            </a:r>
          </a:p>
        </p:txBody>
      </p:sp>
      <p:sp>
        <p:nvSpPr>
          <p:cNvPr id="69641" name="Text Box 9"/>
          <p:cNvSpPr txBox="1">
            <a:spLocks noChangeArrowheads="1"/>
          </p:cNvSpPr>
          <p:nvPr/>
        </p:nvSpPr>
        <p:spPr bwMode="auto">
          <a:xfrm>
            <a:off x="1219200" y="5851525"/>
            <a:ext cx="1098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ja-JP" altLang="en-US" sz="1800" i="1">
                <a:solidFill>
                  <a:srgbClr val="FFFF00"/>
                </a:solidFill>
              </a:rPr>
              <a:t>三菱重工</a:t>
            </a:r>
            <a:br>
              <a:rPr lang="ja-JP" altLang="en-US" sz="1800" i="1">
                <a:solidFill>
                  <a:srgbClr val="FFFF00"/>
                </a:solidFill>
              </a:rPr>
            </a:br>
            <a:r>
              <a:rPr lang="en-US" altLang="ja-JP" sz="1800" i="1">
                <a:solidFill>
                  <a:srgbClr val="FFFF00"/>
                </a:solidFill>
              </a:rPr>
              <a:t>a-Si:H</a:t>
            </a:r>
          </a:p>
        </p:txBody>
      </p:sp>
      <p:sp>
        <p:nvSpPr>
          <p:cNvPr id="69642" name="Text Box 10"/>
          <p:cNvSpPr txBox="1">
            <a:spLocks noChangeArrowheads="1"/>
          </p:cNvSpPr>
          <p:nvPr/>
        </p:nvSpPr>
        <p:spPr bwMode="auto">
          <a:xfrm>
            <a:off x="0" y="1341640"/>
            <a:ext cx="73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en-US" altLang="ja-JP" sz="1800" i="1">
                <a:solidFill>
                  <a:srgbClr val="000000"/>
                </a:solidFill>
              </a:rPr>
              <a:t>Sharp</a:t>
            </a:r>
          </a:p>
        </p:txBody>
      </p:sp>
      <p:sp>
        <p:nvSpPr>
          <p:cNvPr id="69643" name="Text Box 11"/>
          <p:cNvSpPr txBox="1">
            <a:spLocks noChangeArrowheads="1"/>
          </p:cNvSpPr>
          <p:nvPr/>
        </p:nvSpPr>
        <p:spPr bwMode="auto">
          <a:xfrm>
            <a:off x="1231900" y="852690"/>
            <a:ext cx="2349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ja-JP" altLang="en-US" b="1">
                <a:solidFill>
                  <a:srgbClr val="FF0000"/>
                </a:solidFill>
              </a:rPr>
              <a:t>平面ディスプレイ</a:t>
            </a:r>
          </a:p>
        </p:txBody>
      </p:sp>
      <p:sp>
        <p:nvSpPr>
          <p:cNvPr id="69644" name="Text Box 12"/>
          <p:cNvSpPr txBox="1">
            <a:spLocks noChangeArrowheads="1"/>
          </p:cNvSpPr>
          <p:nvPr/>
        </p:nvSpPr>
        <p:spPr bwMode="auto">
          <a:xfrm>
            <a:off x="5954713" y="849515"/>
            <a:ext cx="1820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ja-JP" altLang="en-US" b="1">
                <a:solidFill>
                  <a:srgbClr val="FF0000"/>
                </a:solidFill>
              </a:rPr>
              <a:t>タッチパネル</a:t>
            </a:r>
          </a:p>
        </p:txBody>
      </p:sp>
      <p:sp>
        <p:nvSpPr>
          <p:cNvPr id="69645" name="Rectangle 13"/>
          <p:cNvSpPr>
            <a:spLocks noChangeArrowheads="1"/>
          </p:cNvSpPr>
          <p:nvPr/>
        </p:nvSpPr>
        <p:spPr bwMode="auto">
          <a:xfrm>
            <a:off x="0" y="3581400"/>
            <a:ext cx="53340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69646" name="Text Box 14"/>
          <p:cNvSpPr txBox="1">
            <a:spLocks noChangeArrowheads="1"/>
          </p:cNvSpPr>
          <p:nvPr/>
        </p:nvSpPr>
        <p:spPr bwMode="auto">
          <a:xfrm>
            <a:off x="1600200" y="3789363"/>
            <a:ext cx="2022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ja-JP" altLang="en-US" b="1">
                <a:solidFill>
                  <a:srgbClr val="FF0000"/>
                </a:solidFill>
              </a:rPr>
              <a:t>薄膜太陽電池</a:t>
            </a:r>
          </a:p>
        </p:txBody>
      </p:sp>
      <p:sp>
        <p:nvSpPr>
          <p:cNvPr id="69647" name="Text Box 15"/>
          <p:cNvSpPr txBox="1">
            <a:spLocks noChangeArrowheads="1"/>
          </p:cNvSpPr>
          <p:nvPr/>
        </p:nvSpPr>
        <p:spPr bwMode="auto">
          <a:xfrm>
            <a:off x="5854700" y="5837440"/>
            <a:ext cx="25574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ja-JP" altLang="en-US" sz="1800" i="1">
                <a:solidFill>
                  <a:srgbClr val="000000"/>
                </a:solidFill>
              </a:rPr>
              <a:t>東急電鉄</a:t>
            </a:r>
            <a:r>
              <a:rPr lang="en-US" altLang="ja-JP" sz="1800" i="1">
                <a:solidFill>
                  <a:srgbClr val="000000"/>
                </a:solidFill>
              </a:rPr>
              <a:t>, </a:t>
            </a:r>
            <a:r>
              <a:rPr lang="ja-JP" altLang="en-US" sz="1800" i="1">
                <a:solidFill>
                  <a:srgbClr val="000000"/>
                </a:solidFill>
              </a:rPr>
              <a:t>すずかけ台駅</a:t>
            </a:r>
          </a:p>
        </p:txBody>
      </p:sp>
      <p:sp>
        <p:nvSpPr>
          <p:cNvPr id="69635" name="Rectangle 3"/>
          <p:cNvSpPr>
            <a:spLocks noGrp="1" noChangeArrowheads="1"/>
          </p:cNvSpPr>
          <p:nvPr>
            <p:ph type="title"/>
          </p:nvPr>
        </p:nvSpPr>
        <p:spPr>
          <a:xfrm>
            <a:off x="0" y="0"/>
            <a:ext cx="9144000" cy="7620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800" b="1" dirty="0" smtClean="0">
                <a:solidFill>
                  <a:srgbClr val="0000FF"/>
                </a:solidFill>
                <a:latin typeface="Times New Roman" pitchFamily="18" charset="0"/>
                <a:cs typeface="Times New Roman" pitchFamily="18" charset="0"/>
              </a:rPr>
              <a:t>電気を流す酸化物： 透明酸化物導電体</a:t>
            </a:r>
            <a:endParaRPr lang="en-US" altLang="ja-JP" sz="3800" b="1" dirty="0" smtClean="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508829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http://www.nippon-seiki.co.jp/defi/product/concept/images/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28725"/>
            <a:ext cx="5791200" cy="1592263"/>
          </a:xfrm>
          <a:prstGeom prst="rect">
            <a:avLst/>
          </a:prstGeom>
          <a:noFill/>
          <a:extLst>
            <a:ext uri="{909E8E84-426E-40DD-AFC4-6F175D3DCCD1}">
              <a14:hiddenFill xmlns:a14="http://schemas.microsoft.com/office/drawing/2010/main">
                <a:solidFill>
                  <a:srgbClr val="FFFFFF"/>
                </a:solidFill>
              </a14:hiddenFill>
            </a:ext>
          </a:extLst>
        </p:spPr>
      </p:pic>
      <p:pic>
        <p:nvPicPr>
          <p:cNvPr id="283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67100"/>
            <a:ext cx="2235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3652" name="Group 4"/>
          <p:cNvGrpSpPr>
            <a:grpSpLocks/>
          </p:cNvGrpSpPr>
          <p:nvPr/>
        </p:nvGrpSpPr>
        <p:grpSpPr bwMode="auto">
          <a:xfrm>
            <a:off x="0" y="5143500"/>
            <a:ext cx="2303463" cy="1943100"/>
            <a:chOff x="3560" y="799"/>
            <a:chExt cx="1815" cy="1361"/>
          </a:xfrm>
        </p:grpSpPr>
        <p:pic>
          <p:nvPicPr>
            <p:cNvPr id="283653" name="Picture 5" descr="snap_img_2004-03-26_21-09-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0" y="799"/>
              <a:ext cx="1814" cy="1361"/>
            </a:xfrm>
            <a:prstGeom prst="rect">
              <a:avLst/>
            </a:prstGeom>
            <a:noFill/>
            <a:extLst>
              <a:ext uri="{909E8E84-426E-40DD-AFC4-6F175D3DCCD1}">
                <a14:hiddenFill xmlns:a14="http://schemas.microsoft.com/office/drawing/2010/main">
                  <a:solidFill>
                    <a:srgbClr val="FFFFFF"/>
                  </a:solidFill>
                </a14:hiddenFill>
              </a:ext>
            </a:extLst>
          </p:spPr>
        </p:pic>
        <p:pic>
          <p:nvPicPr>
            <p:cNvPr id="283654" name="Picture 6" descr="snap_img_2004-03-26_21-09-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4" y="799"/>
              <a:ext cx="771" cy="578"/>
            </a:xfrm>
            <a:prstGeom prst="rect">
              <a:avLst/>
            </a:prstGeom>
            <a:noFill/>
            <a:extLst>
              <a:ext uri="{909E8E84-426E-40DD-AFC4-6F175D3DCCD1}">
                <a14:hiddenFill xmlns:a14="http://schemas.microsoft.com/office/drawing/2010/main">
                  <a:solidFill>
                    <a:srgbClr val="FFFFFF"/>
                  </a:solidFill>
                </a14:hiddenFill>
              </a:ext>
            </a:extLst>
          </p:spPr>
        </p:pic>
      </p:grpSp>
      <p:pic>
        <p:nvPicPr>
          <p:cNvPr id="283655" name="Picture 7" descr="snap_img_2004-03-26_21-09-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8550" y="4043363"/>
            <a:ext cx="2736850" cy="2052637"/>
          </a:xfrm>
          <a:prstGeom prst="rect">
            <a:avLst/>
          </a:prstGeom>
          <a:noFill/>
          <a:extLst>
            <a:ext uri="{909E8E84-426E-40DD-AFC4-6F175D3DCCD1}">
              <a14:hiddenFill xmlns:a14="http://schemas.microsoft.com/office/drawing/2010/main">
                <a:solidFill>
                  <a:srgbClr val="FFFFFF"/>
                </a:solidFill>
              </a14:hiddenFill>
            </a:ext>
          </a:extLst>
        </p:spPr>
      </p:pic>
      <p:sp>
        <p:nvSpPr>
          <p:cNvPr id="283656" name="Rectangle 8"/>
          <p:cNvSpPr>
            <a:spLocks noGrp="1" noChangeArrowheads="1"/>
          </p:cNvSpPr>
          <p:nvPr>
            <p:ph type="title" idx="4294967295"/>
          </p:nvPr>
        </p:nvSpPr>
        <p:spPr>
          <a:xfrm>
            <a:off x="0" y="0"/>
            <a:ext cx="9144000" cy="762000"/>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ja-JP" altLang="en-US" sz="3800" b="1" dirty="0">
                <a:solidFill>
                  <a:srgbClr val="0000FF"/>
                </a:solidFill>
              </a:rPr>
              <a:t>透明</a:t>
            </a:r>
            <a:r>
              <a:rPr lang="ja-JP" altLang="en-US" sz="3800" b="1" dirty="0" smtClean="0">
                <a:solidFill>
                  <a:srgbClr val="0000FF"/>
                </a:solidFill>
              </a:rPr>
              <a:t>ディスプレイの実例</a:t>
            </a:r>
            <a:endParaRPr lang="ja-JP" altLang="en-US" sz="3800" b="1" dirty="0">
              <a:solidFill>
                <a:srgbClr val="0000FF"/>
              </a:solidFill>
            </a:endParaRPr>
          </a:p>
        </p:txBody>
      </p:sp>
      <p:pic>
        <p:nvPicPr>
          <p:cNvPr id="28365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2286000"/>
            <a:ext cx="3657600" cy="2438400"/>
          </a:xfrm>
          <a:prstGeom prst="rect">
            <a:avLst/>
          </a:prstGeom>
          <a:noFill/>
          <a:ln>
            <a:noFill/>
          </a:ln>
          <a:effectLst/>
          <a:extLst>
            <a:ext uri="{909E8E84-426E-40DD-AFC4-6F175D3DCCD1}">
              <a14:hiddenFill xmlns:a14="http://schemas.microsoft.com/office/drawing/2010/main">
                <a:solidFill>
                  <a:srgbClr val="66CCFF">
                    <a:alpha val="70000"/>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3658" name="Rectangle 10"/>
          <p:cNvSpPr>
            <a:spLocks noChangeArrowheads="1"/>
          </p:cNvSpPr>
          <p:nvPr/>
        </p:nvSpPr>
        <p:spPr bwMode="auto">
          <a:xfrm>
            <a:off x="5410200" y="914400"/>
            <a:ext cx="3657600" cy="1676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b="1" smtClean="0">
              <a:solidFill>
                <a:srgbClr val="0000FF"/>
              </a:solidFill>
            </a:endParaRPr>
          </a:p>
        </p:txBody>
      </p:sp>
      <p:sp>
        <p:nvSpPr>
          <p:cNvPr id="283659" name="Text Box 11"/>
          <p:cNvSpPr txBox="1">
            <a:spLocks noChangeArrowheads="1"/>
          </p:cNvSpPr>
          <p:nvPr/>
        </p:nvSpPr>
        <p:spPr bwMode="auto">
          <a:xfrm>
            <a:off x="5791200" y="2292350"/>
            <a:ext cx="3013075" cy="336550"/>
          </a:xfrm>
          <a:prstGeom prst="rect">
            <a:avLst/>
          </a:prstGeom>
          <a:noFill/>
          <a:ln>
            <a:noFill/>
          </a:ln>
          <a:effectLst/>
          <a:extLst>
            <a:ext uri="{909E8E84-426E-40DD-AFC4-6F175D3DCCD1}">
              <a14:hiddenFill xmlns:a14="http://schemas.microsoft.com/office/drawing/2010/main">
                <a:solidFill>
                  <a:srgbClr val="66CCFF">
                    <a:alpha val="70000"/>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altLang="ja-JP" sz="1600" i="1" smtClean="0">
                <a:solidFill>
                  <a:srgbClr val="000000"/>
                </a:solidFill>
                <a:ea typeface="ＭＳ 明朝" pitchFamily="17" charset="-128"/>
              </a:rPr>
              <a:t>Time Machine, 2002, Dreamworks</a:t>
            </a:r>
          </a:p>
        </p:txBody>
      </p:sp>
      <p:sp>
        <p:nvSpPr>
          <p:cNvPr id="283660" name="Rectangle 12"/>
          <p:cNvSpPr>
            <a:spLocks noChangeArrowheads="1"/>
          </p:cNvSpPr>
          <p:nvPr/>
        </p:nvSpPr>
        <p:spPr bwMode="auto">
          <a:xfrm>
            <a:off x="5334000" y="4400550"/>
            <a:ext cx="38100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b="1" smtClean="0">
              <a:solidFill>
                <a:srgbClr val="0000FF"/>
              </a:solidFill>
            </a:endParaRPr>
          </a:p>
        </p:txBody>
      </p:sp>
      <p:pic>
        <p:nvPicPr>
          <p:cNvPr id="283661" name="Picture 13"/>
          <p:cNvPicPr>
            <a:picLocks noChangeAspect="1" noChangeArrowheads="1"/>
          </p:cNvPicPr>
          <p:nvPr/>
        </p:nvPicPr>
        <p:blipFill>
          <a:blip r:embed="rId9">
            <a:lum bright="24000"/>
            <a:extLst>
              <a:ext uri="{28A0092B-C50C-407E-A947-70E740481C1C}">
                <a14:useLocalDpi xmlns:a14="http://schemas.microsoft.com/office/drawing/2010/main" val="0"/>
              </a:ext>
            </a:extLst>
          </a:blip>
          <a:srcRect/>
          <a:stretch>
            <a:fillRect/>
          </a:stretch>
        </p:blipFill>
        <p:spPr bwMode="auto">
          <a:xfrm>
            <a:off x="5410200" y="4495800"/>
            <a:ext cx="3657600" cy="2438400"/>
          </a:xfrm>
          <a:prstGeom prst="rect">
            <a:avLst/>
          </a:prstGeom>
          <a:noFill/>
          <a:ln>
            <a:noFill/>
          </a:ln>
          <a:effectLst/>
          <a:extLst>
            <a:ext uri="{909E8E84-426E-40DD-AFC4-6F175D3DCCD1}">
              <a14:hiddenFill xmlns:a14="http://schemas.microsoft.com/office/drawing/2010/main">
                <a:solidFill>
                  <a:srgbClr val="66CCFF">
                    <a:alpha val="70000"/>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3662" name="Rectangle 14"/>
          <p:cNvSpPr>
            <a:spLocks noChangeArrowheads="1"/>
          </p:cNvSpPr>
          <p:nvPr/>
        </p:nvSpPr>
        <p:spPr bwMode="auto">
          <a:xfrm>
            <a:off x="5257800" y="4418013"/>
            <a:ext cx="38100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b="1" smtClean="0">
              <a:solidFill>
                <a:srgbClr val="0000FF"/>
              </a:solidFill>
            </a:endParaRPr>
          </a:p>
        </p:txBody>
      </p:sp>
      <p:sp>
        <p:nvSpPr>
          <p:cNvPr id="283663" name="Text Box 15"/>
          <p:cNvSpPr txBox="1">
            <a:spLocks noChangeArrowheads="1"/>
          </p:cNvSpPr>
          <p:nvPr/>
        </p:nvSpPr>
        <p:spPr bwMode="auto">
          <a:xfrm>
            <a:off x="5562600" y="4495800"/>
            <a:ext cx="3338513" cy="336550"/>
          </a:xfrm>
          <a:prstGeom prst="rect">
            <a:avLst/>
          </a:prstGeom>
          <a:noFill/>
          <a:ln>
            <a:noFill/>
          </a:ln>
          <a:effectLst/>
          <a:extLst>
            <a:ext uri="{909E8E84-426E-40DD-AFC4-6F175D3DCCD1}">
              <a14:hiddenFill xmlns:a14="http://schemas.microsoft.com/office/drawing/2010/main">
                <a:solidFill>
                  <a:srgbClr val="66CCFF">
                    <a:alpha val="70000"/>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1600" i="1" smtClean="0">
                <a:solidFill>
                  <a:srgbClr val="000000"/>
                </a:solidFill>
                <a:ea typeface="ＭＳ 明朝" pitchFamily="17" charset="-128"/>
              </a:rPr>
              <a:t>Minority Report, 2002, 20Century Fox</a:t>
            </a:r>
          </a:p>
        </p:txBody>
      </p:sp>
      <p:sp>
        <p:nvSpPr>
          <p:cNvPr id="283664" name="Rectangle 16"/>
          <p:cNvSpPr>
            <a:spLocks noChangeArrowheads="1"/>
          </p:cNvSpPr>
          <p:nvPr/>
        </p:nvSpPr>
        <p:spPr bwMode="auto">
          <a:xfrm>
            <a:off x="5410200" y="6619875"/>
            <a:ext cx="3733800" cy="10001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b="1" smtClean="0">
              <a:solidFill>
                <a:srgbClr val="0000FF"/>
              </a:solidFill>
            </a:endParaRPr>
          </a:p>
        </p:txBody>
      </p:sp>
      <p:pic>
        <p:nvPicPr>
          <p:cNvPr id="283665" name="Picture 17" descr="画像:Hud on the cat.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914400"/>
            <a:ext cx="2895600" cy="2171700"/>
          </a:xfrm>
          <a:prstGeom prst="rect">
            <a:avLst/>
          </a:prstGeom>
          <a:noFill/>
          <a:extLst>
            <a:ext uri="{909E8E84-426E-40DD-AFC4-6F175D3DCCD1}">
              <a14:hiddenFill xmlns:a14="http://schemas.microsoft.com/office/drawing/2010/main">
                <a:solidFill>
                  <a:srgbClr val="FFFFFF"/>
                </a:solidFill>
              </a14:hiddenFill>
            </a:ext>
          </a:extLst>
        </p:spPr>
      </p:pic>
      <p:sp>
        <p:nvSpPr>
          <p:cNvPr id="283666" name="Rectangle 18"/>
          <p:cNvSpPr>
            <a:spLocks noChangeArrowheads="1"/>
          </p:cNvSpPr>
          <p:nvPr/>
        </p:nvSpPr>
        <p:spPr bwMode="auto">
          <a:xfrm>
            <a:off x="0" y="2819400"/>
            <a:ext cx="29718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b="1" smtClean="0">
              <a:solidFill>
                <a:srgbClr val="0000FF"/>
              </a:solidFill>
            </a:endParaRPr>
          </a:p>
        </p:txBody>
      </p:sp>
      <p:sp>
        <p:nvSpPr>
          <p:cNvPr id="283667" name="Text Box 19"/>
          <p:cNvSpPr txBox="1">
            <a:spLocks noChangeArrowheads="1"/>
          </p:cNvSpPr>
          <p:nvPr/>
        </p:nvSpPr>
        <p:spPr bwMode="auto">
          <a:xfrm>
            <a:off x="-76200" y="2743200"/>
            <a:ext cx="18662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1600" i="1" dirty="0" smtClean="0">
                <a:solidFill>
                  <a:srgbClr val="000000"/>
                </a:solidFill>
              </a:rPr>
              <a:t>F/A-18C </a:t>
            </a:r>
            <a:r>
              <a:rPr lang="ja-JP" altLang="en-US" sz="1600" i="1" dirty="0" smtClean="0">
                <a:solidFill>
                  <a:srgbClr val="000000"/>
                </a:solidFill>
              </a:rPr>
              <a:t>ホーネット</a:t>
            </a:r>
            <a:r>
              <a:rPr lang="en-US" altLang="ja-JP" sz="1600" i="1" dirty="0" smtClean="0">
                <a:solidFill>
                  <a:srgbClr val="000000"/>
                </a:solidFill>
              </a:rPr>
              <a:t/>
            </a:r>
            <a:br>
              <a:rPr lang="en-US" altLang="ja-JP" sz="1600" i="1" dirty="0" smtClean="0">
                <a:solidFill>
                  <a:srgbClr val="000000"/>
                </a:solidFill>
              </a:rPr>
            </a:br>
            <a:r>
              <a:rPr lang="en-US" altLang="ja-JP" sz="1200" i="1" dirty="0" smtClean="0">
                <a:solidFill>
                  <a:srgbClr val="000000"/>
                </a:solidFill>
              </a:rPr>
              <a:t>Wikipedia, Japanese</a:t>
            </a:r>
            <a:br>
              <a:rPr lang="en-US" altLang="ja-JP" sz="1200" i="1" dirty="0" smtClean="0">
                <a:solidFill>
                  <a:srgbClr val="000000"/>
                </a:solidFill>
              </a:rPr>
            </a:br>
            <a:r>
              <a:rPr lang="en-US" altLang="ja-JP" sz="1200" i="1" dirty="0" smtClean="0">
                <a:solidFill>
                  <a:srgbClr val="000000"/>
                </a:solidFill>
              </a:rPr>
              <a:t>http://ja.wikipedia.org/</a:t>
            </a:r>
          </a:p>
        </p:txBody>
      </p:sp>
      <p:sp>
        <p:nvSpPr>
          <p:cNvPr id="283668" name="Text Box 20"/>
          <p:cNvSpPr txBox="1">
            <a:spLocks noChangeArrowheads="1"/>
          </p:cNvSpPr>
          <p:nvPr/>
        </p:nvSpPr>
        <p:spPr bwMode="auto">
          <a:xfrm>
            <a:off x="2209800" y="3560763"/>
            <a:ext cx="2655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ja-JP" altLang="en-US" sz="2400" b="1" smtClean="0">
                <a:solidFill>
                  <a:srgbClr val="FF0000"/>
                </a:solidFill>
              </a:rPr>
              <a:t>透明窓ディスプレイ</a:t>
            </a:r>
          </a:p>
        </p:txBody>
      </p:sp>
      <p:sp>
        <p:nvSpPr>
          <p:cNvPr id="283669" name="Text Box 21"/>
          <p:cNvSpPr txBox="1">
            <a:spLocks noChangeArrowheads="1"/>
          </p:cNvSpPr>
          <p:nvPr/>
        </p:nvSpPr>
        <p:spPr bwMode="auto">
          <a:xfrm>
            <a:off x="2895600" y="741363"/>
            <a:ext cx="3238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ja-JP" altLang="en-US" sz="2400" b="1" smtClean="0">
                <a:solidFill>
                  <a:srgbClr val="FF0000"/>
                </a:solidFill>
              </a:rPr>
              <a:t>ヘッドアップディスプレイ</a:t>
            </a:r>
          </a:p>
        </p:txBody>
      </p:sp>
      <p:sp>
        <p:nvSpPr>
          <p:cNvPr id="283670" name="Text Box 22"/>
          <p:cNvSpPr txBox="1">
            <a:spLocks noChangeArrowheads="1"/>
          </p:cNvSpPr>
          <p:nvPr/>
        </p:nvSpPr>
        <p:spPr bwMode="auto">
          <a:xfrm>
            <a:off x="2857500" y="2744788"/>
            <a:ext cx="258596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1600" i="1" dirty="0" err="1" smtClean="0">
                <a:solidFill>
                  <a:srgbClr val="000000"/>
                </a:solidFill>
              </a:rPr>
              <a:t>Defi</a:t>
            </a:r>
            <a:r>
              <a:rPr lang="en-US" altLang="ja-JP" sz="1600" i="1" dirty="0" smtClean="0">
                <a:solidFill>
                  <a:srgbClr val="000000"/>
                </a:solidFill>
              </a:rPr>
              <a:t>-Link VSD CONCEPT </a:t>
            </a:r>
            <a:br>
              <a:rPr lang="en-US" altLang="ja-JP" sz="1600" i="1" dirty="0" smtClean="0">
                <a:solidFill>
                  <a:srgbClr val="000000"/>
                </a:solidFill>
              </a:rPr>
            </a:br>
            <a:r>
              <a:rPr lang="ja-JP" altLang="en-US" sz="1600" i="1" dirty="0" smtClean="0">
                <a:solidFill>
                  <a:srgbClr val="000000"/>
                </a:solidFill>
              </a:rPr>
              <a:t>日本精機</a:t>
            </a:r>
            <a:r>
              <a:rPr lang="en-US" altLang="ja-JP" sz="1600" i="1" dirty="0" smtClean="0">
                <a:solidFill>
                  <a:srgbClr val="000000"/>
                </a:solidFill>
              </a:rPr>
              <a:t/>
            </a:r>
            <a:br>
              <a:rPr lang="en-US" altLang="ja-JP" sz="1600" i="1" dirty="0" smtClean="0">
                <a:solidFill>
                  <a:srgbClr val="000000"/>
                </a:solidFill>
              </a:rPr>
            </a:br>
            <a:r>
              <a:rPr lang="en-US" altLang="ja-JP" sz="1200" i="1" dirty="0" smtClean="0">
                <a:solidFill>
                  <a:srgbClr val="000000"/>
                </a:solidFill>
              </a:rPr>
              <a:t>http://www.nippon-seiki.co.jp/defi/</a:t>
            </a:r>
          </a:p>
        </p:txBody>
      </p:sp>
      <p:sp>
        <p:nvSpPr>
          <p:cNvPr id="283671" name="Text Box 23"/>
          <p:cNvSpPr txBox="1">
            <a:spLocks noChangeArrowheads="1"/>
          </p:cNvSpPr>
          <p:nvPr/>
        </p:nvSpPr>
        <p:spPr bwMode="auto">
          <a:xfrm>
            <a:off x="5275263" y="1808163"/>
            <a:ext cx="3881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ja-JP" altLang="en-US" sz="2400" b="1" i="1" dirty="0" smtClean="0">
                <a:solidFill>
                  <a:srgbClr val="FF0000"/>
                </a:solidFill>
              </a:rPr>
              <a:t>映画の中の透明ディスプレイ</a:t>
            </a:r>
          </a:p>
        </p:txBody>
      </p:sp>
    </p:spTree>
    <p:extLst>
      <p:ext uri="{BB962C8B-B14F-4D97-AF65-F5344CB8AC3E}">
        <p14:creationId xmlns:p14="http://schemas.microsoft.com/office/powerpoint/2010/main" val="3798141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idx="4294967295"/>
          </p:nvPr>
        </p:nvSpPr>
        <p:spPr>
          <a:xfrm>
            <a:off x="0" y="0"/>
            <a:ext cx="9144000" cy="863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ja-JP" altLang="en-US" sz="3600" b="1" dirty="0">
                <a:solidFill>
                  <a:srgbClr val="0000FF"/>
                </a:solidFill>
                <a:latin typeface="Times New Roman" pitchFamily="18" charset="0"/>
                <a:cs typeface="Times New Roman" pitchFamily="18" charset="0"/>
              </a:rPr>
              <a:t>透明液晶ディスプレイ </a:t>
            </a:r>
            <a:r>
              <a:rPr lang="en-US" altLang="ja-JP" sz="3600" b="1" dirty="0">
                <a:solidFill>
                  <a:srgbClr val="0000FF"/>
                </a:solidFill>
                <a:latin typeface="Times New Roman" pitchFamily="18" charset="0"/>
                <a:cs typeface="Times New Roman" pitchFamily="18" charset="0"/>
              </a:rPr>
              <a:t>(</a:t>
            </a:r>
            <a:r>
              <a:rPr lang="ja-JP" altLang="en-US" sz="3600" b="1" dirty="0">
                <a:solidFill>
                  <a:srgbClr val="0000FF"/>
                </a:solidFill>
                <a:latin typeface="Times New Roman" pitchFamily="18" charset="0"/>
                <a:cs typeface="Times New Roman" pitchFamily="18" charset="0"/>
              </a:rPr>
              <a:t>タッチパネル内蔵</a:t>
            </a:r>
            <a:r>
              <a:rPr lang="en-US" altLang="ja-JP" sz="3600" b="1" dirty="0" smtClean="0">
                <a:solidFill>
                  <a:srgbClr val="0000FF"/>
                </a:solidFill>
                <a:latin typeface="Times New Roman" pitchFamily="18" charset="0"/>
                <a:cs typeface="Times New Roman" pitchFamily="18" charset="0"/>
              </a:rPr>
              <a:t>)</a:t>
            </a:r>
            <a:endParaRPr lang="en-US" altLang="ja-JP" sz="3600" b="1" dirty="0">
              <a:solidFill>
                <a:srgbClr val="0000FF"/>
              </a:solidFill>
              <a:latin typeface="Times New Roman" pitchFamily="18" charset="0"/>
              <a:cs typeface="Times New Roman" pitchFamily="18" charset="0"/>
            </a:endParaRPr>
          </a:p>
        </p:txBody>
      </p:sp>
      <p:pic>
        <p:nvPicPr>
          <p:cNvPr id="2856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04900"/>
            <a:ext cx="5638800"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57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2628900"/>
            <a:ext cx="5638800"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5702" name="Rectangle 6"/>
          <p:cNvSpPr>
            <a:spLocks noChangeArrowheads="1"/>
          </p:cNvSpPr>
          <p:nvPr/>
        </p:nvSpPr>
        <p:spPr bwMode="auto">
          <a:xfrm>
            <a:off x="5707729" y="1535331"/>
            <a:ext cx="235192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just" fontAlgn="base">
              <a:spcBef>
                <a:spcPct val="0"/>
              </a:spcBef>
              <a:spcAft>
                <a:spcPct val="0"/>
              </a:spcAft>
            </a:pPr>
            <a:r>
              <a:rPr lang="en-US" altLang="ja-JP" sz="3200" b="1" dirty="0">
                <a:solidFill>
                  <a:srgbClr val="FF0000"/>
                </a:solidFill>
                <a:latin typeface="Times New Roman" pitchFamily="18" charset="0"/>
                <a:cs typeface="Times New Roman" pitchFamily="18" charset="0"/>
              </a:rPr>
              <a:t>46</a:t>
            </a:r>
            <a:r>
              <a:rPr lang="ja-JP" altLang="en-US" sz="3200" b="1" dirty="0">
                <a:solidFill>
                  <a:srgbClr val="FF0000"/>
                </a:solidFill>
                <a:latin typeface="Times New Roman" pitchFamily="18" charset="0"/>
                <a:cs typeface="Times New Roman" pitchFamily="18" charset="0"/>
              </a:rPr>
              <a:t>型液晶</a:t>
            </a:r>
            <a:r>
              <a:rPr lang="en-US" altLang="ja-JP" sz="3200" b="1" dirty="0">
                <a:solidFill>
                  <a:srgbClr val="FF0000"/>
                </a:solidFill>
                <a:latin typeface="Times New Roman" pitchFamily="18" charset="0"/>
                <a:cs typeface="Times New Roman" pitchFamily="18" charset="0"/>
              </a:rPr>
              <a:t/>
            </a:r>
            <a:br>
              <a:rPr lang="en-US" altLang="ja-JP" sz="3200" b="1" dirty="0">
                <a:solidFill>
                  <a:srgbClr val="FF0000"/>
                </a:solidFill>
                <a:latin typeface="Times New Roman" pitchFamily="18" charset="0"/>
                <a:cs typeface="Times New Roman" pitchFamily="18" charset="0"/>
              </a:rPr>
            </a:br>
            <a:r>
              <a:rPr lang="ja-JP" altLang="en-US" sz="3200" b="1" dirty="0">
                <a:solidFill>
                  <a:srgbClr val="FF0000"/>
                </a:solidFill>
                <a:latin typeface="Times New Roman" pitchFamily="18" charset="0"/>
                <a:ea typeface="ＭＳ ゴシック" pitchFamily="49" charset="-128"/>
              </a:rPr>
              <a:t>透過率 </a:t>
            </a:r>
            <a:r>
              <a:rPr lang="en-US" altLang="ja-JP" sz="3200" b="1" dirty="0">
                <a:solidFill>
                  <a:srgbClr val="FF0000"/>
                </a:solidFill>
                <a:latin typeface="Times New Roman" pitchFamily="18" charset="0"/>
                <a:ea typeface="ＭＳ ゴシック" pitchFamily="49" charset="-128"/>
              </a:rPr>
              <a:t>~6</a:t>
            </a:r>
            <a:r>
              <a:rPr lang="ja-JP" altLang="en-US" sz="3200" b="1" dirty="0">
                <a:solidFill>
                  <a:srgbClr val="FF0000"/>
                </a:solidFill>
                <a:latin typeface="Times New Roman" pitchFamily="18" charset="0"/>
                <a:ea typeface="ＭＳ ゴシック" pitchFamily="49" charset="-128"/>
              </a:rPr>
              <a:t>%</a:t>
            </a:r>
            <a:endParaRPr lang="ja-JP" altLang="en-US" sz="3200" b="1" dirty="0">
              <a:solidFill>
                <a:srgbClr val="FF0000"/>
              </a:solidFill>
              <a:latin typeface="Times New Roman" pitchFamily="18" charset="0"/>
              <a:cs typeface="Times New Roman" pitchFamily="18" charset="0"/>
            </a:endParaRPr>
          </a:p>
        </p:txBody>
      </p:sp>
      <p:sp>
        <p:nvSpPr>
          <p:cNvPr id="7" name="正方形/長方形 6"/>
          <p:cNvSpPr/>
          <p:nvPr/>
        </p:nvSpPr>
        <p:spPr>
          <a:xfrm>
            <a:off x="6159500" y="704334"/>
            <a:ext cx="2969083" cy="830997"/>
          </a:xfrm>
          <a:prstGeom prst="rect">
            <a:avLst/>
          </a:prstGeom>
        </p:spPr>
        <p:txBody>
          <a:bodyPr wrap="none">
            <a:spAutoFit/>
          </a:bodyPr>
          <a:lstStyle/>
          <a:p>
            <a:pPr algn="r"/>
            <a:r>
              <a:rPr lang="ja-JP" altLang="en-US" sz="2400" b="1" dirty="0">
                <a:solidFill>
                  <a:srgbClr val="0000FF"/>
                </a:solidFill>
                <a:latin typeface="Times New Roman" pitchFamily="18" charset="0"/>
              </a:rPr>
              <a:t>サムソン</a:t>
            </a:r>
            <a:r>
              <a:rPr lang="en-US" altLang="ja-JP" sz="2400" b="1" dirty="0">
                <a:solidFill>
                  <a:srgbClr val="0000FF"/>
                </a:solidFill>
                <a:latin typeface="Times New Roman" pitchFamily="18" charset="0"/>
              </a:rPr>
              <a:t>LCD</a:t>
            </a:r>
            <a:r>
              <a:rPr lang="ja-JP" altLang="en-US" sz="2400" b="1" dirty="0">
                <a:solidFill>
                  <a:srgbClr val="0000FF"/>
                </a:solidFill>
                <a:latin typeface="Times New Roman" pitchFamily="18" charset="0"/>
              </a:rPr>
              <a:t>（韓国）</a:t>
            </a:r>
            <a:r>
              <a:rPr lang="en-US" altLang="ja-JP" sz="2400" b="1" dirty="0">
                <a:solidFill>
                  <a:srgbClr val="0000FF"/>
                </a:solidFill>
                <a:latin typeface="Times New Roman" pitchFamily="18" charset="0"/>
              </a:rPr>
              <a:t> </a:t>
            </a:r>
            <a:br>
              <a:rPr lang="en-US" altLang="ja-JP" sz="2400" b="1" dirty="0">
                <a:solidFill>
                  <a:srgbClr val="0000FF"/>
                </a:solidFill>
                <a:latin typeface="Times New Roman" pitchFamily="18" charset="0"/>
              </a:rPr>
            </a:br>
            <a:r>
              <a:rPr lang="en-US" altLang="ja-JP" sz="2400" b="1" dirty="0">
                <a:solidFill>
                  <a:srgbClr val="0000FF"/>
                </a:solidFill>
                <a:latin typeface="Times New Roman" pitchFamily="18" charset="0"/>
              </a:rPr>
              <a:t>SID2010</a:t>
            </a:r>
            <a:endParaRPr lang="ja-JP" altLang="en-US" sz="2400" dirty="0">
              <a:solidFill>
                <a:srgbClr val="000000"/>
              </a:solidFill>
            </a:endParaRPr>
          </a:p>
        </p:txBody>
      </p:sp>
      <p:sp>
        <p:nvSpPr>
          <p:cNvPr id="8" name="Rectangle 6"/>
          <p:cNvSpPr>
            <a:spLocks noChangeArrowheads="1"/>
          </p:cNvSpPr>
          <p:nvPr/>
        </p:nvSpPr>
        <p:spPr bwMode="auto">
          <a:xfrm>
            <a:off x="-43355" y="5535831"/>
            <a:ext cx="351512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just" fontAlgn="base">
              <a:spcBef>
                <a:spcPct val="0"/>
              </a:spcBef>
              <a:spcAft>
                <a:spcPct val="0"/>
              </a:spcAft>
            </a:pPr>
            <a:r>
              <a:rPr lang="en-US" altLang="ja-JP" sz="2800" b="1" dirty="0">
                <a:solidFill>
                  <a:srgbClr val="FF0000"/>
                </a:solidFill>
                <a:latin typeface="Times New Roman" pitchFamily="18" charset="0"/>
                <a:cs typeface="Times New Roman" pitchFamily="18" charset="0"/>
              </a:rPr>
              <a:t>2011</a:t>
            </a:r>
            <a:r>
              <a:rPr lang="ja-JP" altLang="en-US" sz="2800" b="1" dirty="0">
                <a:solidFill>
                  <a:srgbClr val="FF0000"/>
                </a:solidFill>
                <a:latin typeface="Times New Roman" pitchFamily="18" charset="0"/>
                <a:cs typeface="Times New Roman" pitchFamily="18" charset="0"/>
              </a:rPr>
              <a:t>年</a:t>
            </a:r>
            <a:r>
              <a:rPr lang="en-US" altLang="ja-JP" sz="2800" b="1" dirty="0">
                <a:solidFill>
                  <a:srgbClr val="FF0000"/>
                </a:solidFill>
                <a:latin typeface="Times New Roman" pitchFamily="18" charset="0"/>
                <a:cs typeface="Times New Roman" pitchFamily="18" charset="0"/>
              </a:rPr>
              <a:t>3</a:t>
            </a:r>
            <a:r>
              <a:rPr lang="ja-JP" altLang="en-US" sz="2800" b="1" dirty="0">
                <a:solidFill>
                  <a:srgbClr val="FF0000"/>
                </a:solidFill>
                <a:latin typeface="Times New Roman" pitchFamily="18" charset="0"/>
                <a:cs typeface="Times New Roman" pitchFamily="18" charset="0"/>
              </a:rPr>
              <a:t>月から</a:t>
            </a:r>
            <a:r>
              <a:rPr lang="en-US" altLang="ja-JP" sz="2800" b="1" dirty="0">
                <a:solidFill>
                  <a:srgbClr val="FF0000"/>
                </a:solidFill>
                <a:latin typeface="Times New Roman" pitchFamily="18" charset="0"/>
                <a:cs typeface="Times New Roman" pitchFamily="18" charset="0"/>
              </a:rPr>
              <a:t>22</a:t>
            </a:r>
            <a:r>
              <a:rPr lang="ja-JP" altLang="en-US" sz="2800" b="1" dirty="0">
                <a:solidFill>
                  <a:srgbClr val="FF0000"/>
                </a:solidFill>
                <a:latin typeface="Times New Roman" pitchFamily="18" charset="0"/>
                <a:cs typeface="Times New Roman" pitchFamily="18" charset="0"/>
              </a:rPr>
              <a:t>型の</a:t>
            </a:r>
            <a:r>
              <a:rPr lang="en-US" altLang="ja-JP" sz="2800" b="1" dirty="0">
                <a:solidFill>
                  <a:srgbClr val="FF0000"/>
                </a:solidFill>
                <a:latin typeface="Times New Roman" pitchFamily="18" charset="0"/>
                <a:cs typeface="Times New Roman" pitchFamily="18" charset="0"/>
              </a:rPr>
              <a:t/>
            </a:r>
            <a:br>
              <a:rPr lang="en-US" altLang="ja-JP" sz="2800" b="1" dirty="0">
                <a:solidFill>
                  <a:srgbClr val="FF0000"/>
                </a:solidFill>
                <a:latin typeface="Times New Roman" pitchFamily="18" charset="0"/>
                <a:cs typeface="Times New Roman" pitchFamily="18" charset="0"/>
              </a:rPr>
            </a:br>
            <a:r>
              <a:rPr lang="ja-JP" altLang="en-US" sz="2800" b="1" dirty="0">
                <a:solidFill>
                  <a:srgbClr val="FF0000"/>
                </a:solidFill>
                <a:latin typeface="Times New Roman" pitchFamily="18" charset="0"/>
                <a:cs typeface="Times New Roman" pitchFamily="18" charset="0"/>
              </a:rPr>
              <a:t>量産を開始</a:t>
            </a:r>
          </a:p>
        </p:txBody>
      </p:sp>
    </p:spTree>
    <p:extLst>
      <p:ext uri="{BB962C8B-B14F-4D97-AF65-F5344CB8AC3E}">
        <p14:creationId xmlns:p14="http://schemas.microsoft.com/office/powerpoint/2010/main" val="2137351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455" y="624757"/>
            <a:ext cx="2466119" cy="164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title"/>
          </p:nvPr>
        </p:nvSpPr>
        <p:spPr>
          <a:xfrm>
            <a:off x="0" y="0"/>
            <a:ext cx="9144000" cy="624757"/>
          </a:xfrm>
        </p:spPr>
        <p:txBody>
          <a:bodyPr/>
          <a:lstStyle/>
          <a:p>
            <a:pPr eaLnBrk="1" hangingPunct="1"/>
            <a:r>
              <a:rPr lang="ja-JP" altLang="en-US" sz="3600" b="1" dirty="0" smtClean="0">
                <a:solidFill>
                  <a:srgbClr val="0000FF"/>
                </a:solidFill>
              </a:rPr>
              <a:t>フレキシブル太陽電池</a:t>
            </a:r>
          </a:p>
        </p:txBody>
      </p:sp>
      <p:pic>
        <p:nvPicPr>
          <p:cNvPr id="409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604" y="2268836"/>
            <a:ext cx="2830419" cy="198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6"/>
          <p:cNvSpPr txBox="1">
            <a:spLocks noChangeArrowheads="1"/>
          </p:cNvSpPr>
          <p:nvPr/>
        </p:nvSpPr>
        <p:spPr bwMode="auto">
          <a:xfrm>
            <a:off x="18802" y="4255276"/>
            <a:ext cx="3927604" cy="954107"/>
          </a:xfrm>
          <a:prstGeom prst="rect">
            <a:avLst/>
          </a:prstGeom>
          <a:solidFill>
            <a:schemeClr val="bg1"/>
          </a:solidFill>
          <a:ln>
            <a:noFill/>
          </a:ln>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400" dirty="0">
                <a:solidFill>
                  <a:srgbClr val="000000"/>
                </a:solidFill>
              </a:rPr>
              <a:t>Y. </a:t>
            </a:r>
            <a:r>
              <a:rPr lang="en-US" altLang="ja-JP" sz="1400" dirty="0" err="1">
                <a:solidFill>
                  <a:srgbClr val="000000"/>
                </a:solidFill>
              </a:rPr>
              <a:t>Hamakawa</a:t>
            </a:r>
            <a:r>
              <a:rPr lang="en-US" altLang="ja-JP" sz="1400" dirty="0">
                <a:solidFill>
                  <a:srgbClr val="000000"/>
                </a:solidFill>
              </a:rPr>
              <a:t>: </a:t>
            </a:r>
            <a:r>
              <a:rPr lang="en-US" altLang="ja-JP" sz="1400" i="1" dirty="0">
                <a:solidFill>
                  <a:srgbClr val="000000"/>
                </a:solidFill>
              </a:rPr>
              <a:t>Recent advances in amorphous and </a:t>
            </a:r>
            <a:r>
              <a:rPr lang="en-US" altLang="ja-JP" sz="1400" i="1" dirty="0" err="1">
                <a:solidFill>
                  <a:srgbClr val="000000"/>
                </a:solidFill>
              </a:rPr>
              <a:t>microcrystallie</a:t>
            </a:r>
            <a:r>
              <a:rPr lang="en-US" altLang="ja-JP" sz="1400" i="1" dirty="0">
                <a:solidFill>
                  <a:srgbClr val="000000"/>
                </a:solidFill>
              </a:rPr>
              <a:t> silicon basis devices for optoelectronic applications</a:t>
            </a:r>
            <a:r>
              <a:rPr lang="en-US" altLang="ja-JP" sz="1400" dirty="0">
                <a:solidFill>
                  <a:srgbClr val="000000"/>
                </a:solidFill>
              </a:rPr>
              <a:t>; Applied Surface Science </a:t>
            </a:r>
            <a:r>
              <a:rPr lang="en-US" altLang="ja-JP" sz="1400" b="1" dirty="0">
                <a:solidFill>
                  <a:srgbClr val="000000"/>
                </a:solidFill>
              </a:rPr>
              <a:t>142</a:t>
            </a:r>
            <a:r>
              <a:rPr lang="en-US" altLang="ja-JP" sz="1400" dirty="0">
                <a:solidFill>
                  <a:srgbClr val="000000"/>
                </a:solidFill>
              </a:rPr>
              <a:t> (1999) 215.</a:t>
            </a:r>
          </a:p>
        </p:txBody>
      </p:sp>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962" y="635702"/>
            <a:ext cx="1648889" cy="116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033"/>
          <p:cNvSpPr txBox="1">
            <a:spLocks noChangeArrowheads="1"/>
          </p:cNvSpPr>
          <p:nvPr/>
        </p:nvSpPr>
        <p:spPr bwMode="auto">
          <a:xfrm>
            <a:off x="4003427" y="332657"/>
            <a:ext cx="184150" cy="584200"/>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en-US" altLang="ja-JP" sz="3200" b="1" dirty="0">
              <a:solidFill>
                <a:srgbClr val="FF0000"/>
              </a:solidFill>
              <a:ea typeface="MS UI Gothic" pitchFamily="50" charset="-128"/>
            </a:endParaRPr>
          </a:p>
        </p:txBody>
      </p:sp>
      <p:pic>
        <p:nvPicPr>
          <p:cNvPr id="473090" name="Picture 2" descr="富士電機システムズの太陽電池の試作品"/>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5822" y="635702"/>
            <a:ext cx="2450668" cy="2872183"/>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964968" y="3670501"/>
            <a:ext cx="4006225" cy="584775"/>
          </a:xfrm>
          <a:prstGeom prst="rect">
            <a:avLst/>
          </a:prstGeom>
        </p:spPr>
        <p:txBody>
          <a:bodyPr wrap="none">
            <a:spAutoFit/>
          </a:bodyPr>
          <a:lstStyle/>
          <a:p>
            <a:r>
              <a:rPr lang="ja-JP" altLang="en-US" b="1" dirty="0" smtClean="0">
                <a:solidFill>
                  <a:srgbClr val="FF0000"/>
                </a:solidFill>
              </a:rPr>
              <a:t>富士電機</a:t>
            </a:r>
            <a:r>
              <a:rPr lang="ja-JP" altLang="en-US" dirty="0" smtClean="0">
                <a:solidFill>
                  <a:srgbClr val="000000"/>
                </a:solidFill>
              </a:rPr>
              <a:t> </a:t>
            </a:r>
            <a:r>
              <a:rPr lang="en-US" altLang="ja-JP" dirty="0" smtClean="0">
                <a:solidFill>
                  <a:srgbClr val="000000"/>
                </a:solidFill>
              </a:rPr>
              <a:t>(~1</a:t>
            </a:r>
            <a:r>
              <a:rPr lang="ja-JP" altLang="en-US" dirty="0" smtClean="0">
                <a:solidFill>
                  <a:srgbClr val="000000"/>
                </a:solidFill>
              </a:rPr>
              <a:t> </a:t>
            </a:r>
            <a:r>
              <a:rPr lang="en-US" altLang="ja-JP" dirty="0" smtClean="0">
                <a:solidFill>
                  <a:srgbClr val="000000"/>
                </a:solidFill>
              </a:rPr>
              <a:t>kg/m</a:t>
            </a:r>
            <a:r>
              <a:rPr lang="en-US" altLang="ja-JP" baseline="30000" dirty="0" smtClean="0">
                <a:solidFill>
                  <a:srgbClr val="000000"/>
                </a:solidFill>
              </a:rPr>
              <a:t>2</a:t>
            </a:r>
            <a:r>
              <a:rPr lang="en-US" altLang="ja-JP" dirty="0" smtClean="0">
                <a:solidFill>
                  <a:srgbClr val="000000"/>
                </a:solidFill>
              </a:rPr>
              <a:t>)</a:t>
            </a:r>
          </a:p>
          <a:p>
            <a:r>
              <a:rPr lang="en-US" altLang="ja-JP" sz="1200" dirty="0" smtClean="0">
                <a:solidFill>
                  <a:srgbClr val="000000"/>
                </a:solidFill>
              </a:rPr>
              <a:t>http</a:t>
            </a:r>
            <a:r>
              <a:rPr lang="en-US" altLang="ja-JP" sz="1200" dirty="0">
                <a:solidFill>
                  <a:srgbClr val="000000"/>
                </a:solidFill>
              </a:rPr>
              <a:t>://techon.nikkeibp.co.jp/article/NEWS/20071004/140243/</a:t>
            </a:r>
            <a:endParaRPr lang="ja-JP" altLang="en-US" sz="1200" dirty="0">
              <a:solidFill>
                <a:srgbClr val="000000"/>
              </a:solidFill>
            </a:endParaRPr>
          </a:p>
        </p:txBody>
      </p:sp>
      <p:sp>
        <p:nvSpPr>
          <p:cNvPr id="3" name="正方形/長方形 2"/>
          <p:cNvSpPr/>
          <p:nvPr/>
        </p:nvSpPr>
        <p:spPr>
          <a:xfrm>
            <a:off x="4815850" y="5812594"/>
            <a:ext cx="4240263" cy="892552"/>
          </a:xfrm>
          <a:prstGeom prst="rect">
            <a:avLst/>
          </a:prstGeom>
        </p:spPr>
        <p:txBody>
          <a:bodyPr wrap="none">
            <a:spAutoFit/>
          </a:bodyPr>
          <a:lstStyle/>
          <a:p>
            <a:r>
              <a:rPr lang="en-US" altLang="ja-JP" b="1" dirty="0" smtClean="0">
                <a:solidFill>
                  <a:srgbClr val="FF0000"/>
                </a:solidFill>
              </a:rPr>
              <a:t>FLEX</a:t>
            </a:r>
            <a:r>
              <a:rPr lang="ja-JP" altLang="en-US" b="1" dirty="0" smtClean="0">
                <a:solidFill>
                  <a:srgbClr val="FF0000"/>
                </a:solidFill>
              </a:rPr>
              <a:t> </a:t>
            </a:r>
            <a:r>
              <a:rPr lang="en-US" altLang="ja-JP" b="1" dirty="0" smtClean="0">
                <a:solidFill>
                  <a:srgbClr val="FF0000"/>
                </a:solidFill>
              </a:rPr>
              <a:t>CELL</a:t>
            </a:r>
            <a:r>
              <a:rPr lang="ja-JP" altLang="en-US" b="1" dirty="0" smtClean="0">
                <a:solidFill>
                  <a:srgbClr val="FF0000"/>
                </a:solidFill>
              </a:rPr>
              <a:t>社</a:t>
            </a:r>
            <a:r>
              <a:rPr lang="ja-JP" altLang="en-US" dirty="0" smtClean="0">
                <a:solidFill>
                  <a:srgbClr val="000000"/>
                </a:solidFill>
              </a:rPr>
              <a:t> </a:t>
            </a:r>
            <a:r>
              <a:rPr lang="en-US" altLang="ja-JP" dirty="0" smtClean="0">
                <a:solidFill>
                  <a:srgbClr val="000000"/>
                </a:solidFill>
              </a:rPr>
              <a:t>(</a:t>
            </a:r>
            <a:r>
              <a:rPr lang="ja-JP" altLang="en-US" dirty="0" smtClean="0">
                <a:solidFill>
                  <a:srgbClr val="000000"/>
                </a:solidFill>
              </a:rPr>
              <a:t>独</a:t>
            </a:r>
            <a:r>
              <a:rPr lang="en-US" altLang="ja-JP" dirty="0" smtClean="0">
                <a:solidFill>
                  <a:srgbClr val="000000"/>
                </a:solidFill>
              </a:rPr>
              <a:t>Q-Cell</a:t>
            </a:r>
            <a:r>
              <a:rPr lang="ja-JP" altLang="en-US" dirty="0" smtClean="0">
                <a:solidFill>
                  <a:srgbClr val="000000"/>
                </a:solidFill>
              </a:rPr>
              <a:t>の子会社</a:t>
            </a:r>
            <a:r>
              <a:rPr lang="en-US" altLang="ja-JP" dirty="0" smtClean="0">
                <a:solidFill>
                  <a:srgbClr val="000000"/>
                </a:solidFill>
              </a:rPr>
              <a:t>)</a:t>
            </a:r>
          </a:p>
          <a:p>
            <a:r>
              <a:rPr lang="en-US" altLang="ja-JP" dirty="0" smtClean="0">
                <a:solidFill>
                  <a:srgbClr val="000000"/>
                </a:solidFill>
              </a:rPr>
              <a:t>1.2</a:t>
            </a:r>
            <a:r>
              <a:rPr lang="ja-JP" altLang="en-US" dirty="0" smtClean="0">
                <a:solidFill>
                  <a:srgbClr val="000000"/>
                </a:solidFill>
              </a:rPr>
              <a:t> </a:t>
            </a:r>
            <a:r>
              <a:rPr lang="en-US" altLang="ja-JP" dirty="0" smtClean="0">
                <a:solidFill>
                  <a:srgbClr val="000000"/>
                </a:solidFill>
              </a:rPr>
              <a:t>mm</a:t>
            </a:r>
            <a:r>
              <a:rPr lang="ja-JP" altLang="en-US" dirty="0" smtClean="0">
                <a:solidFill>
                  <a:srgbClr val="000000"/>
                </a:solidFill>
              </a:rPr>
              <a:t>厚</a:t>
            </a:r>
            <a:r>
              <a:rPr lang="en-US" altLang="ja-JP" dirty="0" smtClean="0">
                <a:solidFill>
                  <a:srgbClr val="000000"/>
                </a:solidFill>
              </a:rPr>
              <a:t>,</a:t>
            </a:r>
            <a:r>
              <a:rPr lang="ja-JP" altLang="en-US" dirty="0" smtClean="0">
                <a:solidFill>
                  <a:srgbClr val="000000"/>
                </a:solidFill>
              </a:rPr>
              <a:t> </a:t>
            </a:r>
            <a:r>
              <a:rPr lang="en-US" altLang="ja-JP" dirty="0" smtClean="0">
                <a:solidFill>
                  <a:srgbClr val="000000"/>
                </a:solidFill>
              </a:rPr>
              <a:t>27W/(642</a:t>
            </a:r>
            <a:r>
              <a:rPr lang="en-US" altLang="ja-JP" dirty="0" smtClean="0">
                <a:solidFill>
                  <a:srgbClr val="000000"/>
                </a:solidFill>
                <a:sym typeface="Symbol"/>
              </a:rPr>
              <a:t></a:t>
            </a:r>
            <a:r>
              <a:rPr lang="en-US" altLang="ja-JP" dirty="0" smtClean="0">
                <a:solidFill>
                  <a:srgbClr val="000000"/>
                </a:solidFill>
              </a:rPr>
              <a:t>1310mm</a:t>
            </a:r>
            <a:r>
              <a:rPr lang="en-US" altLang="ja-JP" baseline="30000" dirty="0" smtClean="0">
                <a:solidFill>
                  <a:srgbClr val="000000"/>
                </a:solidFill>
              </a:rPr>
              <a:t>2</a:t>
            </a:r>
            <a:r>
              <a:rPr lang="en-US" altLang="ja-JP" dirty="0" smtClean="0">
                <a:solidFill>
                  <a:srgbClr val="000000"/>
                </a:solidFill>
              </a:rPr>
              <a:t>),</a:t>
            </a:r>
            <a:r>
              <a:rPr lang="ja-JP" altLang="en-US" dirty="0" smtClean="0">
                <a:solidFill>
                  <a:srgbClr val="000000"/>
                </a:solidFill>
              </a:rPr>
              <a:t> </a:t>
            </a:r>
            <a:r>
              <a:rPr lang="en-US" altLang="ja-JP" dirty="0" smtClean="0">
                <a:solidFill>
                  <a:srgbClr val="000000"/>
                </a:solidFill>
              </a:rPr>
              <a:t>3%</a:t>
            </a:r>
          </a:p>
          <a:p>
            <a:r>
              <a:rPr lang="en-US" altLang="ja-JP" sz="1200" dirty="0" smtClean="0">
                <a:solidFill>
                  <a:srgbClr val="000000"/>
                </a:solidFill>
              </a:rPr>
              <a:t>http</a:t>
            </a:r>
            <a:r>
              <a:rPr lang="en-US" altLang="ja-JP" sz="1200" dirty="0">
                <a:solidFill>
                  <a:srgbClr val="000000"/>
                </a:solidFill>
              </a:rPr>
              <a:t>://</a:t>
            </a:r>
            <a:r>
              <a:rPr lang="en-US" altLang="ja-JP" sz="1200" dirty="0" smtClean="0">
                <a:solidFill>
                  <a:srgbClr val="000000"/>
                </a:solidFill>
              </a:rPr>
              <a:t>www.chikahisa.co.jp/eco/flex.html</a:t>
            </a:r>
            <a:endParaRPr lang="ja-JP" altLang="en-US" sz="1200" dirty="0">
              <a:solidFill>
                <a:srgbClr val="000000"/>
              </a:solidFill>
            </a:endParaRPr>
          </a:p>
        </p:txBody>
      </p:sp>
      <p:pic>
        <p:nvPicPr>
          <p:cNvPr id="473093" name="Picture 5" descr="http://www.chikahisa.co.jp/_img/e_flexim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3315" y="4255276"/>
            <a:ext cx="4017812" cy="1607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0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1000万画素を超える高解像度で、宇宙に輝く地球の姿をリアルに映し出す日本科学未来館のシンボル展示。有機ELパネルを使った世界初の地球ディスプレイです。"/>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723" y="3781246"/>
            <a:ext cx="7858125" cy="2714626"/>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698723" y="3498920"/>
            <a:ext cx="7858125"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600" b="1">
              <a:solidFill>
                <a:prstClr val="white"/>
              </a:solidFill>
              <a:cs typeface="Times New Roman" pitchFamily="18" charset="0"/>
            </a:endParaRPr>
          </a:p>
        </p:txBody>
      </p:sp>
      <p:sp>
        <p:nvSpPr>
          <p:cNvPr id="2" name="タイトル 1"/>
          <p:cNvSpPr>
            <a:spLocks noGrp="1"/>
          </p:cNvSpPr>
          <p:nvPr>
            <p:ph type="ctrTitle"/>
          </p:nvPr>
        </p:nvSpPr>
        <p:spPr>
          <a:xfrm>
            <a:off x="0" y="1"/>
            <a:ext cx="9144000" cy="119875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fontAlgn="base">
              <a:spcAft>
                <a:spcPct val="0"/>
              </a:spcAft>
            </a:pPr>
            <a:r>
              <a:rPr lang="ja-JP" altLang="en-US" sz="3600" b="1" dirty="0">
                <a:solidFill>
                  <a:srgbClr val="0000FF"/>
                </a:solidFill>
                <a:latin typeface="Times New Roman" pitchFamily="18" charset="0"/>
                <a:ea typeface="ＭＳ ゴシック" pitchFamily="49" charset="-128"/>
                <a:cs typeface="Times New Roman" pitchFamily="18" charset="0"/>
              </a:rPr>
              <a:t>ジオ・コスモスに次世代の</a:t>
            </a:r>
            <a:r>
              <a:rPr lang="ja-JP" altLang="en-US" sz="3600" b="1" dirty="0" smtClean="0">
                <a:solidFill>
                  <a:srgbClr val="0000FF"/>
                </a:solidFill>
                <a:latin typeface="Times New Roman" pitchFamily="18" charset="0"/>
                <a:ea typeface="ＭＳ ゴシック" pitchFamily="49" charset="-128"/>
                <a:cs typeface="Times New Roman" pitchFamily="18" charset="0"/>
              </a:rPr>
              <a:t>光</a:t>
            </a:r>
            <a:r>
              <a:rPr lang="en-US" altLang="ja-JP" sz="3600" b="1" dirty="0" smtClean="0">
                <a:solidFill>
                  <a:srgbClr val="0000FF"/>
                </a:solidFill>
                <a:latin typeface="Times New Roman" pitchFamily="18" charset="0"/>
                <a:ea typeface="ＭＳ ゴシック" pitchFamily="49" charset="-128"/>
                <a:cs typeface="Times New Roman" pitchFamily="18" charset="0"/>
              </a:rPr>
              <a:t/>
            </a:r>
            <a:br>
              <a:rPr lang="en-US" altLang="ja-JP" sz="3600" b="1" dirty="0" smtClean="0">
                <a:solidFill>
                  <a:srgbClr val="0000FF"/>
                </a:solidFill>
                <a:latin typeface="Times New Roman" pitchFamily="18" charset="0"/>
                <a:ea typeface="ＭＳ ゴシック" pitchFamily="49" charset="-128"/>
                <a:cs typeface="Times New Roman" pitchFamily="18" charset="0"/>
              </a:rPr>
            </a:br>
            <a:r>
              <a:rPr lang="ja-JP" altLang="en-US" sz="3600" b="1" dirty="0" smtClean="0">
                <a:solidFill>
                  <a:srgbClr val="0000FF"/>
                </a:solidFill>
                <a:latin typeface="Times New Roman" pitchFamily="18" charset="0"/>
                <a:ea typeface="ＭＳ ゴシック" pitchFamily="49" charset="-128"/>
                <a:cs typeface="Times New Roman" pitchFamily="18" charset="0"/>
              </a:rPr>
              <a:t>日本</a:t>
            </a:r>
            <a:r>
              <a:rPr lang="ja-JP" altLang="en-US" sz="3600" b="1" dirty="0">
                <a:solidFill>
                  <a:srgbClr val="0000FF"/>
                </a:solidFill>
                <a:latin typeface="Times New Roman" pitchFamily="18" charset="0"/>
                <a:ea typeface="ＭＳ ゴシック" pitchFamily="49" charset="-128"/>
                <a:cs typeface="Times New Roman" pitchFamily="18" charset="0"/>
              </a:rPr>
              <a:t>科学</a:t>
            </a:r>
            <a:r>
              <a:rPr lang="ja-JP" altLang="en-US" sz="3600" b="1" dirty="0" smtClean="0">
                <a:solidFill>
                  <a:srgbClr val="0000FF"/>
                </a:solidFill>
                <a:latin typeface="Times New Roman" pitchFamily="18" charset="0"/>
                <a:ea typeface="ＭＳ ゴシック" pitchFamily="49" charset="-128"/>
                <a:cs typeface="Times New Roman" pitchFamily="18" charset="0"/>
              </a:rPr>
              <a:t>未来館</a:t>
            </a:r>
            <a:r>
              <a:rPr lang="en-US" altLang="ja-JP" sz="3600" b="1" dirty="0" smtClean="0">
                <a:solidFill>
                  <a:srgbClr val="0000FF"/>
                </a:solidFill>
                <a:latin typeface="Times New Roman" pitchFamily="18" charset="0"/>
                <a:ea typeface="ＭＳ ゴシック" pitchFamily="49" charset="-128"/>
                <a:cs typeface="Times New Roman" pitchFamily="18" charset="0"/>
              </a:rPr>
              <a:t>11</a:t>
            </a:r>
            <a:r>
              <a:rPr lang="ja-JP" altLang="en-US" sz="3600" b="1" dirty="0" smtClean="0">
                <a:solidFill>
                  <a:srgbClr val="0000FF"/>
                </a:solidFill>
                <a:latin typeface="Times New Roman" pitchFamily="18" charset="0"/>
                <a:ea typeface="ＭＳ ゴシック" pitchFamily="49" charset="-128"/>
                <a:cs typeface="Times New Roman" pitchFamily="18" charset="0"/>
              </a:rPr>
              <a:t>日</a:t>
            </a:r>
            <a:r>
              <a:rPr lang="ja-JP" altLang="en-US" sz="3600" b="1" dirty="0">
                <a:solidFill>
                  <a:srgbClr val="0000FF"/>
                </a:solidFill>
                <a:latin typeface="Times New Roman" pitchFamily="18" charset="0"/>
                <a:ea typeface="ＭＳ ゴシック" pitchFamily="49" charset="-128"/>
                <a:cs typeface="Times New Roman" pitchFamily="18" charset="0"/>
              </a:rPr>
              <a:t>再開</a:t>
            </a:r>
          </a:p>
        </p:txBody>
      </p:sp>
      <p:sp>
        <p:nvSpPr>
          <p:cNvPr id="4" name="テキスト ボックス 3"/>
          <p:cNvSpPr txBox="1"/>
          <p:nvPr/>
        </p:nvSpPr>
        <p:spPr>
          <a:xfrm>
            <a:off x="0" y="1052736"/>
            <a:ext cx="9144000" cy="1661993"/>
          </a:xfrm>
          <a:prstGeom prst="rect">
            <a:avLst/>
          </a:prstGeom>
          <a:noFill/>
        </p:spPr>
        <p:txBody>
          <a:bodyPr wrap="square" rtlCol="0">
            <a:spAutoFit/>
          </a:bodyPr>
          <a:lstStyle/>
          <a:p>
            <a:r>
              <a:rPr lang="en-US" altLang="ja-JP" sz="1200" dirty="0">
                <a:solidFill>
                  <a:prstClr val="black"/>
                </a:solidFill>
                <a:cs typeface="Times New Roman" pitchFamily="18" charset="0"/>
              </a:rPr>
              <a:t>2011/6/4</a:t>
            </a:r>
            <a:r>
              <a:rPr lang="ja-JP" altLang="en-US" sz="1200" dirty="0">
                <a:solidFill>
                  <a:prstClr val="black"/>
                </a:solidFill>
                <a:cs typeface="Times New Roman" pitchFamily="18" charset="0"/>
              </a:rPr>
              <a:t> 朝日新聞</a:t>
            </a:r>
            <a:endParaRPr lang="en-US" altLang="ja-JP" sz="1200" dirty="0">
              <a:solidFill>
                <a:prstClr val="black"/>
              </a:solidFill>
              <a:cs typeface="Times New Roman" pitchFamily="18" charset="0"/>
            </a:endParaRPr>
          </a:p>
          <a:p>
            <a:r>
              <a:rPr lang="en-US" altLang="ja-JP" sz="1200" dirty="0" smtClean="0">
                <a:solidFill>
                  <a:prstClr val="black"/>
                </a:solidFill>
                <a:cs typeface="Times New Roman" pitchFamily="18" charset="0"/>
              </a:rPr>
              <a:t>http://www.asahi.com/national/update/0604/TKY201106030625.html</a:t>
            </a:r>
          </a:p>
          <a:p>
            <a:r>
              <a:rPr lang="en-US" altLang="ja-JP" sz="1200" dirty="0" smtClean="0">
                <a:solidFill>
                  <a:prstClr val="black"/>
                </a:solidFill>
                <a:cs typeface="Times New Roman" pitchFamily="18" charset="0"/>
              </a:rPr>
              <a:t>2011/6/3</a:t>
            </a:r>
            <a:r>
              <a:rPr lang="ja-JP" altLang="en-US" sz="1200" dirty="0" smtClean="0">
                <a:solidFill>
                  <a:prstClr val="black"/>
                </a:solidFill>
                <a:cs typeface="Times New Roman" pitchFamily="18" charset="0"/>
              </a:rPr>
              <a:t> 日刊工業新聞</a:t>
            </a:r>
            <a:endParaRPr lang="en-US" altLang="ja-JP" sz="1200" dirty="0" smtClean="0">
              <a:solidFill>
                <a:prstClr val="black"/>
              </a:solidFill>
              <a:cs typeface="Times New Roman" pitchFamily="18" charset="0"/>
            </a:endParaRPr>
          </a:p>
          <a:p>
            <a:r>
              <a:rPr lang="en-US" altLang="ja-JP" sz="1200" dirty="0">
                <a:solidFill>
                  <a:prstClr val="black"/>
                </a:solidFill>
                <a:cs typeface="Times New Roman" pitchFamily="18" charset="0"/>
              </a:rPr>
              <a:t>http://</a:t>
            </a:r>
            <a:r>
              <a:rPr lang="en-US" altLang="ja-JP" sz="1200" dirty="0" smtClean="0">
                <a:solidFill>
                  <a:prstClr val="black"/>
                </a:solidFill>
                <a:cs typeface="Times New Roman" pitchFamily="18" charset="0"/>
              </a:rPr>
              <a:t>www.nikkan.co.jp/news/photograph/nkx_p20110603.html</a:t>
            </a:r>
          </a:p>
          <a:p>
            <a:r>
              <a:rPr lang="ja-JP" altLang="en-US" dirty="0" smtClean="0">
                <a:solidFill>
                  <a:prstClr val="black"/>
                </a:solidFill>
                <a:cs typeface="Times New Roman" pitchFamily="18" charset="0"/>
              </a:rPr>
              <a:t>三菱電機</a:t>
            </a:r>
            <a:r>
              <a:rPr lang="ja-JP" altLang="en-US" dirty="0">
                <a:solidFill>
                  <a:prstClr val="black"/>
                </a:solidFill>
                <a:cs typeface="Times New Roman" pitchFamily="18" charset="0"/>
              </a:rPr>
              <a:t>　</a:t>
            </a:r>
            <a:r>
              <a:rPr lang="ja-JP" altLang="en-US" dirty="0" smtClean="0">
                <a:solidFill>
                  <a:prstClr val="black"/>
                </a:solidFill>
                <a:cs typeface="Times New Roman" pitchFamily="18" charset="0"/>
              </a:rPr>
              <a:t>球体型の有機エレクトロ・ルミネッセンス（</a:t>
            </a:r>
            <a:r>
              <a:rPr lang="en-US" altLang="ja-JP" dirty="0" smtClean="0">
                <a:solidFill>
                  <a:prstClr val="black"/>
                </a:solidFill>
                <a:cs typeface="Times New Roman" pitchFamily="18" charset="0"/>
              </a:rPr>
              <a:t>EL</a:t>
            </a:r>
            <a:r>
              <a:rPr lang="ja-JP" altLang="en-US" dirty="0" smtClean="0">
                <a:solidFill>
                  <a:prstClr val="black"/>
                </a:solidFill>
                <a:cs typeface="Times New Roman" pitchFamily="18" charset="0"/>
              </a:rPr>
              <a:t>）ディスプレー</a:t>
            </a:r>
            <a:endParaRPr lang="en-US" altLang="ja-JP" dirty="0">
              <a:solidFill>
                <a:prstClr val="black"/>
              </a:solidFill>
              <a:cs typeface="Times New Roman" pitchFamily="18" charset="0"/>
            </a:endParaRPr>
          </a:p>
          <a:p>
            <a:r>
              <a:rPr lang="ja-JP" altLang="en-US" dirty="0" smtClean="0">
                <a:solidFill>
                  <a:prstClr val="black"/>
                </a:solidFill>
                <a:cs typeface="Times New Roman" pitchFamily="18" charset="0"/>
              </a:rPr>
              <a:t>直径約</a:t>
            </a:r>
            <a:r>
              <a:rPr lang="en-US" altLang="ja-JP" dirty="0" smtClean="0">
                <a:solidFill>
                  <a:prstClr val="black"/>
                </a:solidFill>
                <a:cs typeface="Times New Roman" pitchFamily="18" charset="0"/>
              </a:rPr>
              <a:t>6</a:t>
            </a:r>
            <a:r>
              <a:rPr lang="ja-JP" altLang="en-US" dirty="0" smtClean="0">
                <a:solidFill>
                  <a:prstClr val="black"/>
                </a:solidFill>
                <a:cs typeface="Times New Roman" pitchFamily="18" charset="0"/>
              </a:rPr>
              <a:t>メートル　</a:t>
            </a:r>
            <a:r>
              <a:rPr lang="en-US" altLang="ja-JP" dirty="0" smtClean="0">
                <a:solidFill>
                  <a:prstClr val="black"/>
                </a:solidFill>
                <a:cs typeface="Times New Roman" pitchFamily="18" charset="0"/>
              </a:rPr>
              <a:t>96</a:t>
            </a:r>
            <a:r>
              <a:rPr lang="ja-JP" altLang="en-US" dirty="0" smtClean="0">
                <a:solidFill>
                  <a:prstClr val="black"/>
                </a:solidFill>
                <a:cs typeface="Times New Roman" pitchFamily="18" charset="0"/>
              </a:rPr>
              <a:t>ミリメートル角の有機</a:t>
            </a:r>
            <a:r>
              <a:rPr lang="en-US" altLang="ja-JP" dirty="0" smtClean="0">
                <a:solidFill>
                  <a:prstClr val="black"/>
                </a:solidFill>
                <a:cs typeface="Times New Roman" pitchFamily="18" charset="0"/>
              </a:rPr>
              <a:t>EL</a:t>
            </a:r>
            <a:r>
              <a:rPr lang="ja-JP" altLang="en-US" dirty="0" smtClean="0">
                <a:solidFill>
                  <a:prstClr val="black"/>
                </a:solidFill>
                <a:cs typeface="Times New Roman" pitchFamily="18" charset="0"/>
              </a:rPr>
              <a:t>パネルを</a:t>
            </a:r>
            <a:r>
              <a:rPr lang="en-US" altLang="ja-JP" dirty="0" smtClean="0">
                <a:solidFill>
                  <a:prstClr val="black"/>
                </a:solidFill>
                <a:cs typeface="Times New Roman" pitchFamily="18" charset="0"/>
              </a:rPr>
              <a:t>1</a:t>
            </a:r>
            <a:r>
              <a:rPr lang="ja-JP" altLang="en-US" dirty="0" smtClean="0">
                <a:solidFill>
                  <a:prstClr val="black"/>
                </a:solidFill>
                <a:cs typeface="Times New Roman" pitchFamily="18" charset="0"/>
              </a:rPr>
              <a:t>万</a:t>
            </a:r>
            <a:r>
              <a:rPr lang="en-US" altLang="ja-JP" dirty="0" smtClean="0">
                <a:solidFill>
                  <a:prstClr val="black"/>
                </a:solidFill>
                <a:cs typeface="Times New Roman" pitchFamily="18" charset="0"/>
              </a:rPr>
              <a:t>362</a:t>
            </a:r>
            <a:r>
              <a:rPr lang="ja-JP" altLang="en-US" dirty="0" smtClean="0">
                <a:solidFill>
                  <a:prstClr val="black"/>
                </a:solidFill>
                <a:cs typeface="Times New Roman" pitchFamily="18" charset="0"/>
              </a:rPr>
              <a:t>枚　</a:t>
            </a:r>
            <a:r>
              <a:rPr lang="en-US" altLang="ja-JP" dirty="0" smtClean="0">
                <a:solidFill>
                  <a:prstClr val="black"/>
                </a:solidFill>
                <a:cs typeface="Times New Roman" pitchFamily="18" charset="0"/>
              </a:rPr>
              <a:t>1000</a:t>
            </a:r>
            <a:r>
              <a:rPr lang="ja-JP" altLang="en-US" dirty="0">
                <a:solidFill>
                  <a:prstClr val="black"/>
                </a:solidFill>
                <a:cs typeface="Times New Roman" pitchFamily="18" charset="0"/>
              </a:rPr>
              <a:t>万画素</a:t>
            </a:r>
            <a:r>
              <a:rPr lang="ja-JP" altLang="en-US" dirty="0" smtClean="0">
                <a:solidFill>
                  <a:prstClr val="black"/>
                </a:solidFill>
                <a:cs typeface="Times New Roman" pitchFamily="18" charset="0"/>
              </a:rPr>
              <a:t>以上</a:t>
            </a:r>
            <a:endParaRPr lang="en-US" altLang="ja-JP" dirty="0" smtClean="0">
              <a:solidFill>
                <a:prstClr val="black"/>
              </a:solidFill>
              <a:cs typeface="Times New Roman" pitchFamily="18" charset="0"/>
            </a:endParaRPr>
          </a:p>
          <a:p>
            <a:r>
              <a:rPr lang="ja-JP" altLang="en-US" dirty="0" smtClean="0">
                <a:solidFill>
                  <a:prstClr val="black"/>
                </a:solidFill>
                <a:cs typeface="Times New Roman" pitchFamily="18" charset="0"/>
              </a:rPr>
              <a:t>従来の発光ダイオード（</a:t>
            </a:r>
            <a:r>
              <a:rPr lang="en-US" altLang="ja-JP" dirty="0" smtClean="0">
                <a:solidFill>
                  <a:prstClr val="black"/>
                </a:solidFill>
                <a:cs typeface="Times New Roman" pitchFamily="18" charset="0"/>
              </a:rPr>
              <a:t>LED</a:t>
            </a:r>
            <a:r>
              <a:rPr lang="ja-JP" altLang="en-US" dirty="0" smtClean="0">
                <a:solidFill>
                  <a:prstClr val="black"/>
                </a:solidFill>
                <a:cs typeface="Times New Roman" pitchFamily="18" charset="0"/>
              </a:rPr>
              <a:t>）方式のものと比べ約</a:t>
            </a:r>
            <a:r>
              <a:rPr lang="en-US" altLang="ja-JP" dirty="0" smtClean="0">
                <a:solidFill>
                  <a:prstClr val="black"/>
                </a:solidFill>
                <a:cs typeface="Times New Roman" pitchFamily="18" charset="0"/>
              </a:rPr>
              <a:t>10</a:t>
            </a:r>
            <a:r>
              <a:rPr lang="ja-JP" altLang="en-US" dirty="0" smtClean="0">
                <a:solidFill>
                  <a:prstClr val="black"/>
                </a:solidFill>
                <a:cs typeface="Times New Roman" pitchFamily="18" charset="0"/>
              </a:rPr>
              <a:t>倍の能力</a:t>
            </a:r>
            <a:endParaRPr lang="en-US" altLang="ja-JP" dirty="0" smtClean="0">
              <a:solidFill>
                <a:prstClr val="black"/>
              </a:solidFill>
              <a:cs typeface="Times New Roman" pitchFamily="18" charset="0"/>
            </a:endParaRPr>
          </a:p>
        </p:txBody>
      </p:sp>
      <p:pic>
        <p:nvPicPr>
          <p:cNvPr id="1030" name="Picture 6" descr="土地分類地図"/>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3976" y="2778840"/>
            <a:ext cx="2707618"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6616" y="2774086"/>
            <a:ext cx="2642468" cy="3721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20130830ジオコスモス.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rotWithShape="1">
          <a:blip r:embed="rId9"/>
          <a:srcRect l="21561" r="21471"/>
          <a:stretch/>
        </p:blipFill>
        <p:spPr>
          <a:xfrm rot="5400000">
            <a:off x="4024674" y="4594185"/>
            <a:ext cx="1419318" cy="1401464"/>
          </a:xfrm>
          <a:prstGeom prst="ellipse">
            <a:avLst/>
          </a:prstGeom>
        </p:spPr>
      </p:pic>
      <p:pic>
        <p:nvPicPr>
          <p:cNvPr id="12" name="20130830ジオコスモス-Movie">
            <a:hlinkClick r:id="" action="ppaction://media"/>
          </p:cNvPr>
          <p:cNvPicPr>
            <a:picLocks noChangeAspect="1"/>
          </p:cNvPicPr>
          <p:nvPr>
            <a:videoFile r:link="rId3"/>
            <p:extLst>
              <p:ext uri="{DAA4B4D4-6D71-4841-9C94-3DE7FCFB9230}">
                <p14:media xmlns:p14="http://schemas.microsoft.com/office/powerpoint/2010/main" r:link="rId4">
                  <p14:trim st="34643"/>
                </p14:media>
              </p:ext>
            </p:extLst>
          </p:nvPr>
        </p:nvPicPr>
        <p:blipFill rotWithShape="1">
          <a:blip r:embed="rId10"/>
          <a:srcRect l="17874" t="-422" r="39228" b="422"/>
          <a:stretch>
            <a:fillRect/>
          </a:stretch>
        </p:blipFill>
        <p:spPr>
          <a:xfrm rot="5400000">
            <a:off x="6132753" y="2362204"/>
            <a:ext cx="2265173" cy="2970223"/>
          </a:xfrm>
          <a:prstGeom prst="ellipse">
            <a:avLst/>
          </a:prstGeom>
          <a:effectLst>
            <a:softEdge rad="63500"/>
          </a:effectLst>
        </p:spPr>
      </p:pic>
    </p:spTree>
    <p:extLst>
      <p:ext uri="{BB962C8B-B14F-4D97-AF65-F5344CB8AC3E}">
        <p14:creationId xmlns:p14="http://schemas.microsoft.com/office/powerpoint/2010/main" val="1235634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00" fill="hold"/>
                                        <p:tgtEl>
                                          <p:spTgt spid="10"/>
                                        </p:tgtEl>
                                      </p:cBhvr>
                                    </p:cmd>
                                  </p:childTnLst>
                                </p:cTn>
                              </p:par>
                              <p:par>
                                <p:cTn id="7" presetID="1" presetClass="mediacall" presetSubtype="0" fill="hold" nodeType="withEffect">
                                  <p:stCondLst>
                                    <p:cond delay="0"/>
                                  </p:stCondLst>
                                  <p:childTnLst>
                                    <p:cmd type="call" cmd="playFrom(0.0)">
                                      <p:cBhvr>
                                        <p:cTn id="8" dur="16465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video>
              <p:cMediaNode vol="80000">
                <p:cTn id="14" fill="remove" display="0">
                  <p:stCondLst>
                    <p:cond delay="indefinite"/>
                  </p:stCondLst>
                </p:cTn>
                <p:tgtEl>
                  <p:spTgt spid="10"/>
                </p:tgtEl>
              </p:cMediaNode>
            </p:video>
            <p:video>
              <p:cMediaNode vol="80000">
                <p:cTn id="15" fill="remove" display="0">
                  <p:stCondLst>
                    <p:cond delay="indefinite"/>
                  </p:stCondLst>
                </p:cTn>
                <p:tgtEl>
                  <p:spTgt spid="12"/>
                </p:tgtEl>
              </p:cMediaNode>
            </p:vide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4807" y="2978645"/>
            <a:ext cx="9161462" cy="9144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sz="3600" b="1" kern="1200" dirty="0" smtClean="0">
                <a:solidFill>
                  <a:srgbClr val="0000FF"/>
                </a:solidFill>
                <a:latin typeface="Times New Roman"/>
                <a:cs typeface="+mn-cs"/>
              </a:rPr>
              <a:t>講演の内容</a:t>
            </a:r>
            <a:endParaRPr lang="ja-JP" altLang="en-US" sz="3600" b="1" kern="1200" dirty="0">
              <a:solidFill>
                <a:srgbClr val="0000FF"/>
              </a:solidFill>
              <a:latin typeface="Times New Roman"/>
              <a:cs typeface="+mn-cs"/>
            </a:endParaRPr>
          </a:p>
        </p:txBody>
      </p:sp>
      <p:sp>
        <p:nvSpPr>
          <p:cNvPr id="2" name="正方形/長方形 1"/>
          <p:cNvSpPr/>
          <p:nvPr/>
        </p:nvSpPr>
        <p:spPr>
          <a:xfrm>
            <a:off x="138157" y="355083"/>
            <a:ext cx="8701044" cy="2554545"/>
          </a:xfrm>
          <a:prstGeom prst="rect">
            <a:avLst/>
          </a:prstGeom>
        </p:spPr>
        <p:txBody>
          <a:bodyPr wrap="square">
            <a:spAutoFit/>
          </a:bodyPr>
          <a:lstStyle/>
          <a:p>
            <a:r>
              <a:rPr lang="ja-JP" altLang="en-US" sz="2800" b="1" dirty="0">
                <a:solidFill>
                  <a:srgbClr val="3333FF"/>
                </a:solidFill>
                <a:latin typeface="Times New Roman"/>
              </a:rPr>
              <a:t>酸化物トランジスタ</a:t>
            </a:r>
            <a:r>
              <a:rPr lang="en-US" altLang="ja-JP" sz="2800" b="1" dirty="0">
                <a:solidFill>
                  <a:srgbClr val="3333FF"/>
                </a:solidFill>
                <a:latin typeface="Times New Roman"/>
              </a:rPr>
              <a:t/>
            </a:r>
            <a:br>
              <a:rPr lang="en-US" altLang="ja-JP" sz="2800" b="1" dirty="0">
                <a:solidFill>
                  <a:srgbClr val="3333FF"/>
                </a:solidFill>
                <a:latin typeface="Times New Roman"/>
              </a:rPr>
            </a:br>
            <a:r>
              <a:rPr lang="ja-JP" altLang="en-US" sz="2400" b="1" dirty="0">
                <a:solidFill>
                  <a:srgbClr val="000000"/>
                </a:solidFill>
                <a:latin typeface="Times New Roman"/>
              </a:rPr>
              <a:t>　</a:t>
            </a:r>
            <a:r>
              <a:rPr lang="ja-JP" altLang="en-US" sz="2400" b="1" dirty="0">
                <a:solidFill>
                  <a:srgbClr val="FF0000"/>
                </a:solidFill>
                <a:latin typeface="Times New Roman"/>
              </a:rPr>
              <a:t>アモルファス酸化物半導体</a:t>
            </a:r>
            <a:r>
              <a:rPr lang="ja-JP" altLang="en-US" sz="2400" b="1" dirty="0">
                <a:solidFill>
                  <a:srgbClr val="000000"/>
                </a:solidFill>
                <a:latin typeface="Times New Roman"/>
              </a:rPr>
              <a:t>： 新しい半導体材料</a:t>
            </a:r>
            <a:endParaRPr lang="en-US" altLang="ja-JP" sz="2400" b="1" dirty="0">
              <a:solidFill>
                <a:srgbClr val="000000"/>
              </a:solidFill>
              <a:latin typeface="Times New Roman"/>
            </a:endParaRPr>
          </a:p>
          <a:p>
            <a:r>
              <a:rPr lang="ja-JP" altLang="en-US" sz="2400" b="1" dirty="0">
                <a:solidFill>
                  <a:srgbClr val="000000"/>
                </a:solidFill>
                <a:latin typeface="Times New Roman"/>
              </a:rPr>
              <a:t>　現在の</a:t>
            </a:r>
            <a:r>
              <a:rPr lang="ja-JP" altLang="en-US" sz="2400" b="1" dirty="0">
                <a:solidFill>
                  <a:srgbClr val="FF0000"/>
                </a:solidFill>
                <a:latin typeface="Times New Roman"/>
              </a:rPr>
              <a:t>アモルファスシリコン</a:t>
            </a:r>
            <a:r>
              <a:rPr lang="ja-JP" altLang="en-US" sz="2400" b="1" dirty="0">
                <a:solidFill>
                  <a:srgbClr val="000000"/>
                </a:solidFill>
                <a:latin typeface="Times New Roman"/>
              </a:rPr>
              <a:t>を置き換える性能</a:t>
            </a:r>
            <a:endParaRPr lang="en-US" altLang="ja-JP" sz="2400" b="1" dirty="0">
              <a:solidFill>
                <a:srgbClr val="000000"/>
              </a:solidFill>
              <a:latin typeface="Times New Roman"/>
            </a:endParaRPr>
          </a:p>
          <a:p>
            <a:endParaRPr lang="en-US" altLang="ja-JP" sz="2400" b="1" dirty="0">
              <a:solidFill>
                <a:srgbClr val="000000"/>
              </a:solidFill>
              <a:latin typeface="Times New Roman"/>
            </a:endParaRPr>
          </a:p>
          <a:p>
            <a:r>
              <a:rPr lang="ja-JP" altLang="en-US" sz="2400" b="1" dirty="0">
                <a:solidFill>
                  <a:srgbClr val="000000"/>
                </a:solidFill>
                <a:latin typeface="Times New Roman"/>
              </a:rPr>
              <a:t>　　アモルファス ＝　「結晶ではない」</a:t>
            </a:r>
            <a:r>
              <a:rPr lang="en-US" altLang="ja-JP" sz="2400" b="1" dirty="0">
                <a:solidFill>
                  <a:srgbClr val="000000"/>
                </a:solidFill>
                <a:latin typeface="Times New Roman"/>
              </a:rPr>
              <a:t/>
            </a:r>
            <a:br>
              <a:rPr lang="en-US" altLang="ja-JP" sz="2400" b="1" dirty="0">
                <a:solidFill>
                  <a:srgbClr val="000000"/>
                </a:solidFill>
                <a:latin typeface="Times New Roman"/>
              </a:rPr>
            </a:br>
            <a:r>
              <a:rPr lang="ja-JP" altLang="en-US" sz="2400" b="1" dirty="0">
                <a:solidFill>
                  <a:srgbClr val="000000"/>
                </a:solidFill>
                <a:latin typeface="Times New Roman"/>
              </a:rPr>
              <a:t>　　結晶ではない酸化物　＝　「ガラス」　＝＞ </a:t>
            </a:r>
            <a:r>
              <a:rPr lang="ja-JP" altLang="en-US" sz="3200" b="1" dirty="0">
                <a:solidFill>
                  <a:srgbClr val="FF0000"/>
                </a:solidFill>
                <a:latin typeface="Times New Roman"/>
              </a:rPr>
              <a:t>「ガラス半導体」</a:t>
            </a:r>
            <a:endParaRPr lang="ja-JP" altLang="en-US" sz="3200" dirty="0">
              <a:solidFill>
                <a:srgbClr val="FF0000"/>
              </a:solidFill>
            </a:endParaRPr>
          </a:p>
        </p:txBody>
      </p:sp>
      <p:sp>
        <p:nvSpPr>
          <p:cNvPr id="7" name="正方形/長方形 6"/>
          <p:cNvSpPr/>
          <p:nvPr/>
        </p:nvSpPr>
        <p:spPr>
          <a:xfrm>
            <a:off x="127001" y="3791962"/>
            <a:ext cx="8991600" cy="3046988"/>
          </a:xfrm>
          <a:prstGeom prst="rect">
            <a:avLst/>
          </a:prstGeom>
        </p:spPr>
        <p:txBody>
          <a:bodyPr wrap="square">
            <a:spAutoFit/>
          </a:bodyPr>
          <a:lstStyle/>
          <a:p>
            <a:r>
              <a:rPr lang="ja-JP" altLang="en-US" sz="3200" b="1" dirty="0" smtClean="0">
                <a:solidFill>
                  <a:srgbClr val="000000"/>
                </a:solidFill>
                <a:latin typeface="Times New Roman"/>
              </a:rPr>
              <a:t>・ 最近のディスプレイ技術</a:t>
            </a:r>
            <a:endParaRPr lang="en-US" altLang="ja-JP" sz="3200" b="1" dirty="0" smtClean="0">
              <a:solidFill>
                <a:srgbClr val="000000"/>
              </a:solidFill>
              <a:latin typeface="Times New Roman"/>
            </a:endParaRPr>
          </a:p>
          <a:p>
            <a:r>
              <a:rPr lang="ja-JP" altLang="en-US" sz="3200" b="1" dirty="0" smtClean="0">
                <a:solidFill>
                  <a:srgbClr val="000000"/>
                </a:solidFill>
                <a:latin typeface="Times New Roman"/>
              </a:rPr>
              <a:t>・ </a:t>
            </a:r>
            <a:r>
              <a:rPr lang="ja-JP" altLang="en-US" sz="3200" b="1" dirty="0">
                <a:solidFill>
                  <a:srgbClr val="000000"/>
                </a:solidFill>
                <a:latin typeface="Times New Roman"/>
              </a:rPr>
              <a:t>平面</a:t>
            </a:r>
            <a:r>
              <a:rPr lang="en-US" altLang="ja-JP" sz="3200" b="1" dirty="0">
                <a:solidFill>
                  <a:srgbClr val="000000"/>
                </a:solidFill>
                <a:latin typeface="Times New Roman"/>
              </a:rPr>
              <a:t>TV</a:t>
            </a:r>
            <a:r>
              <a:rPr lang="ja-JP" altLang="en-US" sz="3200" b="1" dirty="0">
                <a:solidFill>
                  <a:srgbClr val="000000"/>
                </a:solidFill>
                <a:latin typeface="Times New Roman"/>
              </a:rPr>
              <a:t>はどのようにして動くのか</a:t>
            </a:r>
            <a:endParaRPr lang="en-US" altLang="ja-JP" sz="3200" b="1" dirty="0">
              <a:solidFill>
                <a:srgbClr val="000000"/>
              </a:solidFill>
              <a:latin typeface="Times New Roman"/>
            </a:endParaRPr>
          </a:p>
          <a:p>
            <a:r>
              <a:rPr lang="ja-JP" altLang="en-US" sz="3200" b="1" dirty="0">
                <a:solidFill>
                  <a:srgbClr val="000000"/>
                </a:solidFill>
                <a:latin typeface="Times New Roman"/>
              </a:rPr>
              <a:t>・ 酸化物がなぜ面白いか</a:t>
            </a:r>
            <a:endParaRPr lang="en-US" altLang="ja-JP" sz="3200" b="1" dirty="0">
              <a:solidFill>
                <a:srgbClr val="000000"/>
              </a:solidFill>
              <a:latin typeface="Times New Roman"/>
            </a:endParaRPr>
          </a:p>
          <a:p>
            <a:r>
              <a:rPr lang="ja-JP" altLang="en-US" sz="3200" b="1" dirty="0" smtClean="0">
                <a:solidFill>
                  <a:srgbClr val="000000"/>
                </a:solidFill>
                <a:latin typeface="Times New Roman"/>
              </a:rPr>
              <a:t>・ </a:t>
            </a:r>
            <a:r>
              <a:rPr lang="ja-JP" altLang="en-US" sz="3200" b="1" dirty="0">
                <a:solidFill>
                  <a:srgbClr val="000000"/>
                </a:solidFill>
                <a:latin typeface="Times New Roman"/>
              </a:rPr>
              <a:t>なぜ 「ガラス半導体」 が大事なのか</a:t>
            </a:r>
            <a:endParaRPr lang="en-US" altLang="ja-JP" sz="3200" b="1" dirty="0">
              <a:solidFill>
                <a:srgbClr val="000000"/>
              </a:solidFill>
              <a:latin typeface="Times New Roman"/>
            </a:endParaRPr>
          </a:p>
          <a:p>
            <a:r>
              <a:rPr lang="ja-JP" altLang="en-US" sz="3200" b="1" dirty="0" smtClean="0">
                <a:solidFill>
                  <a:srgbClr val="000000"/>
                </a:solidFill>
                <a:latin typeface="Times New Roman"/>
              </a:rPr>
              <a:t>・ 「</a:t>
            </a:r>
            <a:r>
              <a:rPr lang="ja-JP" altLang="en-US" sz="3200" b="1" dirty="0">
                <a:solidFill>
                  <a:srgbClr val="000000"/>
                </a:solidFill>
                <a:latin typeface="Times New Roman"/>
              </a:rPr>
              <a:t>ガラス半導体」が実用化されるまで</a:t>
            </a:r>
            <a:endParaRPr lang="en-US" altLang="ja-JP" sz="3200" b="1" dirty="0">
              <a:solidFill>
                <a:srgbClr val="000000"/>
              </a:solidFill>
              <a:latin typeface="Times New Roman"/>
            </a:endParaRPr>
          </a:p>
          <a:p>
            <a:r>
              <a:rPr lang="ja-JP" altLang="en-US" sz="3200" b="1" dirty="0">
                <a:solidFill>
                  <a:srgbClr val="000000"/>
                </a:solidFill>
                <a:latin typeface="Times New Roman"/>
              </a:rPr>
              <a:t>・ 「ガラス半導体」 </a:t>
            </a:r>
            <a:r>
              <a:rPr lang="ja-JP" altLang="en-US" sz="3200" b="1" dirty="0" smtClean="0">
                <a:solidFill>
                  <a:srgbClr val="000000"/>
                </a:solidFill>
                <a:latin typeface="Times New Roman"/>
              </a:rPr>
              <a:t>で何ができるようになるのか</a:t>
            </a:r>
            <a:endParaRPr lang="ja-JP" altLang="en-US" sz="3200" dirty="0">
              <a:solidFill>
                <a:srgbClr val="000000"/>
              </a:solidFill>
            </a:endParaRPr>
          </a:p>
        </p:txBody>
      </p:sp>
    </p:spTree>
    <p:extLst>
      <p:ext uri="{BB962C8B-B14F-4D97-AF65-F5344CB8AC3E}">
        <p14:creationId xmlns:p14="http://schemas.microsoft.com/office/powerpoint/2010/main" val="4286272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6"/>
          <p:cNvSpPr>
            <a:spLocks noGrp="1" noChangeArrowheads="1"/>
          </p:cNvSpPr>
          <p:nvPr>
            <p:ph type="title" idx="4294967295"/>
          </p:nvPr>
        </p:nvSpPr>
        <p:spPr>
          <a:xfrm>
            <a:off x="-11113" y="0"/>
            <a:ext cx="9144001" cy="1160463"/>
          </a:xfrm>
        </p:spPr>
        <p:txBody>
          <a:bodyPr/>
          <a:lstStyle/>
          <a:p>
            <a:pPr eaLnBrk="1" hangingPunct="1"/>
            <a:r>
              <a:rPr lang="ja-JP" altLang="en-US" sz="3600" b="1" smtClean="0">
                <a:solidFill>
                  <a:srgbClr val="0000FF"/>
                </a:solidFill>
                <a:ea typeface="ＭＳ ゴシック" pitchFamily="49" charset="-128"/>
                <a:cs typeface="Times New Roman" pitchFamily="18" charset="0"/>
              </a:rPr>
              <a:t>ソニー</a:t>
            </a:r>
            <a:r>
              <a:rPr lang="en-US" altLang="ja-JP" sz="3600" b="1" smtClean="0">
                <a:solidFill>
                  <a:srgbClr val="0000FF"/>
                </a:solidFill>
                <a:ea typeface="ＭＳ ゴシック" pitchFamily="49" charset="-128"/>
                <a:cs typeface="Times New Roman" pitchFamily="18" charset="0"/>
              </a:rPr>
              <a:t>:</a:t>
            </a:r>
            <a:r>
              <a:rPr lang="ja-JP" altLang="en-US" sz="3600" b="1" smtClean="0">
                <a:solidFill>
                  <a:srgbClr val="0000FF"/>
                </a:solidFill>
                <a:ea typeface="ＭＳ ゴシック" pitchFamily="49" charset="-128"/>
                <a:cs typeface="Times New Roman" pitchFamily="18" charset="0"/>
              </a:rPr>
              <a:t>ペンほどの太さに巻き取れる有機</a:t>
            </a:r>
            <a:r>
              <a:rPr lang="en-US" altLang="ja-JP" sz="3600" b="1" smtClean="0">
                <a:solidFill>
                  <a:srgbClr val="0000FF"/>
                </a:solidFill>
                <a:ea typeface="ＭＳ ゴシック" pitchFamily="49" charset="-128"/>
                <a:cs typeface="Times New Roman" pitchFamily="18" charset="0"/>
              </a:rPr>
              <a:t>TFT</a:t>
            </a:r>
            <a:r>
              <a:rPr lang="ja-JP" altLang="en-US" sz="3600" b="1" smtClean="0">
                <a:solidFill>
                  <a:srgbClr val="0000FF"/>
                </a:solidFill>
                <a:ea typeface="ＭＳ ゴシック" pitchFamily="49" charset="-128"/>
                <a:cs typeface="Times New Roman" pitchFamily="18" charset="0"/>
              </a:rPr>
              <a:t>駆動有機</a:t>
            </a:r>
            <a:r>
              <a:rPr lang="en-US" altLang="ja-JP" sz="3600" b="1" smtClean="0">
                <a:solidFill>
                  <a:srgbClr val="0000FF"/>
                </a:solidFill>
                <a:ea typeface="ＭＳ ゴシック" pitchFamily="49" charset="-128"/>
                <a:cs typeface="Times New Roman" pitchFamily="18" charset="0"/>
              </a:rPr>
              <a:t>EL</a:t>
            </a:r>
            <a:r>
              <a:rPr lang="ja-JP" altLang="en-US" sz="3600" b="1" smtClean="0">
                <a:solidFill>
                  <a:srgbClr val="0000FF"/>
                </a:solidFill>
                <a:ea typeface="ＭＳ ゴシック" pitchFamily="49" charset="-128"/>
                <a:cs typeface="Times New Roman" pitchFamily="18" charset="0"/>
              </a:rPr>
              <a:t>ディスプレイを開発</a:t>
            </a:r>
            <a:endParaRPr lang="en-US" altLang="ja-JP" sz="3600" b="1" smtClean="0">
              <a:solidFill>
                <a:srgbClr val="0000FF"/>
              </a:solidFill>
              <a:ea typeface="ＭＳ ゴシック" pitchFamily="49" charset="-128"/>
              <a:cs typeface="Times New Roman" pitchFamily="18" charset="0"/>
            </a:endParaRPr>
          </a:p>
        </p:txBody>
      </p:sp>
      <p:sp>
        <p:nvSpPr>
          <p:cNvPr id="182275" name="AutoShape 2" descr="http://image.itmedia.co.jp/news/articles/1005/26/l_sk_sony.jpg"/>
          <p:cNvSpPr>
            <a:spLocks noChangeAspect="1" noChangeArrowheads="1"/>
          </p:cNvSpPr>
          <p:nvPr/>
        </p:nvSpPr>
        <p:spPr bwMode="auto">
          <a:xfrm>
            <a:off x="63500" y="-15081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ja-JP" altLang="en-US" sz="2000" baseline="-25000" smtClean="0">
              <a:solidFill>
                <a:srgbClr val="000000"/>
              </a:solidFill>
              <a:ea typeface="ＭＳ ゴシック" pitchFamily="49" charset="-128"/>
            </a:endParaRPr>
          </a:p>
        </p:txBody>
      </p:sp>
      <p:sp>
        <p:nvSpPr>
          <p:cNvPr id="182276" name="正方形/長方形 3"/>
          <p:cNvSpPr>
            <a:spLocks noChangeArrowheads="1"/>
          </p:cNvSpPr>
          <p:nvPr/>
        </p:nvSpPr>
        <p:spPr bwMode="auto">
          <a:xfrm>
            <a:off x="5130800" y="1160463"/>
            <a:ext cx="39417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0" fontAlgn="base" hangingPunct="0">
              <a:spcBef>
                <a:spcPct val="0"/>
              </a:spcBef>
              <a:spcAft>
                <a:spcPct val="0"/>
              </a:spcAft>
            </a:pPr>
            <a:r>
              <a:rPr lang="en-US" altLang="ja-JP" sz="2000" smtClean="0">
                <a:solidFill>
                  <a:srgbClr val="000000"/>
                </a:solidFill>
                <a:ea typeface="ＭＳ ゴシック" pitchFamily="49" charset="-128"/>
              </a:rPr>
              <a:t>SID2010</a:t>
            </a:r>
          </a:p>
          <a:p>
            <a:pPr algn="r" eaLnBrk="0" fontAlgn="base" hangingPunct="0">
              <a:spcBef>
                <a:spcPct val="0"/>
              </a:spcBef>
              <a:spcAft>
                <a:spcPct val="0"/>
              </a:spcAft>
            </a:pPr>
            <a:r>
              <a:rPr lang="en-US" altLang="ja-JP" sz="2000" smtClean="0">
                <a:solidFill>
                  <a:srgbClr val="000000"/>
                </a:solidFill>
                <a:ea typeface="ＭＳ ゴシック" pitchFamily="49" charset="-128"/>
              </a:rPr>
              <a:t>SID2011</a:t>
            </a:r>
            <a:endParaRPr lang="en-US" altLang="ja-JP" sz="1200" smtClean="0">
              <a:solidFill>
                <a:srgbClr val="000000"/>
              </a:solidFill>
              <a:ea typeface="ＭＳ ゴシック" pitchFamily="49" charset="-128"/>
            </a:endParaRPr>
          </a:p>
          <a:p>
            <a:pPr algn="r" eaLnBrk="0" fontAlgn="base" hangingPunct="0">
              <a:spcBef>
                <a:spcPct val="0"/>
              </a:spcBef>
              <a:spcAft>
                <a:spcPct val="0"/>
              </a:spcAft>
            </a:pPr>
            <a:r>
              <a:rPr lang="en-US" altLang="ja-JP" sz="1200" smtClean="0">
                <a:solidFill>
                  <a:srgbClr val="000000"/>
                </a:solidFill>
                <a:ea typeface="ＭＳ ゴシック" pitchFamily="49" charset="-128"/>
              </a:rPr>
              <a:t>http://www.sony.co.jp/SonyInfo/News/Press/201005/10-070/</a:t>
            </a:r>
          </a:p>
        </p:txBody>
      </p:sp>
      <p:pic>
        <p:nvPicPr>
          <p:cNvPr id="18227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 y="2168525"/>
            <a:ext cx="7578725"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278" name="正方形/長方形 4"/>
          <p:cNvSpPr>
            <a:spLocks noChangeArrowheads="1"/>
          </p:cNvSpPr>
          <p:nvPr/>
        </p:nvSpPr>
        <p:spPr bwMode="auto">
          <a:xfrm>
            <a:off x="142875" y="4508500"/>
            <a:ext cx="89503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ja-JP" altLang="en-US" sz="2000" smtClean="0">
                <a:solidFill>
                  <a:srgbClr val="000000"/>
                </a:solidFill>
                <a:ea typeface="ＭＳ ゴシック" pitchFamily="49" charset="-128"/>
              </a:rPr>
              <a:t>独自開発の有機半導体材料（</a:t>
            </a:r>
            <a:r>
              <a:rPr lang="en-US" altLang="ja-JP" sz="2000" smtClean="0">
                <a:solidFill>
                  <a:srgbClr val="000000"/>
                </a:solidFill>
                <a:ea typeface="ＭＳ ゴシック" pitchFamily="49" charset="-128"/>
              </a:rPr>
              <a:t>PXX</a:t>
            </a:r>
            <a:r>
              <a:rPr lang="ja-JP" altLang="en-US" sz="2000" smtClean="0">
                <a:solidFill>
                  <a:srgbClr val="000000"/>
                </a:solidFill>
                <a:ea typeface="ＭＳ ゴシック" pitchFamily="49" charset="-128"/>
              </a:rPr>
              <a:t>誘導体）</a:t>
            </a:r>
            <a:r>
              <a:rPr lang="en-US" altLang="ja-JP" sz="2000" smtClean="0">
                <a:solidFill>
                  <a:srgbClr val="000000"/>
                </a:solidFill>
                <a:ea typeface="ＭＳ ゴシック" pitchFamily="49" charset="-128"/>
              </a:rPr>
              <a:t>TFT</a:t>
            </a:r>
          </a:p>
          <a:p>
            <a:pPr eaLnBrk="0" fontAlgn="base" hangingPunct="0">
              <a:spcBef>
                <a:spcPct val="0"/>
              </a:spcBef>
              <a:spcAft>
                <a:spcPct val="0"/>
              </a:spcAft>
            </a:pPr>
            <a:r>
              <a:rPr lang="ja-JP" altLang="en-US" sz="2000" smtClean="0">
                <a:solidFill>
                  <a:srgbClr val="000000"/>
                </a:solidFill>
                <a:ea typeface="ＭＳ ゴシック" pitchFamily="49" charset="-128"/>
              </a:rPr>
              <a:t>　駆動力を従来比</a:t>
            </a:r>
            <a:r>
              <a:rPr lang="en-US" altLang="ja-JP" sz="2000" smtClean="0">
                <a:solidFill>
                  <a:srgbClr val="000000"/>
                </a:solidFill>
                <a:ea typeface="ＭＳ ゴシック" pitchFamily="49" charset="-128"/>
              </a:rPr>
              <a:t>8</a:t>
            </a:r>
            <a:r>
              <a:rPr lang="ja-JP" altLang="en-US" sz="2000" smtClean="0">
                <a:solidFill>
                  <a:srgbClr val="000000"/>
                </a:solidFill>
                <a:ea typeface="ＭＳ ゴシック" pitchFamily="49" charset="-128"/>
              </a:rPr>
              <a:t>倍</a:t>
            </a:r>
            <a:endParaRPr lang="en-US" altLang="ja-JP" sz="2000" smtClean="0">
              <a:solidFill>
                <a:srgbClr val="000000"/>
              </a:solidFill>
              <a:ea typeface="ＭＳ ゴシック" pitchFamily="49" charset="-128"/>
            </a:endParaRPr>
          </a:p>
          <a:p>
            <a:pPr eaLnBrk="0" fontAlgn="base" hangingPunct="0">
              <a:spcBef>
                <a:spcPct val="0"/>
              </a:spcBef>
              <a:spcAft>
                <a:spcPct val="0"/>
              </a:spcAft>
            </a:pPr>
            <a:r>
              <a:rPr lang="en-US" altLang="ja-JP" sz="2000" smtClean="0">
                <a:solidFill>
                  <a:srgbClr val="000000"/>
                </a:solidFill>
                <a:ea typeface="ＭＳ ゴシック" pitchFamily="49" charset="-128"/>
              </a:rPr>
              <a:t>20μm</a:t>
            </a:r>
            <a:r>
              <a:rPr lang="ja-JP" altLang="en-US" sz="2000" smtClean="0">
                <a:solidFill>
                  <a:srgbClr val="000000"/>
                </a:solidFill>
                <a:ea typeface="ＭＳ ゴシック" pitchFamily="49" charset="-128"/>
              </a:rPr>
              <a:t>の極薄フレキシブル基板上に有機</a:t>
            </a:r>
            <a:r>
              <a:rPr lang="en-US" altLang="ja-JP" sz="2000" smtClean="0">
                <a:solidFill>
                  <a:srgbClr val="000000"/>
                </a:solidFill>
                <a:ea typeface="ＭＳ ゴシック" pitchFamily="49" charset="-128"/>
              </a:rPr>
              <a:t>TFT</a:t>
            </a:r>
            <a:r>
              <a:rPr lang="ja-JP" altLang="en-US" sz="2000" smtClean="0">
                <a:solidFill>
                  <a:srgbClr val="000000"/>
                </a:solidFill>
                <a:ea typeface="ＭＳ ゴシック" pitchFamily="49" charset="-128"/>
              </a:rPr>
              <a:t>と有機</a:t>
            </a:r>
            <a:r>
              <a:rPr lang="en-US" altLang="ja-JP" sz="2000" smtClean="0">
                <a:solidFill>
                  <a:srgbClr val="000000"/>
                </a:solidFill>
                <a:ea typeface="ＭＳ ゴシック" pitchFamily="49" charset="-128"/>
              </a:rPr>
              <a:t>EL</a:t>
            </a:r>
            <a:r>
              <a:rPr lang="ja-JP" altLang="en-US" sz="2000" smtClean="0">
                <a:solidFill>
                  <a:srgbClr val="000000"/>
                </a:solidFill>
                <a:ea typeface="ＭＳ ゴシック" pitchFamily="49" charset="-128"/>
              </a:rPr>
              <a:t>を集積</a:t>
            </a:r>
            <a:endParaRPr lang="en-US" altLang="ja-JP" sz="2000" smtClean="0">
              <a:solidFill>
                <a:srgbClr val="000000"/>
              </a:solidFill>
              <a:ea typeface="ＭＳ ゴシック" pitchFamily="49" charset="-128"/>
            </a:endParaRPr>
          </a:p>
          <a:p>
            <a:pPr eaLnBrk="0" fontAlgn="base" hangingPunct="0">
              <a:spcBef>
                <a:spcPct val="0"/>
              </a:spcBef>
              <a:spcAft>
                <a:spcPct val="0"/>
              </a:spcAft>
            </a:pPr>
            <a:r>
              <a:rPr lang="ja-JP" altLang="en-US" sz="2000" smtClean="0">
                <a:solidFill>
                  <a:srgbClr val="000000"/>
                </a:solidFill>
                <a:ea typeface="ＭＳ ゴシック" pitchFamily="49" charset="-128"/>
              </a:rPr>
              <a:t>有機</a:t>
            </a:r>
            <a:r>
              <a:rPr lang="en-US" altLang="ja-JP" sz="2000" smtClean="0">
                <a:solidFill>
                  <a:srgbClr val="000000"/>
                </a:solidFill>
                <a:ea typeface="ＭＳ ゴシック" pitchFamily="49" charset="-128"/>
              </a:rPr>
              <a:t>TFT</a:t>
            </a:r>
            <a:r>
              <a:rPr lang="ja-JP" altLang="en-US" sz="2000" smtClean="0">
                <a:solidFill>
                  <a:srgbClr val="000000"/>
                </a:solidFill>
                <a:ea typeface="ＭＳ ゴシック" pitchFamily="49" charset="-128"/>
              </a:rPr>
              <a:t>でゲートドライバ回路を形成</a:t>
            </a:r>
            <a:endParaRPr lang="en-US" altLang="ja-JP" sz="2000" smtClean="0">
              <a:solidFill>
                <a:srgbClr val="000000"/>
              </a:solidFill>
              <a:ea typeface="ＭＳ ゴシック" pitchFamily="49" charset="-128"/>
            </a:endParaRPr>
          </a:p>
          <a:p>
            <a:pPr eaLnBrk="0" fontAlgn="base" hangingPunct="0">
              <a:spcBef>
                <a:spcPct val="0"/>
              </a:spcBef>
              <a:spcAft>
                <a:spcPct val="0"/>
              </a:spcAft>
            </a:pPr>
            <a:r>
              <a:rPr lang="ja-JP" altLang="en-US" sz="2000" smtClean="0">
                <a:solidFill>
                  <a:srgbClr val="000000"/>
                </a:solidFill>
                <a:ea typeface="ＭＳ ゴシック" pitchFamily="49" charset="-128"/>
              </a:rPr>
              <a:t>全ての絶縁膜も有機材料で形成</a:t>
            </a:r>
            <a:endParaRPr lang="en-US" altLang="ja-JP" sz="2000" smtClean="0">
              <a:solidFill>
                <a:srgbClr val="000000"/>
              </a:solidFill>
              <a:ea typeface="ＭＳ ゴシック" pitchFamily="49" charset="-128"/>
            </a:endParaRPr>
          </a:p>
          <a:p>
            <a:pPr eaLnBrk="0" fontAlgn="base" hangingPunct="0">
              <a:spcBef>
                <a:spcPct val="0"/>
              </a:spcBef>
              <a:spcAft>
                <a:spcPct val="0"/>
              </a:spcAft>
            </a:pPr>
            <a:r>
              <a:rPr lang="ja-JP" altLang="en-US" sz="2000" smtClean="0">
                <a:solidFill>
                  <a:srgbClr val="000000"/>
                </a:solidFill>
                <a:ea typeface="ＭＳ ゴシック" pitchFamily="49" charset="-128"/>
              </a:rPr>
              <a:t>曲率半径</a:t>
            </a:r>
            <a:r>
              <a:rPr lang="en-US" altLang="ja-JP" sz="2000" smtClean="0">
                <a:solidFill>
                  <a:srgbClr val="000000"/>
                </a:solidFill>
                <a:ea typeface="ＭＳ ゴシック" pitchFamily="49" charset="-128"/>
              </a:rPr>
              <a:t>4</a:t>
            </a:r>
            <a:r>
              <a:rPr lang="ja-JP" altLang="en-US" sz="2000" smtClean="0">
                <a:solidFill>
                  <a:srgbClr val="000000"/>
                </a:solidFill>
                <a:ea typeface="ＭＳ ゴシック" pitchFamily="49" charset="-128"/>
              </a:rPr>
              <a:t> </a:t>
            </a:r>
            <a:r>
              <a:rPr lang="en-US" altLang="ja-JP" sz="2000" smtClean="0">
                <a:solidFill>
                  <a:srgbClr val="000000"/>
                </a:solidFill>
                <a:ea typeface="ＭＳ ゴシック" pitchFamily="49" charset="-128"/>
              </a:rPr>
              <a:t>mm</a:t>
            </a:r>
            <a:r>
              <a:rPr lang="ja-JP" altLang="en-US" sz="2000" smtClean="0">
                <a:solidFill>
                  <a:srgbClr val="000000"/>
                </a:solidFill>
                <a:ea typeface="ＭＳ ゴシック" pitchFamily="49" charset="-128"/>
              </a:rPr>
              <a:t>で動画再生</a:t>
            </a:r>
            <a:endParaRPr lang="en-US" altLang="ja-JP" sz="2000" smtClean="0">
              <a:solidFill>
                <a:srgbClr val="000000"/>
              </a:solidFill>
              <a:ea typeface="ＭＳ ゴシック" pitchFamily="49" charset="-128"/>
            </a:endParaRPr>
          </a:p>
        </p:txBody>
      </p:sp>
      <p:sp>
        <p:nvSpPr>
          <p:cNvPr id="182279" name="正方形/長方形 5"/>
          <p:cNvSpPr>
            <a:spLocks noChangeArrowheads="1"/>
          </p:cNvSpPr>
          <p:nvPr/>
        </p:nvSpPr>
        <p:spPr bwMode="auto">
          <a:xfrm>
            <a:off x="4741863" y="2052638"/>
            <a:ext cx="4186237" cy="2455862"/>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p>
            <a:pPr eaLnBrk="0" fontAlgn="base" hangingPunct="0">
              <a:spcBef>
                <a:spcPct val="0"/>
              </a:spcBef>
              <a:spcAft>
                <a:spcPct val="0"/>
              </a:spcAft>
            </a:pPr>
            <a:endParaRPr lang="ja-JP" altLang="en-US" sz="2000" baseline="-25000" smtClean="0">
              <a:solidFill>
                <a:srgbClr val="000000"/>
              </a:solidFill>
              <a:ea typeface="ＭＳ ゴシック" pitchFamily="49" charset="-128"/>
            </a:endParaRPr>
          </a:p>
        </p:txBody>
      </p:sp>
      <p:pic>
        <p:nvPicPr>
          <p:cNvPr id="2" name="2010523SID-SonyFlexibleOL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32040" y="2168525"/>
            <a:ext cx="3048000" cy="2286000"/>
          </a:xfrm>
          <a:prstGeom prst="rect">
            <a:avLst/>
          </a:prstGeom>
        </p:spPr>
      </p:pic>
    </p:spTree>
    <p:extLst>
      <p:ext uri="{BB962C8B-B14F-4D97-AF65-F5344CB8AC3E}">
        <p14:creationId xmlns:p14="http://schemas.microsoft.com/office/powerpoint/2010/main" val="1096688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91" y="1340768"/>
            <a:ext cx="8766647"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558" y="1874417"/>
            <a:ext cx="2232714" cy="155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4294" y="116632"/>
            <a:ext cx="1444450" cy="153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8231" y="3933056"/>
            <a:ext cx="2088231" cy="1939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9881" y="6093296"/>
            <a:ext cx="2371173" cy="1869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6012160" y="611396"/>
            <a:ext cx="3131840" cy="369332"/>
          </a:xfrm>
          <a:prstGeom prst="rect">
            <a:avLst/>
          </a:prstGeom>
          <a:noFill/>
        </p:spPr>
        <p:txBody>
          <a:bodyPr wrap="square" rtlCol="0">
            <a:spAutoFit/>
          </a:bodyPr>
          <a:lstStyle/>
          <a:p>
            <a:pPr algn="r"/>
            <a:r>
              <a:rPr lang="ja-JP" altLang="en-US" dirty="0" smtClean="0">
                <a:solidFill>
                  <a:prstClr val="black"/>
                </a:solidFill>
                <a:latin typeface="Times New Roman" pitchFamily="18" charset="0"/>
                <a:cs typeface="Times New Roman" pitchFamily="18" charset="0"/>
              </a:rPr>
              <a:t>日経エレクトロニクス</a:t>
            </a:r>
            <a:r>
              <a:rPr lang="en-US" altLang="ja-JP" dirty="0" smtClean="0">
                <a:solidFill>
                  <a:prstClr val="black"/>
                </a:solidFill>
                <a:latin typeface="Times New Roman" pitchFamily="18" charset="0"/>
                <a:cs typeface="Times New Roman" pitchFamily="18" charset="0"/>
              </a:rPr>
              <a:t>2012/6/25</a:t>
            </a:r>
            <a:endParaRPr lang="ja-JP" altLang="en-US" dirty="0">
              <a:solidFill>
                <a:prstClr val="black"/>
              </a:solidFill>
              <a:latin typeface="Times New Roman" pitchFamily="18" charset="0"/>
              <a:cs typeface="Times New Roman" pitchFamily="18" charset="0"/>
            </a:endParaRPr>
          </a:p>
        </p:txBody>
      </p:sp>
      <p:sp>
        <p:nvSpPr>
          <p:cNvPr id="8" name="Rectangle 6"/>
          <p:cNvSpPr txBox="1">
            <a:spLocks noChangeArrowheads="1"/>
          </p:cNvSpPr>
          <p:nvPr/>
        </p:nvSpPr>
        <p:spPr>
          <a:xfrm>
            <a:off x="-11113" y="0"/>
            <a:ext cx="9144001" cy="75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base">
              <a:spcAft>
                <a:spcPct val="0"/>
              </a:spcAft>
            </a:pPr>
            <a:r>
              <a:rPr lang="ja-JP" altLang="en-US" sz="3600" b="1" dirty="0" smtClean="0">
                <a:solidFill>
                  <a:srgbClr val="0000FF"/>
                </a:solidFill>
                <a:latin typeface="Times New Roman" pitchFamily="18" charset="0"/>
                <a:ea typeface="ＭＳ ゴシック" pitchFamily="49" charset="-128"/>
                <a:cs typeface="Times New Roman" pitchFamily="18" charset="0"/>
              </a:rPr>
              <a:t>フレキシブルディスプレイの実用化</a:t>
            </a:r>
            <a:endParaRPr lang="en-US" altLang="ja-JP" sz="3600" b="1" dirty="0">
              <a:solidFill>
                <a:srgbClr val="0000FF"/>
              </a:solidFill>
              <a:latin typeface="Times New Roman" pitchFamily="18" charset="0"/>
              <a:ea typeface="ＭＳ ゴシック" pitchFamily="49" charset="-128"/>
              <a:cs typeface="Times New Roman" pitchFamily="18" charset="0"/>
            </a:endParaRPr>
          </a:p>
        </p:txBody>
      </p:sp>
    </p:spTree>
    <p:extLst>
      <p:ext uri="{BB962C8B-B14F-4D97-AF65-F5344CB8AC3E}">
        <p14:creationId xmlns:p14="http://schemas.microsoft.com/office/powerpoint/2010/main" val="3606717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しなやかな超薄板ガラス"/>
          <p:cNvPicPr>
            <a:picLocks noChangeAspect="1" noChangeArrowheads="1"/>
          </p:cNvPicPr>
          <p:nvPr/>
        </p:nvPicPr>
        <p:blipFill rotWithShape="1">
          <a:blip r:embed="rId3">
            <a:extLst>
              <a:ext uri="{28A0092B-C50C-407E-A947-70E740481C1C}">
                <a14:useLocalDpi xmlns:a14="http://schemas.microsoft.com/office/drawing/2010/main" val="0"/>
              </a:ext>
            </a:extLst>
          </a:blip>
          <a:srcRect b="13273"/>
          <a:stretch/>
        </p:blipFill>
        <p:spPr bwMode="auto">
          <a:xfrm>
            <a:off x="5464631" y="4192135"/>
            <a:ext cx="3589434" cy="2241371"/>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3"/>
          <p:cNvSpPr>
            <a:spLocks noGrp="1" noChangeArrowheads="1"/>
          </p:cNvSpPr>
          <p:nvPr>
            <p:ph type="title" idx="4294967295"/>
          </p:nvPr>
        </p:nvSpPr>
        <p:spPr>
          <a:xfrm>
            <a:off x="0" y="0"/>
            <a:ext cx="9144000" cy="762000"/>
          </a:xfrm>
        </p:spPr>
        <p:txBody>
          <a:bodyPr/>
          <a:lstStyle/>
          <a:p>
            <a:pPr eaLnBrk="1" hangingPunct="1"/>
            <a:r>
              <a:rPr lang="ja-JP" altLang="en-US" sz="3600" b="1" dirty="0" smtClean="0">
                <a:solidFill>
                  <a:srgbClr val="0000FF"/>
                </a:solidFill>
                <a:cs typeface="Times New Roman" pitchFamily="18" charset="0"/>
              </a:rPr>
              <a:t>酸化物も曲がる</a:t>
            </a:r>
          </a:p>
        </p:txBody>
      </p:sp>
      <p:sp>
        <p:nvSpPr>
          <p:cNvPr id="3075" name="Rectangle 16"/>
          <p:cNvSpPr>
            <a:spLocks noChangeArrowheads="1"/>
          </p:cNvSpPr>
          <p:nvPr/>
        </p:nvSpPr>
        <p:spPr bwMode="auto">
          <a:xfrm>
            <a:off x="0" y="140811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fontAlgn="base">
              <a:spcBef>
                <a:spcPct val="0"/>
              </a:spcBef>
              <a:spcAft>
                <a:spcPct val="0"/>
              </a:spcAft>
            </a:pPr>
            <a:endParaRPr lang="ja-JP" altLang="ja-JP" sz="2400">
              <a:solidFill>
                <a:srgbClr val="FF0000"/>
              </a:solidFill>
              <a:latin typeface="Times New Roman"/>
              <a:ea typeface="ＭＳ ゴシック" pitchFamily="49" charset="-128"/>
              <a:cs typeface="Times New Roman" pitchFamily="18" charset="0"/>
            </a:endParaRPr>
          </a:p>
        </p:txBody>
      </p:sp>
      <p:pic>
        <p:nvPicPr>
          <p:cNvPr id="3076" name="Picture 32" descr="http://www.idemitsu.co.jp/moconet/archives/spot/gangu/images/1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1238250"/>
            <a:ext cx="16271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33"/>
          <p:cNvSpPr>
            <a:spLocks noChangeArrowheads="1"/>
          </p:cNvSpPr>
          <p:nvPr/>
        </p:nvSpPr>
        <p:spPr bwMode="auto">
          <a:xfrm>
            <a:off x="6350" y="4133850"/>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fontAlgn="base">
              <a:spcBef>
                <a:spcPct val="0"/>
              </a:spcBef>
              <a:spcAft>
                <a:spcPct val="0"/>
              </a:spcAft>
            </a:pPr>
            <a:r>
              <a:rPr lang="en-US" altLang="ja-JP" sz="1400">
                <a:solidFill>
                  <a:srgbClr val="FF0000"/>
                </a:solidFill>
                <a:latin typeface="Times New Roman"/>
                <a:ea typeface="ＭＳ ゴシック" pitchFamily="49" charset="-128"/>
                <a:cs typeface="Times New Roman" pitchFamily="18" charset="0"/>
              </a:rPr>
              <a:t>http://www.idemitsu.co.jp/moconet/archives/spot/gangu/line2.html</a:t>
            </a:r>
          </a:p>
        </p:txBody>
      </p:sp>
      <p:sp>
        <p:nvSpPr>
          <p:cNvPr id="3078" name="Rectangle 34"/>
          <p:cNvSpPr>
            <a:spLocks noChangeArrowheads="1"/>
          </p:cNvSpPr>
          <p:nvPr/>
        </p:nvSpPr>
        <p:spPr bwMode="auto">
          <a:xfrm>
            <a:off x="215900" y="796925"/>
            <a:ext cx="173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fontAlgn="base">
              <a:spcBef>
                <a:spcPct val="0"/>
              </a:spcBef>
              <a:spcAft>
                <a:spcPct val="0"/>
              </a:spcAft>
            </a:pPr>
            <a:r>
              <a:rPr lang="ja-JP" altLang="en-US" sz="2000" b="1">
                <a:solidFill>
                  <a:srgbClr val="FF0000"/>
                </a:solidFill>
                <a:latin typeface="Times New Roman"/>
                <a:ea typeface="ＭＳ ゴシック" pitchFamily="49" charset="-128"/>
                <a:cs typeface="Times New Roman" pitchFamily="18" charset="0"/>
              </a:rPr>
              <a:t>長崎ポッペン</a:t>
            </a:r>
            <a:endParaRPr lang="en-US" altLang="ja-JP" sz="2000" b="1">
              <a:solidFill>
                <a:srgbClr val="FF0000"/>
              </a:solidFill>
              <a:latin typeface="Times New Roman"/>
              <a:ea typeface="ＭＳ ゴシック" pitchFamily="49" charset="-128"/>
              <a:cs typeface="Times New Roman" pitchFamily="18" charset="0"/>
            </a:endParaRPr>
          </a:p>
        </p:txBody>
      </p:sp>
      <p:pic>
        <p:nvPicPr>
          <p:cNvPr id="3079" name="Picture 35" descr="http://www.japan-fc.co.jp/products/ph/prd04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2030" y="1719947"/>
            <a:ext cx="28956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36"/>
          <p:cNvSpPr>
            <a:spLocks noChangeArrowheads="1"/>
          </p:cNvSpPr>
          <p:nvPr/>
        </p:nvSpPr>
        <p:spPr bwMode="auto">
          <a:xfrm>
            <a:off x="2583318" y="3015347"/>
            <a:ext cx="3533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fontAlgn="base">
              <a:spcBef>
                <a:spcPct val="0"/>
              </a:spcBef>
              <a:spcAft>
                <a:spcPct val="0"/>
              </a:spcAft>
            </a:pPr>
            <a:r>
              <a:rPr lang="en-US" altLang="ja-JP" sz="1400" dirty="0">
                <a:solidFill>
                  <a:srgbClr val="000000"/>
                </a:solidFill>
                <a:latin typeface="Times New Roman"/>
                <a:ea typeface="ＭＳ ゴシック" pitchFamily="49" charset="-128"/>
                <a:cs typeface="Times New Roman" pitchFamily="18" charset="0"/>
              </a:rPr>
              <a:t>http://www.japan-fc.co.jp/products/pro_4.html</a:t>
            </a:r>
          </a:p>
        </p:txBody>
      </p:sp>
      <p:sp>
        <p:nvSpPr>
          <p:cNvPr id="3081" name="Rectangle 37"/>
          <p:cNvSpPr>
            <a:spLocks noChangeArrowheads="1"/>
          </p:cNvSpPr>
          <p:nvPr/>
        </p:nvSpPr>
        <p:spPr bwMode="auto">
          <a:xfrm>
            <a:off x="2451555" y="789672"/>
            <a:ext cx="3451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fontAlgn="base">
              <a:spcBef>
                <a:spcPct val="0"/>
              </a:spcBef>
              <a:spcAft>
                <a:spcPct val="0"/>
              </a:spcAft>
            </a:pPr>
            <a:r>
              <a:rPr lang="ja-JP" altLang="en-US" sz="2000" b="1" dirty="0">
                <a:solidFill>
                  <a:srgbClr val="FF0000"/>
                </a:solidFill>
                <a:latin typeface="Times New Roman"/>
                <a:ea typeface="ＭＳ ゴシック" pitchFamily="49" charset="-128"/>
                <a:cs typeface="Times New Roman" pitchFamily="18" charset="0"/>
              </a:rPr>
              <a:t>セラフレックス </a:t>
            </a:r>
            <a:r>
              <a:rPr lang="en-US" altLang="ja-JP" sz="2000" b="1" dirty="0">
                <a:solidFill>
                  <a:srgbClr val="FF0000"/>
                </a:solidFill>
                <a:latin typeface="Times New Roman"/>
                <a:ea typeface="ＭＳ ゴシック" pitchFamily="49" charset="-128"/>
                <a:cs typeface="Times New Roman" pitchFamily="18" charset="0"/>
              </a:rPr>
              <a:t>(ZrO</a:t>
            </a:r>
            <a:r>
              <a:rPr lang="en-US" altLang="ja-JP" sz="2000" b="1" baseline="-25000" dirty="0">
                <a:solidFill>
                  <a:srgbClr val="FF0000"/>
                </a:solidFill>
                <a:latin typeface="Times New Roman"/>
                <a:ea typeface="ＭＳ ゴシック" pitchFamily="49" charset="-128"/>
                <a:cs typeface="Times New Roman" pitchFamily="18" charset="0"/>
              </a:rPr>
              <a:t>2</a:t>
            </a:r>
            <a:r>
              <a:rPr lang="en-US" altLang="ja-JP" sz="2000" b="1" dirty="0">
                <a:solidFill>
                  <a:srgbClr val="FF0000"/>
                </a:solidFill>
                <a:latin typeface="Times New Roman"/>
                <a:ea typeface="ＭＳ ゴシック" pitchFamily="49" charset="-128"/>
                <a:cs typeface="Times New Roman" pitchFamily="18" charset="0"/>
              </a:rPr>
              <a:t>)</a:t>
            </a:r>
            <a:br>
              <a:rPr lang="en-US" altLang="ja-JP" sz="2000" b="1" dirty="0">
                <a:solidFill>
                  <a:srgbClr val="FF0000"/>
                </a:solidFill>
                <a:latin typeface="Times New Roman"/>
                <a:ea typeface="ＭＳ ゴシック" pitchFamily="49" charset="-128"/>
                <a:cs typeface="Times New Roman" pitchFamily="18" charset="0"/>
              </a:rPr>
            </a:br>
            <a:r>
              <a:rPr lang="en-US" altLang="ja-JP" sz="2000" b="1" dirty="0">
                <a:solidFill>
                  <a:srgbClr val="FF0000"/>
                </a:solidFill>
                <a:latin typeface="Times New Roman"/>
                <a:ea typeface="ＭＳ ゴシック" pitchFamily="49" charset="-128"/>
                <a:cs typeface="Times New Roman" pitchFamily="18" charset="0"/>
              </a:rPr>
              <a:t>(</a:t>
            </a:r>
            <a:r>
              <a:rPr lang="ja-JP" altLang="en-US" sz="2000" b="1" dirty="0">
                <a:solidFill>
                  <a:srgbClr val="FF0000"/>
                </a:solidFill>
                <a:latin typeface="Times New Roman"/>
                <a:ea typeface="ＭＳ ゴシック" pitchFamily="49" charset="-128"/>
                <a:cs typeface="Times New Roman" pitchFamily="18" charset="0"/>
              </a:rPr>
              <a:t>日本ファインセラミックス</a:t>
            </a:r>
            <a:r>
              <a:rPr lang="en-US" altLang="ja-JP" sz="2000" b="1" dirty="0">
                <a:solidFill>
                  <a:srgbClr val="FF0000"/>
                </a:solidFill>
                <a:latin typeface="Times New Roman"/>
                <a:ea typeface="ＭＳ ゴシック" pitchFamily="49" charset="-128"/>
                <a:cs typeface="Times New Roman" pitchFamily="18" charset="0"/>
              </a:rPr>
              <a:t>)</a:t>
            </a:r>
          </a:p>
        </p:txBody>
      </p:sp>
      <p:pic>
        <p:nvPicPr>
          <p:cNvPr id="3082" name="Picture 3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2693" y="3929747"/>
            <a:ext cx="289560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Rectangle 39"/>
          <p:cNvSpPr>
            <a:spLocks noChangeArrowheads="1"/>
          </p:cNvSpPr>
          <p:nvPr/>
        </p:nvSpPr>
        <p:spPr bwMode="auto">
          <a:xfrm>
            <a:off x="3002418" y="3559860"/>
            <a:ext cx="1984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fontAlgn="base">
              <a:spcBef>
                <a:spcPct val="0"/>
              </a:spcBef>
              <a:spcAft>
                <a:spcPct val="0"/>
              </a:spcAft>
            </a:pPr>
            <a:r>
              <a:rPr lang="ja-JP" altLang="en-US" sz="2000" b="1" dirty="0">
                <a:solidFill>
                  <a:srgbClr val="FF0000"/>
                </a:solidFill>
                <a:latin typeface="Times New Roman"/>
                <a:ea typeface="ＨＧ丸ゴシックB" charset="-128"/>
                <a:cs typeface="Times New Roman" pitchFamily="18" charset="0"/>
              </a:rPr>
              <a:t>ガラスファイバー</a:t>
            </a:r>
          </a:p>
        </p:txBody>
      </p:sp>
      <p:pic>
        <p:nvPicPr>
          <p:cNvPr id="3088" name="Picture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3030" y="1719947"/>
            <a:ext cx="1795463"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9" name="Rectangle 46"/>
          <p:cNvSpPr>
            <a:spLocks noChangeArrowheads="1"/>
          </p:cNvSpPr>
          <p:nvPr/>
        </p:nvSpPr>
        <p:spPr bwMode="auto">
          <a:xfrm>
            <a:off x="6283780" y="805547"/>
            <a:ext cx="2247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fontAlgn="base">
              <a:spcBef>
                <a:spcPct val="0"/>
              </a:spcBef>
              <a:spcAft>
                <a:spcPct val="0"/>
              </a:spcAft>
            </a:pPr>
            <a:r>
              <a:rPr lang="ja-JP" altLang="en-US" sz="2000" b="1">
                <a:solidFill>
                  <a:srgbClr val="FF0000"/>
                </a:solidFill>
                <a:latin typeface="Times New Roman"/>
                <a:ea typeface="ＭＳ ゴシック" pitchFamily="49" charset="-128"/>
                <a:cs typeface="Times New Roman" pitchFamily="18" charset="0"/>
              </a:rPr>
              <a:t>単結晶サファイア</a:t>
            </a:r>
            <a:br>
              <a:rPr lang="ja-JP" altLang="en-US" sz="2000" b="1">
                <a:solidFill>
                  <a:srgbClr val="FF0000"/>
                </a:solidFill>
                <a:latin typeface="Times New Roman"/>
                <a:ea typeface="ＭＳ ゴシック" pitchFamily="49" charset="-128"/>
                <a:cs typeface="Times New Roman" pitchFamily="18" charset="0"/>
              </a:rPr>
            </a:br>
            <a:r>
              <a:rPr lang="en-US" altLang="ja-JP" sz="2000" b="1">
                <a:solidFill>
                  <a:srgbClr val="FF0000"/>
                </a:solidFill>
                <a:latin typeface="Times New Roman"/>
                <a:ea typeface="ＭＳ ゴシック" pitchFamily="49" charset="-128"/>
                <a:cs typeface="Times New Roman" pitchFamily="18" charset="0"/>
              </a:rPr>
              <a:t>(</a:t>
            </a:r>
            <a:r>
              <a:rPr lang="ja-JP" altLang="en-US" sz="2000" b="1">
                <a:solidFill>
                  <a:srgbClr val="FF0000"/>
                </a:solidFill>
                <a:latin typeface="Times New Roman"/>
                <a:ea typeface="ＭＳ ゴシック" pitchFamily="49" charset="-128"/>
                <a:cs typeface="Times New Roman" pitchFamily="18" charset="0"/>
              </a:rPr>
              <a:t>京セラ</a:t>
            </a:r>
            <a:r>
              <a:rPr lang="en-US" altLang="ja-JP" sz="2000" b="1">
                <a:solidFill>
                  <a:srgbClr val="FF0000"/>
                </a:solidFill>
                <a:latin typeface="Times New Roman"/>
                <a:ea typeface="ＭＳ ゴシック" pitchFamily="49" charset="-128"/>
                <a:cs typeface="Times New Roman" pitchFamily="18" charset="0"/>
              </a:rPr>
              <a:t>)</a:t>
            </a:r>
          </a:p>
        </p:txBody>
      </p:sp>
      <p:pic>
        <p:nvPicPr>
          <p:cNvPr id="3090" name="Picture 4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6830" y="1643747"/>
            <a:ext cx="19050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 name="円/楕円 1"/>
          <p:cNvSpPr/>
          <p:nvPr/>
        </p:nvSpPr>
        <p:spPr>
          <a:xfrm>
            <a:off x="395288" y="3933825"/>
            <a:ext cx="647700" cy="1698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400">
              <a:solidFill>
                <a:srgbClr val="FF0000"/>
              </a:solidFill>
              <a:cs typeface="Times New Roman" pitchFamily="18" charset="0"/>
            </a:endParaRPr>
          </a:p>
        </p:txBody>
      </p:sp>
      <p:sp>
        <p:nvSpPr>
          <p:cNvPr id="20" name="円/楕円 19"/>
          <p:cNvSpPr/>
          <p:nvPr/>
        </p:nvSpPr>
        <p:spPr>
          <a:xfrm>
            <a:off x="966108" y="3743783"/>
            <a:ext cx="1042988" cy="171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400">
              <a:solidFill>
                <a:srgbClr val="FF0000"/>
              </a:solidFill>
              <a:cs typeface="Times New Roman" pitchFamily="18" charset="0"/>
            </a:endParaRPr>
          </a:p>
        </p:txBody>
      </p:sp>
      <p:sp>
        <p:nvSpPr>
          <p:cNvPr id="19" name="Rectangle 39"/>
          <p:cNvSpPr>
            <a:spLocks noChangeArrowheads="1"/>
          </p:cNvSpPr>
          <p:nvPr/>
        </p:nvSpPr>
        <p:spPr bwMode="auto">
          <a:xfrm>
            <a:off x="6251105" y="3538882"/>
            <a:ext cx="22797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fontAlgn="base">
              <a:spcBef>
                <a:spcPct val="0"/>
              </a:spcBef>
              <a:spcAft>
                <a:spcPct val="0"/>
              </a:spcAft>
            </a:pPr>
            <a:r>
              <a:rPr lang="ja-JP" altLang="en-US" sz="2000" b="1" dirty="0" smtClean="0">
                <a:solidFill>
                  <a:srgbClr val="FF0000"/>
                </a:solidFill>
                <a:latin typeface="Times New Roman"/>
                <a:ea typeface="ＨＧ丸ゴシックB" charset="-128"/>
                <a:cs typeface="Times New Roman" pitchFamily="18" charset="0"/>
              </a:rPr>
              <a:t>フレキシブルガラス</a:t>
            </a:r>
            <a:r>
              <a:rPr lang="en-US" altLang="ja-JP" sz="2000" b="1" dirty="0" smtClean="0">
                <a:solidFill>
                  <a:srgbClr val="FF0000"/>
                </a:solidFill>
                <a:latin typeface="Times New Roman"/>
                <a:ea typeface="ＨＧ丸ゴシックB" charset="-128"/>
                <a:cs typeface="Times New Roman" pitchFamily="18" charset="0"/>
              </a:rPr>
              <a:t/>
            </a:r>
            <a:br>
              <a:rPr lang="en-US" altLang="ja-JP" sz="2000" b="1" dirty="0" smtClean="0">
                <a:solidFill>
                  <a:srgbClr val="FF0000"/>
                </a:solidFill>
                <a:latin typeface="Times New Roman"/>
                <a:ea typeface="ＨＧ丸ゴシックB" charset="-128"/>
                <a:cs typeface="Times New Roman" pitchFamily="18" charset="0"/>
              </a:rPr>
            </a:br>
            <a:r>
              <a:rPr lang="en-US" altLang="ja-JP" sz="2000" b="1" dirty="0" smtClean="0">
                <a:solidFill>
                  <a:srgbClr val="FF0000"/>
                </a:solidFill>
                <a:latin typeface="Times New Roman"/>
                <a:ea typeface="ＨＧ丸ゴシックB" charset="-128"/>
                <a:cs typeface="Times New Roman" pitchFamily="18" charset="0"/>
              </a:rPr>
              <a:t>(</a:t>
            </a:r>
            <a:r>
              <a:rPr lang="ja-JP" altLang="en-US" sz="2000" b="1" dirty="0" smtClean="0">
                <a:solidFill>
                  <a:srgbClr val="FF0000"/>
                </a:solidFill>
                <a:latin typeface="Times New Roman"/>
                <a:ea typeface="ＨＧ丸ゴシックB" charset="-128"/>
                <a:cs typeface="Times New Roman" pitchFamily="18" charset="0"/>
              </a:rPr>
              <a:t>日本電気硝子</a:t>
            </a:r>
            <a:r>
              <a:rPr lang="en-US" altLang="ja-JP" sz="2000" b="1" dirty="0" smtClean="0">
                <a:solidFill>
                  <a:srgbClr val="FF0000"/>
                </a:solidFill>
                <a:latin typeface="Times New Roman"/>
                <a:ea typeface="ＨＧ丸ゴシックB" charset="-128"/>
                <a:cs typeface="Times New Roman" pitchFamily="18" charset="0"/>
              </a:rPr>
              <a:t>)</a:t>
            </a:r>
            <a:endParaRPr lang="ja-JP" altLang="en-US" sz="2000" b="1" dirty="0">
              <a:solidFill>
                <a:srgbClr val="FF0000"/>
              </a:solidFill>
              <a:latin typeface="Times New Roman"/>
              <a:ea typeface="ＨＧ丸ゴシックB" charset="-128"/>
              <a:cs typeface="Times New Roman" pitchFamily="18" charset="0"/>
            </a:endParaRPr>
          </a:p>
        </p:txBody>
      </p:sp>
    </p:spTree>
    <p:extLst>
      <p:ext uri="{BB962C8B-B14F-4D97-AF65-F5344CB8AC3E}">
        <p14:creationId xmlns:p14="http://schemas.microsoft.com/office/powerpoint/2010/main" val="2357499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7185"/>
            <a:ext cx="9110174" cy="675511"/>
          </a:xfrm>
        </p:spPr>
        <p:txBody>
          <a:bodyPr>
            <a:normAutofit/>
          </a:bodyPr>
          <a:lstStyle/>
          <a:p>
            <a:r>
              <a:rPr kumimoji="1" lang="ja-JP" altLang="en-US" sz="3600" b="1" dirty="0" smtClean="0">
                <a:solidFill>
                  <a:srgbClr val="3333FF"/>
                </a:solidFill>
                <a:latin typeface="Times New Roman" pitchFamily="18" charset="0"/>
                <a:cs typeface="Times New Roman" pitchFamily="18" charset="0"/>
              </a:rPr>
              <a:t>フレキシブル多結晶材料</a:t>
            </a:r>
            <a:endParaRPr kumimoji="1" lang="ja-JP" altLang="en-US" sz="3600" b="1" dirty="0">
              <a:solidFill>
                <a:srgbClr val="3333FF"/>
              </a:solidFill>
              <a:latin typeface="Times New Roman" pitchFamily="18" charset="0"/>
              <a:cs typeface="Times New Roman" pitchFamily="18" charset="0"/>
            </a:endParaRPr>
          </a:p>
        </p:txBody>
      </p:sp>
      <p:sp>
        <p:nvSpPr>
          <p:cNvPr id="12" name="正方形/長方形 11"/>
          <p:cNvSpPr/>
          <p:nvPr/>
        </p:nvSpPr>
        <p:spPr>
          <a:xfrm>
            <a:off x="764427" y="788511"/>
            <a:ext cx="4010808" cy="1015663"/>
          </a:xfrm>
          <a:prstGeom prst="rect">
            <a:avLst/>
          </a:prstGeom>
        </p:spPr>
        <p:txBody>
          <a:bodyPr wrap="square">
            <a:spAutoFit/>
          </a:bodyPr>
          <a:lstStyle/>
          <a:p>
            <a:r>
              <a:rPr lang="en-US" altLang="ja-JP" sz="2000" b="1" dirty="0">
                <a:solidFill>
                  <a:srgbClr val="FF0000"/>
                </a:solidFill>
                <a:ea typeface="ＭＳ ゴシック" pitchFamily="49" charset="-128"/>
              </a:rPr>
              <a:t>50 </a:t>
            </a:r>
            <a:r>
              <a:rPr lang="en-US" altLang="ja-JP" sz="2000" b="1" dirty="0">
                <a:solidFill>
                  <a:srgbClr val="FF0000"/>
                </a:solidFill>
                <a:ea typeface="ＭＳ ゴシック" pitchFamily="49" charset="-128"/>
                <a:sym typeface="Symbol"/>
              </a:rPr>
              <a:t></a:t>
            </a:r>
            <a:r>
              <a:rPr lang="en-US" altLang="ja-JP" sz="2000" b="1" dirty="0">
                <a:solidFill>
                  <a:srgbClr val="FF0000"/>
                </a:solidFill>
                <a:ea typeface="ＭＳ ゴシック" pitchFamily="49" charset="-128"/>
              </a:rPr>
              <a:t>m</a:t>
            </a:r>
            <a:r>
              <a:rPr lang="ja-JP" altLang="en-US" sz="2000" b="1" dirty="0">
                <a:solidFill>
                  <a:srgbClr val="FF0000"/>
                </a:solidFill>
                <a:ea typeface="ＭＳ ゴシック" pitchFamily="49" charset="-128"/>
              </a:rPr>
              <a:t>厚キャスト多結晶シリコン</a:t>
            </a:r>
            <a:r>
              <a:rPr lang="en-US" altLang="ja-JP" sz="2000" b="1" dirty="0">
                <a:solidFill>
                  <a:srgbClr val="FF0000"/>
                </a:solidFill>
                <a:ea typeface="ＭＳ ゴシック" pitchFamily="49" charset="-128"/>
              </a:rPr>
              <a:t/>
            </a:r>
            <a:br>
              <a:rPr lang="en-US" altLang="ja-JP" sz="2000" b="1" dirty="0">
                <a:solidFill>
                  <a:srgbClr val="FF0000"/>
                </a:solidFill>
                <a:ea typeface="ＭＳ ゴシック" pitchFamily="49" charset="-128"/>
              </a:rPr>
            </a:br>
            <a:r>
              <a:rPr lang="en-US" altLang="ja-JP" sz="2000" b="1" dirty="0">
                <a:solidFill>
                  <a:srgbClr val="FF0000"/>
                </a:solidFill>
                <a:ea typeface="ＭＳ ゴシック" pitchFamily="49" charset="-128"/>
              </a:rPr>
              <a:t>80</a:t>
            </a:r>
            <a:r>
              <a:rPr lang="en-US" altLang="ja-JP" sz="2000" b="1" dirty="0">
                <a:solidFill>
                  <a:srgbClr val="FF0000"/>
                </a:solidFill>
                <a:ea typeface="ＭＳ ゴシック" pitchFamily="49" charset="-128"/>
                <a:sym typeface="Symbol"/>
              </a:rPr>
              <a:t> </a:t>
            </a:r>
            <a:r>
              <a:rPr lang="en-US" altLang="ja-JP" sz="2000" b="1" dirty="0">
                <a:solidFill>
                  <a:srgbClr val="FF0000"/>
                </a:solidFill>
                <a:ea typeface="ＭＳ ゴシック" pitchFamily="49" charset="-128"/>
              </a:rPr>
              <a:t>m</a:t>
            </a:r>
            <a:r>
              <a:rPr lang="ja-JP" altLang="en-US" sz="2000" b="1" dirty="0">
                <a:solidFill>
                  <a:srgbClr val="FF0000"/>
                </a:solidFill>
                <a:ea typeface="ＭＳ ゴシック" pitchFamily="49" charset="-128"/>
              </a:rPr>
              <a:t>厚太陽電池</a:t>
            </a:r>
            <a:r>
              <a:rPr lang="en-US" altLang="ja-JP" sz="2000" b="1" dirty="0">
                <a:solidFill>
                  <a:srgbClr val="FF0000"/>
                </a:solidFill>
                <a:ea typeface="ＭＳ ゴシック" pitchFamily="49" charset="-128"/>
              </a:rPr>
              <a:t/>
            </a:r>
            <a:br>
              <a:rPr lang="en-US" altLang="ja-JP" sz="2000" b="1" dirty="0">
                <a:solidFill>
                  <a:srgbClr val="FF0000"/>
                </a:solidFill>
                <a:ea typeface="ＭＳ ゴシック" pitchFamily="49" charset="-128"/>
              </a:rPr>
            </a:br>
            <a:r>
              <a:rPr lang="en-US" altLang="ja-JP" sz="2000" b="1" dirty="0">
                <a:solidFill>
                  <a:srgbClr val="FF0000"/>
                </a:solidFill>
                <a:ea typeface="ＭＳ ゴシック" pitchFamily="49" charset="-128"/>
              </a:rPr>
              <a:t>(Sharp 2005)</a:t>
            </a:r>
            <a:endParaRPr lang="ja-JP" altLang="en-US" sz="2000" b="1" dirty="0">
              <a:solidFill>
                <a:srgbClr val="FF0000"/>
              </a:solidFill>
              <a:ea typeface="ＭＳ ゴシック" pitchFamily="49" charset="-128"/>
            </a:endParaRPr>
          </a:p>
        </p:txBody>
      </p:sp>
      <p:pic>
        <p:nvPicPr>
          <p:cNvPr id="64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089" y="1810015"/>
            <a:ext cx="26003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850" y="3791215"/>
            <a:ext cx="4348385" cy="2475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9474" y="2036440"/>
            <a:ext cx="286702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正方形/長方形 10"/>
          <p:cNvSpPr/>
          <p:nvPr/>
        </p:nvSpPr>
        <p:spPr>
          <a:xfrm>
            <a:off x="5148064" y="836712"/>
            <a:ext cx="3769675" cy="1015663"/>
          </a:xfrm>
          <a:prstGeom prst="rect">
            <a:avLst/>
          </a:prstGeom>
        </p:spPr>
        <p:txBody>
          <a:bodyPr wrap="square">
            <a:spAutoFit/>
          </a:bodyPr>
          <a:lstStyle/>
          <a:p>
            <a:r>
              <a:rPr lang="ja-JP" altLang="en-US" sz="2000" b="1" dirty="0">
                <a:solidFill>
                  <a:srgbClr val="FF0000"/>
                </a:solidFill>
                <a:ea typeface="ＭＳ ゴシック" pitchFamily="49" charset="-128"/>
              </a:rPr>
              <a:t>ガラス被覆したセラミックス</a:t>
            </a:r>
            <a:r>
              <a:rPr lang="en-US" altLang="ja-JP" sz="2000" b="1" dirty="0">
                <a:solidFill>
                  <a:srgbClr val="FF0000"/>
                </a:solidFill>
                <a:ea typeface="ＭＳ ゴシック" pitchFamily="49" charset="-128"/>
              </a:rPr>
              <a:t/>
            </a:r>
            <a:br>
              <a:rPr lang="en-US" altLang="ja-JP" sz="2000" b="1" dirty="0">
                <a:solidFill>
                  <a:srgbClr val="FF0000"/>
                </a:solidFill>
                <a:ea typeface="ＭＳ ゴシック" pitchFamily="49" charset="-128"/>
              </a:rPr>
            </a:br>
            <a:r>
              <a:rPr lang="en-US" altLang="ja-JP" sz="2000" b="1" dirty="0">
                <a:solidFill>
                  <a:srgbClr val="FF0000"/>
                </a:solidFill>
                <a:ea typeface="ＭＳ ゴシック" pitchFamily="49" charset="-128"/>
              </a:rPr>
              <a:t>CIGS</a:t>
            </a:r>
            <a:r>
              <a:rPr lang="ja-JP" altLang="en-US" sz="2000" b="1" dirty="0">
                <a:solidFill>
                  <a:srgbClr val="FF0000"/>
                </a:solidFill>
                <a:ea typeface="ＭＳ ゴシック" pitchFamily="49" charset="-128"/>
              </a:rPr>
              <a:t>セルで変換効率</a:t>
            </a:r>
            <a:r>
              <a:rPr lang="en-US" altLang="ja-JP" sz="2000" b="1" dirty="0">
                <a:solidFill>
                  <a:srgbClr val="FF0000"/>
                </a:solidFill>
                <a:ea typeface="ＭＳ ゴシック" pitchFamily="49" charset="-128"/>
              </a:rPr>
              <a:t>15.9% </a:t>
            </a:r>
            <a:br>
              <a:rPr lang="en-US" altLang="ja-JP" sz="2000" b="1" dirty="0">
                <a:solidFill>
                  <a:srgbClr val="FF0000"/>
                </a:solidFill>
                <a:ea typeface="ＭＳ ゴシック" pitchFamily="49" charset="-128"/>
              </a:rPr>
            </a:br>
            <a:r>
              <a:rPr lang="en-US" altLang="ja-JP" sz="2000" b="1" dirty="0">
                <a:solidFill>
                  <a:srgbClr val="FF0000"/>
                </a:solidFill>
                <a:ea typeface="ＭＳ ゴシック" pitchFamily="49" charset="-128"/>
              </a:rPr>
              <a:t>(AIST PVSEC2010)</a:t>
            </a:r>
            <a:endParaRPr lang="ja-JP" altLang="en-US" sz="2000" b="1" dirty="0">
              <a:solidFill>
                <a:srgbClr val="FF0000"/>
              </a:solidFill>
              <a:ea typeface="ＭＳ ゴシック" pitchFamily="49" charset="-128"/>
            </a:endParaRPr>
          </a:p>
        </p:txBody>
      </p:sp>
    </p:spTree>
    <p:extLst>
      <p:ext uri="{BB962C8B-B14F-4D97-AF65-F5344CB8AC3E}">
        <p14:creationId xmlns:p14="http://schemas.microsoft.com/office/powerpoint/2010/main" val="991815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2" descr="今回開発した凸形状の曲面状液晶パネル">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236" y="3772805"/>
            <a:ext cx="2190750" cy="3076575"/>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3"/>
          <p:cNvSpPr>
            <a:spLocks noGrp="1" noChangeArrowheads="1"/>
          </p:cNvSpPr>
          <p:nvPr>
            <p:ph type="title" idx="4294967295"/>
          </p:nvPr>
        </p:nvSpPr>
        <p:spPr>
          <a:xfrm>
            <a:off x="0" y="0"/>
            <a:ext cx="9144000" cy="762000"/>
          </a:xfrm>
        </p:spPr>
        <p:txBody>
          <a:bodyPr/>
          <a:lstStyle/>
          <a:p>
            <a:pPr eaLnBrk="1" hangingPunct="1"/>
            <a:r>
              <a:rPr lang="ja-JP" altLang="en-US" sz="3600" b="1" dirty="0" smtClean="0">
                <a:solidFill>
                  <a:srgbClr val="0000FF"/>
                </a:solidFill>
                <a:ea typeface="ＭＳ ゴシック" pitchFamily="49" charset="-128"/>
              </a:rPr>
              <a:t>曲がっている液晶ディスプレイ</a:t>
            </a:r>
          </a:p>
        </p:txBody>
      </p:sp>
      <p:pic>
        <p:nvPicPr>
          <p:cNvPr id="2060" name="Picture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2010841"/>
            <a:ext cx="2784480" cy="21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9" name="AutoShape 42" descr="http://ne.nikkeibp.co.jp/device/2001/12/sharpsoffig1.jpg"/>
          <p:cNvSpPr>
            <a:spLocks noChangeAspect="1" noChangeArrowheads="1"/>
          </p:cNvSpPr>
          <p:nvPr/>
        </p:nvSpPr>
        <p:spPr bwMode="auto">
          <a:xfrm>
            <a:off x="8643938" y="4751388"/>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defRPr/>
            </a:pPr>
            <a:endParaRPr lang="ja-JP" altLang="ja-JP" sz="2400">
              <a:solidFill>
                <a:srgbClr val="0000FF"/>
              </a:solidFill>
              <a:latin typeface="Times New Roman"/>
              <a:ea typeface="ＭＳ ゴシック" pitchFamily="49" charset="-128"/>
            </a:endParaRPr>
          </a:p>
        </p:txBody>
      </p:sp>
      <p:sp>
        <p:nvSpPr>
          <p:cNvPr id="24590" name="AutoShape 43" descr="http://ne.nikkeibp.co.jp/device/2001/12/sharpsoffig1.jpg"/>
          <p:cNvSpPr>
            <a:spLocks noChangeAspect="1" noChangeArrowheads="1"/>
          </p:cNvSpPr>
          <p:nvPr/>
        </p:nvSpPr>
        <p:spPr bwMode="auto">
          <a:xfrm>
            <a:off x="8643938" y="4751388"/>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defRPr/>
            </a:pPr>
            <a:endParaRPr lang="ja-JP" altLang="ja-JP" sz="2400">
              <a:solidFill>
                <a:srgbClr val="0000FF"/>
              </a:solidFill>
              <a:latin typeface="Times New Roman"/>
              <a:ea typeface="ＭＳ ゴシック" pitchFamily="49" charset="-128"/>
            </a:endParaRPr>
          </a:p>
        </p:txBody>
      </p:sp>
      <p:sp>
        <p:nvSpPr>
          <p:cNvPr id="3" name="正方形/長方形 2"/>
          <p:cNvSpPr/>
          <p:nvPr/>
        </p:nvSpPr>
        <p:spPr>
          <a:xfrm>
            <a:off x="3203848" y="692696"/>
            <a:ext cx="306034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ctr" fontAlgn="base">
              <a:spcBef>
                <a:spcPct val="0"/>
              </a:spcBef>
              <a:spcAft>
                <a:spcPct val="0"/>
              </a:spcAft>
            </a:pPr>
            <a:r>
              <a:rPr lang="ja-JP" altLang="en-US" sz="2000" b="1" dirty="0">
                <a:solidFill>
                  <a:srgbClr val="FF0000"/>
                </a:solidFill>
                <a:latin typeface="Times New Roman"/>
                <a:ea typeface="ＨＧ丸ゴシックB" charset="-128"/>
              </a:rPr>
              <a:t>エプソン </a:t>
            </a:r>
            <a:r>
              <a:rPr lang="en-US" altLang="ja-JP" sz="2000" b="1" dirty="0">
                <a:solidFill>
                  <a:srgbClr val="FF0000"/>
                </a:solidFill>
                <a:latin typeface="Times New Roman"/>
                <a:ea typeface="ＨＧ丸ゴシックB" charset="-128"/>
              </a:rPr>
              <a:t>(2003/10/29)</a:t>
            </a:r>
            <a:br>
              <a:rPr lang="en-US" altLang="ja-JP" sz="2000" b="1" dirty="0">
                <a:solidFill>
                  <a:srgbClr val="FF0000"/>
                </a:solidFill>
                <a:latin typeface="Times New Roman"/>
                <a:ea typeface="ＨＧ丸ゴシックB" charset="-128"/>
              </a:rPr>
            </a:br>
            <a:r>
              <a:rPr lang="en-US" altLang="ja-JP" sz="1200" b="1" dirty="0">
                <a:solidFill>
                  <a:srgbClr val="000000"/>
                </a:solidFill>
                <a:latin typeface="Times New Roman"/>
                <a:ea typeface="ＨＧ丸ゴシックB" charset="-128"/>
              </a:rPr>
              <a:t>http://techon.nikkeibp.co.jp/members/01db/200310/1012838/</a:t>
            </a:r>
            <a:r>
              <a:rPr lang="en-US" altLang="ja-JP" sz="2000" b="1" dirty="0">
                <a:solidFill>
                  <a:srgbClr val="000000"/>
                </a:solidFill>
                <a:latin typeface="Times New Roman"/>
                <a:ea typeface="ＨＧ丸ゴシックB" charset="-128"/>
              </a:rPr>
              <a:t/>
            </a:r>
            <a:br>
              <a:rPr lang="en-US" altLang="ja-JP" sz="2000" b="1" dirty="0">
                <a:solidFill>
                  <a:srgbClr val="000000"/>
                </a:solidFill>
                <a:latin typeface="Times New Roman"/>
                <a:ea typeface="ＨＧ丸ゴシックB" charset="-128"/>
              </a:rPr>
            </a:br>
            <a:r>
              <a:rPr lang="en-US" altLang="ja-JP" sz="2000" b="1" dirty="0">
                <a:solidFill>
                  <a:srgbClr val="000000"/>
                </a:solidFill>
                <a:latin typeface="Times New Roman"/>
                <a:ea typeface="ＨＧ丸ゴシックB" charset="-128"/>
              </a:rPr>
              <a:t>50</a:t>
            </a:r>
            <a:r>
              <a:rPr lang="ja-JP" altLang="en-US" sz="2000" b="1" dirty="0">
                <a:solidFill>
                  <a:srgbClr val="000000"/>
                </a:solidFill>
                <a:latin typeface="Times New Roman"/>
                <a:ea typeface="ＨＧ丸ゴシックB" charset="-128"/>
              </a:rPr>
              <a:t> </a:t>
            </a:r>
            <a:r>
              <a:rPr lang="ja-JP" altLang="en-US" sz="2000" b="1" dirty="0">
                <a:solidFill>
                  <a:srgbClr val="000000"/>
                </a:solidFill>
                <a:latin typeface="Times New Roman"/>
                <a:ea typeface="ＨＧ丸ゴシックB" charset="-128"/>
                <a:sym typeface="Symbol"/>
              </a:rPr>
              <a:t></a:t>
            </a:r>
            <a:r>
              <a:rPr lang="en-US" altLang="ja-JP" sz="2000" b="1" dirty="0">
                <a:solidFill>
                  <a:srgbClr val="000000"/>
                </a:solidFill>
                <a:latin typeface="Times New Roman"/>
                <a:ea typeface="ＨＧ丸ゴシックB" charset="-128"/>
              </a:rPr>
              <a:t>m</a:t>
            </a:r>
            <a:r>
              <a:rPr lang="ja-JP" altLang="en-US" sz="2000" b="1" dirty="0">
                <a:solidFill>
                  <a:srgbClr val="000000"/>
                </a:solidFill>
                <a:latin typeface="Times New Roman"/>
                <a:ea typeface="ＨＧ丸ゴシックB" charset="-128"/>
              </a:rPr>
              <a:t>厚ガラス</a:t>
            </a:r>
            <a:r>
              <a:rPr lang="en-US" altLang="ja-JP" sz="2000" b="1" dirty="0">
                <a:solidFill>
                  <a:srgbClr val="000000"/>
                </a:solidFill>
                <a:latin typeface="Times New Roman"/>
                <a:ea typeface="ＨＧ丸ゴシックB" charset="-128"/>
              </a:rPr>
              <a:t/>
            </a:r>
            <a:br>
              <a:rPr lang="en-US" altLang="ja-JP" sz="2000" b="1" dirty="0">
                <a:solidFill>
                  <a:srgbClr val="000000"/>
                </a:solidFill>
                <a:latin typeface="Times New Roman"/>
                <a:ea typeface="ＨＧ丸ゴシックB" charset="-128"/>
              </a:rPr>
            </a:br>
            <a:r>
              <a:rPr lang="en-US" altLang="ja-JP" sz="2000" b="1" dirty="0">
                <a:solidFill>
                  <a:srgbClr val="000000"/>
                </a:solidFill>
                <a:latin typeface="Times New Roman"/>
                <a:ea typeface="ＨＧ丸ゴシックB" charset="-128"/>
              </a:rPr>
              <a:t>R=50mm,</a:t>
            </a:r>
            <a:r>
              <a:rPr lang="ja-JP" altLang="en-US" sz="2000" b="1" dirty="0">
                <a:solidFill>
                  <a:srgbClr val="000000"/>
                </a:solidFill>
                <a:latin typeface="Times New Roman"/>
                <a:ea typeface="ＨＧ丸ゴシックB" charset="-128"/>
              </a:rPr>
              <a:t> </a:t>
            </a:r>
            <a:r>
              <a:rPr lang="en-US" altLang="ja-JP" sz="2000" b="1" dirty="0">
                <a:solidFill>
                  <a:srgbClr val="000000"/>
                </a:solidFill>
                <a:latin typeface="Times New Roman"/>
                <a:ea typeface="ＨＧ丸ゴシックB" charset="-128"/>
              </a:rPr>
              <a:t>3.8”</a:t>
            </a:r>
            <a:r>
              <a:rPr lang="ja-JP" altLang="en-US" sz="2000" b="1" dirty="0">
                <a:solidFill>
                  <a:srgbClr val="000000"/>
                </a:solidFill>
                <a:latin typeface="Times New Roman"/>
                <a:ea typeface="ＨＧ丸ゴシックB" charset="-128"/>
              </a:rPr>
              <a:t> </a:t>
            </a:r>
            <a:r>
              <a:rPr lang="en-US" altLang="ja-JP" sz="2000" b="1" dirty="0">
                <a:solidFill>
                  <a:srgbClr val="000000"/>
                </a:solidFill>
                <a:latin typeface="Times New Roman"/>
                <a:ea typeface="ＨＧ丸ゴシックB" charset="-128"/>
              </a:rPr>
              <a:t>212ppi</a:t>
            </a:r>
            <a:endParaRPr lang="ja-JP" altLang="en-US" sz="2000" b="1" dirty="0">
              <a:solidFill>
                <a:srgbClr val="000000"/>
              </a:solidFill>
              <a:latin typeface="Times New Roman"/>
              <a:ea typeface="ＨＧ丸ゴシックB" charset="-128"/>
            </a:endParaRPr>
          </a:p>
        </p:txBody>
      </p:sp>
      <p:pic>
        <p:nvPicPr>
          <p:cNvPr id="23" name="Picture 20" descr="http://techon.nikkeibp.co.jp/article/NEWS/20080521/152049/1203-1.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8838" y="1318121"/>
            <a:ext cx="2015630" cy="284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1"/>
          <p:cNvSpPr>
            <a:spLocks noChangeArrowheads="1"/>
          </p:cNvSpPr>
          <p:nvPr/>
        </p:nvSpPr>
        <p:spPr bwMode="auto">
          <a:xfrm>
            <a:off x="6264188" y="620688"/>
            <a:ext cx="2546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fontAlgn="base">
              <a:spcBef>
                <a:spcPct val="0"/>
              </a:spcBef>
              <a:spcAft>
                <a:spcPct val="0"/>
              </a:spcAft>
            </a:pPr>
            <a:r>
              <a:rPr lang="en-US" altLang="ja-JP" sz="2000" b="1" dirty="0">
                <a:solidFill>
                  <a:srgbClr val="FF0000"/>
                </a:solidFill>
                <a:latin typeface="Times New Roman"/>
                <a:ea typeface="ＨＧ丸ゴシックB" charset="-128"/>
              </a:rPr>
              <a:t>AUO</a:t>
            </a:r>
            <a:r>
              <a:rPr lang="ja-JP" altLang="en-US" sz="2000" b="1" dirty="0">
                <a:solidFill>
                  <a:srgbClr val="FF0000"/>
                </a:solidFill>
                <a:latin typeface="Times New Roman"/>
                <a:ea typeface="ＨＧ丸ゴシックB" charset="-128"/>
              </a:rPr>
              <a:t> </a:t>
            </a:r>
            <a:r>
              <a:rPr lang="en-US" altLang="ja-JP" sz="2000" b="1" dirty="0">
                <a:solidFill>
                  <a:srgbClr val="FF0000"/>
                </a:solidFill>
                <a:latin typeface="Times New Roman"/>
                <a:ea typeface="ＨＧ丸ゴシックB" charset="-128"/>
              </a:rPr>
              <a:t>(2008/5/21,</a:t>
            </a:r>
            <a:r>
              <a:rPr lang="ja-JP" altLang="en-US" sz="2000" b="1" dirty="0">
                <a:solidFill>
                  <a:srgbClr val="FF0000"/>
                </a:solidFill>
                <a:latin typeface="Times New Roman"/>
                <a:ea typeface="ＨＧ丸ゴシックB" charset="-128"/>
              </a:rPr>
              <a:t> </a:t>
            </a:r>
            <a:r>
              <a:rPr lang="en-US" altLang="ja-JP" sz="2000" b="1" dirty="0">
                <a:solidFill>
                  <a:srgbClr val="FF0000"/>
                </a:solidFill>
                <a:latin typeface="Times New Roman"/>
                <a:ea typeface="ＨＧ丸ゴシックB" charset="-128"/>
              </a:rPr>
              <a:t>6/6)</a:t>
            </a:r>
          </a:p>
          <a:p>
            <a:pPr fontAlgn="base">
              <a:spcBef>
                <a:spcPct val="0"/>
              </a:spcBef>
              <a:spcAft>
                <a:spcPct val="0"/>
              </a:spcAft>
            </a:pPr>
            <a:r>
              <a:rPr lang="en-US" altLang="ja-JP" sz="1200" b="1" dirty="0">
                <a:solidFill>
                  <a:srgbClr val="000000"/>
                </a:solidFill>
                <a:latin typeface="Times New Roman"/>
                <a:ea typeface="ＨＧ丸ゴシックB" charset="-128"/>
              </a:rPr>
              <a:t>http://techon.nikkeibp.co.jp/article/NEWS/20080521/152049/</a:t>
            </a:r>
            <a:br>
              <a:rPr lang="en-US" altLang="ja-JP" sz="1200" b="1" dirty="0">
                <a:solidFill>
                  <a:srgbClr val="000000"/>
                </a:solidFill>
                <a:latin typeface="Times New Roman"/>
                <a:ea typeface="ＨＧ丸ゴシックB" charset="-128"/>
              </a:rPr>
            </a:br>
            <a:r>
              <a:rPr lang="en-US" altLang="ja-JP" sz="1200" b="1" dirty="0">
                <a:solidFill>
                  <a:srgbClr val="000000"/>
                </a:solidFill>
                <a:latin typeface="Times New Roman"/>
                <a:ea typeface="ＨＧ丸ゴシックB" charset="-128"/>
              </a:rPr>
              <a:t>http://techon.nikkeibp.co.jp/article/NEWS/20080606/152960/?ref=RL3</a:t>
            </a:r>
          </a:p>
          <a:p>
            <a:pPr fontAlgn="base">
              <a:spcBef>
                <a:spcPct val="0"/>
              </a:spcBef>
              <a:spcAft>
                <a:spcPct val="0"/>
              </a:spcAft>
            </a:pPr>
            <a:r>
              <a:rPr lang="en-US" altLang="ja-JP" sz="2000" b="1" dirty="0">
                <a:solidFill>
                  <a:srgbClr val="000000"/>
                </a:solidFill>
                <a:latin typeface="Times New Roman"/>
                <a:ea typeface="ＨＧ丸ゴシックB" charset="-128"/>
              </a:rPr>
              <a:t>R=100mm</a:t>
            </a:r>
          </a:p>
        </p:txBody>
      </p:sp>
      <p:pic>
        <p:nvPicPr>
          <p:cNvPr id="1044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9831" y="4354884"/>
            <a:ext cx="2875457" cy="238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1"/>
          <p:cNvSpPr>
            <a:spLocks noChangeArrowheads="1"/>
          </p:cNvSpPr>
          <p:nvPr/>
        </p:nvSpPr>
        <p:spPr bwMode="auto">
          <a:xfrm>
            <a:off x="107503" y="4293096"/>
            <a:ext cx="295232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fontAlgn="base">
              <a:spcBef>
                <a:spcPct val="0"/>
              </a:spcBef>
              <a:spcAft>
                <a:spcPct val="0"/>
              </a:spcAft>
            </a:pPr>
            <a:r>
              <a:rPr lang="ja-JP" altLang="en-US" sz="2000" b="1" dirty="0">
                <a:solidFill>
                  <a:srgbClr val="FF0000"/>
                </a:solidFill>
                <a:latin typeface="Times New Roman"/>
                <a:ea typeface="ＨＧ丸ゴシックB" charset="-128"/>
              </a:rPr>
              <a:t>三菱電機</a:t>
            </a:r>
            <a:endParaRPr lang="en-US" altLang="ja-JP" sz="2000" b="1" dirty="0">
              <a:solidFill>
                <a:srgbClr val="FF0000"/>
              </a:solidFill>
              <a:latin typeface="Times New Roman"/>
              <a:ea typeface="ＨＧ丸ゴシックB" charset="-128"/>
            </a:endParaRPr>
          </a:p>
          <a:p>
            <a:pPr fontAlgn="base">
              <a:spcBef>
                <a:spcPct val="0"/>
              </a:spcBef>
              <a:spcAft>
                <a:spcPct val="0"/>
              </a:spcAft>
            </a:pPr>
            <a:r>
              <a:rPr lang="ja-JP" altLang="en-US" sz="2000" b="1" dirty="0">
                <a:solidFill>
                  <a:srgbClr val="000000"/>
                </a:solidFill>
                <a:latin typeface="Times New Roman"/>
                <a:ea typeface="ＨＧ丸ゴシックB" charset="-128"/>
              </a:rPr>
              <a:t>タッチパネル付湾曲</a:t>
            </a:r>
            <a:r>
              <a:rPr lang="en-US" altLang="ja-JP" sz="2000" b="1" dirty="0">
                <a:solidFill>
                  <a:srgbClr val="000000"/>
                </a:solidFill>
                <a:latin typeface="Times New Roman"/>
                <a:ea typeface="ＨＧ丸ゴシックB" charset="-128"/>
              </a:rPr>
              <a:t>LCD</a:t>
            </a:r>
          </a:p>
          <a:p>
            <a:pPr fontAlgn="base">
              <a:spcBef>
                <a:spcPct val="0"/>
              </a:spcBef>
              <a:spcAft>
                <a:spcPct val="0"/>
              </a:spcAft>
            </a:pPr>
            <a:r>
              <a:rPr lang="ja-JP" altLang="en-US" b="1" dirty="0">
                <a:solidFill>
                  <a:srgbClr val="000000"/>
                </a:solidFill>
                <a:latin typeface="Times New Roman"/>
                <a:ea typeface="ＨＧ丸ゴシックB" charset="-128"/>
              </a:rPr>
              <a:t>東京モーターショー</a:t>
            </a:r>
            <a:r>
              <a:rPr lang="en-US" altLang="ja-JP" b="1" dirty="0">
                <a:solidFill>
                  <a:srgbClr val="000000"/>
                </a:solidFill>
                <a:latin typeface="Times New Roman"/>
                <a:ea typeface="ＨＧ丸ゴシックB" charset="-128"/>
              </a:rPr>
              <a:t>2011</a:t>
            </a:r>
          </a:p>
          <a:p>
            <a:pPr fontAlgn="base">
              <a:spcBef>
                <a:spcPct val="0"/>
              </a:spcBef>
              <a:spcAft>
                <a:spcPct val="0"/>
              </a:spcAft>
            </a:pPr>
            <a:r>
              <a:rPr lang="ja-JP" altLang="en-US" b="1" dirty="0">
                <a:solidFill>
                  <a:srgbClr val="000000"/>
                </a:solidFill>
                <a:latin typeface="Times New Roman"/>
                <a:ea typeface="ＨＧ丸ゴシックB" charset="-128"/>
              </a:rPr>
              <a:t>週刊アスキー </a:t>
            </a:r>
            <a:r>
              <a:rPr lang="en-US" altLang="ja-JP" b="1" dirty="0">
                <a:solidFill>
                  <a:srgbClr val="000000"/>
                </a:solidFill>
                <a:latin typeface="Times New Roman"/>
                <a:ea typeface="ＨＧ丸ゴシックB" charset="-128"/>
              </a:rPr>
              <a:t>2011/12/20</a:t>
            </a:r>
            <a:r>
              <a:rPr lang="ja-JP" altLang="en-US" b="1" dirty="0">
                <a:solidFill>
                  <a:srgbClr val="000000"/>
                </a:solidFill>
                <a:latin typeface="Times New Roman"/>
                <a:ea typeface="ＨＧ丸ゴシックB" charset="-128"/>
              </a:rPr>
              <a:t>号</a:t>
            </a:r>
            <a:endParaRPr lang="en-US" altLang="ja-JP" b="1" dirty="0">
              <a:solidFill>
                <a:srgbClr val="000000"/>
              </a:solidFill>
              <a:latin typeface="Times New Roman"/>
              <a:ea typeface="ＨＧ丸ゴシックB" charset="-128"/>
            </a:endParaRPr>
          </a:p>
        </p:txBody>
      </p:sp>
      <p:pic>
        <p:nvPicPr>
          <p:cNvPr id="13" name="Picture 2" descr="http://pc.watch.impress.co.jp/docs/2002/0521/toshi_1.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657" y="2099493"/>
            <a:ext cx="2886075"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正方形/長方形 13"/>
          <p:cNvSpPr>
            <a:spLocks noChangeArrowheads="1"/>
          </p:cNvSpPr>
          <p:nvPr/>
        </p:nvSpPr>
        <p:spPr bwMode="auto">
          <a:xfrm>
            <a:off x="36089" y="692695"/>
            <a:ext cx="327577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ctr" fontAlgn="base">
              <a:spcBef>
                <a:spcPct val="0"/>
              </a:spcBef>
              <a:spcAft>
                <a:spcPct val="0"/>
              </a:spcAft>
            </a:pPr>
            <a:r>
              <a:rPr lang="ja-JP" altLang="en-US" sz="2000" b="1" dirty="0">
                <a:solidFill>
                  <a:srgbClr val="FF0000"/>
                </a:solidFill>
                <a:latin typeface="Times New Roman" pitchFamily="18" charset="0"/>
                <a:ea typeface="ＨＧ丸ゴシックB" charset="-128"/>
              </a:rPr>
              <a:t>東芝</a:t>
            </a:r>
            <a:r>
              <a:rPr lang="en-US" altLang="ja-JP" sz="2000" b="1" dirty="0">
                <a:solidFill>
                  <a:srgbClr val="FF0000"/>
                </a:solidFill>
                <a:latin typeface="Times New Roman" pitchFamily="18" charset="0"/>
                <a:ea typeface="ＨＧ丸ゴシックB" charset="-128"/>
              </a:rPr>
              <a:t> (2002/5/21)</a:t>
            </a:r>
            <a:br>
              <a:rPr lang="en-US" altLang="ja-JP" sz="2000" b="1" dirty="0">
                <a:solidFill>
                  <a:srgbClr val="FF0000"/>
                </a:solidFill>
                <a:latin typeface="Times New Roman" pitchFamily="18" charset="0"/>
                <a:ea typeface="ＨＧ丸ゴシックB" charset="-128"/>
              </a:rPr>
            </a:br>
            <a:r>
              <a:rPr lang="en-US" altLang="ja-JP" sz="1200" b="1" dirty="0">
                <a:solidFill>
                  <a:srgbClr val="000000"/>
                </a:solidFill>
                <a:latin typeface="Times New Roman" pitchFamily="18" charset="0"/>
                <a:ea typeface="ＨＧ丸ゴシックB" charset="-128"/>
              </a:rPr>
              <a:t>http://pc.watch.impress.co.jp/docs/2002/0521/toshiba.htm</a:t>
            </a:r>
            <a:r>
              <a:rPr lang="en-US" altLang="ja-JP" sz="2000" b="1" dirty="0">
                <a:solidFill>
                  <a:srgbClr val="000000"/>
                </a:solidFill>
                <a:latin typeface="Times New Roman" pitchFamily="18" charset="0"/>
                <a:ea typeface="ＨＧ丸ゴシックB" charset="-128"/>
              </a:rPr>
              <a:t/>
            </a:r>
            <a:br>
              <a:rPr lang="en-US" altLang="ja-JP" sz="2000" b="1" dirty="0">
                <a:solidFill>
                  <a:srgbClr val="000000"/>
                </a:solidFill>
                <a:latin typeface="Times New Roman" pitchFamily="18" charset="0"/>
                <a:ea typeface="ＨＧ丸ゴシックB" charset="-128"/>
              </a:rPr>
            </a:br>
            <a:r>
              <a:rPr lang="en-US" altLang="ja-JP" sz="2000" b="1" dirty="0">
                <a:solidFill>
                  <a:srgbClr val="000000"/>
                </a:solidFill>
                <a:latin typeface="Times New Roman" pitchFamily="18" charset="0"/>
                <a:ea typeface="ＨＧ丸ゴシックB" charset="-128"/>
              </a:rPr>
              <a:t>R = 20 cm,</a:t>
            </a:r>
            <a:r>
              <a:rPr lang="ja-JP" altLang="en-US" sz="2000" b="1" dirty="0">
                <a:solidFill>
                  <a:srgbClr val="000000"/>
                </a:solidFill>
                <a:latin typeface="Times New Roman" pitchFamily="18" charset="0"/>
                <a:ea typeface="ＨＧ丸ゴシックB" charset="-128"/>
              </a:rPr>
              <a:t> </a:t>
            </a:r>
            <a:r>
              <a:rPr lang="en-US" altLang="ja-JP" sz="2000" b="1" dirty="0">
                <a:solidFill>
                  <a:srgbClr val="000000"/>
                </a:solidFill>
                <a:latin typeface="Times New Roman" pitchFamily="18" charset="0"/>
                <a:ea typeface="ＨＧ丸ゴシックB" charset="-128"/>
              </a:rPr>
              <a:t>8.4”</a:t>
            </a:r>
            <a:r>
              <a:rPr lang="ja-JP" altLang="en-US" sz="2000" b="1" dirty="0">
                <a:solidFill>
                  <a:srgbClr val="000000"/>
                </a:solidFill>
                <a:latin typeface="Times New Roman" pitchFamily="18" charset="0"/>
                <a:ea typeface="ＨＧ丸ゴシックB" charset="-128"/>
              </a:rPr>
              <a:t> </a:t>
            </a:r>
            <a:r>
              <a:rPr lang="en-US" altLang="ja-JP" sz="2000" b="1" dirty="0">
                <a:solidFill>
                  <a:srgbClr val="000000"/>
                </a:solidFill>
                <a:latin typeface="Times New Roman" pitchFamily="18" charset="0"/>
                <a:ea typeface="ＨＧ丸ゴシックB" charset="-128"/>
              </a:rPr>
              <a:t>800x600 (SVGA)</a:t>
            </a:r>
          </a:p>
        </p:txBody>
      </p:sp>
    </p:spTree>
    <p:extLst>
      <p:ext uri="{BB962C8B-B14F-4D97-AF65-F5344CB8AC3E}">
        <p14:creationId xmlns:p14="http://schemas.microsoft.com/office/powerpoint/2010/main" val="28985190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0" y="0"/>
            <a:ext cx="9144000" cy="6858000"/>
          </a:xfrm>
          <a:prstGeom prst="rect">
            <a:avLst/>
          </a:prstGeom>
          <a:gradFill rotWithShape="0">
            <a:gsLst>
              <a:gs pos="0">
                <a:srgbClr val="DDFFDD"/>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z="2400" b="1" dirty="0" smtClean="0">
              <a:solidFill>
                <a:srgbClr val="0000FF"/>
              </a:solidFill>
              <a:latin typeface="Times New Roman" pitchFamily="18" charset="0"/>
              <a:ea typeface="HG丸ｺﾞｼｯｸM-PRO" pitchFamily="50" charset="-128"/>
            </a:endParaRPr>
          </a:p>
        </p:txBody>
      </p:sp>
      <p:sp>
        <p:nvSpPr>
          <p:cNvPr id="21507" name="Rectangle 3"/>
          <p:cNvSpPr>
            <a:spLocks noChangeArrowheads="1"/>
          </p:cNvSpPr>
          <p:nvPr/>
        </p:nvSpPr>
        <p:spPr bwMode="auto">
          <a:xfrm>
            <a:off x="0" y="2362200"/>
            <a:ext cx="914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endParaRPr lang="ja-JP" altLang="ja-JP" sz="4400">
              <a:solidFill>
                <a:srgbClr val="000000"/>
              </a:solidFill>
              <a:latin typeface="Times New Roman" pitchFamily="18" charset="0"/>
            </a:endParaRPr>
          </a:p>
        </p:txBody>
      </p:sp>
      <p:sp>
        <p:nvSpPr>
          <p:cNvPr id="2"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ja-JP" altLang="en-US" sz="4400" b="1">
              <a:solidFill>
                <a:prstClr val="black"/>
              </a:solidFill>
              <a:latin typeface="Times New Roman" pitchFamily="18" charset="0"/>
            </a:endParaRPr>
          </a:p>
        </p:txBody>
      </p:sp>
      <p:sp>
        <p:nvSpPr>
          <p:cNvPr id="3" name="Rectangle 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ja-JP" altLang="en-US" sz="4400" b="1">
              <a:solidFill>
                <a:prstClr val="black"/>
              </a:solidFill>
              <a:latin typeface="Times New Roman" pitchFamily="18" charset="0"/>
            </a:endParaRPr>
          </a:p>
        </p:txBody>
      </p:sp>
      <p:sp>
        <p:nvSpPr>
          <p:cNvPr id="8" name="タイトル 4"/>
          <p:cNvSpPr txBox="1">
            <a:spLocks/>
          </p:cNvSpPr>
          <p:nvPr/>
        </p:nvSpPr>
        <p:spPr>
          <a:xfrm>
            <a:off x="0" y="152399"/>
            <a:ext cx="9161462" cy="9144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eaLnBrk="1" hangingPunct="1"/>
            <a:r>
              <a:rPr lang="ja-JP" altLang="en-US" sz="3600" b="1" kern="1200" smtClean="0">
                <a:solidFill>
                  <a:srgbClr val="0000FF"/>
                </a:solidFill>
                <a:latin typeface="Times New Roman"/>
                <a:cs typeface="+mn-cs"/>
              </a:rPr>
              <a:t>講演の内容</a:t>
            </a:r>
            <a:endParaRPr lang="ja-JP" altLang="en-US" sz="3600" b="1" kern="1200" dirty="0">
              <a:solidFill>
                <a:srgbClr val="0000FF"/>
              </a:solidFill>
              <a:latin typeface="Times New Roman"/>
              <a:cs typeface="+mn-cs"/>
            </a:endParaRPr>
          </a:p>
        </p:txBody>
      </p:sp>
      <p:sp>
        <p:nvSpPr>
          <p:cNvPr id="9" name="正方形/長方形 8"/>
          <p:cNvSpPr/>
          <p:nvPr/>
        </p:nvSpPr>
        <p:spPr>
          <a:xfrm>
            <a:off x="122194" y="1695478"/>
            <a:ext cx="8991600" cy="3046988"/>
          </a:xfrm>
          <a:prstGeom prst="rect">
            <a:avLst/>
          </a:prstGeom>
        </p:spPr>
        <p:txBody>
          <a:bodyPr wrap="square">
            <a:spAutoFit/>
          </a:bodyPr>
          <a:lstStyle/>
          <a:p>
            <a:r>
              <a:rPr lang="ja-JP" altLang="en-US" sz="3200" b="1" dirty="0" smtClean="0">
                <a:solidFill>
                  <a:schemeClr val="bg1">
                    <a:lumMod val="75000"/>
                  </a:schemeClr>
                </a:solidFill>
                <a:latin typeface="Times New Roman"/>
              </a:rPr>
              <a:t>・ 最近のディスプレイ技術</a:t>
            </a:r>
            <a:r>
              <a:rPr lang="en-US" altLang="ja-JP" sz="3200" b="1" dirty="0" smtClean="0">
                <a:solidFill>
                  <a:schemeClr val="bg1">
                    <a:lumMod val="75000"/>
                  </a:schemeClr>
                </a:solidFill>
                <a:latin typeface="Times New Roman"/>
              </a:rPr>
              <a:t/>
            </a:r>
            <a:br>
              <a:rPr lang="en-US" altLang="ja-JP" sz="3200" b="1" dirty="0" smtClean="0">
                <a:solidFill>
                  <a:schemeClr val="bg1">
                    <a:lumMod val="75000"/>
                  </a:schemeClr>
                </a:solidFill>
                <a:latin typeface="Times New Roman"/>
              </a:rPr>
            </a:br>
            <a:r>
              <a:rPr lang="ja-JP" altLang="en-US" sz="3200" b="1" dirty="0" smtClean="0">
                <a:solidFill>
                  <a:schemeClr val="bg1">
                    <a:lumMod val="75000"/>
                  </a:schemeClr>
                </a:solidFill>
                <a:latin typeface="Times New Roman"/>
              </a:rPr>
              <a:t>・ </a:t>
            </a:r>
            <a:r>
              <a:rPr lang="ja-JP" altLang="en-US" sz="3200" b="1" dirty="0">
                <a:solidFill>
                  <a:schemeClr val="bg1">
                    <a:lumMod val="75000"/>
                  </a:schemeClr>
                </a:solidFill>
                <a:latin typeface="Times New Roman"/>
              </a:rPr>
              <a:t>平面</a:t>
            </a:r>
            <a:r>
              <a:rPr lang="en-US" altLang="ja-JP" sz="3200" b="1" dirty="0">
                <a:solidFill>
                  <a:schemeClr val="bg1">
                    <a:lumMod val="75000"/>
                  </a:schemeClr>
                </a:solidFill>
                <a:latin typeface="Times New Roman"/>
              </a:rPr>
              <a:t>TV</a:t>
            </a:r>
            <a:r>
              <a:rPr lang="ja-JP" altLang="en-US" sz="3200" b="1" dirty="0">
                <a:solidFill>
                  <a:schemeClr val="bg1">
                    <a:lumMod val="75000"/>
                  </a:schemeClr>
                </a:solidFill>
                <a:latin typeface="Times New Roman"/>
              </a:rPr>
              <a:t>はどのようにして動くのか</a:t>
            </a:r>
            <a:endParaRPr lang="en-US" altLang="ja-JP" sz="3200" b="1" dirty="0">
              <a:solidFill>
                <a:schemeClr val="bg1">
                  <a:lumMod val="75000"/>
                </a:schemeClr>
              </a:solidFill>
              <a:latin typeface="Times New Roman"/>
            </a:endParaRPr>
          </a:p>
          <a:p>
            <a:r>
              <a:rPr lang="ja-JP" altLang="en-US" sz="3200" b="1" dirty="0">
                <a:solidFill>
                  <a:schemeClr val="bg1">
                    <a:lumMod val="75000"/>
                  </a:schemeClr>
                </a:solidFill>
                <a:latin typeface="Times New Roman"/>
              </a:rPr>
              <a:t>・ 酸化物がなぜ面白いか</a:t>
            </a:r>
            <a:endParaRPr lang="en-US" altLang="ja-JP" sz="3200" b="1" dirty="0">
              <a:solidFill>
                <a:schemeClr val="bg1">
                  <a:lumMod val="75000"/>
                </a:schemeClr>
              </a:solidFill>
              <a:latin typeface="Times New Roman"/>
            </a:endParaRPr>
          </a:p>
          <a:p>
            <a:r>
              <a:rPr lang="ja-JP" altLang="en-US" sz="3200" b="1" dirty="0" smtClean="0">
                <a:solidFill>
                  <a:schemeClr val="bg1">
                    <a:lumMod val="75000"/>
                  </a:schemeClr>
                </a:solidFill>
                <a:latin typeface="Times New Roman"/>
              </a:rPr>
              <a:t>・ </a:t>
            </a:r>
            <a:r>
              <a:rPr lang="ja-JP" altLang="en-US" sz="3200" b="1" dirty="0">
                <a:solidFill>
                  <a:schemeClr val="bg1">
                    <a:lumMod val="75000"/>
                  </a:schemeClr>
                </a:solidFill>
                <a:latin typeface="Times New Roman"/>
              </a:rPr>
              <a:t>なぜ 「ガラス半導体」 が大事なのか</a:t>
            </a:r>
            <a:endParaRPr lang="en-US" altLang="ja-JP" sz="3200" b="1" dirty="0">
              <a:solidFill>
                <a:schemeClr val="bg1">
                  <a:lumMod val="75000"/>
                </a:schemeClr>
              </a:solidFill>
              <a:latin typeface="Times New Roman"/>
            </a:endParaRPr>
          </a:p>
          <a:p>
            <a:r>
              <a:rPr lang="ja-JP" altLang="en-US" sz="3200" b="1" dirty="0" smtClean="0">
                <a:latin typeface="Times New Roman"/>
              </a:rPr>
              <a:t>・ 「</a:t>
            </a:r>
            <a:r>
              <a:rPr lang="ja-JP" altLang="en-US" sz="3200" b="1" dirty="0">
                <a:latin typeface="Times New Roman"/>
              </a:rPr>
              <a:t>ガラス半導体」が実用化されるまで</a:t>
            </a:r>
            <a:endParaRPr lang="en-US" altLang="ja-JP" sz="3200" b="1" dirty="0">
              <a:latin typeface="Times New Roman"/>
            </a:endParaRPr>
          </a:p>
          <a:p>
            <a:r>
              <a:rPr lang="ja-JP" altLang="en-US" sz="3200" b="1" dirty="0">
                <a:solidFill>
                  <a:schemeClr val="bg1">
                    <a:lumMod val="75000"/>
                  </a:schemeClr>
                </a:solidFill>
                <a:latin typeface="Times New Roman"/>
              </a:rPr>
              <a:t>・ 「ガラス半導体」 </a:t>
            </a:r>
            <a:r>
              <a:rPr lang="ja-JP" altLang="en-US" sz="3200" b="1" dirty="0" smtClean="0">
                <a:solidFill>
                  <a:schemeClr val="bg1">
                    <a:lumMod val="75000"/>
                  </a:schemeClr>
                </a:solidFill>
                <a:latin typeface="Times New Roman"/>
              </a:rPr>
              <a:t>で何ができるようになるのか</a:t>
            </a:r>
            <a:endParaRPr lang="ja-JP" altLang="en-US" sz="3200" dirty="0">
              <a:solidFill>
                <a:schemeClr val="bg1">
                  <a:lumMod val="75000"/>
                </a:schemeClr>
              </a:solidFill>
            </a:endParaRPr>
          </a:p>
        </p:txBody>
      </p:sp>
    </p:spTree>
    <p:extLst>
      <p:ext uri="{BB962C8B-B14F-4D97-AF65-F5344CB8AC3E}">
        <p14:creationId xmlns:p14="http://schemas.microsoft.com/office/powerpoint/2010/main" val="146427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title" idx="4294967295"/>
          </p:nvPr>
        </p:nvSpPr>
        <p:spPr>
          <a:xfrm>
            <a:off x="0" y="0"/>
            <a:ext cx="9144000" cy="762000"/>
          </a:xfrm>
        </p:spPr>
        <p:txBody>
          <a:bodyPr/>
          <a:lstStyle/>
          <a:p>
            <a:pPr eaLnBrk="1" hangingPunct="1"/>
            <a:r>
              <a:rPr lang="ja-JP" altLang="en-US" sz="3600" b="1" dirty="0" smtClean="0">
                <a:solidFill>
                  <a:srgbClr val="0000FF"/>
                </a:solidFill>
                <a:latin typeface="ＭＳ Ｐゴシック" charset="-128"/>
              </a:rPr>
              <a:t>アモルファス </a:t>
            </a:r>
            <a:r>
              <a:rPr lang="en-US" altLang="ja-JP" sz="3600" b="1" dirty="0" smtClean="0">
                <a:solidFill>
                  <a:srgbClr val="0000FF"/>
                </a:solidFill>
                <a:latin typeface="ＭＳ Ｐゴシック" charset="-128"/>
              </a:rPr>
              <a:t>(</a:t>
            </a:r>
            <a:r>
              <a:rPr lang="ja-JP" altLang="en-US" sz="3600" b="1" dirty="0" smtClean="0">
                <a:solidFill>
                  <a:srgbClr val="0000FF"/>
                </a:solidFill>
                <a:latin typeface="ＭＳ Ｐゴシック" charset="-128"/>
              </a:rPr>
              <a:t>非結晶</a:t>
            </a:r>
            <a:r>
              <a:rPr lang="en-US" altLang="ja-JP" sz="3600" b="1" dirty="0" smtClean="0">
                <a:solidFill>
                  <a:srgbClr val="0000FF"/>
                </a:solidFill>
                <a:latin typeface="ＭＳ Ｐゴシック" charset="-128"/>
              </a:rPr>
              <a:t>)</a:t>
            </a:r>
            <a:r>
              <a:rPr lang="ja-JP" altLang="en-US" sz="3600" b="1" dirty="0" smtClean="0">
                <a:solidFill>
                  <a:srgbClr val="0000FF"/>
                </a:solidFill>
                <a:latin typeface="ＭＳ Ｐゴシック" charset="-128"/>
              </a:rPr>
              <a:t> 材料は特性が悪い？</a:t>
            </a:r>
            <a:endParaRPr lang="en-US" altLang="ja-JP" dirty="0" smtClean="0">
              <a:latin typeface="ＭＳ Ｐゴシック" charset="-128"/>
            </a:endParaRPr>
          </a:p>
        </p:txBody>
      </p:sp>
      <p:sp>
        <p:nvSpPr>
          <p:cNvPr id="14339" name="Rectangle 11"/>
          <p:cNvSpPr>
            <a:spLocks noChangeArrowheads="1"/>
          </p:cNvSpPr>
          <p:nvPr/>
        </p:nvSpPr>
        <p:spPr bwMode="auto">
          <a:xfrm>
            <a:off x="304800" y="1063561"/>
            <a:ext cx="8382000"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fontAlgn="base">
              <a:spcBef>
                <a:spcPct val="50000"/>
              </a:spcBef>
              <a:spcAft>
                <a:spcPct val="0"/>
              </a:spcAft>
            </a:pPr>
            <a:r>
              <a:rPr lang="ja-JP" altLang="en-US" sz="3200" b="1" dirty="0" smtClean="0">
                <a:solidFill>
                  <a:srgbClr val="FF0000"/>
                </a:solidFill>
                <a:latin typeface="Times New Roman" pitchFamily="18" charset="0"/>
                <a:cs typeface="Times New Roman" pitchFamily="18" charset="0"/>
              </a:rPr>
              <a:t>アモルファスシリコン </a:t>
            </a:r>
            <a:r>
              <a:rPr lang="en-US" altLang="ja-JP" sz="3200" b="1" dirty="0" smtClean="0">
                <a:solidFill>
                  <a:srgbClr val="FF0000"/>
                </a:solidFill>
                <a:latin typeface="Times New Roman" pitchFamily="18" charset="0"/>
                <a:cs typeface="Times New Roman" pitchFamily="18" charset="0"/>
              </a:rPr>
              <a:t>(a-Si)</a:t>
            </a:r>
            <a:r>
              <a:rPr lang="en-US" altLang="ja-JP" sz="3200" b="1" dirty="0">
                <a:solidFill>
                  <a:srgbClr val="FF0000"/>
                </a:solidFill>
                <a:latin typeface="Times New Roman" pitchFamily="18" charset="0"/>
                <a:cs typeface="Times New Roman" pitchFamily="18" charset="0"/>
              </a:rPr>
              <a:t/>
            </a:r>
            <a:br>
              <a:rPr lang="en-US" altLang="ja-JP" sz="3200" b="1" dirty="0">
                <a:solidFill>
                  <a:srgbClr val="FF0000"/>
                </a:solidFill>
                <a:latin typeface="Times New Roman" pitchFamily="18" charset="0"/>
                <a:cs typeface="Times New Roman" pitchFamily="18" charset="0"/>
              </a:rPr>
            </a:br>
            <a:r>
              <a:rPr lang="ja-JP" altLang="en-US" sz="3200" b="1" dirty="0" smtClean="0">
                <a:solidFill>
                  <a:srgbClr val="0000FF"/>
                </a:solidFill>
                <a:latin typeface="Times New Roman" pitchFamily="18" charset="0"/>
                <a:cs typeface="Times New Roman" pitchFamily="18" charset="0"/>
              </a:rPr>
              <a:t>・欠陥が多い</a:t>
            </a:r>
            <a:r>
              <a:rPr lang="en-US" altLang="ja-JP" sz="3200" b="1" dirty="0">
                <a:solidFill>
                  <a:srgbClr val="0000FF"/>
                </a:solidFill>
                <a:latin typeface="Times New Roman" pitchFamily="18" charset="0"/>
                <a:cs typeface="Times New Roman" pitchFamily="18" charset="0"/>
              </a:rPr>
              <a:t/>
            </a:r>
            <a:br>
              <a:rPr lang="en-US" altLang="ja-JP" sz="3200" b="1" dirty="0">
                <a:solidFill>
                  <a:srgbClr val="0000FF"/>
                </a:solidFill>
                <a:latin typeface="Times New Roman" pitchFamily="18" charset="0"/>
                <a:cs typeface="Times New Roman" pitchFamily="18" charset="0"/>
              </a:rPr>
            </a:br>
            <a:r>
              <a:rPr lang="ja-JP" altLang="en-US" sz="3200" b="1" dirty="0" smtClean="0">
                <a:solidFill>
                  <a:srgbClr val="0000FF"/>
                </a:solidFill>
                <a:latin typeface="Times New Roman" pitchFamily="18" charset="0"/>
                <a:cs typeface="Times New Roman" pitchFamily="18" charset="0"/>
              </a:rPr>
              <a:t>・移動度が低い </a:t>
            </a:r>
            <a:r>
              <a:rPr lang="en-US" altLang="ja-JP" sz="3200" b="1" dirty="0" smtClean="0">
                <a:solidFill>
                  <a:srgbClr val="0000FF"/>
                </a:solidFill>
                <a:latin typeface="Times New Roman" pitchFamily="18" charset="0"/>
                <a:cs typeface="Times New Roman" pitchFamily="18" charset="0"/>
              </a:rPr>
              <a:t>(1</a:t>
            </a:r>
            <a:r>
              <a:rPr lang="ja-JP" altLang="en-US" sz="3200" b="1" dirty="0" smtClean="0">
                <a:solidFill>
                  <a:srgbClr val="0000FF"/>
                </a:solidFill>
                <a:latin typeface="Times New Roman" pitchFamily="18" charset="0"/>
                <a:cs typeface="Times New Roman" pitchFamily="18" charset="0"/>
              </a:rPr>
              <a:t> </a:t>
            </a:r>
            <a:r>
              <a:rPr lang="en-US" altLang="ja-JP" sz="3200" b="1" dirty="0" smtClean="0">
                <a:solidFill>
                  <a:srgbClr val="0000FF"/>
                </a:solidFill>
                <a:latin typeface="Times New Roman" pitchFamily="18" charset="0"/>
                <a:cs typeface="Times New Roman" pitchFamily="18" charset="0"/>
              </a:rPr>
              <a:t>cm</a:t>
            </a:r>
            <a:r>
              <a:rPr lang="en-US" altLang="ja-JP" sz="3200" b="1" baseline="30000" dirty="0" smtClean="0">
                <a:solidFill>
                  <a:srgbClr val="0000FF"/>
                </a:solidFill>
                <a:latin typeface="Times New Roman" pitchFamily="18" charset="0"/>
                <a:cs typeface="Times New Roman" pitchFamily="18" charset="0"/>
              </a:rPr>
              <a:t>2</a:t>
            </a:r>
            <a:r>
              <a:rPr lang="en-US" altLang="ja-JP" sz="3200" b="1" dirty="0" smtClean="0">
                <a:solidFill>
                  <a:srgbClr val="0000FF"/>
                </a:solidFill>
                <a:latin typeface="Times New Roman" pitchFamily="18" charset="0"/>
                <a:cs typeface="Times New Roman" pitchFamily="18" charset="0"/>
              </a:rPr>
              <a:t>/(</a:t>
            </a:r>
            <a:r>
              <a:rPr lang="en-US" altLang="ja-JP" sz="3200" b="1" dirty="0" err="1" smtClean="0">
                <a:solidFill>
                  <a:srgbClr val="0000FF"/>
                </a:solidFill>
                <a:latin typeface="Times New Roman" pitchFamily="18" charset="0"/>
                <a:cs typeface="Times New Roman" pitchFamily="18" charset="0"/>
              </a:rPr>
              <a:t>Vs</a:t>
            </a:r>
            <a:r>
              <a:rPr lang="en-US" altLang="ja-JP" sz="3200" b="1" dirty="0" smtClean="0">
                <a:solidFill>
                  <a:srgbClr val="0000FF"/>
                </a:solidFill>
                <a:latin typeface="Times New Roman" pitchFamily="18" charset="0"/>
                <a:cs typeface="Times New Roman" pitchFamily="18" charset="0"/>
              </a:rPr>
              <a:t>)</a:t>
            </a:r>
            <a:r>
              <a:rPr lang="ja-JP" altLang="en-US" sz="3200" b="1" dirty="0" smtClean="0">
                <a:solidFill>
                  <a:srgbClr val="0000FF"/>
                </a:solidFill>
                <a:latin typeface="Times New Roman" pitchFamily="18" charset="0"/>
                <a:cs typeface="Times New Roman" pitchFamily="18" charset="0"/>
              </a:rPr>
              <a:t>以下</a:t>
            </a:r>
            <a:r>
              <a:rPr lang="en-US" altLang="ja-JP" sz="3200" b="1" dirty="0" smtClean="0">
                <a:solidFill>
                  <a:srgbClr val="0000FF"/>
                </a:solidFill>
                <a:latin typeface="Times New Roman" pitchFamily="18" charset="0"/>
                <a:cs typeface="Times New Roman" pitchFamily="18" charset="0"/>
              </a:rPr>
              <a:t>)</a:t>
            </a:r>
            <a:br>
              <a:rPr lang="en-US" altLang="ja-JP" sz="3200" b="1" dirty="0" smtClean="0">
                <a:solidFill>
                  <a:srgbClr val="0000FF"/>
                </a:solidFill>
                <a:latin typeface="Times New Roman" pitchFamily="18" charset="0"/>
                <a:cs typeface="Times New Roman" pitchFamily="18" charset="0"/>
              </a:rPr>
            </a:br>
            <a:r>
              <a:rPr lang="ja-JP" altLang="en-US" sz="3200" b="1" dirty="0" smtClean="0">
                <a:solidFill>
                  <a:srgbClr val="0000FF"/>
                </a:solidFill>
                <a:latin typeface="Times New Roman" pitchFamily="18" charset="0"/>
                <a:cs typeface="Times New Roman" pitchFamily="18" charset="0"/>
              </a:rPr>
              <a:t>　　　　　　　　　　　　単結晶</a:t>
            </a:r>
            <a:r>
              <a:rPr lang="en-US" altLang="ja-JP" sz="3200" b="1" dirty="0" smtClean="0">
                <a:solidFill>
                  <a:srgbClr val="0000FF"/>
                </a:solidFill>
                <a:latin typeface="Times New Roman" pitchFamily="18" charset="0"/>
                <a:cs typeface="Times New Roman" pitchFamily="18" charset="0"/>
              </a:rPr>
              <a:t>Si</a:t>
            </a:r>
            <a:r>
              <a:rPr lang="ja-JP" altLang="en-US" sz="3200" b="1" dirty="0" smtClean="0">
                <a:solidFill>
                  <a:srgbClr val="0000FF"/>
                </a:solidFill>
                <a:latin typeface="Times New Roman" pitchFamily="18" charset="0"/>
                <a:cs typeface="Times New Roman" pitchFamily="18" charset="0"/>
              </a:rPr>
              <a:t> は</a:t>
            </a:r>
            <a:r>
              <a:rPr lang="en-US" altLang="ja-JP" sz="3200" b="1" dirty="0" smtClean="0">
                <a:solidFill>
                  <a:srgbClr val="0000FF"/>
                </a:solidFill>
                <a:latin typeface="Times New Roman" pitchFamily="18" charset="0"/>
                <a:cs typeface="Times New Roman" pitchFamily="18" charset="0"/>
              </a:rPr>
              <a:t>1500</a:t>
            </a:r>
            <a:r>
              <a:rPr lang="ja-JP" altLang="en-US" sz="3200" b="1" dirty="0" smtClean="0">
                <a:solidFill>
                  <a:srgbClr val="0000FF"/>
                </a:solidFill>
                <a:latin typeface="Times New Roman" pitchFamily="18" charset="0"/>
                <a:cs typeface="Times New Roman" pitchFamily="18" charset="0"/>
              </a:rPr>
              <a:t> </a:t>
            </a:r>
            <a:r>
              <a:rPr lang="en-US" altLang="ja-JP" sz="3200" b="1" dirty="0" smtClean="0">
                <a:solidFill>
                  <a:srgbClr val="0000FF"/>
                </a:solidFill>
                <a:latin typeface="Times New Roman" pitchFamily="18" charset="0"/>
                <a:cs typeface="Times New Roman" pitchFamily="18" charset="0"/>
              </a:rPr>
              <a:t>cm</a:t>
            </a:r>
            <a:r>
              <a:rPr lang="en-US" altLang="ja-JP" sz="3200" b="1" baseline="30000" dirty="0" smtClean="0">
                <a:solidFill>
                  <a:srgbClr val="0000FF"/>
                </a:solidFill>
                <a:latin typeface="Times New Roman" pitchFamily="18" charset="0"/>
                <a:cs typeface="Times New Roman" pitchFamily="18" charset="0"/>
              </a:rPr>
              <a:t>2</a:t>
            </a:r>
            <a:r>
              <a:rPr lang="en-US" altLang="ja-JP" sz="3200" b="1" dirty="0" smtClean="0">
                <a:solidFill>
                  <a:srgbClr val="0000FF"/>
                </a:solidFill>
                <a:latin typeface="Times New Roman" pitchFamily="18" charset="0"/>
                <a:cs typeface="Times New Roman" pitchFamily="18" charset="0"/>
              </a:rPr>
              <a:t>/(</a:t>
            </a:r>
            <a:r>
              <a:rPr lang="en-US" altLang="ja-JP" sz="3200" b="1" dirty="0" err="1" smtClean="0">
                <a:solidFill>
                  <a:srgbClr val="0000FF"/>
                </a:solidFill>
                <a:latin typeface="Times New Roman" pitchFamily="18" charset="0"/>
                <a:cs typeface="Times New Roman" pitchFamily="18" charset="0"/>
              </a:rPr>
              <a:t>Vs</a:t>
            </a:r>
            <a:r>
              <a:rPr lang="en-US" altLang="ja-JP" sz="3200" b="1" dirty="0" smtClean="0">
                <a:solidFill>
                  <a:srgbClr val="0000FF"/>
                </a:solidFill>
                <a:latin typeface="Times New Roman" pitchFamily="18" charset="0"/>
                <a:cs typeface="Times New Roman" pitchFamily="18" charset="0"/>
              </a:rPr>
              <a:t>)</a:t>
            </a:r>
          </a:p>
          <a:p>
            <a:pPr fontAlgn="base">
              <a:spcBef>
                <a:spcPct val="50000"/>
              </a:spcBef>
              <a:spcAft>
                <a:spcPct val="0"/>
              </a:spcAft>
            </a:pPr>
            <a:r>
              <a:rPr lang="ja-JP" altLang="en-US" sz="3200" b="1" dirty="0" smtClean="0">
                <a:solidFill>
                  <a:srgbClr val="FF0000"/>
                </a:solidFill>
                <a:latin typeface="Times New Roman" pitchFamily="18" charset="0"/>
                <a:cs typeface="Times New Roman" pitchFamily="18" charset="0"/>
              </a:rPr>
              <a:t>誤解： すべてのアモルファスは特性が悪い</a:t>
            </a:r>
            <a:endParaRPr lang="en-US" altLang="ja-JP" sz="3200" b="1" dirty="0" smtClean="0">
              <a:solidFill>
                <a:srgbClr val="FF0000"/>
              </a:solidFill>
              <a:latin typeface="Times New Roman" pitchFamily="18" charset="0"/>
              <a:cs typeface="Times New Roman" pitchFamily="18" charset="0"/>
            </a:endParaRPr>
          </a:p>
          <a:p>
            <a:pPr fontAlgn="base">
              <a:spcBef>
                <a:spcPct val="50000"/>
              </a:spcBef>
              <a:spcAft>
                <a:spcPct val="0"/>
              </a:spcAft>
            </a:pPr>
            <a:endParaRPr lang="en-US" altLang="ja-JP" sz="3200" b="1" dirty="0" smtClean="0">
              <a:solidFill>
                <a:srgbClr val="FF0000"/>
              </a:solidFill>
              <a:latin typeface="Times New Roman" pitchFamily="18" charset="0"/>
              <a:cs typeface="Times New Roman" pitchFamily="18" charset="0"/>
            </a:endParaRPr>
          </a:p>
          <a:p>
            <a:pPr fontAlgn="base">
              <a:spcBef>
                <a:spcPct val="50000"/>
              </a:spcBef>
              <a:spcAft>
                <a:spcPct val="0"/>
              </a:spcAft>
            </a:pPr>
            <a:r>
              <a:rPr lang="ja-JP" altLang="en-US" sz="3200" b="1" dirty="0" smtClean="0">
                <a:solidFill>
                  <a:srgbClr val="FF0000"/>
                </a:solidFill>
                <a:latin typeface="Times New Roman" pitchFamily="18" charset="0"/>
                <a:cs typeface="Times New Roman" pitchFamily="18" charset="0"/>
              </a:rPr>
              <a:t>酸化物： アモルファスでも</a:t>
            </a:r>
            <a:r>
              <a:rPr lang="en-US" altLang="ja-JP" sz="3200" b="1" dirty="0" smtClean="0">
                <a:solidFill>
                  <a:srgbClr val="FF0000"/>
                </a:solidFill>
                <a:latin typeface="Times New Roman" pitchFamily="18" charset="0"/>
                <a:cs typeface="Times New Roman" pitchFamily="18" charset="0"/>
              </a:rPr>
              <a:t/>
            </a:r>
            <a:br>
              <a:rPr lang="en-US" altLang="ja-JP" sz="3200" b="1" dirty="0" smtClean="0">
                <a:solidFill>
                  <a:srgbClr val="FF0000"/>
                </a:solidFill>
                <a:latin typeface="Times New Roman" pitchFamily="18" charset="0"/>
                <a:cs typeface="Times New Roman" pitchFamily="18" charset="0"/>
              </a:rPr>
            </a:br>
            <a:r>
              <a:rPr lang="ja-JP" altLang="en-US" sz="3200" b="1" dirty="0" smtClean="0">
                <a:solidFill>
                  <a:srgbClr val="FF0000"/>
                </a:solidFill>
                <a:latin typeface="Times New Roman" pitchFamily="18" charset="0"/>
                <a:cs typeface="Times New Roman" pitchFamily="18" charset="0"/>
              </a:rPr>
              <a:t>　　　</a:t>
            </a:r>
            <a:r>
              <a:rPr lang="en-US" altLang="ja-JP" sz="3200" b="1" dirty="0" smtClean="0">
                <a:solidFill>
                  <a:srgbClr val="FF0000"/>
                </a:solidFill>
                <a:latin typeface="Times New Roman" pitchFamily="18" charset="0"/>
                <a:cs typeface="Times New Roman" pitchFamily="18" charset="0"/>
              </a:rPr>
              <a:t>10</a:t>
            </a:r>
            <a:r>
              <a:rPr lang="ja-JP" altLang="en-US" sz="3200" b="1" dirty="0" smtClean="0">
                <a:solidFill>
                  <a:srgbClr val="FF0000"/>
                </a:solidFill>
                <a:latin typeface="Times New Roman" pitchFamily="18" charset="0"/>
                <a:cs typeface="Times New Roman" pitchFamily="18" charset="0"/>
              </a:rPr>
              <a:t> </a:t>
            </a:r>
            <a:r>
              <a:rPr lang="en-US" altLang="ja-JP" sz="3200" b="1" dirty="0" smtClean="0">
                <a:solidFill>
                  <a:srgbClr val="FF0000"/>
                </a:solidFill>
                <a:latin typeface="Times New Roman" pitchFamily="18" charset="0"/>
                <a:cs typeface="Times New Roman" pitchFamily="18" charset="0"/>
              </a:rPr>
              <a:t>cm</a:t>
            </a:r>
            <a:r>
              <a:rPr lang="en-US" altLang="ja-JP" sz="3200" b="1" baseline="30000" dirty="0" smtClean="0">
                <a:solidFill>
                  <a:srgbClr val="FF0000"/>
                </a:solidFill>
                <a:latin typeface="Times New Roman" pitchFamily="18" charset="0"/>
                <a:cs typeface="Times New Roman" pitchFamily="18" charset="0"/>
              </a:rPr>
              <a:t>2</a:t>
            </a:r>
            <a:r>
              <a:rPr lang="en-US" altLang="ja-JP" sz="3200" b="1" dirty="0" smtClean="0">
                <a:solidFill>
                  <a:srgbClr val="FF0000"/>
                </a:solidFill>
                <a:latin typeface="Times New Roman" pitchFamily="18" charset="0"/>
                <a:cs typeface="Times New Roman" pitchFamily="18" charset="0"/>
              </a:rPr>
              <a:t>/(</a:t>
            </a:r>
            <a:r>
              <a:rPr lang="en-US" altLang="ja-JP" sz="3200" b="1" dirty="0" err="1" smtClean="0">
                <a:solidFill>
                  <a:srgbClr val="FF0000"/>
                </a:solidFill>
                <a:latin typeface="Times New Roman" pitchFamily="18" charset="0"/>
                <a:cs typeface="Times New Roman" pitchFamily="18" charset="0"/>
              </a:rPr>
              <a:t>Vs</a:t>
            </a:r>
            <a:r>
              <a:rPr lang="en-US" altLang="ja-JP" sz="3200" b="1" dirty="0" smtClean="0">
                <a:solidFill>
                  <a:srgbClr val="FF0000"/>
                </a:solidFill>
                <a:latin typeface="Times New Roman" pitchFamily="18" charset="0"/>
                <a:cs typeface="Times New Roman" pitchFamily="18" charset="0"/>
              </a:rPr>
              <a:t>)</a:t>
            </a:r>
            <a:r>
              <a:rPr lang="ja-JP" altLang="en-US" sz="3200" b="1" dirty="0" smtClean="0">
                <a:solidFill>
                  <a:srgbClr val="FF0000"/>
                </a:solidFill>
                <a:latin typeface="Times New Roman" pitchFamily="18" charset="0"/>
                <a:cs typeface="Times New Roman" pitchFamily="18" charset="0"/>
              </a:rPr>
              <a:t>以上の</a:t>
            </a:r>
            <a:r>
              <a:rPr lang="ja-JP" altLang="en-US" sz="3200" b="1" dirty="0">
                <a:solidFill>
                  <a:srgbClr val="FF0000"/>
                </a:solidFill>
                <a:latin typeface="Times New Roman" pitchFamily="18" charset="0"/>
                <a:cs typeface="Times New Roman" pitchFamily="18" charset="0"/>
              </a:rPr>
              <a:t>移動度</a:t>
            </a:r>
            <a:r>
              <a:rPr lang="ja-JP" altLang="en-US" sz="3200" b="1" dirty="0" smtClean="0">
                <a:solidFill>
                  <a:srgbClr val="FF0000"/>
                </a:solidFill>
                <a:latin typeface="Times New Roman" pitchFamily="18" charset="0"/>
                <a:cs typeface="Times New Roman" pitchFamily="18" charset="0"/>
              </a:rPr>
              <a:t>が簡単にでる</a:t>
            </a:r>
            <a:endParaRPr lang="ja-JP" altLang="en-US" sz="32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37316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0"/>
            <a:ext cx="9144000" cy="892820"/>
          </a:xfrm>
        </p:spPr>
        <p:txBody>
          <a:bodyPr/>
          <a:lstStyle/>
          <a:p>
            <a:pPr eaLnBrk="1" hangingPunct="1"/>
            <a:r>
              <a:rPr lang="en-US" altLang="ja-JP" sz="3600" b="1" dirty="0" smtClean="0">
                <a:solidFill>
                  <a:srgbClr val="0000FF"/>
                </a:solidFill>
                <a:latin typeface="Times New Roman" panose="02020603050405020304" pitchFamily="18" charset="0"/>
                <a:cs typeface="Times New Roman" panose="02020603050405020304" pitchFamily="18" charset="0"/>
              </a:rPr>
              <a:t>1995</a:t>
            </a:r>
            <a:r>
              <a:rPr lang="ja-JP" altLang="en-US" sz="3600" b="1" dirty="0" smtClean="0">
                <a:solidFill>
                  <a:srgbClr val="0000FF"/>
                </a:solidFill>
                <a:latin typeface="Times New Roman" panose="02020603050405020304" pitchFamily="18" charset="0"/>
                <a:cs typeface="Times New Roman" panose="02020603050405020304" pitchFamily="18" charset="0"/>
              </a:rPr>
              <a:t>年</a:t>
            </a:r>
            <a:r>
              <a:rPr lang="en-US" altLang="ja-JP" sz="3600" b="1" dirty="0" smtClean="0">
                <a:solidFill>
                  <a:srgbClr val="0000FF"/>
                </a:solidFill>
                <a:latin typeface="Times New Roman" panose="02020603050405020304" pitchFamily="18" charset="0"/>
                <a:cs typeface="Times New Roman" panose="02020603050405020304" pitchFamily="18" charset="0"/>
              </a:rPr>
              <a:t>:</a:t>
            </a:r>
            <a:r>
              <a:rPr lang="ja-JP" altLang="en-US" sz="3600" b="1" dirty="0" smtClean="0">
                <a:solidFill>
                  <a:srgbClr val="0000FF"/>
                </a:solidFill>
                <a:latin typeface="Times New Roman" panose="02020603050405020304" pitchFamily="18" charset="0"/>
                <a:cs typeface="Times New Roman" panose="02020603050405020304" pitchFamily="18" charset="0"/>
              </a:rPr>
              <a:t> </a:t>
            </a:r>
            <a:r>
              <a:rPr lang="en-US" altLang="ja-JP" sz="3600" b="1" dirty="0" smtClean="0">
                <a:solidFill>
                  <a:srgbClr val="0000FF"/>
                </a:solidFill>
                <a:latin typeface="Times New Roman" panose="02020603050405020304" pitchFamily="18" charset="0"/>
                <a:cs typeface="Times New Roman" panose="02020603050405020304" pitchFamily="18" charset="0"/>
              </a:rPr>
              <a:t>Cd</a:t>
            </a:r>
            <a:r>
              <a:rPr lang="ja-JP" altLang="en-US" sz="3600" b="1" dirty="0" smtClean="0">
                <a:solidFill>
                  <a:srgbClr val="0000FF"/>
                </a:solidFill>
                <a:latin typeface="Times New Roman" panose="02020603050405020304" pitchFamily="18" charset="0"/>
                <a:cs typeface="Times New Roman" panose="02020603050405020304" pitchFamily="18" charset="0"/>
              </a:rPr>
              <a:t>を含むｱﾓﾙﾌｧｽ酸化物で高移動度</a:t>
            </a:r>
            <a:endParaRPr lang="en-US" altLang="ja-JP" sz="3600" b="1" dirty="0" smtClean="0">
              <a:solidFill>
                <a:srgbClr val="0000FF"/>
              </a:solidFill>
              <a:latin typeface="Times New Roman" panose="02020603050405020304" pitchFamily="18" charset="0"/>
              <a:cs typeface="Times New Roman" panose="02020603050405020304" pitchFamily="18" charset="0"/>
            </a:endParaRPr>
          </a:p>
        </p:txBody>
      </p:sp>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3141" y="2539217"/>
            <a:ext cx="5005867" cy="4132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Text Box 6"/>
          <p:cNvSpPr txBox="1">
            <a:spLocks noChangeArrowheads="1"/>
          </p:cNvSpPr>
          <p:nvPr/>
        </p:nvSpPr>
        <p:spPr bwMode="auto">
          <a:xfrm>
            <a:off x="246340" y="737256"/>
            <a:ext cx="3958135" cy="121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30000"/>
              </a:lnSpc>
            </a:pPr>
            <a:r>
              <a:rPr lang="ja-JP" altLang="en-US" sz="2800" b="1" dirty="0" smtClean="0">
                <a:solidFill>
                  <a:srgbClr val="FF0000"/>
                </a:solidFill>
              </a:rPr>
              <a:t>アモルファス</a:t>
            </a:r>
            <a:r>
              <a:rPr lang="en-US" altLang="ja-JP" sz="2800" b="1" dirty="0" smtClean="0">
                <a:solidFill>
                  <a:srgbClr val="FF0000"/>
                </a:solidFill>
              </a:rPr>
              <a:t>2CdO</a:t>
            </a:r>
            <a:r>
              <a:rPr lang="en-US" altLang="ja-JP" sz="2800" b="1" dirty="0" smtClean="0">
                <a:solidFill>
                  <a:srgbClr val="FF0000"/>
                </a:solidFill>
                <a:cs typeface="Times New Roman" panose="02020603050405020304" pitchFamily="18" charset="0"/>
              </a:rPr>
              <a:t>·</a:t>
            </a:r>
            <a:r>
              <a:rPr lang="en-US" altLang="ja-JP" sz="2800" b="1" dirty="0" smtClean="0">
                <a:solidFill>
                  <a:srgbClr val="FF0000"/>
                </a:solidFill>
              </a:rPr>
              <a:t>GeO</a:t>
            </a:r>
            <a:r>
              <a:rPr lang="en-US" altLang="ja-JP" sz="2800" b="1" baseline="-25000" dirty="0" smtClean="0">
                <a:solidFill>
                  <a:srgbClr val="FF0000"/>
                </a:solidFill>
              </a:rPr>
              <a:t>2</a:t>
            </a:r>
            <a:endParaRPr lang="en-US" altLang="ja-JP" sz="2800" b="1" dirty="0">
              <a:solidFill>
                <a:srgbClr val="FF0000"/>
              </a:solidFill>
            </a:endParaRPr>
          </a:p>
          <a:p>
            <a:pPr eaLnBrk="1" hangingPunct="1">
              <a:lnSpc>
                <a:spcPct val="130000"/>
              </a:lnSpc>
            </a:pPr>
            <a:r>
              <a:rPr lang="ja-JP" altLang="en-US" sz="2800" b="1" dirty="0" smtClean="0">
                <a:solidFill>
                  <a:srgbClr val="FF0000"/>
                </a:solidFill>
              </a:rPr>
              <a:t>水素を強制的に注入</a:t>
            </a:r>
            <a:endParaRPr lang="en-US" altLang="ja-JP" sz="2800" b="1" dirty="0">
              <a:solidFill>
                <a:srgbClr val="FF0000"/>
              </a:solidFill>
            </a:endParaRPr>
          </a:p>
        </p:txBody>
      </p:sp>
      <p:sp>
        <p:nvSpPr>
          <p:cNvPr id="7" name="Text Box 6"/>
          <p:cNvSpPr txBox="1">
            <a:spLocks noChangeArrowheads="1"/>
          </p:cNvSpPr>
          <p:nvPr/>
        </p:nvSpPr>
        <p:spPr bwMode="auto">
          <a:xfrm>
            <a:off x="4941722" y="1297410"/>
            <a:ext cx="3398687" cy="65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30000"/>
              </a:lnSpc>
            </a:pPr>
            <a:r>
              <a:rPr lang="ja-JP" altLang="en-US" sz="2800" b="1" dirty="0" smtClean="0">
                <a:solidFill>
                  <a:srgbClr val="FF0000"/>
                </a:solidFill>
              </a:rPr>
              <a:t>移動度 </a:t>
            </a:r>
            <a:r>
              <a:rPr lang="en-US" altLang="ja-JP" sz="2800" b="1" dirty="0" smtClean="0">
                <a:solidFill>
                  <a:srgbClr val="FF0000"/>
                </a:solidFill>
              </a:rPr>
              <a:t>~10</a:t>
            </a:r>
            <a:r>
              <a:rPr lang="ja-JP" altLang="en-US" sz="2800" b="1" dirty="0" smtClean="0">
                <a:solidFill>
                  <a:srgbClr val="FF0000"/>
                </a:solidFill>
              </a:rPr>
              <a:t>  </a:t>
            </a:r>
            <a:r>
              <a:rPr lang="en-US" altLang="ja-JP" sz="2800" b="1" dirty="0" smtClean="0">
                <a:solidFill>
                  <a:srgbClr val="FF0000"/>
                </a:solidFill>
              </a:rPr>
              <a:t>cm</a:t>
            </a:r>
            <a:r>
              <a:rPr lang="en-US" altLang="ja-JP" sz="2800" b="1" baseline="30000" dirty="0" smtClean="0">
                <a:solidFill>
                  <a:srgbClr val="FF0000"/>
                </a:solidFill>
              </a:rPr>
              <a:t>2</a:t>
            </a:r>
            <a:r>
              <a:rPr lang="en-US" altLang="ja-JP" sz="2800" b="1" dirty="0" smtClean="0">
                <a:solidFill>
                  <a:srgbClr val="FF0000"/>
                </a:solidFill>
              </a:rPr>
              <a:t>/(</a:t>
            </a:r>
            <a:r>
              <a:rPr lang="en-US" altLang="ja-JP" sz="2800" b="1" dirty="0" err="1" smtClean="0">
                <a:solidFill>
                  <a:srgbClr val="FF0000"/>
                </a:solidFill>
              </a:rPr>
              <a:t>Vs</a:t>
            </a:r>
            <a:r>
              <a:rPr lang="en-US" altLang="ja-JP" sz="2800" b="1" dirty="0" smtClean="0">
                <a:solidFill>
                  <a:srgbClr val="FF0000"/>
                </a:solidFill>
              </a:rPr>
              <a:t>)</a:t>
            </a:r>
            <a:endParaRPr lang="en-US" altLang="ja-JP" sz="2800" b="1" dirty="0">
              <a:solidFill>
                <a:srgbClr val="FF0000"/>
              </a:solidFill>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883" y="1894132"/>
            <a:ext cx="3905747" cy="2929310"/>
          </a:xfrm>
          <a:prstGeom prst="rect">
            <a:avLst/>
          </a:prstGeom>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169" y="2632344"/>
            <a:ext cx="682695" cy="2113471"/>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770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050"/>
          <p:cNvSpPr>
            <a:spLocks noGrp="1" noChangeArrowheads="1"/>
          </p:cNvSpPr>
          <p:nvPr>
            <p:ph type="title"/>
          </p:nvPr>
        </p:nvSpPr>
        <p:spPr>
          <a:xfrm>
            <a:off x="0" y="0"/>
            <a:ext cx="9144000" cy="838200"/>
          </a:xfrm>
        </p:spPr>
        <p:txBody>
          <a:bodyPr/>
          <a:lstStyle/>
          <a:p>
            <a:pPr eaLnBrk="1" hangingPunct="1"/>
            <a:r>
              <a:rPr lang="en-US" altLang="ja-JP" sz="3600" b="1" dirty="0" smtClean="0">
                <a:solidFill>
                  <a:srgbClr val="0000FF"/>
                </a:solidFill>
                <a:latin typeface="Times New Roman" panose="02020603050405020304" pitchFamily="18" charset="0"/>
                <a:cs typeface="Times New Roman" panose="02020603050405020304" pitchFamily="18" charset="0"/>
              </a:rPr>
              <a:t>2000</a:t>
            </a:r>
            <a:r>
              <a:rPr lang="ja-JP" altLang="en-US" sz="3600" b="1" dirty="0" smtClean="0">
                <a:solidFill>
                  <a:srgbClr val="0000FF"/>
                </a:solidFill>
                <a:latin typeface="Times New Roman" panose="02020603050405020304" pitchFamily="18" charset="0"/>
                <a:cs typeface="Times New Roman" panose="02020603050405020304" pitchFamily="18" charset="0"/>
              </a:rPr>
              <a:t>年</a:t>
            </a:r>
            <a:r>
              <a:rPr lang="en-US" altLang="ja-JP" sz="3600" b="1" dirty="0" smtClean="0">
                <a:solidFill>
                  <a:srgbClr val="0000FF"/>
                </a:solidFill>
                <a:latin typeface="Times New Roman" panose="02020603050405020304" pitchFamily="18" charset="0"/>
                <a:cs typeface="Times New Roman" panose="02020603050405020304" pitchFamily="18" charset="0"/>
              </a:rPr>
              <a:t>: a-IGZO</a:t>
            </a:r>
            <a:r>
              <a:rPr lang="ja-JP" altLang="en-US" sz="3600" b="1" dirty="0" smtClean="0">
                <a:solidFill>
                  <a:srgbClr val="0000FF"/>
                </a:solidFill>
                <a:latin typeface="Times New Roman" panose="02020603050405020304" pitchFamily="18" charset="0"/>
                <a:cs typeface="Times New Roman" panose="02020603050405020304" pitchFamily="18" charset="0"/>
              </a:rPr>
              <a:t>の発見</a:t>
            </a:r>
            <a:endParaRPr lang="en-US" altLang="ja-JP" sz="3600" b="1" dirty="0" smtClean="0">
              <a:solidFill>
                <a:srgbClr val="0000FF"/>
              </a:solidFill>
              <a:latin typeface="Times New Roman" panose="02020603050405020304" pitchFamily="18" charset="0"/>
              <a:cs typeface="Times New Roman" panose="02020603050405020304" pitchFamily="18" charset="0"/>
            </a:endParaRPr>
          </a:p>
        </p:txBody>
      </p:sp>
      <p:pic>
        <p:nvPicPr>
          <p:cNvPr id="18438" name="Picture 20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57" y="1000664"/>
            <a:ext cx="5321011" cy="5540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9" name="Text Box 2055"/>
          <p:cNvSpPr txBox="1">
            <a:spLocks noChangeArrowheads="1"/>
          </p:cNvSpPr>
          <p:nvPr/>
        </p:nvSpPr>
        <p:spPr bwMode="auto">
          <a:xfrm>
            <a:off x="5230654" y="1447800"/>
            <a:ext cx="37084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pPr>
            <a:r>
              <a:rPr lang="en-US" altLang="ja-JP" sz="2800" dirty="0" smtClean="0">
                <a:solidFill>
                  <a:srgbClr val="000000"/>
                </a:solidFill>
              </a:rPr>
              <a:t>InGaO</a:t>
            </a:r>
            <a:r>
              <a:rPr lang="en-US" altLang="ja-JP" sz="2800" baseline="-25000" dirty="0" smtClean="0">
                <a:solidFill>
                  <a:srgbClr val="000000"/>
                </a:solidFill>
              </a:rPr>
              <a:t>3</a:t>
            </a:r>
            <a:r>
              <a:rPr lang="en-US" altLang="ja-JP" sz="2800" dirty="0" smtClean="0">
                <a:solidFill>
                  <a:srgbClr val="000000"/>
                </a:solidFill>
              </a:rPr>
              <a:t>(</a:t>
            </a:r>
            <a:r>
              <a:rPr lang="en-US" altLang="ja-JP" sz="2800" dirty="0" err="1" smtClean="0">
                <a:solidFill>
                  <a:srgbClr val="000000"/>
                </a:solidFill>
              </a:rPr>
              <a:t>ZnO</a:t>
            </a:r>
            <a:r>
              <a:rPr lang="en-US" altLang="ja-JP" sz="2800" dirty="0" smtClean="0">
                <a:solidFill>
                  <a:srgbClr val="000000"/>
                </a:solidFill>
              </a:rPr>
              <a:t>)</a:t>
            </a:r>
            <a:r>
              <a:rPr lang="en-US" altLang="ja-JP" sz="2800" baseline="-25000" dirty="0" smtClean="0">
                <a:solidFill>
                  <a:srgbClr val="000000"/>
                </a:solidFill>
              </a:rPr>
              <a:t>m</a:t>
            </a:r>
          </a:p>
          <a:p>
            <a:pPr eaLnBrk="1" hangingPunct="1">
              <a:spcBef>
                <a:spcPct val="50000"/>
              </a:spcBef>
            </a:pPr>
            <a:r>
              <a:rPr lang="ja-JP" altLang="en-US" sz="2800" b="1" dirty="0" smtClean="0">
                <a:solidFill>
                  <a:srgbClr val="FF0000"/>
                </a:solidFill>
              </a:rPr>
              <a:t>移動度</a:t>
            </a:r>
            <a:r>
              <a:rPr lang="en-US" altLang="ja-JP" sz="2800" b="1" dirty="0" smtClean="0">
                <a:solidFill>
                  <a:srgbClr val="FF0000"/>
                </a:solidFill>
              </a:rPr>
              <a:t> </a:t>
            </a:r>
            <a:r>
              <a:rPr lang="en-US" altLang="ja-JP" sz="2800" b="1" dirty="0">
                <a:solidFill>
                  <a:srgbClr val="FF0000"/>
                </a:solidFill>
              </a:rPr>
              <a:t>12 – 20 </a:t>
            </a:r>
            <a:r>
              <a:rPr lang="en-US" altLang="ja-JP" sz="2800" b="1" dirty="0" smtClean="0">
                <a:solidFill>
                  <a:srgbClr val="FF0000"/>
                </a:solidFill>
              </a:rPr>
              <a:t>cm</a:t>
            </a:r>
            <a:r>
              <a:rPr lang="en-US" altLang="ja-JP" sz="2800" b="1" baseline="30000" dirty="0" smtClean="0">
                <a:solidFill>
                  <a:srgbClr val="FF0000"/>
                </a:solidFill>
              </a:rPr>
              <a:t>2</a:t>
            </a:r>
            <a:r>
              <a:rPr lang="en-US" altLang="ja-JP" sz="2800" b="1" dirty="0" smtClean="0">
                <a:solidFill>
                  <a:srgbClr val="FF0000"/>
                </a:solidFill>
              </a:rPr>
              <a:t>/</a:t>
            </a:r>
            <a:r>
              <a:rPr lang="en-US" altLang="ja-JP" sz="2800" b="1" dirty="0" err="1" smtClean="0">
                <a:solidFill>
                  <a:srgbClr val="FF0000"/>
                </a:solidFill>
              </a:rPr>
              <a:t>Vs</a:t>
            </a:r>
            <a:endParaRPr lang="en-US" altLang="ja-JP" sz="2800" b="1" dirty="0">
              <a:solidFill>
                <a:srgbClr val="FF0000"/>
              </a:solidFill>
            </a:endParaRPr>
          </a:p>
        </p:txBody>
      </p:sp>
    </p:spTree>
    <p:extLst>
      <p:ext uri="{BB962C8B-B14F-4D97-AF65-F5344CB8AC3E}">
        <p14:creationId xmlns:p14="http://schemas.microsoft.com/office/powerpoint/2010/main" val="2244879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970" name="Group 2"/>
          <p:cNvGrpSpPr>
            <a:grpSpLocks/>
          </p:cNvGrpSpPr>
          <p:nvPr/>
        </p:nvGrpSpPr>
        <p:grpSpPr bwMode="auto">
          <a:xfrm>
            <a:off x="5465763" y="1419225"/>
            <a:ext cx="3602037" cy="5122863"/>
            <a:chOff x="3443" y="750"/>
            <a:chExt cx="2269" cy="3227"/>
          </a:xfrm>
        </p:grpSpPr>
        <p:grpSp>
          <p:nvGrpSpPr>
            <p:cNvPr id="211991" name="Group 3"/>
            <p:cNvGrpSpPr>
              <a:grpSpLocks/>
            </p:cNvGrpSpPr>
            <p:nvPr/>
          </p:nvGrpSpPr>
          <p:grpSpPr bwMode="auto">
            <a:xfrm>
              <a:off x="3443" y="750"/>
              <a:ext cx="2269" cy="3227"/>
              <a:chOff x="3365" y="889"/>
              <a:chExt cx="2269" cy="3227"/>
            </a:xfrm>
          </p:grpSpPr>
          <p:sp>
            <p:nvSpPr>
              <p:cNvPr id="1068036" name="Rectangle 4"/>
              <p:cNvSpPr>
                <a:spLocks noChangeArrowheads="1"/>
              </p:cNvSpPr>
              <p:nvPr/>
            </p:nvSpPr>
            <p:spPr bwMode="auto">
              <a:xfrm>
                <a:off x="3365" y="889"/>
                <a:ext cx="2269" cy="32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ja-JP" altLang="ja-JP">
                  <a:solidFill>
                    <a:srgbClr val="000000"/>
                  </a:solidFill>
                  <a:effectLst>
                    <a:outerShdw blurRad="38100" dist="38100" dir="2700000" algn="tl">
                      <a:srgbClr val="C0C0C0"/>
                    </a:outerShdw>
                  </a:effectLst>
                  <a:latin typeface="MS UI Gothic" pitchFamily="50" charset="-128"/>
                  <a:ea typeface="MS UI Gothic" pitchFamily="50" charset="-128"/>
                </a:endParaRPr>
              </a:p>
            </p:txBody>
          </p:sp>
          <p:pic>
            <p:nvPicPr>
              <p:cNvPr id="2120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7" y="1050"/>
                <a:ext cx="1479" cy="1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0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2" y="2636"/>
                <a:ext cx="1577" cy="1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1992" name="Rectangle 7"/>
            <p:cNvSpPr>
              <a:spLocks noChangeArrowheads="1"/>
            </p:cNvSpPr>
            <p:nvPr/>
          </p:nvSpPr>
          <p:spPr bwMode="auto">
            <a:xfrm>
              <a:off x="3776" y="1008"/>
              <a:ext cx="144" cy="912"/>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211993" name="Rectangle 8"/>
            <p:cNvSpPr>
              <a:spLocks noChangeArrowheads="1"/>
            </p:cNvSpPr>
            <p:nvPr/>
          </p:nvSpPr>
          <p:spPr bwMode="auto">
            <a:xfrm rot="-5400000">
              <a:off x="3224" y="1432"/>
              <a:ext cx="1200" cy="2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400">
                  <a:solidFill>
                    <a:srgbClr val="000000"/>
                  </a:solidFill>
                  <a:ea typeface="ＭＳ 明朝" pitchFamily="17" charset="-128"/>
                </a:rPr>
                <a:t>ドレイン電流 </a:t>
              </a:r>
              <a:r>
                <a:rPr lang="en-US" altLang="ja-JP" sz="1400">
                  <a:solidFill>
                    <a:srgbClr val="000000"/>
                  </a:solidFill>
                  <a:ea typeface="ＭＳ 明朝" pitchFamily="17" charset="-128"/>
                </a:rPr>
                <a:t>I</a:t>
              </a:r>
              <a:r>
                <a:rPr lang="en-US" altLang="ja-JP" sz="1400" baseline="-25000">
                  <a:solidFill>
                    <a:srgbClr val="000000"/>
                  </a:solidFill>
                  <a:ea typeface="ＭＳ 明朝" pitchFamily="17" charset="-128"/>
                </a:rPr>
                <a:t>DS</a:t>
              </a:r>
              <a:r>
                <a:rPr lang="en-US" altLang="ja-JP" sz="1400">
                  <a:solidFill>
                    <a:srgbClr val="000000"/>
                  </a:solidFill>
                  <a:ea typeface="ＭＳ 明朝" pitchFamily="17" charset="-128"/>
                </a:rPr>
                <a:t> (mA)</a:t>
              </a:r>
            </a:p>
          </p:txBody>
        </p:sp>
        <p:sp>
          <p:nvSpPr>
            <p:cNvPr id="211994" name="Rectangle 9"/>
            <p:cNvSpPr>
              <a:spLocks noChangeArrowheads="1"/>
            </p:cNvSpPr>
            <p:nvPr/>
          </p:nvSpPr>
          <p:spPr bwMode="auto">
            <a:xfrm>
              <a:off x="3840" y="2592"/>
              <a:ext cx="144" cy="912"/>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211995" name="Rectangle 10"/>
            <p:cNvSpPr>
              <a:spLocks noChangeArrowheads="1"/>
            </p:cNvSpPr>
            <p:nvPr/>
          </p:nvSpPr>
          <p:spPr bwMode="auto">
            <a:xfrm rot="-5400000">
              <a:off x="3224" y="2872"/>
              <a:ext cx="1200" cy="2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400">
                  <a:solidFill>
                    <a:srgbClr val="000000"/>
                  </a:solidFill>
                  <a:ea typeface="ＭＳ 明朝" pitchFamily="17" charset="-128"/>
                </a:rPr>
                <a:t>ドレイン電流 </a:t>
              </a:r>
              <a:r>
                <a:rPr lang="en-US" altLang="ja-JP" sz="1400">
                  <a:solidFill>
                    <a:srgbClr val="000000"/>
                  </a:solidFill>
                  <a:ea typeface="ＭＳ 明朝" pitchFamily="17" charset="-128"/>
                </a:rPr>
                <a:t>I</a:t>
              </a:r>
              <a:r>
                <a:rPr lang="en-US" altLang="ja-JP" sz="1400" baseline="-25000">
                  <a:solidFill>
                    <a:srgbClr val="000000"/>
                  </a:solidFill>
                  <a:ea typeface="ＭＳ 明朝" pitchFamily="17" charset="-128"/>
                </a:rPr>
                <a:t>DS</a:t>
              </a:r>
              <a:r>
                <a:rPr lang="en-US" altLang="ja-JP" sz="1400">
                  <a:solidFill>
                    <a:srgbClr val="000000"/>
                  </a:solidFill>
                  <a:ea typeface="ＭＳ 明朝" pitchFamily="17" charset="-128"/>
                </a:rPr>
                <a:t> (A)</a:t>
              </a:r>
            </a:p>
          </p:txBody>
        </p:sp>
        <p:sp>
          <p:nvSpPr>
            <p:cNvPr id="211996" name="Rectangle 11"/>
            <p:cNvSpPr>
              <a:spLocks noChangeArrowheads="1"/>
            </p:cNvSpPr>
            <p:nvPr/>
          </p:nvSpPr>
          <p:spPr bwMode="auto">
            <a:xfrm>
              <a:off x="4224" y="3648"/>
              <a:ext cx="864" cy="144"/>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211997" name="Rectangle 12"/>
            <p:cNvSpPr>
              <a:spLocks noChangeArrowheads="1"/>
            </p:cNvSpPr>
            <p:nvPr/>
          </p:nvSpPr>
          <p:spPr bwMode="auto">
            <a:xfrm>
              <a:off x="4080" y="3600"/>
              <a:ext cx="1152" cy="2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400">
                  <a:solidFill>
                    <a:srgbClr val="000000"/>
                  </a:solidFill>
                  <a:ea typeface="ＭＳ 明朝" pitchFamily="17" charset="-128"/>
                </a:rPr>
                <a:t>ゲート電圧</a:t>
              </a:r>
              <a:r>
                <a:rPr lang="en-US" altLang="ja-JP" sz="1400">
                  <a:solidFill>
                    <a:srgbClr val="000000"/>
                  </a:solidFill>
                  <a:ea typeface="ＭＳ 明朝" pitchFamily="17" charset="-128"/>
                </a:rPr>
                <a:t>V</a:t>
              </a:r>
              <a:r>
                <a:rPr lang="en-US" altLang="ja-JP" sz="1400" baseline="-25000">
                  <a:solidFill>
                    <a:srgbClr val="000000"/>
                  </a:solidFill>
                  <a:ea typeface="ＭＳ 明朝" pitchFamily="17" charset="-128"/>
                </a:rPr>
                <a:t>GS</a:t>
              </a:r>
              <a:r>
                <a:rPr lang="en-US" altLang="ja-JP" sz="1400">
                  <a:solidFill>
                    <a:srgbClr val="000000"/>
                  </a:solidFill>
                  <a:ea typeface="ＭＳ 明朝" pitchFamily="17" charset="-128"/>
                </a:rPr>
                <a:t> (V)</a:t>
              </a:r>
            </a:p>
          </p:txBody>
        </p:sp>
        <p:sp>
          <p:nvSpPr>
            <p:cNvPr id="211998" name="Rectangle 13"/>
            <p:cNvSpPr>
              <a:spLocks noChangeArrowheads="1"/>
            </p:cNvSpPr>
            <p:nvPr/>
          </p:nvSpPr>
          <p:spPr bwMode="auto">
            <a:xfrm>
              <a:off x="4224" y="2160"/>
              <a:ext cx="864" cy="144"/>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211999" name="Rectangle 14"/>
            <p:cNvSpPr>
              <a:spLocks noChangeArrowheads="1"/>
            </p:cNvSpPr>
            <p:nvPr/>
          </p:nvSpPr>
          <p:spPr bwMode="auto">
            <a:xfrm>
              <a:off x="4080" y="2112"/>
              <a:ext cx="1152" cy="2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400">
                  <a:solidFill>
                    <a:srgbClr val="000000"/>
                  </a:solidFill>
                  <a:ea typeface="ＭＳ 明朝" pitchFamily="17" charset="-128"/>
                </a:rPr>
                <a:t>ドレイン電圧</a:t>
              </a:r>
              <a:r>
                <a:rPr lang="en-US" altLang="ja-JP" sz="1400">
                  <a:solidFill>
                    <a:srgbClr val="000000"/>
                  </a:solidFill>
                  <a:ea typeface="ＭＳ 明朝" pitchFamily="17" charset="-128"/>
                </a:rPr>
                <a:t>V</a:t>
              </a:r>
              <a:r>
                <a:rPr lang="en-US" altLang="ja-JP" sz="1400" baseline="-25000">
                  <a:solidFill>
                    <a:srgbClr val="000000"/>
                  </a:solidFill>
                  <a:ea typeface="ＭＳ 明朝" pitchFamily="17" charset="-128"/>
                </a:rPr>
                <a:t>DS</a:t>
              </a:r>
              <a:r>
                <a:rPr lang="en-US" altLang="ja-JP" sz="1400">
                  <a:solidFill>
                    <a:srgbClr val="000000"/>
                  </a:solidFill>
                  <a:ea typeface="ＭＳ 明朝" pitchFamily="17" charset="-128"/>
                </a:rPr>
                <a:t> (V)</a:t>
              </a:r>
            </a:p>
          </p:txBody>
        </p:sp>
      </p:grpSp>
      <p:sp>
        <p:nvSpPr>
          <p:cNvPr id="211971" name="Rectangle 15"/>
          <p:cNvSpPr>
            <a:spLocks noGrp="1" noChangeArrowheads="1"/>
          </p:cNvSpPr>
          <p:nvPr>
            <p:ph type="title" idx="4294967295"/>
          </p:nvPr>
        </p:nvSpPr>
        <p:spPr>
          <a:xfrm>
            <a:off x="0" y="0"/>
            <a:ext cx="9144000" cy="8382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ja-JP" altLang="en-US" sz="3600" b="1" smtClean="0">
                <a:solidFill>
                  <a:srgbClr val="0000FF"/>
                </a:solidFill>
              </a:rPr>
              <a:t>透明･フレキシブル･高性能トランジスタ</a:t>
            </a:r>
          </a:p>
        </p:txBody>
      </p:sp>
      <p:sp>
        <p:nvSpPr>
          <p:cNvPr id="211972" name="Text Box 16"/>
          <p:cNvSpPr txBox="1">
            <a:spLocks noChangeArrowheads="1"/>
          </p:cNvSpPr>
          <p:nvPr/>
        </p:nvSpPr>
        <p:spPr bwMode="auto">
          <a:xfrm>
            <a:off x="658813" y="6338888"/>
            <a:ext cx="2946400" cy="519112"/>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3600" b="1">
                <a:solidFill>
                  <a:schemeClr val="tx1"/>
                </a:solidFill>
                <a:latin typeface="Times New Roman" pitchFamily="18" charset="0"/>
                <a:ea typeface="ＭＳ Ｐゴシック" pitchFamily="50" charset="-128"/>
              </a:defRPr>
            </a:lvl1pPr>
            <a:lvl2pPr marL="742950" indent="-285750" eaLnBrk="0" hangingPunct="0">
              <a:defRPr kumimoji="1" sz="3600" b="1">
                <a:solidFill>
                  <a:schemeClr val="tx1"/>
                </a:solidFill>
                <a:latin typeface="Times New Roman" pitchFamily="18" charset="0"/>
                <a:ea typeface="ＭＳ Ｐゴシック" pitchFamily="50" charset="-128"/>
              </a:defRPr>
            </a:lvl2pPr>
            <a:lvl3pPr marL="1143000" indent="-228600" eaLnBrk="0" hangingPunct="0">
              <a:defRPr kumimoji="1" sz="3600" b="1">
                <a:solidFill>
                  <a:schemeClr val="tx1"/>
                </a:solidFill>
                <a:latin typeface="Times New Roman" pitchFamily="18" charset="0"/>
                <a:ea typeface="ＭＳ Ｐゴシック" pitchFamily="50" charset="-128"/>
              </a:defRPr>
            </a:lvl3pPr>
            <a:lvl4pPr marL="1600200" indent="-228600" eaLnBrk="0" hangingPunct="0">
              <a:defRPr kumimoji="1" sz="3600" b="1">
                <a:solidFill>
                  <a:schemeClr val="tx1"/>
                </a:solidFill>
                <a:latin typeface="Times New Roman" pitchFamily="18" charset="0"/>
                <a:ea typeface="ＭＳ Ｐゴシック" pitchFamily="50" charset="-128"/>
              </a:defRPr>
            </a:lvl4pPr>
            <a:lvl5pPr marL="2057400" indent="-228600" eaLnBrk="0" hangingPunct="0">
              <a:defRPr kumimoji="1" sz="36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36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36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36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3600" b="1">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sz="2800" smtClean="0">
                <a:solidFill>
                  <a:srgbClr val="FF0000"/>
                </a:solidFill>
                <a:ea typeface="MS UI Gothic" pitchFamily="50" charset="-128"/>
                <a:sym typeface="Symbol" pitchFamily="18" charset="2"/>
              </a:rPr>
              <a:t>移動度 </a:t>
            </a:r>
            <a:r>
              <a:rPr lang="en-US" altLang="ja-JP" sz="2800" smtClean="0">
                <a:solidFill>
                  <a:srgbClr val="FF0000"/>
                </a:solidFill>
                <a:ea typeface="MS UI Gothic" pitchFamily="50" charset="-128"/>
                <a:sym typeface="Symbol" pitchFamily="18" charset="2"/>
              </a:rPr>
              <a:t>8.3 cm</a:t>
            </a:r>
            <a:r>
              <a:rPr lang="en-US" altLang="ja-JP" sz="2800" baseline="30000" smtClean="0">
                <a:solidFill>
                  <a:srgbClr val="FF0000"/>
                </a:solidFill>
                <a:ea typeface="MS UI Gothic" pitchFamily="50" charset="-128"/>
                <a:sym typeface="Symbol" pitchFamily="18" charset="2"/>
              </a:rPr>
              <a:t>2</a:t>
            </a:r>
            <a:r>
              <a:rPr lang="en-US" altLang="ja-JP" sz="2800" smtClean="0">
                <a:solidFill>
                  <a:srgbClr val="FF0000"/>
                </a:solidFill>
                <a:ea typeface="MS UI Gothic" pitchFamily="50" charset="-128"/>
                <a:sym typeface="Symbol" pitchFamily="18" charset="2"/>
              </a:rPr>
              <a:t>/Vs</a:t>
            </a:r>
            <a:endParaRPr lang="en-US" altLang="ja-JP" sz="2800" smtClean="0">
              <a:solidFill>
                <a:srgbClr val="000000"/>
              </a:solidFill>
              <a:ea typeface="MS UI Gothic" pitchFamily="50" charset="-128"/>
              <a:sym typeface="Symbol" pitchFamily="18" charset="2"/>
            </a:endParaRPr>
          </a:p>
        </p:txBody>
      </p:sp>
      <p:grpSp>
        <p:nvGrpSpPr>
          <p:cNvPr id="211973" name="Group 17"/>
          <p:cNvGrpSpPr>
            <a:grpSpLocks/>
          </p:cNvGrpSpPr>
          <p:nvPr/>
        </p:nvGrpSpPr>
        <p:grpSpPr bwMode="auto">
          <a:xfrm>
            <a:off x="630238" y="1122363"/>
            <a:ext cx="2625725" cy="5075237"/>
            <a:chOff x="695" y="563"/>
            <a:chExt cx="1654" cy="3197"/>
          </a:xfrm>
        </p:grpSpPr>
        <p:pic>
          <p:nvPicPr>
            <p:cNvPr id="211988"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 y="917"/>
              <a:ext cx="1478" cy="1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1989"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 y="2453"/>
              <a:ext cx="1571" cy="1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990" name="Rectangle 20"/>
            <p:cNvSpPr>
              <a:spLocks noChangeArrowheads="1"/>
            </p:cNvSpPr>
            <p:nvPr/>
          </p:nvSpPr>
          <p:spPr bwMode="auto">
            <a:xfrm>
              <a:off x="1152" y="563"/>
              <a:ext cx="116" cy="288"/>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ja-JP" altLang="ja-JP" sz="2400">
                <a:solidFill>
                  <a:srgbClr val="FF0000"/>
                </a:solidFill>
                <a:latin typeface="Arial" pitchFamily="34" charset="0"/>
              </a:endParaRPr>
            </a:p>
          </p:txBody>
        </p:sp>
      </p:grpSp>
      <p:sp>
        <p:nvSpPr>
          <p:cNvPr id="211974" name="Rectangle 21"/>
          <p:cNvSpPr>
            <a:spLocks noChangeArrowheads="1"/>
          </p:cNvSpPr>
          <p:nvPr/>
        </p:nvSpPr>
        <p:spPr bwMode="auto">
          <a:xfrm>
            <a:off x="6629400" y="1157288"/>
            <a:ext cx="1577975" cy="519112"/>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ja-JP" altLang="en-US" sz="2800">
                <a:solidFill>
                  <a:srgbClr val="663300"/>
                </a:solidFill>
                <a:latin typeface="Arial" pitchFamily="34" charset="0"/>
              </a:rPr>
              <a:t>曲げた後</a:t>
            </a:r>
          </a:p>
        </p:txBody>
      </p:sp>
      <p:sp>
        <p:nvSpPr>
          <p:cNvPr id="211975" name="Text Box 22"/>
          <p:cNvSpPr txBox="1">
            <a:spLocks noChangeArrowheads="1"/>
          </p:cNvSpPr>
          <p:nvPr/>
        </p:nvSpPr>
        <p:spPr bwMode="auto">
          <a:xfrm>
            <a:off x="6096000" y="6338888"/>
            <a:ext cx="2679700" cy="519112"/>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3600" b="1">
                <a:solidFill>
                  <a:schemeClr val="tx1"/>
                </a:solidFill>
                <a:latin typeface="Times New Roman" pitchFamily="18" charset="0"/>
                <a:ea typeface="ＭＳ Ｐゴシック" pitchFamily="50" charset="-128"/>
              </a:defRPr>
            </a:lvl1pPr>
            <a:lvl2pPr marL="742950" indent="-285750" eaLnBrk="0" hangingPunct="0">
              <a:defRPr kumimoji="1" sz="3600" b="1">
                <a:solidFill>
                  <a:schemeClr val="tx1"/>
                </a:solidFill>
                <a:latin typeface="Times New Roman" pitchFamily="18" charset="0"/>
                <a:ea typeface="ＭＳ Ｐゴシック" pitchFamily="50" charset="-128"/>
              </a:defRPr>
            </a:lvl2pPr>
            <a:lvl3pPr marL="1143000" indent="-228600" eaLnBrk="0" hangingPunct="0">
              <a:defRPr kumimoji="1" sz="3600" b="1">
                <a:solidFill>
                  <a:schemeClr val="tx1"/>
                </a:solidFill>
                <a:latin typeface="Times New Roman" pitchFamily="18" charset="0"/>
                <a:ea typeface="ＭＳ Ｐゴシック" pitchFamily="50" charset="-128"/>
              </a:defRPr>
            </a:lvl3pPr>
            <a:lvl4pPr marL="1600200" indent="-228600" eaLnBrk="0" hangingPunct="0">
              <a:defRPr kumimoji="1" sz="3600" b="1">
                <a:solidFill>
                  <a:schemeClr val="tx1"/>
                </a:solidFill>
                <a:latin typeface="Times New Roman" pitchFamily="18" charset="0"/>
                <a:ea typeface="ＭＳ Ｐゴシック" pitchFamily="50" charset="-128"/>
              </a:defRPr>
            </a:lvl4pPr>
            <a:lvl5pPr marL="2057400" indent="-228600" eaLnBrk="0" hangingPunct="0">
              <a:defRPr kumimoji="1" sz="36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36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36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36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3600" b="1">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sz="2800" smtClean="0">
                <a:solidFill>
                  <a:srgbClr val="FF0000"/>
                </a:solidFill>
                <a:ea typeface="MS UI Gothic" pitchFamily="50" charset="-128"/>
                <a:sym typeface="Symbol" pitchFamily="18" charset="2"/>
              </a:rPr>
              <a:t>移動度 </a:t>
            </a:r>
            <a:r>
              <a:rPr lang="en-US" altLang="ja-JP" sz="2800" smtClean="0">
                <a:solidFill>
                  <a:srgbClr val="FF0000"/>
                </a:solidFill>
                <a:ea typeface="MS UI Gothic" pitchFamily="50" charset="-128"/>
                <a:sym typeface="Symbol" pitchFamily="18" charset="2"/>
              </a:rPr>
              <a:t>7 cm</a:t>
            </a:r>
            <a:r>
              <a:rPr lang="en-US" altLang="ja-JP" sz="2800" baseline="30000" smtClean="0">
                <a:solidFill>
                  <a:srgbClr val="FF0000"/>
                </a:solidFill>
                <a:ea typeface="MS UI Gothic" pitchFamily="50" charset="-128"/>
                <a:sym typeface="Symbol" pitchFamily="18" charset="2"/>
              </a:rPr>
              <a:t>2</a:t>
            </a:r>
            <a:r>
              <a:rPr lang="en-US" altLang="ja-JP" sz="2800" smtClean="0">
                <a:solidFill>
                  <a:srgbClr val="FF0000"/>
                </a:solidFill>
                <a:ea typeface="MS UI Gothic" pitchFamily="50" charset="-128"/>
                <a:sym typeface="Symbol" pitchFamily="18" charset="2"/>
              </a:rPr>
              <a:t>/Vs</a:t>
            </a:r>
          </a:p>
        </p:txBody>
      </p:sp>
      <p:sp>
        <p:nvSpPr>
          <p:cNvPr id="211977" name="Rectangle 25"/>
          <p:cNvSpPr>
            <a:spLocks noChangeArrowheads="1"/>
          </p:cNvSpPr>
          <p:nvPr/>
        </p:nvSpPr>
        <p:spPr bwMode="auto">
          <a:xfrm>
            <a:off x="1257300" y="1157288"/>
            <a:ext cx="1557338" cy="519112"/>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ja-JP" altLang="en-US" sz="2800">
                <a:solidFill>
                  <a:srgbClr val="663300"/>
                </a:solidFill>
                <a:latin typeface="Arial" pitchFamily="34" charset="0"/>
              </a:rPr>
              <a:t>曲げる前</a:t>
            </a:r>
          </a:p>
        </p:txBody>
      </p:sp>
      <p:sp>
        <p:nvSpPr>
          <p:cNvPr id="211978" name="Rectangle 29"/>
          <p:cNvSpPr>
            <a:spLocks noChangeArrowheads="1"/>
          </p:cNvSpPr>
          <p:nvPr/>
        </p:nvSpPr>
        <p:spPr bwMode="auto">
          <a:xfrm>
            <a:off x="609600" y="1828800"/>
            <a:ext cx="228600" cy="14478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211979" name="Rectangle 30"/>
          <p:cNvSpPr>
            <a:spLocks noChangeArrowheads="1"/>
          </p:cNvSpPr>
          <p:nvPr/>
        </p:nvSpPr>
        <p:spPr bwMode="auto">
          <a:xfrm rot="-5400000">
            <a:off x="-215900" y="2501900"/>
            <a:ext cx="1905000" cy="406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400">
                <a:solidFill>
                  <a:srgbClr val="000000"/>
                </a:solidFill>
                <a:ea typeface="ＭＳ 明朝" pitchFamily="17" charset="-128"/>
              </a:rPr>
              <a:t>ドレイン電流 </a:t>
            </a:r>
            <a:r>
              <a:rPr lang="en-US" altLang="ja-JP" sz="1400">
                <a:solidFill>
                  <a:srgbClr val="000000"/>
                </a:solidFill>
                <a:ea typeface="ＭＳ 明朝" pitchFamily="17" charset="-128"/>
              </a:rPr>
              <a:t>I</a:t>
            </a:r>
            <a:r>
              <a:rPr lang="en-US" altLang="ja-JP" sz="1400" baseline="-25000">
                <a:solidFill>
                  <a:srgbClr val="000000"/>
                </a:solidFill>
                <a:ea typeface="ＭＳ 明朝" pitchFamily="17" charset="-128"/>
              </a:rPr>
              <a:t>DS</a:t>
            </a:r>
            <a:r>
              <a:rPr lang="en-US" altLang="ja-JP" sz="1400">
                <a:solidFill>
                  <a:srgbClr val="000000"/>
                </a:solidFill>
                <a:ea typeface="ＭＳ 明朝" pitchFamily="17" charset="-128"/>
              </a:rPr>
              <a:t> (mA)</a:t>
            </a:r>
          </a:p>
        </p:txBody>
      </p:sp>
      <p:sp>
        <p:nvSpPr>
          <p:cNvPr id="211980" name="Rectangle 31"/>
          <p:cNvSpPr>
            <a:spLocks noChangeArrowheads="1"/>
          </p:cNvSpPr>
          <p:nvPr/>
        </p:nvSpPr>
        <p:spPr bwMode="auto">
          <a:xfrm>
            <a:off x="1371600" y="3657600"/>
            <a:ext cx="1371600" cy="2286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211981" name="Rectangle 32"/>
          <p:cNvSpPr>
            <a:spLocks noChangeArrowheads="1"/>
          </p:cNvSpPr>
          <p:nvPr/>
        </p:nvSpPr>
        <p:spPr bwMode="auto">
          <a:xfrm>
            <a:off x="1104900" y="3581400"/>
            <a:ext cx="1828800" cy="406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400">
                <a:solidFill>
                  <a:srgbClr val="000000"/>
                </a:solidFill>
                <a:ea typeface="ＭＳ 明朝" pitchFamily="17" charset="-128"/>
              </a:rPr>
              <a:t>ドレイン電圧</a:t>
            </a:r>
            <a:r>
              <a:rPr lang="en-US" altLang="ja-JP" sz="1400">
                <a:solidFill>
                  <a:srgbClr val="000000"/>
                </a:solidFill>
                <a:ea typeface="ＭＳ 明朝" pitchFamily="17" charset="-128"/>
              </a:rPr>
              <a:t>V</a:t>
            </a:r>
            <a:r>
              <a:rPr lang="en-US" altLang="ja-JP" sz="1400" baseline="-25000">
                <a:solidFill>
                  <a:srgbClr val="000000"/>
                </a:solidFill>
                <a:ea typeface="ＭＳ 明朝" pitchFamily="17" charset="-128"/>
              </a:rPr>
              <a:t>DS</a:t>
            </a:r>
            <a:r>
              <a:rPr lang="en-US" altLang="ja-JP" sz="1400">
                <a:solidFill>
                  <a:srgbClr val="000000"/>
                </a:solidFill>
                <a:ea typeface="ＭＳ 明朝" pitchFamily="17" charset="-128"/>
              </a:rPr>
              <a:t> (V)</a:t>
            </a:r>
          </a:p>
        </p:txBody>
      </p:sp>
      <p:sp>
        <p:nvSpPr>
          <p:cNvPr id="211982" name="Rectangle 33"/>
          <p:cNvSpPr>
            <a:spLocks noChangeArrowheads="1"/>
          </p:cNvSpPr>
          <p:nvPr/>
        </p:nvSpPr>
        <p:spPr bwMode="auto">
          <a:xfrm>
            <a:off x="1295400" y="5994400"/>
            <a:ext cx="1371600" cy="2286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211983" name="Rectangle 34"/>
          <p:cNvSpPr>
            <a:spLocks noChangeArrowheads="1"/>
          </p:cNvSpPr>
          <p:nvPr/>
        </p:nvSpPr>
        <p:spPr bwMode="auto">
          <a:xfrm>
            <a:off x="1104900" y="5918200"/>
            <a:ext cx="1828800" cy="406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400">
                <a:solidFill>
                  <a:srgbClr val="000000"/>
                </a:solidFill>
                <a:ea typeface="ＭＳ 明朝" pitchFamily="17" charset="-128"/>
              </a:rPr>
              <a:t>ゲート電圧</a:t>
            </a:r>
            <a:r>
              <a:rPr lang="en-US" altLang="ja-JP" sz="1400">
                <a:solidFill>
                  <a:srgbClr val="000000"/>
                </a:solidFill>
                <a:ea typeface="ＭＳ 明朝" pitchFamily="17" charset="-128"/>
              </a:rPr>
              <a:t>V</a:t>
            </a:r>
            <a:r>
              <a:rPr lang="en-US" altLang="ja-JP" sz="1400" baseline="-25000">
                <a:solidFill>
                  <a:srgbClr val="000000"/>
                </a:solidFill>
                <a:ea typeface="ＭＳ 明朝" pitchFamily="17" charset="-128"/>
              </a:rPr>
              <a:t>GS</a:t>
            </a:r>
            <a:r>
              <a:rPr lang="en-US" altLang="ja-JP" sz="1400">
                <a:solidFill>
                  <a:srgbClr val="000000"/>
                </a:solidFill>
                <a:ea typeface="ＭＳ 明朝" pitchFamily="17" charset="-128"/>
              </a:rPr>
              <a:t> (V)</a:t>
            </a:r>
          </a:p>
        </p:txBody>
      </p:sp>
      <p:sp>
        <p:nvSpPr>
          <p:cNvPr id="211984" name="Rectangle 35"/>
          <p:cNvSpPr>
            <a:spLocks noChangeArrowheads="1"/>
          </p:cNvSpPr>
          <p:nvPr/>
        </p:nvSpPr>
        <p:spPr bwMode="auto">
          <a:xfrm>
            <a:off x="736600" y="4191000"/>
            <a:ext cx="228600" cy="14478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211985" name="Rectangle 36"/>
          <p:cNvSpPr>
            <a:spLocks noChangeArrowheads="1"/>
          </p:cNvSpPr>
          <p:nvPr/>
        </p:nvSpPr>
        <p:spPr bwMode="auto">
          <a:xfrm rot="-5400000">
            <a:off x="-215900" y="4787900"/>
            <a:ext cx="1905000" cy="406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400">
                <a:solidFill>
                  <a:srgbClr val="000000"/>
                </a:solidFill>
                <a:ea typeface="ＭＳ 明朝" pitchFamily="17" charset="-128"/>
              </a:rPr>
              <a:t>ドレイン電流 </a:t>
            </a:r>
            <a:r>
              <a:rPr lang="en-US" altLang="ja-JP" sz="1400">
                <a:solidFill>
                  <a:srgbClr val="000000"/>
                </a:solidFill>
                <a:ea typeface="ＭＳ 明朝" pitchFamily="17" charset="-128"/>
              </a:rPr>
              <a:t>I</a:t>
            </a:r>
            <a:r>
              <a:rPr lang="en-US" altLang="ja-JP" sz="1400" baseline="-25000">
                <a:solidFill>
                  <a:srgbClr val="000000"/>
                </a:solidFill>
                <a:ea typeface="ＭＳ 明朝" pitchFamily="17" charset="-128"/>
              </a:rPr>
              <a:t>DS</a:t>
            </a:r>
            <a:r>
              <a:rPr lang="en-US" altLang="ja-JP" sz="1400">
                <a:solidFill>
                  <a:srgbClr val="000000"/>
                </a:solidFill>
                <a:ea typeface="ＭＳ 明朝" pitchFamily="17" charset="-128"/>
              </a:rPr>
              <a:t> (A)</a:t>
            </a:r>
          </a:p>
        </p:txBody>
      </p:sp>
      <p:sp>
        <p:nvSpPr>
          <p:cNvPr id="211986" name="Rectangle 37"/>
          <p:cNvSpPr>
            <a:spLocks noChangeArrowheads="1"/>
          </p:cNvSpPr>
          <p:nvPr/>
        </p:nvSpPr>
        <p:spPr bwMode="auto">
          <a:xfrm>
            <a:off x="5715000" y="669925"/>
            <a:ext cx="3386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20000"/>
              </a:spcBef>
              <a:spcAft>
                <a:spcPct val="0"/>
              </a:spcAft>
            </a:pPr>
            <a:r>
              <a:rPr lang="en-US" altLang="ja-JP" sz="2000">
                <a:solidFill>
                  <a:srgbClr val="000000"/>
                </a:solidFill>
              </a:rPr>
              <a:t>PLD, L / W = 50 </a:t>
            </a:r>
            <a:r>
              <a:rPr lang="en-US" altLang="ja-JP" sz="2000">
                <a:solidFill>
                  <a:srgbClr val="000000"/>
                </a:solidFill>
                <a:latin typeface="Symbol" pitchFamily="18" charset="2"/>
              </a:rPr>
              <a:t>m</a:t>
            </a:r>
            <a:r>
              <a:rPr lang="en-US" altLang="ja-JP" sz="2000">
                <a:solidFill>
                  <a:srgbClr val="000000"/>
                </a:solidFill>
              </a:rPr>
              <a:t>m / 200 </a:t>
            </a:r>
            <a:r>
              <a:rPr lang="en-US" altLang="ja-JP" sz="2000">
                <a:solidFill>
                  <a:srgbClr val="000000"/>
                </a:solidFill>
                <a:latin typeface="Symbol" pitchFamily="18" charset="2"/>
              </a:rPr>
              <a:t>m</a:t>
            </a:r>
            <a:r>
              <a:rPr lang="en-US" altLang="ja-JP" sz="2000">
                <a:solidFill>
                  <a:srgbClr val="000000"/>
                </a:solidFill>
              </a:rPr>
              <a:t>m</a:t>
            </a:r>
          </a:p>
        </p:txBody>
      </p:sp>
      <p:graphicFrame>
        <p:nvGraphicFramePr>
          <p:cNvPr id="211987" name="Object 3"/>
          <p:cNvGraphicFramePr>
            <a:graphicFrameLocks noChangeAspect="1"/>
          </p:cNvGraphicFramePr>
          <p:nvPr/>
        </p:nvGraphicFramePr>
        <p:xfrm>
          <a:off x="3187700" y="1176338"/>
          <a:ext cx="2679700" cy="2679700"/>
        </p:xfrm>
        <a:graphic>
          <a:graphicData uri="http://schemas.openxmlformats.org/presentationml/2006/ole">
            <mc:AlternateContent xmlns:mc="http://schemas.openxmlformats.org/markup-compatibility/2006">
              <mc:Choice xmlns:v="urn:schemas-microsoft-com:vml" Requires="v">
                <p:oleObj spid="_x0000_s3139" name="ビットマップ イメージ" r:id="rId7" imgW="10723810" imgH="10723810" progId="Paint.Picture">
                  <p:embed/>
                </p:oleObj>
              </mc:Choice>
              <mc:Fallback>
                <p:oleObj name="ビットマップ イメージ" r:id="rId7" imgW="10723810" imgH="10723810"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7700" y="1176338"/>
                        <a:ext cx="2679700" cy="267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 name="AutoShape 13"/>
          <p:cNvSpPr>
            <a:spLocks noChangeArrowheads="1"/>
          </p:cNvSpPr>
          <p:nvPr/>
        </p:nvSpPr>
        <p:spPr bwMode="auto">
          <a:xfrm>
            <a:off x="3321050" y="3876676"/>
            <a:ext cx="2667000" cy="533400"/>
          </a:xfrm>
          <a:prstGeom prst="rightArrow">
            <a:avLst>
              <a:gd name="adj1" fmla="val 50000"/>
              <a:gd name="adj2" fmla="val 125000"/>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3600" b="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b="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b="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b="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b="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en-US" altLang="ja-JP" sz="2800" dirty="0">
                <a:solidFill>
                  <a:srgbClr val="000000"/>
                </a:solidFill>
              </a:rPr>
              <a:t>R=30mm</a:t>
            </a:r>
          </a:p>
        </p:txBody>
      </p:sp>
      <p:graphicFrame>
        <p:nvGraphicFramePr>
          <p:cNvPr id="36" name="Object 14"/>
          <p:cNvGraphicFramePr>
            <a:graphicFrameLocks noChangeAspect="1"/>
          </p:cNvGraphicFramePr>
          <p:nvPr>
            <p:extLst>
              <p:ext uri="{D42A27DB-BD31-4B8C-83A1-F6EECF244321}">
                <p14:modId xmlns:p14="http://schemas.microsoft.com/office/powerpoint/2010/main" val="3985892122"/>
              </p:ext>
            </p:extLst>
          </p:nvPr>
        </p:nvGraphicFramePr>
        <p:xfrm>
          <a:off x="3587750" y="4562476"/>
          <a:ext cx="2057400" cy="1644650"/>
        </p:xfrm>
        <a:graphic>
          <a:graphicData uri="http://schemas.openxmlformats.org/presentationml/2006/ole">
            <mc:AlternateContent xmlns:mc="http://schemas.openxmlformats.org/markup-compatibility/2006">
              <mc:Choice xmlns:v="urn:schemas-microsoft-com:vml" Requires="v">
                <p:oleObj spid="_x0000_s3140" name="Image" r:id="rId9" imgW="9993651" imgH="7987302" progId="">
                  <p:embed/>
                </p:oleObj>
              </mc:Choice>
              <mc:Fallback>
                <p:oleObj name="Image" r:id="rId9" imgW="9993651" imgH="7987302"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87750" y="4562476"/>
                        <a:ext cx="2057400" cy="164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7984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0" y="0"/>
            <a:ext cx="9144000" cy="6858000"/>
          </a:xfrm>
          <a:prstGeom prst="rect">
            <a:avLst/>
          </a:prstGeom>
          <a:gradFill rotWithShape="0">
            <a:gsLst>
              <a:gs pos="0">
                <a:srgbClr val="DDFFDD"/>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z="2400" b="1" dirty="0" smtClean="0">
              <a:solidFill>
                <a:srgbClr val="0000FF"/>
              </a:solidFill>
              <a:latin typeface="Times New Roman" pitchFamily="18" charset="0"/>
              <a:ea typeface="HG丸ｺﾞｼｯｸM-PRO" pitchFamily="50" charset="-128"/>
            </a:endParaRPr>
          </a:p>
        </p:txBody>
      </p:sp>
      <p:sp>
        <p:nvSpPr>
          <p:cNvPr id="21507" name="Rectangle 3"/>
          <p:cNvSpPr>
            <a:spLocks noChangeArrowheads="1"/>
          </p:cNvSpPr>
          <p:nvPr/>
        </p:nvSpPr>
        <p:spPr bwMode="auto">
          <a:xfrm>
            <a:off x="0" y="2362200"/>
            <a:ext cx="914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endParaRPr lang="ja-JP" altLang="ja-JP" sz="4400">
              <a:solidFill>
                <a:srgbClr val="000000"/>
              </a:solidFill>
              <a:latin typeface="Times New Roman" pitchFamily="18" charset="0"/>
            </a:endParaRPr>
          </a:p>
        </p:txBody>
      </p:sp>
      <p:sp>
        <p:nvSpPr>
          <p:cNvPr id="2"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ja-JP" altLang="en-US" sz="4400" b="1">
              <a:solidFill>
                <a:prstClr val="black"/>
              </a:solidFill>
              <a:latin typeface="Times New Roman" pitchFamily="18" charset="0"/>
            </a:endParaRPr>
          </a:p>
        </p:txBody>
      </p:sp>
      <p:sp>
        <p:nvSpPr>
          <p:cNvPr id="3" name="Rectangle 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ja-JP" altLang="en-US" sz="4400" b="1">
              <a:solidFill>
                <a:prstClr val="black"/>
              </a:solidFill>
              <a:latin typeface="Times New Roman" pitchFamily="18" charset="0"/>
            </a:endParaRPr>
          </a:p>
        </p:txBody>
      </p:sp>
      <p:sp>
        <p:nvSpPr>
          <p:cNvPr id="8" name="タイトル 4"/>
          <p:cNvSpPr txBox="1">
            <a:spLocks/>
          </p:cNvSpPr>
          <p:nvPr/>
        </p:nvSpPr>
        <p:spPr>
          <a:xfrm>
            <a:off x="0" y="152399"/>
            <a:ext cx="9161462" cy="9144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eaLnBrk="1" hangingPunct="1"/>
            <a:r>
              <a:rPr lang="ja-JP" altLang="en-US" sz="3600" b="1" kern="1200" smtClean="0">
                <a:solidFill>
                  <a:srgbClr val="0000FF"/>
                </a:solidFill>
                <a:latin typeface="Times New Roman"/>
                <a:cs typeface="+mn-cs"/>
              </a:rPr>
              <a:t>講演の内容</a:t>
            </a:r>
            <a:endParaRPr lang="ja-JP" altLang="en-US" sz="3600" b="1" kern="1200" dirty="0">
              <a:solidFill>
                <a:srgbClr val="0000FF"/>
              </a:solidFill>
              <a:latin typeface="Times New Roman"/>
              <a:cs typeface="+mn-cs"/>
            </a:endParaRPr>
          </a:p>
        </p:txBody>
      </p:sp>
      <p:sp>
        <p:nvSpPr>
          <p:cNvPr id="9" name="正方形/長方形 8"/>
          <p:cNvSpPr/>
          <p:nvPr/>
        </p:nvSpPr>
        <p:spPr>
          <a:xfrm>
            <a:off x="122194" y="1695478"/>
            <a:ext cx="8991600" cy="3046988"/>
          </a:xfrm>
          <a:prstGeom prst="rect">
            <a:avLst/>
          </a:prstGeom>
        </p:spPr>
        <p:txBody>
          <a:bodyPr wrap="square">
            <a:spAutoFit/>
          </a:bodyPr>
          <a:lstStyle/>
          <a:p>
            <a:r>
              <a:rPr lang="ja-JP" altLang="en-US" sz="3200" b="1" dirty="0" smtClean="0">
                <a:solidFill>
                  <a:srgbClr val="000000"/>
                </a:solidFill>
                <a:latin typeface="Times New Roman"/>
              </a:rPr>
              <a:t>・ 最近のディスプレイ技術</a:t>
            </a:r>
            <a:endParaRPr lang="en-US" altLang="ja-JP" sz="3200" b="1" dirty="0" smtClean="0">
              <a:solidFill>
                <a:srgbClr val="000000"/>
              </a:solidFill>
              <a:latin typeface="Times New Roman"/>
            </a:endParaRPr>
          </a:p>
          <a:p>
            <a:r>
              <a:rPr lang="ja-JP" altLang="en-US" sz="3200" b="1" dirty="0" smtClean="0">
                <a:solidFill>
                  <a:schemeClr val="bg1">
                    <a:lumMod val="75000"/>
                  </a:schemeClr>
                </a:solidFill>
                <a:latin typeface="Times New Roman"/>
              </a:rPr>
              <a:t>・ </a:t>
            </a:r>
            <a:r>
              <a:rPr lang="ja-JP" altLang="en-US" sz="3200" b="1" dirty="0">
                <a:solidFill>
                  <a:schemeClr val="bg1">
                    <a:lumMod val="75000"/>
                  </a:schemeClr>
                </a:solidFill>
                <a:latin typeface="Times New Roman"/>
              </a:rPr>
              <a:t>平面</a:t>
            </a:r>
            <a:r>
              <a:rPr lang="en-US" altLang="ja-JP" sz="3200" b="1" dirty="0">
                <a:solidFill>
                  <a:schemeClr val="bg1">
                    <a:lumMod val="75000"/>
                  </a:schemeClr>
                </a:solidFill>
                <a:latin typeface="Times New Roman"/>
              </a:rPr>
              <a:t>TV</a:t>
            </a:r>
            <a:r>
              <a:rPr lang="ja-JP" altLang="en-US" sz="3200" b="1" dirty="0">
                <a:solidFill>
                  <a:schemeClr val="bg1">
                    <a:lumMod val="75000"/>
                  </a:schemeClr>
                </a:solidFill>
                <a:latin typeface="Times New Roman"/>
              </a:rPr>
              <a:t>はどのようにして動くのか</a:t>
            </a:r>
            <a:endParaRPr lang="en-US" altLang="ja-JP" sz="3200" b="1" dirty="0">
              <a:solidFill>
                <a:schemeClr val="bg1">
                  <a:lumMod val="75000"/>
                </a:schemeClr>
              </a:solidFill>
              <a:latin typeface="Times New Roman"/>
            </a:endParaRPr>
          </a:p>
          <a:p>
            <a:r>
              <a:rPr lang="ja-JP" altLang="en-US" sz="3200" b="1" dirty="0">
                <a:solidFill>
                  <a:schemeClr val="bg1">
                    <a:lumMod val="75000"/>
                  </a:schemeClr>
                </a:solidFill>
                <a:latin typeface="Times New Roman"/>
              </a:rPr>
              <a:t>・ 酸化物がなぜ面白いか</a:t>
            </a:r>
            <a:endParaRPr lang="en-US" altLang="ja-JP" sz="3200" b="1" dirty="0">
              <a:solidFill>
                <a:schemeClr val="bg1">
                  <a:lumMod val="75000"/>
                </a:schemeClr>
              </a:solidFill>
              <a:latin typeface="Times New Roman"/>
            </a:endParaRPr>
          </a:p>
          <a:p>
            <a:r>
              <a:rPr lang="ja-JP" altLang="en-US" sz="3200" b="1" dirty="0" smtClean="0">
                <a:solidFill>
                  <a:schemeClr val="bg1">
                    <a:lumMod val="75000"/>
                  </a:schemeClr>
                </a:solidFill>
                <a:latin typeface="Times New Roman"/>
              </a:rPr>
              <a:t>・ </a:t>
            </a:r>
            <a:r>
              <a:rPr lang="ja-JP" altLang="en-US" sz="3200" b="1" dirty="0">
                <a:solidFill>
                  <a:schemeClr val="bg1">
                    <a:lumMod val="75000"/>
                  </a:schemeClr>
                </a:solidFill>
                <a:latin typeface="Times New Roman"/>
              </a:rPr>
              <a:t>なぜ 「ガラス半導体」 が大事なのか</a:t>
            </a:r>
            <a:endParaRPr lang="en-US" altLang="ja-JP" sz="3200" b="1" dirty="0">
              <a:solidFill>
                <a:schemeClr val="bg1">
                  <a:lumMod val="75000"/>
                </a:schemeClr>
              </a:solidFill>
              <a:latin typeface="Times New Roman"/>
            </a:endParaRPr>
          </a:p>
          <a:p>
            <a:r>
              <a:rPr lang="ja-JP" altLang="en-US" sz="3200" b="1" dirty="0" smtClean="0">
                <a:solidFill>
                  <a:schemeClr val="bg1">
                    <a:lumMod val="75000"/>
                  </a:schemeClr>
                </a:solidFill>
                <a:latin typeface="Times New Roman"/>
              </a:rPr>
              <a:t>・ 「</a:t>
            </a:r>
            <a:r>
              <a:rPr lang="ja-JP" altLang="en-US" sz="3200" b="1" dirty="0">
                <a:solidFill>
                  <a:schemeClr val="bg1">
                    <a:lumMod val="75000"/>
                  </a:schemeClr>
                </a:solidFill>
                <a:latin typeface="Times New Roman"/>
              </a:rPr>
              <a:t>ガラス半導体」が実用化されるまで</a:t>
            </a:r>
            <a:endParaRPr lang="en-US" altLang="ja-JP" sz="3200" b="1" dirty="0">
              <a:solidFill>
                <a:schemeClr val="bg1">
                  <a:lumMod val="75000"/>
                </a:schemeClr>
              </a:solidFill>
              <a:latin typeface="Times New Roman"/>
            </a:endParaRPr>
          </a:p>
          <a:p>
            <a:r>
              <a:rPr lang="ja-JP" altLang="en-US" sz="3200" b="1" dirty="0">
                <a:solidFill>
                  <a:schemeClr val="bg1">
                    <a:lumMod val="75000"/>
                  </a:schemeClr>
                </a:solidFill>
                <a:latin typeface="Times New Roman"/>
              </a:rPr>
              <a:t>・ 「ガラス半導体」 </a:t>
            </a:r>
            <a:r>
              <a:rPr lang="ja-JP" altLang="en-US" sz="3200" b="1" dirty="0" smtClean="0">
                <a:solidFill>
                  <a:schemeClr val="bg1">
                    <a:lumMod val="75000"/>
                  </a:schemeClr>
                </a:solidFill>
                <a:latin typeface="Times New Roman"/>
              </a:rPr>
              <a:t>で何ができるようになるのか</a:t>
            </a:r>
            <a:endParaRPr lang="ja-JP" altLang="en-US" sz="3200" dirty="0">
              <a:solidFill>
                <a:schemeClr val="bg1">
                  <a:lumMod val="75000"/>
                </a:schemeClr>
              </a:solidFill>
            </a:endParaRPr>
          </a:p>
        </p:txBody>
      </p:sp>
    </p:spTree>
    <p:extLst>
      <p:ext uri="{BB962C8B-B14F-4D97-AF65-F5344CB8AC3E}">
        <p14:creationId xmlns:p14="http://schemas.microsoft.com/office/powerpoint/2010/main" val="3370967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5"/>
          <p:cNvSpPr>
            <a:spLocks noGrp="1" noChangeArrowheads="1"/>
          </p:cNvSpPr>
          <p:nvPr>
            <p:ph type="title" idx="4294967295"/>
          </p:nvPr>
        </p:nvSpPr>
        <p:spPr>
          <a:xfrm>
            <a:off x="0" y="0"/>
            <a:ext cx="9144000" cy="548571"/>
          </a:xfrm>
          <a:ln/>
          <a:extLs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ja-JP" altLang="en-US" sz="3600" b="1" dirty="0" smtClean="0">
                <a:solidFill>
                  <a:srgbClr val="0000FF"/>
                </a:solidFill>
              </a:rPr>
              <a:t>酸化物トランジスタは</a:t>
            </a:r>
            <a:r>
              <a:rPr lang="en-US" altLang="ja-JP" sz="3600" b="1" dirty="0" smtClean="0">
                <a:solidFill>
                  <a:srgbClr val="0000FF"/>
                </a:solidFill>
              </a:rPr>
              <a:t>100</a:t>
            </a:r>
            <a:r>
              <a:rPr lang="ja-JP" altLang="en-US" sz="3600" b="1" dirty="0" smtClean="0">
                <a:solidFill>
                  <a:srgbClr val="0000FF"/>
                </a:solidFill>
              </a:rPr>
              <a:t>倍の電流を流せる</a:t>
            </a:r>
            <a:endParaRPr lang="en-US" altLang="ja-JP" sz="3600" b="1" dirty="0">
              <a:solidFill>
                <a:srgbClr val="0000FF"/>
              </a:solidFill>
            </a:endParaRPr>
          </a:p>
        </p:txBody>
      </p:sp>
      <p:sp>
        <p:nvSpPr>
          <p:cNvPr id="31747" name="Rectangle 3"/>
          <p:cNvSpPr>
            <a:spLocks noChangeArrowheads="1"/>
          </p:cNvSpPr>
          <p:nvPr/>
        </p:nvSpPr>
        <p:spPr bwMode="auto">
          <a:xfrm>
            <a:off x="0" y="0"/>
            <a:ext cx="9144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base" hangingPunct="0">
              <a:spcBef>
                <a:spcPct val="0"/>
              </a:spcBef>
              <a:spcAft>
                <a:spcPct val="0"/>
              </a:spcAft>
            </a:pPr>
            <a:endParaRPr lang="ja-JP" altLang="ja-JP" sz="3600" b="1">
              <a:solidFill>
                <a:srgbClr val="0000FF"/>
              </a:solidFill>
              <a:ea typeface="ＨＧ丸ゴシックB" charset="-128"/>
            </a:endParaRPr>
          </a:p>
        </p:txBody>
      </p:sp>
      <p:graphicFrame>
        <p:nvGraphicFramePr>
          <p:cNvPr id="31748" name="Object 1045"/>
          <p:cNvGraphicFramePr>
            <a:graphicFrameLocks noChangeAspect="1"/>
          </p:cNvGraphicFramePr>
          <p:nvPr>
            <p:extLst/>
          </p:nvPr>
        </p:nvGraphicFramePr>
        <p:xfrm>
          <a:off x="1947863" y="1163638"/>
          <a:ext cx="3040062" cy="2646362"/>
        </p:xfrm>
        <a:graphic>
          <a:graphicData uri="http://schemas.openxmlformats.org/presentationml/2006/ole">
            <mc:AlternateContent xmlns:mc="http://schemas.openxmlformats.org/markup-compatibility/2006">
              <mc:Choice xmlns:v="urn:schemas-microsoft-com:vml" Requires="v">
                <p:oleObj spid="_x0000_s4262" name="Stanford Graphics ｽﾗｲﾄﾞ" r:id="rId4" imgW="6293485" imgH="5474335" progId="StanfordGraphics">
                  <p:embed/>
                </p:oleObj>
              </mc:Choice>
              <mc:Fallback>
                <p:oleObj name="Stanford Graphics ｽﾗｲﾄﾞ" r:id="rId4" imgW="6293485" imgH="5474335" progId="StanfordGraphics">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7863" y="1163638"/>
                        <a:ext cx="3040062" cy="264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49" name="Object 1046"/>
          <p:cNvGraphicFramePr>
            <a:graphicFrameLocks noChangeAspect="1"/>
          </p:cNvGraphicFramePr>
          <p:nvPr>
            <p:extLst/>
          </p:nvPr>
        </p:nvGraphicFramePr>
        <p:xfrm>
          <a:off x="5357813" y="1066800"/>
          <a:ext cx="3275012" cy="2719388"/>
        </p:xfrm>
        <a:graphic>
          <a:graphicData uri="http://schemas.openxmlformats.org/presentationml/2006/ole">
            <mc:AlternateContent xmlns:mc="http://schemas.openxmlformats.org/markup-compatibility/2006">
              <mc:Choice xmlns:v="urn:schemas-microsoft-com:vml" Requires="v">
                <p:oleObj spid="_x0000_s4263" name="Stanford Graphics ｽﾗｲﾄﾞ" r:id="rId6" imgW="6785610" imgH="5638165" progId="StanfordGraphics">
                  <p:embed/>
                </p:oleObj>
              </mc:Choice>
              <mc:Fallback>
                <p:oleObj name="Stanford Graphics ｽﾗｲﾄﾞ" r:id="rId6" imgW="6785610" imgH="5638165" progId="StanfordGraphics">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7813" y="1066800"/>
                        <a:ext cx="3275012" cy="271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53" name="Rectangle 1048"/>
          <p:cNvSpPr>
            <a:spLocks noChangeAspect="1" noChangeArrowheads="1"/>
          </p:cNvSpPr>
          <p:nvPr/>
        </p:nvSpPr>
        <p:spPr bwMode="auto">
          <a:xfrm>
            <a:off x="6643688" y="3657600"/>
            <a:ext cx="1004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rPr>
              <a:t>V</a:t>
            </a:r>
            <a:r>
              <a:rPr lang="en-US" altLang="ja-JP" sz="2000" b="1" baseline="-25000">
                <a:solidFill>
                  <a:srgbClr val="000000"/>
                </a:solidFill>
              </a:rPr>
              <a:t>GS</a:t>
            </a:r>
            <a:r>
              <a:rPr lang="en-US" altLang="ja-JP" sz="2000" b="1">
                <a:solidFill>
                  <a:srgbClr val="000000"/>
                </a:solidFill>
              </a:rPr>
              <a:t> (V)</a:t>
            </a:r>
          </a:p>
        </p:txBody>
      </p:sp>
      <p:sp>
        <p:nvSpPr>
          <p:cNvPr id="31754" name="Rectangle 1049"/>
          <p:cNvSpPr>
            <a:spLocks noChangeAspect="1" noChangeArrowheads="1"/>
          </p:cNvSpPr>
          <p:nvPr/>
        </p:nvSpPr>
        <p:spPr bwMode="auto">
          <a:xfrm>
            <a:off x="3216275" y="3676650"/>
            <a:ext cx="995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rPr>
              <a:t>V</a:t>
            </a:r>
            <a:r>
              <a:rPr lang="en-US" altLang="ja-JP" sz="2000" b="1" baseline="-25000">
                <a:solidFill>
                  <a:srgbClr val="000000"/>
                </a:solidFill>
              </a:rPr>
              <a:t>DS</a:t>
            </a:r>
            <a:r>
              <a:rPr lang="en-US" altLang="ja-JP" sz="2000" b="1">
                <a:solidFill>
                  <a:srgbClr val="000000"/>
                </a:solidFill>
              </a:rPr>
              <a:t> (V)</a:t>
            </a:r>
          </a:p>
        </p:txBody>
      </p:sp>
      <p:sp>
        <p:nvSpPr>
          <p:cNvPr id="31755" name="Text Box 1050"/>
          <p:cNvSpPr txBox="1">
            <a:spLocks noChangeAspect="1" noChangeArrowheads="1"/>
          </p:cNvSpPr>
          <p:nvPr/>
        </p:nvSpPr>
        <p:spPr bwMode="auto">
          <a:xfrm>
            <a:off x="2562225" y="1392238"/>
            <a:ext cx="1425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rPr>
              <a:t>V</a:t>
            </a:r>
            <a:r>
              <a:rPr lang="en-US" altLang="ja-JP" sz="2000" b="1" baseline="-25000">
                <a:solidFill>
                  <a:srgbClr val="000000"/>
                </a:solidFill>
              </a:rPr>
              <a:t>GS</a:t>
            </a:r>
            <a:r>
              <a:rPr lang="en-US" altLang="ja-JP" sz="2000" b="1">
                <a:solidFill>
                  <a:srgbClr val="000000"/>
                </a:solidFill>
              </a:rPr>
              <a:t>=0–15V</a:t>
            </a:r>
          </a:p>
        </p:txBody>
      </p:sp>
      <p:sp>
        <p:nvSpPr>
          <p:cNvPr id="31756" name="Rectangle 1051"/>
          <p:cNvSpPr>
            <a:spLocks noChangeAspect="1" noChangeArrowheads="1"/>
          </p:cNvSpPr>
          <p:nvPr/>
        </p:nvSpPr>
        <p:spPr bwMode="auto">
          <a:xfrm rot="16200000">
            <a:off x="1227138" y="2170113"/>
            <a:ext cx="1055687"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rPr>
              <a:t>I</a:t>
            </a:r>
            <a:r>
              <a:rPr lang="en-US" altLang="ja-JP" sz="2000" b="1" baseline="-25000">
                <a:solidFill>
                  <a:srgbClr val="000000"/>
                </a:solidFill>
              </a:rPr>
              <a:t>DS</a:t>
            </a:r>
            <a:r>
              <a:rPr lang="en-US" altLang="ja-JP" sz="2000" b="1">
                <a:solidFill>
                  <a:srgbClr val="000000"/>
                </a:solidFill>
              </a:rPr>
              <a:t> (</a:t>
            </a:r>
            <a:r>
              <a:rPr lang="en-US" altLang="ja-JP" sz="2000" b="1">
                <a:solidFill>
                  <a:srgbClr val="000000"/>
                </a:solidFill>
                <a:sym typeface="Symbol" pitchFamily="18" charset="2"/>
              </a:rPr>
              <a:t></a:t>
            </a:r>
            <a:r>
              <a:rPr lang="en-US" altLang="ja-JP" sz="2000" b="1">
                <a:solidFill>
                  <a:srgbClr val="000000"/>
                </a:solidFill>
              </a:rPr>
              <a:t>A)</a:t>
            </a:r>
          </a:p>
        </p:txBody>
      </p:sp>
      <p:sp>
        <p:nvSpPr>
          <p:cNvPr id="31757" name="Rectangle 62"/>
          <p:cNvSpPr>
            <a:spLocks noChangeAspect="1" noChangeArrowheads="1"/>
          </p:cNvSpPr>
          <p:nvPr/>
        </p:nvSpPr>
        <p:spPr bwMode="auto">
          <a:xfrm>
            <a:off x="5348288" y="1066800"/>
            <a:ext cx="477837" cy="26304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ja-JP" sz="2400">
              <a:solidFill>
                <a:srgbClr val="0000FF"/>
              </a:solidFill>
              <a:ea typeface="HG丸ｺﾞｼｯｸM-PRO" pitchFamily="50" charset="-128"/>
            </a:endParaRPr>
          </a:p>
        </p:txBody>
      </p:sp>
      <p:sp>
        <p:nvSpPr>
          <p:cNvPr id="31758" name="Text Box 63"/>
          <p:cNvSpPr txBox="1">
            <a:spLocks noChangeAspect="1" noChangeArrowheads="1"/>
          </p:cNvSpPr>
          <p:nvPr/>
        </p:nvSpPr>
        <p:spPr bwMode="auto">
          <a:xfrm>
            <a:off x="5273675" y="3398838"/>
            <a:ext cx="658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rPr>
              <a:t>10</a:t>
            </a:r>
            <a:r>
              <a:rPr lang="en-US" altLang="ja-JP" sz="2000" b="1" baseline="30000">
                <a:solidFill>
                  <a:srgbClr val="000000"/>
                </a:solidFill>
              </a:rPr>
              <a:t>-14</a:t>
            </a:r>
          </a:p>
        </p:txBody>
      </p:sp>
      <p:sp>
        <p:nvSpPr>
          <p:cNvPr id="31759" name="Text Box 64"/>
          <p:cNvSpPr txBox="1">
            <a:spLocks noChangeAspect="1" noChangeArrowheads="1"/>
          </p:cNvSpPr>
          <p:nvPr/>
        </p:nvSpPr>
        <p:spPr bwMode="auto">
          <a:xfrm>
            <a:off x="5273675" y="2952750"/>
            <a:ext cx="658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rPr>
              <a:t>10</a:t>
            </a:r>
            <a:r>
              <a:rPr lang="en-US" altLang="ja-JP" sz="2000" b="1" baseline="30000">
                <a:solidFill>
                  <a:srgbClr val="000000"/>
                </a:solidFill>
              </a:rPr>
              <a:t>-12</a:t>
            </a:r>
          </a:p>
        </p:txBody>
      </p:sp>
      <p:sp>
        <p:nvSpPr>
          <p:cNvPr id="31760" name="Text Box 65"/>
          <p:cNvSpPr txBox="1">
            <a:spLocks noChangeAspect="1" noChangeArrowheads="1"/>
          </p:cNvSpPr>
          <p:nvPr/>
        </p:nvSpPr>
        <p:spPr bwMode="auto">
          <a:xfrm>
            <a:off x="5273675" y="2501900"/>
            <a:ext cx="658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rPr>
              <a:t>10</a:t>
            </a:r>
            <a:r>
              <a:rPr lang="en-US" altLang="ja-JP" sz="2000" b="1" baseline="30000">
                <a:solidFill>
                  <a:srgbClr val="000000"/>
                </a:solidFill>
              </a:rPr>
              <a:t>-10</a:t>
            </a:r>
          </a:p>
        </p:txBody>
      </p:sp>
      <p:sp>
        <p:nvSpPr>
          <p:cNvPr id="31761" name="Text Box 66"/>
          <p:cNvSpPr txBox="1">
            <a:spLocks noChangeAspect="1" noChangeArrowheads="1"/>
          </p:cNvSpPr>
          <p:nvPr/>
        </p:nvSpPr>
        <p:spPr bwMode="auto">
          <a:xfrm>
            <a:off x="5338763" y="2081213"/>
            <a:ext cx="576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rPr>
              <a:t>10</a:t>
            </a:r>
            <a:r>
              <a:rPr lang="en-US" altLang="ja-JP" sz="2000" b="1" baseline="30000">
                <a:solidFill>
                  <a:srgbClr val="000000"/>
                </a:solidFill>
              </a:rPr>
              <a:t>-8</a:t>
            </a:r>
          </a:p>
        </p:txBody>
      </p:sp>
      <p:sp>
        <p:nvSpPr>
          <p:cNvPr id="31762" name="Text Box 67"/>
          <p:cNvSpPr txBox="1">
            <a:spLocks noChangeAspect="1" noChangeArrowheads="1"/>
          </p:cNvSpPr>
          <p:nvPr/>
        </p:nvSpPr>
        <p:spPr bwMode="auto">
          <a:xfrm>
            <a:off x="5338763" y="1604963"/>
            <a:ext cx="576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rPr>
              <a:t>10</a:t>
            </a:r>
            <a:r>
              <a:rPr lang="en-US" altLang="ja-JP" sz="2000" b="1" baseline="30000">
                <a:solidFill>
                  <a:srgbClr val="000000"/>
                </a:solidFill>
              </a:rPr>
              <a:t>-6</a:t>
            </a:r>
          </a:p>
        </p:txBody>
      </p:sp>
      <p:sp>
        <p:nvSpPr>
          <p:cNvPr id="31763" name="Text Box 68"/>
          <p:cNvSpPr txBox="1">
            <a:spLocks noChangeAspect="1" noChangeArrowheads="1"/>
          </p:cNvSpPr>
          <p:nvPr/>
        </p:nvSpPr>
        <p:spPr bwMode="auto">
          <a:xfrm>
            <a:off x="5338763" y="1160463"/>
            <a:ext cx="576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rPr>
              <a:t>10</a:t>
            </a:r>
            <a:r>
              <a:rPr lang="en-US" altLang="ja-JP" sz="2000" b="1" baseline="30000">
                <a:solidFill>
                  <a:srgbClr val="000000"/>
                </a:solidFill>
              </a:rPr>
              <a:t>-4</a:t>
            </a:r>
          </a:p>
        </p:txBody>
      </p:sp>
      <p:graphicFrame>
        <p:nvGraphicFramePr>
          <p:cNvPr id="31764" name="Object 1045"/>
          <p:cNvGraphicFramePr>
            <a:graphicFrameLocks noChangeAspect="1"/>
          </p:cNvGraphicFramePr>
          <p:nvPr>
            <p:extLst/>
          </p:nvPr>
        </p:nvGraphicFramePr>
        <p:xfrm>
          <a:off x="2033588" y="4022725"/>
          <a:ext cx="3065462" cy="2544763"/>
        </p:xfrm>
        <a:graphic>
          <a:graphicData uri="http://schemas.openxmlformats.org/presentationml/2006/ole">
            <mc:AlternateContent xmlns:mc="http://schemas.openxmlformats.org/markup-compatibility/2006">
              <mc:Choice xmlns:v="urn:schemas-microsoft-com:vml" Requires="v">
                <p:oleObj spid="_x0000_s4264" name="Stanford Graphics ｽﾗｲﾄﾞ" r:id="rId8" imgW="6346825" imgH="5264785" progId="StanfordGraphics">
                  <p:embed/>
                </p:oleObj>
              </mc:Choice>
              <mc:Fallback>
                <p:oleObj name="Stanford Graphics ｽﾗｲﾄﾞ" r:id="rId8" imgW="6346825" imgH="5264785" progId="StanfordGraphics">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33588" y="4022725"/>
                        <a:ext cx="3065462" cy="254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65" name="Rectangle 1049"/>
          <p:cNvSpPr>
            <a:spLocks noChangeAspect="1" noChangeArrowheads="1"/>
          </p:cNvSpPr>
          <p:nvPr/>
        </p:nvSpPr>
        <p:spPr bwMode="auto">
          <a:xfrm>
            <a:off x="3228975" y="6461125"/>
            <a:ext cx="995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rPr>
              <a:t>V</a:t>
            </a:r>
            <a:r>
              <a:rPr lang="en-US" altLang="ja-JP" sz="2000" b="1" baseline="-25000">
                <a:solidFill>
                  <a:srgbClr val="000000"/>
                </a:solidFill>
              </a:rPr>
              <a:t>DS</a:t>
            </a:r>
            <a:r>
              <a:rPr lang="en-US" altLang="ja-JP" sz="2000" b="1">
                <a:solidFill>
                  <a:srgbClr val="000000"/>
                </a:solidFill>
              </a:rPr>
              <a:t> (V)</a:t>
            </a:r>
          </a:p>
        </p:txBody>
      </p:sp>
      <p:sp>
        <p:nvSpPr>
          <p:cNvPr id="31766" name="Rectangle 1051"/>
          <p:cNvSpPr>
            <a:spLocks noChangeAspect="1" noChangeArrowheads="1"/>
          </p:cNvSpPr>
          <p:nvPr/>
        </p:nvSpPr>
        <p:spPr bwMode="auto">
          <a:xfrm rot="16200000">
            <a:off x="1356519" y="4988719"/>
            <a:ext cx="10556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rPr>
              <a:t>I</a:t>
            </a:r>
            <a:r>
              <a:rPr lang="en-US" altLang="ja-JP" sz="2000" b="1" baseline="-25000">
                <a:solidFill>
                  <a:srgbClr val="000000"/>
                </a:solidFill>
              </a:rPr>
              <a:t>DS</a:t>
            </a:r>
            <a:r>
              <a:rPr lang="en-US" altLang="ja-JP" sz="2000" b="1">
                <a:solidFill>
                  <a:srgbClr val="000000"/>
                </a:solidFill>
              </a:rPr>
              <a:t> (</a:t>
            </a:r>
            <a:r>
              <a:rPr lang="en-US" altLang="ja-JP" sz="2000" b="1">
                <a:solidFill>
                  <a:srgbClr val="000000"/>
                </a:solidFill>
                <a:sym typeface="Symbol" pitchFamily="18" charset="2"/>
              </a:rPr>
              <a:t></a:t>
            </a:r>
            <a:r>
              <a:rPr lang="en-US" altLang="ja-JP" sz="2000" b="1">
                <a:solidFill>
                  <a:srgbClr val="000000"/>
                </a:solidFill>
              </a:rPr>
              <a:t>A)</a:t>
            </a:r>
          </a:p>
        </p:txBody>
      </p:sp>
      <p:sp>
        <p:nvSpPr>
          <p:cNvPr id="31767" name="Text Box 1050"/>
          <p:cNvSpPr txBox="1">
            <a:spLocks noChangeAspect="1" noChangeArrowheads="1"/>
          </p:cNvSpPr>
          <p:nvPr/>
        </p:nvSpPr>
        <p:spPr bwMode="auto">
          <a:xfrm>
            <a:off x="2562225" y="4343400"/>
            <a:ext cx="1427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rPr>
              <a:t>V</a:t>
            </a:r>
            <a:r>
              <a:rPr lang="en-US" altLang="ja-JP" sz="2000" b="1" baseline="-25000">
                <a:solidFill>
                  <a:srgbClr val="000000"/>
                </a:solidFill>
              </a:rPr>
              <a:t>GS</a:t>
            </a:r>
            <a:r>
              <a:rPr lang="en-US" altLang="ja-JP" sz="2000" b="1">
                <a:solidFill>
                  <a:srgbClr val="000000"/>
                </a:solidFill>
              </a:rPr>
              <a:t>=2–20V</a:t>
            </a:r>
          </a:p>
        </p:txBody>
      </p:sp>
      <p:graphicFrame>
        <p:nvGraphicFramePr>
          <p:cNvPr id="31768" name="Object 1046"/>
          <p:cNvGraphicFramePr>
            <a:graphicFrameLocks noChangeAspect="1"/>
          </p:cNvGraphicFramePr>
          <p:nvPr>
            <p:extLst/>
          </p:nvPr>
        </p:nvGraphicFramePr>
        <p:xfrm>
          <a:off x="5418138" y="3843338"/>
          <a:ext cx="3263900" cy="2722562"/>
        </p:xfrm>
        <a:graphic>
          <a:graphicData uri="http://schemas.openxmlformats.org/presentationml/2006/ole">
            <mc:AlternateContent xmlns:mc="http://schemas.openxmlformats.org/markup-compatibility/2006">
              <mc:Choice xmlns:v="urn:schemas-microsoft-com:vml" Requires="v">
                <p:oleObj spid="_x0000_s4265" name="Stanford Graphics ｽﾗｲﾄﾞ" r:id="rId10" imgW="6758940" imgH="5644515" progId="StanfordGraphics">
                  <p:embed/>
                </p:oleObj>
              </mc:Choice>
              <mc:Fallback>
                <p:oleObj name="Stanford Graphics ｽﾗｲﾄﾞ" r:id="rId10" imgW="6758940" imgH="5644515" progId="StanfordGraphics">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8138" y="3843338"/>
                        <a:ext cx="3263900" cy="272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69" name="Text Box 1047"/>
          <p:cNvSpPr txBox="1">
            <a:spLocks noChangeAspect="1" noChangeArrowheads="1"/>
          </p:cNvSpPr>
          <p:nvPr/>
        </p:nvSpPr>
        <p:spPr bwMode="auto">
          <a:xfrm>
            <a:off x="6981825" y="4202113"/>
            <a:ext cx="1066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1800" b="1">
                <a:solidFill>
                  <a:srgbClr val="000000"/>
                </a:solidFill>
              </a:rPr>
              <a:t>V</a:t>
            </a:r>
            <a:r>
              <a:rPr lang="en-US" altLang="ja-JP" sz="1800" b="1" baseline="-25000">
                <a:solidFill>
                  <a:srgbClr val="000000"/>
                </a:solidFill>
              </a:rPr>
              <a:t>DS</a:t>
            </a:r>
            <a:r>
              <a:rPr lang="en-US" altLang="ja-JP" sz="1800" b="1">
                <a:solidFill>
                  <a:srgbClr val="000000"/>
                </a:solidFill>
              </a:rPr>
              <a:t>=10V</a:t>
            </a:r>
          </a:p>
        </p:txBody>
      </p:sp>
      <p:sp>
        <p:nvSpPr>
          <p:cNvPr id="31770" name="Rectangle 1048"/>
          <p:cNvSpPr>
            <a:spLocks noChangeAspect="1" noChangeArrowheads="1"/>
          </p:cNvSpPr>
          <p:nvPr/>
        </p:nvSpPr>
        <p:spPr bwMode="auto">
          <a:xfrm>
            <a:off x="6961188" y="6473825"/>
            <a:ext cx="1004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rPr>
              <a:t>V</a:t>
            </a:r>
            <a:r>
              <a:rPr lang="en-US" altLang="ja-JP" sz="2000" b="1" baseline="-25000">
                <a:solidFill>
                  <a:srgbClr val="000000"/>
                </a:solidFill>
              </a:rPr>
              <a:t>GS</a:t>
            </a:r>
            <a:r>
              <a:rPr lang="en-US" altLang="ja-JP" sz="2000" b="1">
                <a:solidFill>
                  <a:srgbClr val="000000"/>
                </a:solidFill>
              </a:rPr>
              <a:t> (V)</a:t>
            </a:r>
          </a:p>
        </p:txBody>
      </p:sp>
      <p:sp>
        <p:nvSpPr>
          <p:cNvPr id="31771" name="Rectangle 1052"/>
          <p:cNvSpPr>
            <a:spLocks noChangeAspect="1" noChangeArrowheads="1"/>
          </p:cNvSpPr>
          <p:nvPr/>
        </p:nvSpPr>
        <p:spPr bwMode="auto">
          <a:xfrm rot="16200000">
            <a:off x="4766469" y="4909344"/>
            <a:ext cx="9096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rPr>
              <a:t>I</a:t>
            </a:r>
            <a:r>
              <a:rPr lang="en-US" altLang="ja-JP" sz="2000" b="1" baseline="-25000">
                <a:solidFill>
                  <a:srgbClr val="000000"/>
                </a:solidFill>
              </a:rPr>
              <a:t>DS</a:t>
            </a:r>
            <a:r>
              <a:rPr lang="en-US" altLang="ja-JP" sz="2000" b="1">
                <a:solidFill>
                  <a:srgbClr val="000000"/>
                </a:solidFill>
              </a:rPr>
              <a:t> (A)</a:t>
            </a:r>
          </a:p>
        </p:txBody>
      </p:sp>
      <p:sp>
        <p:nvSpPr>
          <p:cNvPr id="31772" name="Rectangle 1052"/>
          <p:cNvSpPr>
            <a:spLocks noChangeAspect="1" noChangeArrowheads="1"/>
          </p:cNvSpPr>
          <p:nvPr/>
        </p:nvSpPr>
        <p:spPr bwMode="auto">
          <a:xfrm rot="16200000">
            <a:off x="4744244" y="2166144"/>
            <a:ext cx="9096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rPr>
              <a:t>I</a:t>
            </a:r>
            <a:r>
              <a:rPr lang="en-US" altLang="ja-JP" sz="2000" b="1" baseline="-25000">
                <a:solidFill>
                  <a:srgbClr val="000000"/>
                </a:solidFill>
              </a:rPr>
              <a:t>DS</a:t>
            </a:r>
            <a:r>
              <a:rPr lang="en-US" altLang="ja-JP" sz="2000" b="1">
                <a:solidFill>
                  <a:srgbClr val="000000"/>
                </a:solidFill>
              </a:rPr>
              <a:t> (A)</a:t>
            </a:r>
          </a:p>
        </p:txBody>
      </p:sp>
      <p:sp>
        <p:nvSpPr>
          <p:cNvPr id="31774" name="Rectangle 30"/>
          <p:cNvSpPr>
            <a:spLocks noChangeArrowheads="1"/>
          </p:cNvSpPr>
          <p:nvPr/>
        </p:nvSpPr>
        <p:spPr bwMode="auto">
          <a:xfrm>
            <a:off x="8429625" y="1752600"/>
            <a:ext cx="1524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ja-JP" sz="2400" b="1">
              <a:solidFill>
                <a:srgbClr val="0000FF"/>
              </a:solidFill>
              <a:ea typeface="HG丸ｺﾞｼｯｸM-PRO" pitchFamily="50" charset="-128"/>
            </a:endParaRPr>
          </a:p>
        </p:txBody>
      </p:sp>
      <p:sp>
        <p:nvSpPr>
          <p:cNvPr id="31775" name="Text Box 1047"/>
          <p:cNvSpPr txBox="1">
            <a:spLocks noChangeAspect="1" noChangeArrowheads="1"/>
          </p:cNvSpPr>
          <p:nvPr/>
        </p:nvSpPr>
        <p:spPr bwMode="auto">
          <a:xfrm>
            <a:off x="6981825" y="1690688"/>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1800" b="1" dirty="0">
                <a:solidFill>
                  <a:srgbClr val="000000"/>
                </a:solidFill>
              </a:rPr>
              <a:t>V</a:t>
            </a:r>
            <a:r>
              <a:rPr lang="en-US" altLang="ja-JP" sz="1800" b="1" baseline="-25000" dirty="0">
                <a:solidFill>
                  <a:srgbClr val="000000"/>
                </a:solidFill>
              </a:rPr>
              <a:t>DS</a:t>
            </a:r>
            <a:r>
              <a:rPr lang="en-US" altLang="ja-JP" sz="1800" b="1" dirty="0">
                <a:solidFill>
                  <a:srgbClr val="000000"/>
                </a:solidFill>
              </a:rPr>
              <a:t>=2,4,6,8,10V</a:t>
            </a:r>
          </a:p>
        </p:txBody>
      </p:sp>
      <p:sp>
        <p:nvSpPr>
          <p:cNvPr id="31776" name="Rectangle 32"/>
          <p:cNvSpPr>
            <a:spLocks noChangeArrowheads="1"/>
          </p:cNvSpPr>
          <p:nvPr/>
        </p:nvSpPr>
        <p:spPr bwMode="auto">
          <a:xfrm>
            <a:off x="0" y="717848"/>
            <a:ext cx="64736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1200" dirty="0">
                <a:solidFill>
                  <a:srgbClr val="000000"/>
                </a:solidFill>
                <a:ea typeface="ＭＳ 明朝" pitchFamily="17" charset="-128"/>
              </a:rPr>
              <a:t>a-IGZO: Top-contact, bottom gate 40nm-thick a-IGZO / 150nm-thick SiO</a:t>
            </a:r>
            <a:r>
              <a:rPr lang="en-US" altLang="ja-JP" sz="1200" baseline="-25000" dirty="0">
                <a:solidFill>
                  <a:srgbClr val="000000"/>
                </a:solidFill>
                <a:ea typeface="ＭＳ 明朝" pitchFamily="17" charset="-128"/>
              </a:rPr>
              <a:t>2</a:t>
            </a:r>
            <a:r>
              <a:rPr lang="en-US" altLang="ja-JP" sz="1200" dirty="0">
                <a:solidFill>
                  <a:srgbClr val="000000"/>
                </a:solidFill>
                <a:ea typeface="ＭＳ 明朝" pitchFamily="17" charset="-128"/>
              </a:rPr>
              <a:t> / c-Si, W/L = 300/50 (</a:t>
            </a:r>
            <a:r>
              <a:rPr lang="en-US" altLang="ja-JP" sz="1200" dirty="0">
                <a:solidFill>
                  <a:srgbClr val="000000"/>
                </a:solidFill>
                <a:ea typeface="ＭＳ 明朝" pitchFamily="17" charset="-128"/>
                <a:sym typeface="Symbol" pitchFamily="18" charset="2"/>
              </a:rPr>
              <a:t></a:t>
            </a:r>
            <a:r>
              <a:rPr lang="en-US" altLang="ja-JP" sz="1200" dirty="0">
                <a:solidFill>
                  <a:srgbClr val="000000"/>
                </a:solidFill>
                <a:ea typeface="ＭＳ 明朝" pitchFamily="17" charset="-128"/>
              </a:rPr>
              <a:t>m)</a:t>
            </a:r>
            <a:br>
              <a:rPr lang="en-US" altLang="ja-JP" sz="1200" dirty="0">
                <a:solidFill>
                  <a:srgbClr val="000000"/>
                </a:solidFill>
                <a:ea typeface="ＭＳ 明朝" pitchFamily="17" charset="-128"/>
              </a:rPr>
            </a:br>
            <a:r>
              <a:rPr lang="en-US" altLang="ja-JP" sz="1200" dirty="0" err="1">
                <a:solidFill>
                  <a:srgbClr val="000000"/>
                </a:solidFill>
                <a:ea typeface="ＭＳ 明朝" pitchFamily="17" charset="-128"/>
              </a:rPr>
              <a:t>a-Si:H</a:t>
            </a:r>
            <a:r>
              <a:rPr lang="en-US" altLang="ja-JP" sz="1200" dirty="0">
                <a:solidFill>
                  <a:srgbClr val="000000"/>
                </a:solidFill>
                <a:ea typeface="ＭＳ 明朝" pitchFamily="17" charset="-128"/>
              </a:rPr>
              <a:t>  : Inverted staggered          200nm-thick </a:t>
            </a:r>
            <a:r>
              <a:rPr lang="en-US" altLang="ja-JP" sz="1200" dirty="0" err="1">
                <a:solidFill>
                  <a:srgbClr val="000000"/>
                </a:solidFill>
                <a:ea typeface="ＭＳ 明朝" pitchFamily="17" charset="-128"/>
              </a:rPr>
              <a:t>a-Si:H</a:t>
            </a:r>
            <a:r>
              <a:rPr lang="en-US" altLang="ja-JP" sz="1200" dirty="0">
                <a:solidFill>
                  <a:srgbClr val="000000"/>
                </a:solidFill>
                <a:ea typeface="ＭＳ 明朝" pitchFamily="17" charset="-128"/>
              </a:rPr>
              <a:t> / 200nm-thick </a:t>
            </a:r>
            <a:r>
              <a:rPr lang="en-US" altLang="ja-JP" sz="1200" dirty="0" err="1">
                <a:solidFill>
                  <a:srgbClr val="000000"/>
                </a:solidFill>
                <a:ea typeface="ＭＳ 明朝" pitchFamily="17" charset="-128"/>
              </a:rPr>
              <a:t>SiN</a:t>
            </a:r>
            <a:r>
              <a:rPr lang="en-US" altLang="ja-JP" sz="1200" baseline="-25000" dirty="0" err="1">
                <a:solidFill>
                  <a:srgbClr val="000000"/>
                </a:solidFill>
                <a:ea typeface="ＭＳ 明朝" pitchFamily="17" charset="-128"/>
              </a:rPr>
              <a:t>x</a:t>
            </a:r>
            <a:r>
              <a:rPr lang="en-US" altLang="ja-JP" sz="1200" dirty="0">
                <a:solidFill>
                  <a:srgbClr val="000000"/>
                </a:solidFill>
                <a:ea typeface="ＭＳ 明朝" pitchFamily="17" charset="-128"/>
              </a:rPr>
              <a:t>, W/L = 28/6 (</a:t>
            </a:r>
            <a:r>
              <a:rPr lang="en-US" altLang="ja-JP" sz="1200" dirty="0">
                <a:solidFill>
                  <a:srgbClr val="000000"/>
                </a:solidFill>
                <a:ea typeface="ＭＳ 明朝" pitchFamily="17" charset="-128"/>
                <a:sym typeface="Symbol" pitchFamily="18" charset="2"/>
              </a:rPr>
              <a:t></a:t>
            </a:r>
            <a:r>
              <a:rPr lang="en-US" altLang="ja-JP" sz="1200" dirty="0">
                <a:solidFill>
                  <a:srgbClr val="000000"/>
                </a:solidFill>
                <a:ea typeface="ＭＳ 明朝" pitchFamily="17" charset="-128"/>
              </a:rPr>
              <a:t>m)</a:t>
            </a:r>
          </a:p>
        </p:txBody>
      </p:sp>
      <p:sp>
        <p:nvSpPr>
          <p:cNvPr id="31777" name="Rectangle 33"/>
          <p:cNvSpPr>
            <a:spLocks noChangeArrowheads="1"/>
          </p:cNvSpPr>
          <p:nvPr/>
        </p:nvSpPr>
        <p:spPr bwMode="auto">
          <a:xfrm>
            <a:off x="2311400" y="3371850"/>
            <a:ext cx="838200" cy="185738"/>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ja-JP" sz="2400" b="1">
              <a:solidFill>
                <a:srgbClr val="0000FF"/>
              </a:solidFill>
              <a:ea typeface="HG丸ｺﾞｼｯｸM-PRO" pitchFamily="50" charset="-128"/>
            </a:endParaRPr>
          </a:p>
        </p:txBody>
      </p:sp>
      <p:sp>
        <p:nvSpPr>
          <p:cNvPr id="2" name="正方形/長方形 1"/>
          <p:cNvSpPr/>
          <p:nvPr/>
        </p:nvSpPr>
        <p:spPr>
          <a:xfrm>
            <a:off x="4427984" y="426150"/>
            <a:ext cx="4728026" cy="338554"/>
          </a:xfrm>
          <a:prstGeom prst="rect">
            <a:avLst/>
          </a:prstGeom>
        </p:spPr>
        <p:txBody>
          <a:bodyPr wrap="none">
            <a:spAutoFit/>
          </a:bodyPr>
          <a:lstStyle/>
          <a:p>
            <a:pPr fontAlgn="base">
              <a:spcBef>
                <a:spcPct val="0"/>
              </a:spcBef>
              <a:spcAft>
                <a:spcPct val="0"/>
              </a:spcAft>
            </a:pPr>
            <a:r>
              <a:rPr lang="en-US" altLang="ja-JP" sz="1600" dirty="0" err="1">
                <a:solidFill>
                  <a:srgbClr val="000000"/>
                </a:solidFill>
                <a:ea typeface="ＭＳ 明朝" pitchFamily="17" charset="-128"/>
              </a:rPr>
              <a:t>Kamiya</a:t>
            </a:r>
            <a:r>
              <a:rPr lang="en-US" altLang="ja-JP" sz="1600" dirty="0">
                <a:solidFill>
                  <a:srgbClr val="000000"/>
                </a:solidFill>
                <a:ea typeface="ＭＳ 明朝" pitchFamily="17" charset="-128"/>
              </a:rPr>
              <a:t> et al., Sci. Technol. Adv. Mater. (2010) in print</a:t>
            </a:r>
            <a:endParaRPr lang="ja-JP" altLang="en-US" sz="1600" dirty="0">
              <a:solidFill>
                <a:srgbClr val="000000"/>
              </a:solidFill>
            </a:endParaRPr>
          </a:p>
        </p:txBody>
      </p:sp>
      <p:sp>
        <p:nvSpPr>
          <p:cNvPr id="3" name="正方形/長方形 2"/>
          <p:cNvSpPr/>
          <p:nvPr/>
        </p:nvSpPr>
        <p:spPr>
          <a:xfrm>
            <a:off x="77199" y="2108756"/>
            <a:ext cx="1598515" cy="584775"/>
          </a:xfrm>
          <a:prstGeom prst="rect">
            <a:avLst/>
          </a:prstGeom>
        </p:spPr>
        <p:txBody>
          <a:bodyPr wrap="none">
            <a:spAutoFit/>
          </a:bodyPr>
          <a:lstStyle/>
          <a:p>
            <a:r>
              <a:rPr lang="en-US" altLang="ja-JP" sz="3200" b="1" dirty="0">
                <a:solidFill>
                  <a:srgbClr val="FF0000"/>
                </a:solidFill>
              </a:rPr>
              <a:t>a-IGZO</a:t>
            </a:r>
            <a:endParaRPr lang="ja-JP" altLang="en-US" sz="3200" b="1" dirty="0">
              <a:solidFill>
                <a:srgbClr val="FF0000"/>
              </a:solidFill>
            </a:endParaRPr>
          </a:p>
        </p:txBody>
      </p:sp>
      <p:sp>
        <p:nvSpPr>
          <p:cNvPr id="32" name="正方形/長方形 31"/>
          <p:cNvSpPr/>
          <p:nvPr/>
        </p:nvSpPr>
        <p:spPr>
          <a:xfrm>
            <a:off x="229598" y="4894768"/>
            <a:ext cx="1322798" cy="584775"/>
          </a:xfrm>
          <a:prstGeom prst="rect">
            <a:avLst/>
          </a:prstGeom>
        </p:spPr>
        <p:txBody>
          <a:bodyPr wrap="none">
            <a:spAutoFit/>
          </a:bodyPr>
          <a:lstStyle/>
          <a:p>
            <a:r>
              <a:rPr lang="en-US" altLang="ja-JP" sz="3200" b="1" dirty="0" err="1">
                <a:solidFill>
                  <a:srgbClr val="FF0000"/>
                </a:solidFill>
              </a:rPr>
              <a:t>a-Si:H</a:t>
            </a:r>
            <a:endParaRPr lang="ja-JP" altLang="en-US" sz="3200" b="1" dirty="0">
              <a:solidFill>
                <a:srgbClr val="FF0000"/>
              </a:solidFill>
            </a:endParaRPr>
          </a:p>
        </p:txBody>
      </p:sp>
    </p:spTree>
    <p:extLst>
      <p:ext uri="{BB962C8B-B14F-4D97-AF65-F5344CB8AC3E}">
        <p14:creationId xmlns:p14="http://schemas.microsoft.com/office/powerpoint/2010/main" val="1866008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588" y="4571738"/>
            <a:ext cx="2881968" cy="1985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正方形/長方形 35"/>
          <p:cNvSpPr>
            <a:spLocks noChangeArrowheads="1"/>
          </p:cNvSpPr>
          <p:nvPr/>
        </p:nvSpPr>
        <p:spPr bwMode="auto">
          <a:xfrm>
            <a:off x="4954474" y="3861086"/>
            <a:ext cx="186949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400" b="1" dirty="0">
                <a:solidFill>
                  <a:srgbClr val="FF0000"/>
                </a:solidFill>
                <a:latin typeface="Times New Roman" pitchFamily="18" charset="0"/>
                <a:cs typeface="Times New Roman" panose="02020603050405020304" pitchFamily="18" charset="0"/>
              </a:rPr>
              <a:t>PN-K321</a:t>
            </a:r>
            <a:br>
              <a:rPr lang="en-US" altLang="ja-JP" sz="1400" b="1" dirty="0">
                <a:solidFill>
                  <a:srgbClr val="FF0000"/>
                </a:solidFill>
                <a:latin typeface="Times New Roman" pitchFamily="18" charset="0"/>
                <a:cs typeface="Times New Roman" panose="02020603050405020304" pitchFamily="18" charset="0"/>
              </a:rPr>
            </a:br>
            <a:r>
              <a:rPr lang="en-US" altLang="ja-JP" sz="1400" b="1" dirty="0">
                <a:solidFill>
                  <a:srgbClr val="FF0000"/>
                </a:solidFill>
                <a:latin typeface="Times New Roman" pitchFamily="18" charset="0"/>
                <a:cs typeface="Times New Roman" panose="02020603050405020304" pitchFamily="18" charset="0"/>
              </a:rPr>
              <a:t>32”, 3,840</a:t>
            </a:r>
            <a:r>
              <a:rPr lang="en-US" altLang="ja-JP" sz="1400" b="1" dirty="0">
                <a:solidFill>
                  <a:srgbClr val="FF0000"/>
                </a:solidFill>
                <a:latin typeface="Times New Roman" pitchFamily="18" charset="0"/>
                <a:cs typeface="Times New Roman" panose="02020603050405020304" pitchFamily="18" charset="0"/>
                <a:sym typeface="Symbol" pitchFamily="18" charset="2"/>
              </a:rPr>
              <a:t></a:t>
            </a:r>
            <a:r>
              <a:rPr lang="en-US" altLang="ja-JP" sz="1400" b="1" dirty="0">
                <a:solidFill>
                  <a:srgbClr val="FF0000"/>
                </a:solidFill>
                <a:latin typeface="Times New Roman" pitchFamily="18" charset="0"/>
                <a:cs typeface="Times New Roman" panose="02020603050405020304" pitchFamily="18" charset="0"/>
              </a:rPr>
              <a:t>2,160 LCD</a:t>
            </a:r>
            <a:br>
              <a:rPr lang="en-US" altLang="ja-JP" sz="1400" b="1" dirty="0">
                <a:solidFill>
                  <a:srgbClr val="FF0000"/>
                </a:solidFill>
                <a:latin typeface="Times New Roman" pitchFamily="18" charset="0"/>
                <a:cs typeface="Times New Roman" panose="02020603050405020304" pitchFamily="18" charset="0"/>
              </a:rPr>
            </a:br>
            <a:r>
              <a:rPr lang="en-US" altLang="ja-JP" sz="1400" b="1" dirty="0" smtClean="0">
                <a:solidFill>
                  <a:srgbClr val="FF0000"/>
                </a:solidFill>
                <a:latin typeface="Times New Roman" pitchFamily="18" charset="0"/>
                <a:cs typeface="Times New Roman" panose="02020603050405020304" pitchFamily="18" charset="0"/>
              </a:rPr>
              <a:t>(</a:t>
            </a:r>
            <a:r>
              <a:rPr lang="ja-JP" altLang="en-US" sz="1400" b="1" dirty="0">
                <a:solidFill>
                  <a:srgbClr val="FF0000"/>
                </a:solidFill>
                <a:latin typeface="Times New Roman" pitchFamily="18" charset="0"/>
                <a:cs typeface="Times New Roman" panose="02020603050405020304" pitchFamily="18" charset="0"/>
              </a:rPr>
              <a:t>ｼｬｰﾌﾟ</a:t>
            </a:r>
            <a:r>
              <a:rPr lang="en-US" altLang="ja-JP" sz="1400" b="1" dirty="0" smtClean="0">
                <a:solidFill>
                  <a:srgbClr val="FF0000"/>
                </a:solidFill>
                <a:latin typeface="Times New Roman" pitchFamily="18" charset="0"/>
                <a:cs typeface="Times New Roman" panose="02020603050405020304" pitchFamily="18" charset="0"/>
              </a:rPr>
              <a:t>, </a:t>
            </a:r>
            <a:r>
              <a:rPr lang="en-US" altLang="ja-JP" sz="1400" b="1" dirty="0">
                <a:solidFill>
                  <a:srgbClr val="FF0000"/>
                </a:solidFill>
                <a:latin typeface="Times New Roman" pitchFamily="18" charset="0"/>
                <a:cs typeface="Times New Roman" panose="02020603050405020304" pitchFamily="18" charset="0"/>
              </a:rPr>
              <a:t>2013/2/15)</a:t>
            </a:r>
          </a:p>
        </p:txBody>
      </p:sp>
      <p:sp>
        <p:nvSpPr>
          <p:cNvPr id="46085" name="Rectangle 11"/>
          <p:cNvSpPr>
            <a:spLocks noChangeArrowheads="1"/>
          </p:cNvSpPr>
          <p:nvPr/>
        </p:nvSpPr>
        <p:spPr bwMode="auto">
          <a:xfrm>
            <a:off x="222760" y="3396734"/>
            <a:ext cx="888574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a:endParaRPr lang="ja-JP" altLang="ja-JP">
              <a:solidFill>
                <a:srgbClr val="FF0000"/>
              </a:solidFill>
              <a:latin typeface="Times New Roman" pitchFamily="18" charset="0"/>
              <a:ea typeface="HG丸ｺﾞｼｯｸM-PRO" pitchFamily="50" charset="-128"/>
              <a:cs typeface="Times New Roman" panose="02020603050405020304" pitchFamily="18" charset="0"/>
            </a:endParaRPr>
          </a:p>
        </p:txBody>
      </p:sp>
      <p:sp>
        <p:nvSpPr>
          <p:cNvPr id="46087" name="Rectangle 6"/>
          <p:cNvSpPr>
            <a:spLocks noGrp="1" noChangeArrowheads="1"/>
          </p:cNvSpPr>
          <p:nvPr>
            <p:ph type="title" idx="4294967295"/>
          </p:nvPr>
        </p:nvSpPr>
        <p:spPr>
          <a:xfrm>
            <a:off x="0" y="0"/>
            <a:ext cx="9144000" cy="914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ja-JP" altLang="en-US" sz="3600" b="1" dirty="0" smtClean="0">
                <a:solidFill>
                  <a:srgbClr val="0000FF"/>
                </a:solidFill>
                <a:latin typeface="Times New Roman" panose="02020603050405020304" pitchFamily="18" charset="0"/>
                <a:cs typeface="Times New Roman" pitchFamily="18" charset="0"/>
              </a:rPr>
              <a:t>すでに市販されている</a:t>
            </a:r>
            <a:r>
              <a:rPr lang="en-US" altLang="ja-JP" sz="3600" b="1" dirty="0" smtClean="0">
                <a:solidFill>
                  <a:srgbClr val="0000FF"/>
                </a:solidFill>
                <a:latin typeface="Times New Roman" panose="02020603050405020304" pitchFamily="18" charset="0"/>
                <a:cs typeface="Times New Roman" pitchFamily="18" charset="0"/>
              </a:rPr>
              <a:t>IGZO TFT</a:t>
            </a:r>
            <a:r>
              <a:rPr lang="ja-JP" altLang="en-US" sz="3600" b="1" dirty="0" smtClean="0">
                <a:solidFill>
                  <a:srgbClr val="0000FF"/>
                </a:solidFill>
                <a:latin typeface="Times New Roman" panose="02020603050405020304" pitchFamily="18" charset="0"/>
                <a:cs typeface="Times New Roman" pitchFamily="18" charset="0"/>
              </a:rPr>
              <a:t>製品</a:t>
            </a:r>
            <a:endParaRPr lang="en-US" altLang="ja-JP" sz="3600" b="1" dirty="0">
              <a:solidFill>
                <a:srgbClr val="0000FF"/>
              </a:solidFill>
              <a:latin typeface="Times New Roman" pitchFamily="18" charset="0"/>
              <a:ea typeface="HG丸ｺﾞｼｯｸM-PRO" pitchFamily="50" charset="-128"/>
              <a:cs typeface="Times New Roman" pitchFamily="18" charset="0"/>
            </a:endParaRPr>
          </a:p>
        </p:txBody>
      </p:sp>
      <p:sp>
        <p:nvSpPr>
          <p:cNvPr id="46092" name="Rectangle 9"/>
          <p:cNvSpPr>
            <a:spLocks noChangeArrowheads="1"/>
          </p:cNvSpPr>
          <p:nvPr/>
        </p:nvSpPr>
        <p:spPr bwMode="auto">
          <a:xfrm>
            <a:off x="345504" y="1052736"/>
            <a:ext cx="8763000" cy="8382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a:endParaRPr lang="ja-JP" altLang="ja-JP">
              <a:solidFill>
                <a:srgbClr val="FF0000"/>
              </a:solidFill>
              <a:latin typeface="Times New Roman" pitchFamily="18" charset="0"/>
              <a:ea typeface="HG丸ｺﾞｼｯｸM-PRO" pitchFamily="50" charset="-128"/>
              <a:cs typeface="Times New Roman" panose="02020603050405020304" pitchFamily="18" charset="0"/>
            </a:endParaRPr>
          </a:p>
        </p:txBody>
      </p:sp>
      <p:sp>
        <p:nvSpPr>
          <p:cNvPr id="46095" name="Text Box 13"/>
          <p:cNvSpPr txBox="1">
            <a:spLocks noChangeArrowheads="1"/>
          </p:cNvSpPr>
          <p:nvPr/>
        </p:nvSpPr>
        <p:spPr bwMode="auto">
          <a:xfrm>
            <a:off x="179512" y="1178168"/>
            <a:ext cx="2209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1400" b="1" dirty="0" smtClean="0">
                <a:solidFill>
                  <a:srgbClr val="FF0000"/>
                </a:solidFill>
                <a:latin typeface="Times New Roman" panose="02020603050405020304" pitchFamily="18" charset="0"/>
                <a:cs typeface="Times New Roman" panose="02020603050405020304" pitchFamily="18" charset="0"/>
              </a:rPr>
              <a:t>新</a:t>
            </a:r>
            <a:r>
              <a:rPr lang="en-US" altLang="ja-JP" sz="1400" b="1" dirty="0" smtClean="0">
                <a:solidFill>
                  <a:srgbClr val="FF0000"/>
                </a:solidFill>
                <a:latin typeface="Times New Roman" panose="02020603050405020304" pitchFamily="18" charset="0"/>
                <a:cs typeface="Times New Roman" panose="02020603050405020304" pitchFamily="18" charset="0"/>
              </a:rPr>
              <a:t>iPad</a:t>
            </a:r>
            <a:r>
              <a:rPr lang="ja-JP" altLang="en-US" sz="1400" b="1" dirty="0" smtClean="0">
                <a:solidFill>
                  <a:srgbClr val="FF0000"/>
                </a:solidFill>
                <a:latin typeface="Times New Roman" panose="02020603050405020304" pitchFamily="18" charset="0"/>
                <a:cs typeface="Times New Roman" panose="02020603050405020304" pitchFamily="18" charset="0"/>
              </a:rPr>
              <a:t>のレティナﾃﾞｨｽﾌﾟﾚｲ</a:t>
            </a:r>
            <a:r>
              <a:rPr lang="en-US" altLang="ja-JP" sz="1400" b="1" dirty="0" smtClean="0">
                <a:solidFill>
                  <a:srgbClr val="FF0000"/>
                </a:solidFill>
                <a:latin typeface="Times New Roman" panose="02020603050405020304" pitchFamily="18" charset="0"/>
                <a:cs typeface="Times New Roman" panose="02020603050405020304" pitchFamily="18" charset="0"/>
              </a:rPr>
              <a:t/>
            </a:r>
            <a:br>
              <a:rPr lang="en-US" altLang="ja-JP" sz="1400" b="1" dirty="0" smtClean="0">
                <a:solidFill>
                  <a:srgbClr val="FF0000"/>
                </a:solidFill>
                <a:latin typeface="Times New Roman" panose="02020603050405020304" pitchFamily="18" charset="0"/>
                <a:cs typeface="Times New Roman" panose="02020603050405020304" pitchFamily="18" charset="0"/>
              </a:rPr>
            </a:br>
            <a:r>
              <a:rPr lang="en-US" altLang="ja-JP" sz="1400" b="1" dirty="0" smtClean="0">
                <a:solidFill>
                  <a:srgbClr val="FF0000"/>
                </a:solidFill>
                <a:latin typeface="Times New Roman" panose="02020603050405020304" pitchFamily="18" charset="0"/>
                <a:cs typeface="Times New Roman" panose="02020603050405020304" pitchFamily="18" charset="0"/>
              </a:rPr>
              <a:t>9.7”, 2,048</a:t>
            </a:r>
            <a:r>
              <a:rPr lang="en-US" altLang="ja-JP" sz="1400" b="1" dirty="0" smtClean="0">
                <a:solidFill>
                  <a:srgbClr val="FF0000"/>
                </a:solidFill>
                <a:latin typeface="Times New Roman" pitchFamily="18" charset="0"/>
                <a:cs typeface="Times New Roman" panose="02020603050405020304" pitchFamily="18" charset="0"/>
                <a:sym typeface="Symbol" pitchFamily="18" charset="2"/>
              </a:rPr>
              <a:t></a:t>
            </a:r>
            <a:r>
              <a:rPr lang="en-US" altLang="ja-JP" sz="1400" b="1" dirty="0" smtClean="0">
                <a:solidFill>
                  <a:srgbClr val="FF0000"/>
                </a:solidFill>
                <a:latin typeface="Times New Roman" pitchFamily="18" charset="0"/>
                <a:cs typeface="Times New Roman" panose="02020603050405020304" pitchFamily="18" charset="0"/>
              </a:rPr>
              <a:t>1,536, 264ppi</a:t>
            </a:r>
            <a:br>
              <a:rPr lang="en-US" altLang="ja-JP" sz="1400" b="1" dirty="0" smtClean="0">
                <a:solidFill>
                  <a:srgbClr val="FF0000"/>
                </a:solidFill>
                <a:latin typeface="Times New Roman" pitchFamily="18" charset="0"/>
                <a:cs typeface="Times New Roman" panose="02020603050405020304" pitchFamily="18" charset="0"/>
              </a:rPr>
            </a:br>
            <a:r>
              <a:rPr lang="en-US" altLang="ja-JP" sz="1400" b="1" dirty="0" smtClean="0">
                <a:solidFill>
                  <a:srgbClr val="FF0000"/>
                </a:solidFill>
                <a:latin typeface="Times New Roman" pitchFamily="18" charset="0"/>
                <a:cs typeface="Times New Roman" panose="02020603050405020304" pitchFamily="18" charset="0"/>
              </a:rPr>
              <a:t>(</a:t>
            </a:r>
            <a:r>
              <a:rPr lang="ja-JP" altLang="en-US" sz="1400" b="1" dirty="0">
                <a:solidFill>
                  <a:srgbClr val="FF0000"/>
                </a:solidFill>
                <a:latin typeface="Times New Roman" pitchFamily="18" charset="0"/>
                <a:cs typeface="Times New Roman" panose="02020603050405020304" pitchFamily="18" charset="0"/>
              </a:rPr>
              <a:t>ｼｬｰﾌﾟ</a:t>
            </a:r>
            <a:r>
              <a:rPr lang="en-US" altLang="ja-JP" sz="1400" b="1" dirty="0" smtClean="0">
                <a:solidFill>
                  <a:srgbClr val="FF0000"/>
                </a:solidFill>
                <a:latin typeface="Times New Roman" pitchFamily="18" charset="0"/>
                <a:cs typeface="Times New Roman" panose="02020603050405020304" pitchFamily="18" charset="0"/>
              </a:rPr>
              <a:t>, 2012/3-4?)</a:t>
            </a:r>
          </a:p>
        </p:txBody>
      </p:sp>
      <p:pic>
        <p:nvPicPr>
          <p:cNvPr id="64675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410" y="1870443"/>
            <a:ext cx="2397483" cy="305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図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6101" y="1889760"/>
            <a:ext cx="1950720" cy="1463040"/>
          </a:xfrm>
          <a:prstGeom prst="rect">
            <a:avLst/>
          </a:prstGeom>
        </p:spPr>
      </p:pic>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3238" y="1889760"/>
            <a:ext cx="1950720" cy="1463040"/>
          </a:xfrm>
          <a:prstGeom prst="rect">
            <a:avLst/>
          </a:prstGeom>
        </p:spPr>
      </p:pic>
      <p:sp>
        <p:nvSpPr>
          <p:cNvPr id="25" name="正方形/長方形 34"/>
          <p:cNvSpPr>
            <a:spLocks noChangeArrowheads="1"/>
          </p:cNvSpPr>
          <p:nvPr/>
        </p:nvSpPr>
        <p:spPr bwMode="auto">
          <a:xfrm>
            <a:off x="2588446" y="962725"/>
            <a:ext cx="21937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400" b="1" dirty="0">
                <a:solidFill>
                  <a:srgbClr val="FF0000"/>
                </a:solidFill>
                <a:latin typeface="Times New Roman" pitchFamily="18" charset="0"/>
                <a:cs typeface="Times New Roman" panose="02020603050405020304" pitchFamily="18" charset="0"/>
              </a:rPr>
              <a:t>AQUOS PHONE ZETA</a:t>
            </a:r>
            <a:r>
              <a:rPr lang="ja-JP" altLang="en-US" sz="1400" b="1" dirty="0">
                <a:solidFill>
                  <a:srgbClr val="FF0000"/>
                </a:solidFill>
                <a:latin typeface="Times New Roman" pitchFamily="18" charset="0"/>
                <a:cs typeface="Times New Roman" panose="02020603050405020304" pitchFamily="18" charset="0"/>
              </a:rPr>
              <a:t> </a:t>
            </a:r>
            <a:r>
              <a:rPr lang="en-US" altLang="ja-JP" sz="1400" b="1" dirty="0">
                <a:solidFill>
                  <a:srgbClr val="FF0000"/>
                </a:solidFill>
                <a:latin typeface="Times New Roman" pitchFamily="18" charset="0"/>
                <a:cs typeface="Times New Roman" panose="02020603050405020304" pitchFamily="18" charset="0"/>
              </a:rPr>
              <a:t/>
            </a:r>
            <a:br>
              <a:rPr lang="en-US" altLang="ja-JP" sz="1400" b="1" dirty="0">
                <a:solidFill>
                  <a:srgbClr val="FF0000"/>
                </a:solidFill>
                <a:latin typeface="Times New Roman" pitchFamily="18" charset="0"/>
                <a:cs typeface="Times New Roman" panose="02020603050405020304" pitchFamily="18" charset="0"/>
              </a:rPr>
            </a:br>
            <a:r>
              <a:rPr lang="en-US" altLang="ja-JP" sz="1400" b="1" dirty="0">
                <a:solidFill>
                  <a:srgbClr val="FF0000"/>
                </a:solidFill>
                <a:latin typeface="Times New Roman" pitchFamily="18" charset="0"/>
                <a:cs typeface="Times New Roman" panose="02020603050405020304" pitchFamily="18" charset="0"/>
              </a:rPr>
              <a:t>SH-02E</a:t>
            </a:r>
            <a:br>
              <a:rPr lang="en-US" altLang="ja-JP" sz="1400" b="1" dirty="0">
                <a:solidFill>
                  <a:srgbClr val="FF0000"/>
                </a:solidFill>
                <a:latin typeface="Times New Roman" pitchFamily="18" charset="0"/>
                <a:cs typeface="Times New Roman" panose="02020603050405020304" pitchFamily="18" charset="0"/>
              </a:rPr>
            </a:br>
            <a:r>
              <a:rPr lang="en-US" altLang="ja-JP" sz="1400" b="1" dirty="0">
                <a:solidFill>
                  <a:srgbClr val="FF0000"/>
                </a:solidFill>
                <a:latin typeface="Times New Roman" pitchFamily="18" charset="0"/>
                <a:cs typeface="Times New Roman" panose="02020603050405020304" pitchFamily="18" charset="0"/>
              </a:rPr>
              <a:t>4.9”, 720</a:t>
            </a:r>
            <a:r>
              <a:rPr lang="en-US" altLang="ja-JP" sz="1400" b="1" dirty="0">
                <a:solidFill>
                  <a:srgbClr val="FF0000"/>
                </a:solidFill>
                <a:latin typeface="Times New Roman" pitchFamily="18" charset="0"/>
                <a:cs typeface="Times New Roman" panose="02020603050405020304" pitchFamily="18" charset="0"/>
                <a:sym typeface="Symbol" pitchFamily="18" charset="2"/>
              </a:rPr>
              <a:t></a:t>
            </a:r>
            <a:r>
              <a:rPr lang="en-US" altLang="ja-JP" sz="1400" b="1" dirty="0">
                <a:solidFill>
                  <a:srgbClr val="FF0000"/>
                </a:solidFill>
                <a:latin typeface="Times New Roman" pitchFamily="18" charset="0"/>
                <a:cs typeface="Times New Roman" panose="02020603050405020304" pitchFamily="18" charset="0"/>
              </a:rPr>
              <a:t>1,280 LCD </a:t>
            </a:r>
            <a:br>
              <a:rPr lang="en-US" altLang="ja-JP" sz="1400" b="1" dirty="0">
                <a:solidFill>
                  <a:srgbClr val="FF0000"/>
                </a:solidFill>
                <a:latin typeface="Times New Roman" pitchFamily="18" charset="0"/>
                <a:cs typeface="Times New Roman" panose="02020603050405020304" pitchFamily="18" charset="0"/>
              </a:rPr>
            </a:br>
            <a:r>
              <a:rPr lang="en-US" altLang="ja-JP" sz="1400" b="1" dirty="0" smtClean="0">
                <a:solidFill>
                  <a:srgbClr val="FF0000"/>
                </a:solidFill>
                <a:latin typeface="Times New Roman" pitchFamily="18" charset="0"/>
                <a:cs typeface="Times New Roman" panose="02020603050405020304" pitchFamily="18" charset="0"/>
              </a:rPr>
              <a:t>(</a:t>
            </a:r>
            <a:r>
              <a:rPr lang="ja-JP" altLang="en-US" sz="1400" b="1" dirty="0">
                <a:solidFill>
                  <a:srgbClr val="FF0000"/>
                </a:solidFill>
                <a:latin typeface="Times New Roman" pitchFamily="18" charset="0"/>
                <a:cs typeface="Times New Roman" panose="02020603050405020304" pitchFamily="18" charset="0"/>
              </a:rPr>
              <a:t>ｼｬｰﾌﾟ</a:t>
            </a:r>
            <a:r>
              <a:rPr lang="en-US" altLang="ja-JP" sz="1400" b="1" dirty="0" smtClean="0">
                <a:solidFill>
                  <a:srgbClr val="FF0000"/>
                </a:solidFill>
                <a:latin typeface="Times New Roman" pitchFamily="18" charset="0"/>
                <a:cs typeface="Times New Roman" panose="02020603050405020304" pitchFamily="18" charset="0"/>
              </a:rPr>
              <a:t>, </a:t>
            </a:r>
            <a:r>
              <a:rPr lang="en-US" altLang="ja-JP" sz="1400" b="1" dirty="0">
                <a:solidFill>
                  <a:srgbClr val="FF0000"/>
                </a:solidFill>
                <a:latin typeface="Times New Roman" pitchFamily="18" charset="0"/>
                <a:cs typeface="Times New Roman" panose="02020603050405020304" pitchFamily="18" charset="0"/>
              </a:rPr>
              <a:t>2012/11/29)</a:t>
            </a:r>
          </a:p>
        </p:txBody>
      </p:sp>
      <p:sp>
        <p:nvSpPr>
          <p:cNvPr id="26" name="正方形/長方形 35"/>
          <p:cNvSpPr>
            <a:spLocks noChangeArrowheads="1"/>
          </p:cNvSpPr>
          <p:nvPr/>
        </p:nvSpPr>
        <p:spPr bwMode="auto">
          <a:xfrm>
            <a:off x="4823406" y="1112996"/>
            <a:ext cx="186949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400" b="1" dirty="0">
                <a:solidFill>
                  <a:srgbClr val="FF0000"/>
                </a:solidFill>
                <a:latin typeface="Times New Roman" pitchFamily="18" charset="0"/>
                <a:cs typeface="Times New Roman" panose="02020603050405020304" pitchFamily="18" charset="0"/>
              </a:rPr>
              <a:t>AQUOS PAD SHT-21</a:t>
            </a:r>
            <a:br>
              <a:rPr lang="en-US" altLang="ja-JP" sz="1400" b="1" dirty="0">
                <a:solidFill>
                  <a:srgbClr val="FF0000"/>
                </a:solidFill>
                <a:latin typeface="Times New Roman" pitchFamily="18" charset="0"/>
                <a:cs typeface="Times New Roman" panose="02020603050405020304" pitchFamily="18" charset="0"/>
              </a:rPr>
            </a:br>
            <a:r>
              <a:rPr lang="en-US" altLang="ja-JP" sz="1400" b="1" dirty="0">
                <a:solidFill>
                  <a:srgbClr val="FF0000"/>
                </a:solidFill>
                <a:latin typeface="Times New Roman" pitchFamily="18" charset="0"/>
                <a:cs typeface="Times New Roman" panose="02020603050405020304" pitchFamily="18" charset="0"/>
              </a:rPr>
              <a:t>7”, 800</a:t>
            </a:r>
            <a:r>
              <a:rPr lang="en-US" altLang="ja-JP" sz="1400" b="1" dirty="0">
                <a:solidFill>
                  <a:srgbClr val="FF0000"/>
                </a:solidFill>
                <a:latin typeface="Times New Roman" pitchFamily="18" charset="0"/>
                <a:cs typeface="Times New Roman" panose="02020603050405020304" pitchFamily="18" charset="0"/>
                <a:sym typeface="Symbol" pitchFamily="18" charset="2"/>
              </a:rPr>
              <a:t></a:t>
            </a:r>
            <a:r>
              <a:rPr lang="en-US" altLang="ja-JP" sz="1400" b="1" dirty="0">
                <a:solidFill>
                  <a:srgbClr val="FF0000"/>
                </a:solidFill>
                <a:latin typeface="Times New Roman" pitchFamily="18" charset="0"/>
                <a:cs typeface="Times New Roman" panose="02020603050405020304" pitchFamily="18" charset="0"/>
              </a:rPr>
              <a:t>1,280 LCD</a:t>
            </a:r>
            <a:br>
              <a:rPr lang="en-US" altLang="ja-JP" sz="1400" b="1" dirty="0">
                <a:solidFill>
                  <a:srgbClr val="FF0000"/>
                </a:solidFill>
                <a:latin typeface="Times New Roman" pitchFamily="18" charset="0"/>
                <a:cs typeface="Times New Roman" panose="02020603050405020304" pitchFamily="18" charset="0"/>
              </a:rPr>
            </a:br>
            <a:r>
              <a:rPr lang="en-US" altLang="ja-JP" sz="1400" b="1" dirty="0" smtClean="0">
                <a:solidFill>
                  <a:srgbClr val="FF0000"/>
                </a:solidFill>
                <a:latin typeface="Times New Roman" pitchFamily="18" charset="0"/>
                <a:cs typeface="Times New Roman" panose="02020603050405020304" pitchFamily="18" charset="0"/>
              </a:rPr>
              <a:t>(</a:t>
            </a:r>
            <a:r>
              <a:rPr lang="ja-JP" altLang="en-US" sz="1400" b="1" dirty="0">
                <a:solidFill>
                  <a:srgbClr val="FF0000"/>
                </a:solidFill>
                <a:latin typeface="Times New Roman" pitchFamily="18" charset="0"/>
                <a:cs typeface="Times New Roman" panose="02020603050405020304" pitchFamily="18" charset="0"/>
              </a:rPr>
              <a:t>ｼｬｰﾌﾟ</a:t>
            </a:r>
            <a:r>
              <a:rPr lang="en-US" altLang="ja-JP" sz="1400" b="1" dirty="0" smtClean="0">
                <a:solidFill>
                  <a:srgbClr val="FF0000"/>
                </a:solidFill>
                <a:latin typeface="Times New Roman" pitchFamily="18" charset="0"/>
                <a:cs typeface="Times New Roman" panose="02020603050405020304" pitchFamily="18" charset="0"/>
              </a:rPr>
              <a:t>, </a:t>
            </a:r>
            <a:r>
              <a:rPr lang="en-US" altLang="ja-JP" sz="1400" b="1" dirty="0">
                <a:solidFill>
                  <a:srgbClr val="FF0000"/>
                </a:solidFill>
                <a:latin typeface="Times New Roman" pitchFamily="18" charset="0"/>
                <a:cs typeface="Times New Roman" panose="02020603050405020304" pitchFamily="18" charset="0"/>
              </a:rPr>
              <a:t>2012/12/7)</a:t>
            </a:r>
          </a:p>
        </p:txBody>
      </p:sp>
      <p:pic>
        <p:nvPicPr>
          <p:cNvPr id="3" name="図 2"/>
          <p:cNvPicPr>
            <a:picLocks noChangeAspect="1"/>
          </p:cNvPicPr>
          <p:nvPr/>
        </p:nvPicPr>
        <p:blipFill>
          <a:blip r:embed="rId7"/>
          <a:stretch>
            <a:fillRect/>
          </a:stretch>
        </p:blipFill>
        <p:spPr>
          <a:xfrm>
            <a:off x="6922035" y="1902078"/>
            <a:ext cx="2186468" cy="1494656"/>
          </a:xfrm>
          <a:prstGeom prst="rect">
            <a:avLst/>
          </a:prstGeom>
        </p:spPr>
      </p:pic>
      <p:sp>
        <p:nvSpPr>
          <p:cNvPr id="20" name="正方形/長方形 34"/>
          <p:cNvSpPr>
            <a:spLocks noChangeArrowheads="1"/>
          </p:cNvSpPr>
          <p:nvPr/>
        </p:nvSpPr>
        <p:spPr bwMode="auto">
          <a:xfrm>
            <a:off x="7066051" y="962304"/>
            <a:ext cx="21937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400" b="1" dirty="0">
                <a:solidFill>
                  <a:srgbClr val="FF0000"/>
                </a:solidFill>
                <a:latin typeface="Times New Roman" pitchFamily="18" charset="0"/>
                <a:cs typeface="Times New Roman" panose="02020603050405020304" pitchFamily="18" charset="0"/>
              </a:rPr>
              <a:t>AQUOS PHONE ZETA</a:t>
            </a:r>
            <a:r>
              <a:rPr lang="ja-JP" altLang="en-US" sz="1400" b="1" dirty="0">
                <a:solidFill>
                  <a:srgbClr val="FF0000"/>
                </a:solidFill>
                <a:latin typeface="Times New Roman" pitchFamily="18" charset="0"/>
                <a:cs typeface="Times New Roman" panose="02020603050405020304" pitchFamily="18" charset="0"/>
              </a:rPr>
              <a:t>  </a:t>
            </a:r>
            <a:r>
              <a:rPr lang="en-US" altLang="ja-JP" sz="1400" b="1" dirty="0">
                <a:solidFill>
                  <a:srgbClr val="FF0000"/>
                </a:solidFill>
                <a:latin typeface="Times New Roman" pitchFamily="18" charset="0"/>
                <a:cs typeface="Times New Roman" panose="02020603050405020304" pitchFamily="18" charset="0"/>
              </a:rPr>
              <a:t>SH-06E</a:t>
            </a:r>
            <a:br>
              <a:rPr lang="en-US" altLang="ja-JP" sz="1400" b="1" dirty="0">
                <a:solidFill>
                  <a:srgbClr val="FF0000"/>
                </a:solidFill>
                <a:latin typeface="Times New Roman" pitchFamily="18" charset="0"/>
                <a:cs typeface="Times New Roman" panose="02020603050405020304" pitchFamily="18" charset="0"/>
              </a:rPr>
            </a:br>
            <a:r>
              <a:rPr lang="en-US" altLang="ja-JP" sz="1400" b="1" dirty="0">
                <a:solidFill>
                  <a:srgbClr val="FF0000"/>
                </a:solidFill>
                <a:latin typeface="Times New Roman" pitchFamily="18" charset="0"/>
                <a:cs typeface="Times New Roman" panose="02020603050405020304" pitchFamily="18" charset="0"/>
              </a:rPr>
              <a:t>4.8”, 1,080</a:t>
            </a:r>
            <a:r>
              <a:rPr lang="en-US" altLang="ja-JP" sz="1400" b="1" dirty="0">
                <a:solidFill>
                  <a:srgbClr val="FF0000"/>
                </a:solidFill>
                <a:latin typeface="Times New Roman" pitchFamily="18" charset="0"/>
                <a:cs typeface="Times New Roman" panose="02020603050405020304" pitchFamily="18" charset="0"/>
                <a:sym typeface="Symbol" pitchFamily="18" charset="2"/>
              </a:rPr>
              <a:t></a:t>
            </a:r>
            <a:r>
              <a:rPr lang="en-US" altLang="ja-JP" sz="1400" b="1" dirty="0">
                <a:solidFill>
                  <a:srgbClr val="FF0000"/>
                </a:solidFill>
                <a:latin typeface="Times New Roman" pitchFamily="18" charset="0"/>
                <a:cs typeface="Times New Roman" panose="02020603050405020304" pitchFamily="18" charset="0"/>
              </a:rPr>
              <a:t>1,920 LCD </a:t>
            </a:r>
            <a:br>
              <a:rPr lang="en-US" altLang="ja-JP" sz="1400" b="1" dirty="0">
                <a:solidFill>
                  <a:srgbClr val="FF0000"/>
                </a:solidFill>
                <a:latin typeface="Times New Roman" pitchFamily="18" charset="0"/>
                <a:cs typeface="Times New Roman" panose="02020603050405020304" pitchFamily="18" charset="0"/>
              </a:rPr>
            </a:br>
            <a:r>
              <a:rPr lang="en-US" altLang="ja-JP" sz="1400" b="1" dirty="0" smtClean="0">
                <a:solidFill>
                  <a:srgbClr val="FF0000"/>
                </a:solidFill>
                <a:latin typeface="Times New Roman" pitchFamily="18" charset="0"/>
                <a:cs typeface="Times New Roman" panose="02020603050405020304" pitchFamily="18" charset="0"/>
              </a:rPr>
              <a:t>(</a:t>
            </a:r>
            <a:r>
              <a:rPr lang="ja-JP" altLang="en-US" sz="1400" b="1" dirty="0">
                <a:solidFill>
                  <a:srgbClr val="FF0000"/>
                </a:solidFill>
                <a:latin typeface="Times New Roman" pitchFamily="18" charset="0"/>
                <a:cs typeface="Times New Roman" panose="02020603050405020304" pitchFamily="18" charset="0"/>
              </a:rPr>
              <a:t>ｼｬｰﾌﾟ</a:t>
            </a:r>
            <a:r>
              <a:rPr lang="en-US" altLang="ja-JP" sz="1400" b="1" dirty="0" smtClean="0">
                <a:solidFill>
                  <a:srgbClr val="FF0000"/>
                </a:solidFill>
                <a:latin typeface="Times New Roman" pitchFamily="18" charset="0"/>
                <a:cs typeface="Times New Roman" panose="02020603050405020304" pitchFamily="18" charset="0"/>
              </a:rPr>
              <a:t>, </a:t>
            </a:r>
            <a:r>
              <a:rPr lang="en-US" altLang="ja-JP" sz="1400" b="1" dirty="0">
                <a:solidFill>
                  <a:srgbClr val="FF0000"/>
                </a:solidFill>
                <a:latin typeface="Times New Roman" pitchFamily="18" charset="0"/>
                <a:cs typeface="Times New Roman" panose="02020603050405020304" pitchFamily="18" charset="0"/>
              </a:rPr>
              <a:t>2013/5)</a:t>
            </a:r>
          </a:p>
        </p:txBody>
      </p:sp>
      <p:sp>
        <p:nvSpPr>
          <p:cNvPr id="23" name="正方形/長方形 35"/>
          <p:cNvSpPr>
            <a:spLocks noChangeArrowheads="1"/>
          </p:cNvSpPr>
          <p:nvPr/>
        </p:nvSpPr>
        <p:spPr bwMode="auto">
          <a:xfrm>
            <a:off x="2820292" y="3860385"/>
            <a:ext cx="186949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400" b="1" dirty="0">
                <a:solidFill>
                  <a:srgbClr val="FF0000"/>
                </a:solidFill>
                <a:latin typeface="Times New Roman" pitchFamily="18" charset="0"/>
                <a:cs typeface="Times New Roman" panose="02020603050405020304" pitchFamily="18" charset="0"/>
              </a:rPr>
              <a:t>AQUOS PAD</a:t>
            </a:r>
            <a:r>
              <a:rPr lang="ja-JP" altLang="en-US" sz="1400" b="1" dirty="0">
                <a:solidFill>
                  <a:srgbClr val="FF0000"/>
                </a:solidFill>
                <a:latin typeface="Times New Roman" pitchFamily="18" charset="0"/>
                <a:cs typeface="Times New Roman" panose="02020603050405020304" pitchFamily="18" charset="0"/>
              </a:rPr>
              <a:t> </a:t>
            </a:r>
            <a:r>
              <a:rPr lang="en-US" altLang="ja-JP" sz="1400" b="1" dirty="0">
                <a:solidFill>
                  <a:srgbClr val="FF0000"/>
                </a:solidFill>
                <a:latin typeface="Times New Roman" pitchFamily="18" charset="0"/>
                <a:cs typeface="Times New Roman" panose="02020603050405020304" pitchFamily="18" charset="0"/>
              </a:rPr>
              <a:t>SH-08D</a:t>
            </a:r>
            <a:br>
              <a:rPr lang="en-US" altLang="ja-JP" sz="1400" b="1" dirty="0">
                <a:solidFill>
                  <a:srgbClr val="FF0000"/>
                </a:solidFill>
                <a:latin typeface="Times New Roman" pitchFamily="18" charset="0"/>
                <a:cs typeface="Times New Roman" panose="02020603050405020304" pitchFamily="18" charset="0"/>
              </a:rPr>
            </a:br>
            <a:r>
              <a:rPr lang="en-US" altLang="ja-JP" sz="1400" b="1" dirty="0">
                <a:solidFill>
                  <a:srgbClr val="FF0000"/>
                </a:solidFill>
                <a:latin typeface="Times New Roman" pitchFamily="18" charset="0"/>
                <a:cs typeface="Times New Roman" panose="02020603050405020304" pitchFamily="18" charset="0"/>
              </a:rPr>
              <a:t>7”, 1,200</a:t>
            </a:r>
            <a:r>
              <a:rPr lang="en-US" altLang="ja-JP" sz="1400" b="1" dirty="0">
                <a:solidFill>
                  <a:srgbClr val="FF0000"/>
                </a:solidFill>
                <a:latin typeface="Times New Roman" pitchFamily="18" charset="0"/>
                <a:cs typeface="Times New Roman" panose="02020603050405020304" pitchFamily="18" charset="0"/>
                <a:sym typeface="Symbol" pitchFamily="18" charset="2"/>
              </a:rPr>
              <a:t></a:t>
            </a:r>
            <a:r>
              <a:rPr lang="en-US" altLang="ja-JP" sz="1400" b="1" dirty="0">
                <a:solidFill>
                  <a:srgbClr val="FF0000"/>
                </a:solidFill>
                <a:latin typeface="Times New Roman" pitchFamily="18" charset="0"/>
                <a:cs typeface="Times New Roman" panose="02020603050405020304" pitchFamily="18" charset="0"/>
              </a:rPr>
              <a:t>1,920 LCD</a:t>
            </a:r>
            <a:br>
              <a:rPr lang="en-US" altLang="ja-JP" sz="1400" b="1" dirty="0">
                <a:solidFill>
                  <a:srgbClr val="FF0000"/>
                </a:solidFill>
                <a:latin typeface="Times New Roman" pitchFamily="18" charset="0"/>
                <a:cs typeface="Times New Roman" panose="02020603050405020304" pitchFamily="18" charset="0"/>
              </a:rPr>
            </a:br>
            <a:r>
              <a:rPr lang="en-US" altLang="ja-JP" sz="1400" b="1" dirty="0" smtClean="0">
                <a:solidFill>
                  <a:srgbClr val="FF0000"/>
                </a:solidFill>
                <a:latin typeface="Times New Roman" pitchFamily="18" charset="0"/>
                <a:cs typeface="Times New Roman" panose="02020603050405020304" pitchFamily="18" charset="0"/>
              </a:rPr>
              <a:t>(</a:t>
            </a:r>
            <a:r>
              <a:rPr lang="ja-JP" altLang="en-US" sz="1400" b="1" dirty="0">
                <a:solidFill>
                  <a:srgbClr val="FF0000"/>
                </a:solidFill>
                <a:latin typeface="Times New Roman" pitchFamily="18" charset="0"/>
                <a:cs typeface="Times New Roman" panose="02020603050405020304" pitchFamily="18" charset="0"/>
              </a:rPr>
              <a:t>ｼｬｰﾌﾟ</a:t>
            </a:r>
            <a:r>
              <a:rPr lang="en-US" altLang="ja-JP" sz="1400" b="1" dirty="0" smtClean="0">
                <a:solidFill>
                  <a:srgbClr val="FF0000"/>
                </a:solidFill>
                <a:latin typeface="Times New Roman" pitchFamily="18" charset="0"/>
                <a:cs typeface="Times New Roman" panose="02020603050405020304" pitchFamily="18" charset="0"/>
              </a:rPr>
              <a:t>, </a:t>
            </a:r>
            <a:r>
              <a:rPr lang="en-US" altLang="ja-JP" sz="1400" b="1" dirty="0">
                <a:solidFill>
                  <a:srgbClr val="FF0000"/>
                </a:solidFill>
                <a:latin typeface="Times New Roman" pitchFamily="18" charset="0"/>
                <a:cs typeface="Times New Roman" panose="02020603050405020304" pitchFamily="18" charset="0"/>
              </a:rPr>
              <a:t>2013/7)</a:t>
            </a:r>
          </a:p>
        </p:txBody>
      </p:sp>
      <p:pic>
        <p:nvPicPr>
          <p:cNvPr id="4" name="図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73564" y="4585486"/>
            <a:ext cx="2090057" cy="1567543"/>
          </a:xfrm>
          <a:prstGeom prst="rect">
            <a:avLst/>
          </a:prstGeom>
        </p:spPr>
      </p:pic>
      <p:sp>
        <p:nvSpPr>
          <p:cNvPr id="29" name="Rectangle 11"/>
          <p:cNvSpPr>
            <a:spLocks noChangeArrowheads="1"/>
          </p:cNvSpPr>
          <p:nvPr/>
        </p:nvSpPr>
        <p:spPr bwMode="auto">
          <a:xfrm>
            <a:off x="3767200" y="6155503"/>
            <a:ext cx="3154835"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a:endParaRPr lang="ja-JP" altLang="ja-JP">
              <a:solidFill>
                <a:srgbClr val="FF0000"/>
              </a:solidFill>
              <a:latin typeface="Times New Roman" pitchFamily="18" charset="0"/>
              <a:ea typeface="HG丸ｺﾞｼｯｸM-PRO" pitchFamily="50" charset="-128"/>
              <a:cs typeface="Times New Roman" panose="02020603050405020304" pitchFamily="18" charset="0"/>
            </a:endParaRPr>
          </a:p>
        </p:txBody>
      </p:sp>
      <p:pic>
        <p:nvPicPr>
          <p:cNvPr id="24" name="図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0209" y="4558497"/>
            <a:ext cx="2016282" cy="2101821"/>
          </a:xfrm>
          <a:prstGeom prst="rect">
            <a:avLst/>
          </a:prstGeom>
        </p:spPr>
      </p:pic>
      <p:sp>
        <p:nvSpPr>
          <p:cNvPr id="33" name="Rectangle 11"/>
          <p:cNvSpPr>
            <a:spLocks noChangeArrowheads="1"/>
          </p:cNvSpPr>
          <p:nvPr/>
        </p:nvSpPr>
        <p:spPr bwMode="auto">
          <a:xfrm>
            <a:off x="3785374" y="6366433"/>
            <a:ext cx="3154835"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a:endParaRPr lang="ja-JP" altLang="ja-JP">
              <a:solidFill>
                <a:srgbClr val="FF0000"/>
              </a:solidFill>
              <a:latin typeface="Times New Roman" pitchFamily="18" charset="0"/>
              <a:ea typeface="HG丸ｺﾞｼｯｸM-PRO" pitchFamily="50" charset="-128"/>
              <a:cs typeface="Times New Roman" panose="02020603050405020304" pitchFamily="18" charset="0"/>
            </a:endParaRPr>
          </a:p>
        </p:txBody>
      </p:sp>
      <p:sp>
        <p:nvSpPr>
          <p:cNvPr id="34" name="正方形/長方形 35"/>
          <p:cNvSpPr>
            <a:spLocks noChangeArrowheads="1"/>
          </p:cNvSpPr>
          <p:nvPr/>
        </p:nvSpPr>
        <p:spPr bwMode="auto">
          <a:xfrm>
            <a:off x="6864760" y="3872186"/>
            <a:ext cx="22437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400" b="1" dirty="0">
                <a:solidFill>
                  <a:srgbClr val="FF0000"/>
                </a:solidFill>
                <a:latin typeface="Times New Roman" pitchFamily="18" charset="0"/>
                <a:cs typeface="Times New Roman" panose="02020603050405020304" pitchFamily="18" charset="0"/>
              </a:rPr>
              <a:t>UH90/L</a:t>
            </a:r>
            <a:br>
              <a:rPr lang="en-US" altLang="ja-JP" sz="1400" b="1" dirty="0">
                <a:solidFill>
                  <a:srgbClr val="FF0000"/>
                </a:solidFill>
                <a:latin typeface="Times New Roman" pitchFamily="18" charset="0"/>
                <a:cs typeface="Times New Roman" panose="02020603050405020304" pitchFamily="18" charset="0"/>
              </a:rPr>
            </a:br>
            <a:r>
              <a:rPr lang="en-US" altLang="ja-JP" sz="1400" b="1" dirty="0">
                <a:solidFill>
                  <a:srgbClr val="FF0000"/>
                </a:solidFill>
                <a:latin typeface="Times New Roman" pitchFamily="18" charset="0"/>
                <a:cs typeface="Times New Roman" panose="02020603050405020304" pitchFamily="18" charset="0"/>
              </a:rPr>
              <a:t>14”, 3,200</a:t>
            </a:r>
            <a:r>
              <a:rPr lang="en-US" altLang="ja-JP" sz="1400" b="1" dirty="0">
                <a:solidFill>
                  <a:srgbClr val="FF0000"/>
                </a:solidFill>
                <a:latin typeface="Times New Roman" pitchFamily="18" charset="0"/>
                <a:cs typeface="Times New Roman" panose="02020603050405020304" pitchFamily="18" charset="0"/>
                <a:sym typeface="Symbol" pitchFamily="18" charset="2"/>
              </a:rPr>
              <a:t></a:t>
            </a:r>
            <a:r>
              <a:rPr lang="en-US" altLang="ja-JP" sz="1400" b="1" dirty="0">
                <a:solidFill>
                  <a:srgbClr val="FF0000"/>
                </a:solidFill>
                <a:latin typeface="Times New Roman" pitchFamily="18" charset="0"/>
                <a:cs typeface="Times New Roman" panose="02020603050405020304" pitchFamily="18" charset="0"/>
              </a:rPr>
              <a:t>1,800 LCD</a:t>
            </a:r>
            <a:br>
              <a:rPr lang="en-US" altLang="ja-JP" sz="1400" b="1" dirty="0">
                <a:solidFill>
                  <a:srgbClr val="FF0000"/>
                </a:solidFill>
                <a:latin typeface="Times New Roman" pitchFamily="18" charset="0"/>
                <a:cs typeface="Times New Roman" panose="02020603050405020304" pitchFamily="18" charset="0"/>
              </a:rPr>
            </a:br>
            <a:r>
              <a:rPr lang="en-US" altLang="ja-JP" sz="1400" b="1" dirty="0" smtClean="0">
                <a:solidFill>
                  <a:srgbClr val="FF0000"/>
                </a:solidFill>
                <a:latin typeface="Times New Roman" pitchFamily="18" charset="0"/>
                <a:cs typeface="Times New Roman" panose="02020603050405020304" pitchFamily="18" charset="0"/>
              </a:rPr>
              <a:t>(</a:t>
            </a:r>
            <a:r>
              <a:rPr lang="ja-JP" altLang="en-US" sz="1400" b="1" dirty="0" smtClean="0">
                <a:solidFill>
                  <a:srgbClr val="FF0000"/>
                </a:solidFill>
                <a:latin typeface="Times New Roman" pitchFamily="18" charset="0"/>
                <a:cs typeface="Times New Roman" panose="02020603050405020304" pitchFamily="18" charset="0"/>
              </a:rPr>
              <a:t>ｼｬｰﾌﾟ</a:t>
            </a:r>
            <a:r>
              <a:rPr lang="en-US" altLang="ja-JP" sz="1400" b="1" dirty="0" smtClean="0">
                <a:solidFill>
                  <a:srgbClr val="FF0000"/>
                </a:solidFill>
                <a:latin typeface="Times New Roman" pitchFamily="18" charset="0"/>
                <a:cs typeface="Times New Roman" panose="02020603050405020304" pitchFamily="18" charset="0"/>
              </a:rPr>
              <a:t>/</a:t>
            </a:r>
            <a:r>
              <a:rPr lang="ja-JP" altLang="en-US" sz="1400" b="1" dirty="0" smtClean="0">
                <a:solidFill>
                  <a:srgbClr val="FF0000"/>
                </a:solidFill>
                <a:latin typeface="Times New Roman" pitchFamily="18" charset="0"/>
                <a:cs typeface="Times New Roman" panose="02020603050405020304" pitchFamily="18" charset="0"/>
              </a:rPr>
              <a:t>富士通</a:t>
            </a:r>
            <a:r>
              <a:rPr lang="en-US" altLang="ja-JP" sz="1400" b="1" dirty="0" smtClean="0">
                <a:solidFill>
                  <a:srgbClr val="FF0000"/>
                </a:solidFill>
                <a:latin typeface="Times New Roman" pitchFamily="18" charset="0"/>
                <a:cs typeface="Times New Roman" panose="02020603050405020304" pitchFamily="18" charset="0"/>
              </a:rPr>
              <a:t>, </a:t>
            </a:r>
            <a:r>
              <a:rPr lang="en-US" altLang="ja-JP" sz="1400" b="1" dirty="0">
                <a:solidFill>
                  <a:srgbClr val="FF0000"/>
                </a:solidFill>
                <a:latin typeface="Times New Roman" pitchFamily="18" charset="0"/>
                <a:cs typeface="Times New Roman" panose="02020603050405020304" pitchFamily="18" charset="0"/>
              </a:rPr>
              <a:t>2013/6/28)</a:t>
            </a:r>
          </a:p>
        </p:txBody>
      </p:sp>
      <p:sp>
        <p:nvSpPr>
          <p:cNvPr id="35" name="Rectangle 11"/>
          <p:cNvSpPr>
            <a:spLocks noChangeArrowheads="1"/>
          </p:cNvSpPr>
          <p:nvPr/>
        </p:nvSpPr>
        <p:spPr bwMode="auto">
          <a:xfrm>
            <a:off x="4675509" y="4189825"/>
            <a:ext cx="138023" cy="2124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a:endParaRPr lang="ja-JP" altLang="ja-JP">
              <a:solidFill>
                <a:srgbClr val="FF0000"/>
              </a:solidFill>
              <a:latin typeface="Times New Roman" pitchFamily="18" charset="0"/>
              <a:ea typeface="HG丸ｺﾞｼｯｸM-PRO" pitchFamily="50" charset="-128"/>
              <a:cs typeface="Times New Roman" panose="02020603050405020304" pitchFamily="18" charset="0"/>
            </a:endParaRPr>
          </a:p>
        </p:txBody>
      </p:sp>
    </p:spTree>
    <p:extLst>
      <p:ext uri="{BB962C8B-B14F-4D97-AF65-F5344CB8AC3E}">
        <p14:creationId xmlns:p14="http://schemas.microsoft.com/office/powerpoint/2010/main" val="1255145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975" y="3338886"/>
            <a:ext cx="5048250" cy="293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6403" name="Rectangle 6"/>
          <p:cNvSpPr>
            <a:spLocks noGrp="1" noChangeArrowheads="1"/>
          </p:cNvSpPr>
          <p:nvPr>
            <p:ph type="title" idx="4294967295"/>
          </p:nvPr>
        </p:nvSpPr>
        <p:spPr>
          <a:xfrm>
            <a:off x="0" y="0"/>
            <a:ext cx="9144000" cy="620713"/>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lgn="ctr" eaLnBrk="1" hangingPunct="1"/>
            <a:r>
              <a:rPr lang="ja-JP" altLang="en-US" sz="3600" b="1" dirty="0" smtClean="0">
                <a:solidFill>
                  <a:srgbClr val="0000FF"/>
                </a:solidFill>
                <a:latin typeface="Times New Roman" pitchFamily="18" charset="0"/>
                <a:cs typeface="Times New Roman" pitchFamily="18" charset="0"/>
              </a:rPr>
              <a:t>シャープ</a:t>
            </a:r>
            <a:r>
              <a:rPr lang="en-US" altLang="ja-JP" sz="3600" b="1" dirty="0" smtClean="0">
                <a:solidFill>
                  <a:srgbClr val="0000FF"/>
                </a:solidFill>
                <a:latin typeface="Times New Roman" pitchFamily="18" charset="0"/>
                <a:cs typeface="Times New Roman" pitchFamily="18" charset="0"/>
              </a:rPr>
              <a:t>AQUOS PHONE Zeta SH-02E</a:t>
            </a:r>
            <a:endParaRPr lang="en-US" altLang="ja-JP" sz="3600" b="1" dirty="0" smtClean="0">
              <a:solidFill>
                <a:srgbClr val="0000FF"/>
              </a:solidFill>
              <a:latin typeface="Times New Roman" pitchFamily="18" charset="0"/>
              <a:ea typeface="HG丸ｺﾞｼｯｸM-PRO" pitchFamily="50" charset="-128"/>
              <a:cs typeface="Times New Roman" pitchFamily="18" charset="0"/>
            </a:endParaRPr>
          </a:p>
        </p:txBody>
      </p:sp>
      <p:sp>
        <p:nvSpPr>
          <p:cNvPr id="486404" name="正方形/長方形 46"/>
          <p:cNvSpPr>
            <a:spLocks noChangeArrowheads="1"/>
          </p:cNvSpPr>
          <p:nvPr/>
        </p:nvSpPr>
        <p:spPr bwMode="auto">
          <a:xfrm>
            <a:off x="79375" y="577850"/>
            <a:ext cx="9064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1600" b="1" i="1" smtClean="0">
                <a:solidFill>
                  <a:srgbClr val="000000"/>
                </a:solidFill>
                <a:latin typeface="Times New Roman" panose="02020603050405020304" pitchFamily="18" charset="0"/>
                <a:cs typeface="Times New Roman" panose="02020603050405020304" pitchFamily="18" charset="0"/>
              </a:rPr>
              <a:t>Sharp  http://www.sharp.co.jp/products/sh02e/</a:t>
            </a:r>
          </a:p>
        </p:txBody>
      </p:sp>
      <p:sp>
        <p:nvSpPr>
          <p:cNvPr id="486405" name="正方形/長方形 47"/>
          <p:cNvSpPr>
            <a:spLocks noChangeArrowheads="1"/>
          </p:cNvSpPr>
          <p:nvPr/>
        </p:nvSpPr>
        <p:spPr bwMode="auto">
          <a:xfrm>
            <a:off x="-4830195" y="874607"/>
            <a:ext cx="364648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2000" b="1" dirty="0" smtClean="0">
                <a:solidFill>
                  <a:srgbClr val="FF0000"/>
                </a:solidFill>
                <a:latin typeface="Times New Roman" panose="02020603050405020304" pitchFamily="18" charset="0"/>
                <a:cs typeface="Times New Roman" panose="02020603050405020304" pitchFamily="18" charset="0"/>
              </a:rPr>
              <a:t>IGZO TFT</a:t>
            </a:r>
          </a:p>
          <a:p>
            <a:r>
              <a:rPr lang="ja-JP" altLang="en-US" sz="2000" b="1" dirty="0" smtClean="0">
                <a:solidFill>
                  <a:srgbClr val="FF0000"/>
                </a:solidFill>
                <a:latin typeface="Times New Roman" panose="02020603050405020304" pitchFamily="18" charset="0"/>
                <a:cs typeface="Times New Roman" panose="02020603050405020304" pitchFamily="18" charset="0"/>
              </a:rPr>
              <a:t>　</a:t>
            </a:r>
            <a:r>
              <a:rPr lang="en-US" altLang="ja-JP" sz="2000" b="1" dirty="0" smtClean="0">
                <a:solidFill>
                  <a:srgbClr val="FF0000"/>
                </a:solidFill>
                <a:latin typeface="Times New Roman" panose="02020603050405020304" pitchFamily="18" charset="0"/>
                <a:cs typeface="Times New Roman" panose="02020603050405020304" pitchFamily="18" charset="0"/>
              </a:rPr>
              <a:t>4.9”  1,280x800</a:t>
            </a:r>
          </a:p>
          <a:p>
            <a:r>
              <a:rPr lang="ja-JP" altLang="en-US" sz="2000" b="1" dirty="0" smtClean="0">
                <a:solidFill>
                  <a:srgbClr val="FF0000"/>
                </a:solidFill>
                <a:latin typeface="Times New Roman" panose="02020603050405020304" pitchFamily="18" charset="0"/>
                <a:cs typeface="Times New Roman" panose="02020603050405020304" pitchFamily="18" charset="0"/>
              </a:rPr>
              <a:t>　開口率 </a:t>
            </a:r>
            <a:r>
              <a:rPr lang="en-US" altLang="ja-JP" sz="2000" b="1" dirty="0" smtClean="0">
                <a:solidFill>
                  <a:srgbClr val="FF0000"/>
                </a:solidFill>
                <a:latin typeface="Times New Roman" panose="02020603050405020304" pitchFamily="18" charset="0"/>
                <a:cs typeface="Times New Roman" panose="02020603050405020304" pitchFamily="18" charset="0"/>
              </a:rPr>
              <a:t>1.2</a:t>
            </a:r>
            <a:r>
              <a:rPr lang="ja-JP" altLang="en-US" sz="2000" b="1" dirty="0" smtClean="0">
                <a:solidFill>
                  <a:srgbClr val="FF0000"/>
                </a:solidFill>
                <a:latin typeface="Times New Roman" panose="02020603050405020304" pitchFamily="18" charset="0"/>
                <a:cs typeface="Times New Roman" panose="02020603050405020304" pitchFamily="18" charset="0"/>
              </a:rPr>
              <a:t>倍</a:t>
            </a:r>
            <a:endParaRPr lang="en-US" altLang="ja-JP" sz="2000" b="1" dirty="0" smtClean="0">
              <a:solidFill>
                <a:srgbClr val="FF0000"/>
              </a:solidFill>
              <a:latin typeface="Times New Roman" panose="02020603050405020304" pitchFamily="18" charset="0"/>
              <a:cs typeface="Times New Roman" panose="02020603050405020304" pitchFamily="18" charset="0"/>
            </a:endParaRPr>
          </a:p>
          <a:p>
            <a:r>
              <a:rPr lang="ja-JP" altLang="en-US" sz="2000" b="1" dirty="0" smtClean="0">
                <a:solidFill>
                  <a:srgbClr val="FF0000"/>
                </a:solidFill>
                <a:latin typeface="Times New Roman" panose="02020603050405020304" pitchFamily="18" charset="0"/>
                <a:cs typeface="Times New Roman" panose="02020603050405020304" pitchFamily="18" charset="0"/>
              </a:rPr>
              <a:t>　指・細ペンタッチ操作</a:t>
            </a:r>
            <a:endParaRPr lang="en-US" altLang="ja-JP" sz="2000" b="1" dirty="0" smtClean="0">
              <a:solidFill>
                <a:srgbClr val="FF0000"/>
              </a:solidFill>
              <a:latin typeface="Times New Roman" panose="02020603050405020304" pitchFamily="18" charset="0"/>
              <a:cs typeface="Times New Roman" panose="02020603050405020304" pitchFamily="18" charset="0"/>
            </a:endParaRPr>
          </a:p>
          <a:p>
            <a:r>
              <a:rPr lang="en-US" altLang="ja-JP" sz="2000" b="1" dirty="0" smtClean="0">
                <a:solidFill>
                  <a:srgbClr val="000000"/>
                </a:solidFill>
                <a:latin typeface="Times New Roman" panose="02020603050405020304" pitchFamily="18" charset="0"/>
                <a:cs typeface="Times New Roman" panose="02020603050405020304" pitchFamily="18" charset="0"/>
              </a:rPr>
              <a:t>   2,320 </a:t>
            </a:r>
            <a:r>
              <a:rPr lang="en-US" altLang="ja-JP" sz="2000" b="1" dirty="0" err="1" smtClean="0">
                <a:solidFill>
                  <a:srgbClr val="000000"/>
                </a:solidFill>
                <a:latin typeface="Times New Roman" panose="02020603050405020304" pitchFamily="18" charset="0"/>
                <a:cs typeface="Times New Roman" panose="02020603050405020304" pitchFamily="18" charset="0"/>
              </a:rPr>
              <a:t>mAh</a:t>
            </a:r>
            <a:r>
              <a:rPr lang="ja-JP" altLang="en-US" sz="2000" b="1" dirty="0" smtClean="0">
                <a:solidFill>
                  <a:srgbClr val="000000"/>
                </a:solidFill>
                <a:latin typeface="Times New Roman" panose="02020603050405020304" pitchFamily="18" charset="0"/>
                <a:cs typeface="Times New Roman" panose="02020603050405020304" pitchFamily="18" charset="0"/>
              </a:rPr>
              <a:t>バッテリー</a:t>
            </a:r>
            <a:endParaRPr lang="en-US" altLang="ja-JP" sz="2000" b="1" dirty="0" smtClean="0">
              <a:solidFill>
                <a:srgbClr val="000000"/>
              </a:solidFill>
              <a:latin typeface="Times New Roman" panose="02020603050405020304" pitchFamily="18" charset="0"/>
              <a:cs typeface="Times New Roman" panose="02020603050405020304" pitchFamily="18" charset="0"/>
            </a:endParaRPr>
          </a:p>
        </p:txBody>
      </p:sp>
      <p:pic>
        <p:nvPicPr>
          <p:cNvPr id="48640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0126" y="4137399"/>
            <a:ext cx="3946525" cy="263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6407" name="テキスト ボックス 1"/>
          <p:cNvSpPr txBox="1">
            <a:spLocks noChangeArrowheads="1"/>
          </p:cNvSpPr>
          <p:nvPr/>
        </p:nvSpPr>
        <p:spPr bwMode="auto">
          <a:xfrm>
            <a:off x="-4638901" y="3188074"/>
            <a:ext cx="142557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rgbClr val="0000FF"/>
                </a:solidFill>
                <a:latin typeface="Times New Roman" pitchFamily="18" charset="0"/>
                <a:ea typeface="ＭＳ Ｐゴシック" pitchFamily="50" charset="-128"/>
              </a:defRPr>
            </a:lvl1pPr>
            <a:lvl2pPr marL="742950" indent="-285750" eaLnBrk="0" hangingPunct="0">
              <a:defRPr kumimoji="1" sz="1600" b="1">
                <a:solidFill>
                  <a:srgbClr val="0000FF"/>
                </a:solidFill>
                <a:latin typeface="Times New Roman" pitchFamily="18" charset="0"/>
                <a:ea typeface="ＭＳ Ｐゴシック" pitchFamily="50" charset="-128"/>
              </a:defRPr>
            </a:lvl2pPr>
            <a:lvl3pPr marL="1143000" indent="-228600" eaLnBrk="0" hangingPunct="0">
              <a:defRPr kumimoji="1" sz="1600" b="1">
                <a:solidFill>
                  <a:srgbClr val="0000FF"/>
                </a:solidFill>
                <a:latin typeface="Times New Roman" pitchFamily="18" charset="0"/>
                <a:ea typeface="ＭＳ Ｐゴシック" pitchFamily="50" charset="-128"/>
              </a:defRPr>
            </a:lvl3pPr>
            <a:lvl4pPr marL="1600200" indent="-228600" eaLnBrk="0" hangingPunct="0">
              <a:defRPr kumimoji="1" sz="1600" b="1">
                <a:solidFill>
                  <a:srgbClr val="0000FF"/>
                </a:solidFill>
                <a:latin typeface="Times New Roman" pitchFamily="18" charset="0"/>
                <a:ea typeface="ＭＳ Ｐゴシック" pitchFamily="50" charset="-128"/>
              </a:defRPr>
            </a:lvl4pPr>
            <a:lvl5pPr marL="2057400" indent="-228600" eaLnBrk="0" hangingPunct="0">
              <a:defRPr kumimoji="1" sz="1600" b="1">
                <a:solidFill>
                  <a:srgbClr val="0000FF"/>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9pPr>
          </a:lstStyle>
          <a:p>
            <a:pPr eaLnBrk="1" hangingPunct="1"/>
            <a:r>
              <a:rPr lang="en-US" altLang="ja-JP" sz="2000" smtClean="0"/>
              <a:t>Galaxy S2</a:t>
            </a:r>
          </a:p>
          <a:p>
            <a:pPr eaLnBrk="1" hangingPunct="1"/>
            <a:r>
              <a:rPr lang="en-US" altLang="ja-JP" sz="2000" smtClean="0"/>
              <a:t>LTPS</a:t>
            </a:r>
          </a:p>
          <a:p>
            <a:pPr eaLnBrk="1" hangingPunct="1"/>
            <a:r>
              <a:rPr lang="en-US" altLang="ja-JP" sz="2000" smtClean="0"/>
              <a:t>4.3”</a:t>
            </a:r>
            <a:r>
              <a:rPr lang="ja-JP" altLang="en-US" sz="2000" smtClean="0"/>
              <a:t> </a:t>
            </a:r>
            <a:r>
              <a:rPr lang="en-US" altLang="ja-JP" sz="2000" smtClean="0"/>
              <a:t>OLED</a:t>
            </a:r>
            <a:endParaRPr lang="ja-JP" altLang="en-US" sz="2000" smtClean="0"/>
          </a:p>
        </p:txBody>
      </p:sp>
      <p:sp>
        <p:nvSpPr>
          <p:cNvPr id="486408" name="テキスト ボックス 30"/>
          <p:cNvSpPr txBox="1">
            <a:spLocks noChangeArrowheads="1"/>
          </p:cNvSpPr>
          <p:nvPr/>
        </p:nvSpPr>
        <p:spPr bwMode="auto">
          <a:xfrm>
            <a:off x="-3006951" y="3188074"/>
            <a:ext cx="12414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rgbClr val="0000FF"/>
                </a:solidFill>
                <a:latin typeface="Times New Roman" pitchFamily="18" charset="0"/>
                <a:ea typeface="ＭＳ Ｐゴシック" pitchFamily="50" charset="-128"/>
              </a:defRPr>
            </a:lvl1pPr>
            <a:lvl2pPr marL="742950" indent="-285750" eaLnBrk="0" hangingPunct="0">
              <a:defRPr kumimoji="1" sz="1600" b="1">
                <a:solidFill>
                  <a:srgbClr val="0000FF"/>
                </a:solidFill>
                <a:latin typeface="Times New Roman" pitchFamily="18" charset="0"/>
                <a:ea typeface="ＭＳ Ｐゴシック" pitchFamily="50" charset="-128"/>
              </a:defRPr>
            </a:lvl2pPr>
            <a:lvl3pPr marL="1143000" indent="-228600" eaLnBrk="0" hangingPunct="0">
              <a:defRPr kumimoji="1" sz="1600" b="1">
                <a:solidFill>
                  <a:srgbClr val="0000FF"/>
                </a:solidFill>
                <a:latin typeface="Times New Roman" pitchFamily="18" charset="0"/>
                <a:ea typeface="ＭＳ Ｐゴシック" pitchFamily="50" charset="-128"/>
              </a:defRPr>
            </a:lvl3pPr>
            <a:lvl4pPr marL="1600200" indent="-228600" eaLnBrk="0" hangingPunct="0">
              <a:defRPr kumimoji="1" sz="1600" b="1">
                <a:solidFill>
                  <a:srgbClr val="0000FF"/>
                </a:solidFill>
                <a:latin typeface="Times New Roman" pitchFamily="18" charset="0"/>
                <a:ea typeface="ＭＳ Ｐゴシック" pitchFamily="50" charset="-128"/>
              </a:defRPr>
            </a:lvl4pPr>
            <a:lvl5pPr marL="2057400" indent="-228600" eaLnBrk="0" hangingPunct="0">
              <a:defRPr kumimoji="1" sz="1600" b="1">
                <a:solidFill>
                  <a:srgbClr val="0000FF"/>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9pPr>
          </a:lstStyle>
          <a:p>
            <a:pPr eaLnBrk="1" hangingPunct="1"/>
            <a:r>
              <a:rPr lang="en-US" altLang="ja-JP" sz="2000" smtClean="0"/>
              <a:t>SH-02E</a:t>
            </a:r>
          </a:p>
          <a:p>
            <a:pPr eaLnBrk="1" hangingPunct="1"/>
            <a:r>
              <a:rPr lang="en-US" altLang="ja-JP" sz="2000" smtClean="0"/>
              <a:t>IGZO</a:t>
            </a:r>
          </a:p>
          <a:p>
            <a:pPr eaLnBrk="1" hangingPunct="1"/>
            <a:r>
              <a:rPr lang="en-US" altLang="ja-JP" sz="2000" smtClean="0"/>
              <a:t>4.9”</a:t>
            </a:r>
            <a:r>
              <a:rPr lang="ja-JP" altLang="en-US" sz="2000" smtClean="0"/>
              <a:t> </a:t>
            </a:r>
            <a:r>
              <a:rPr lang="en-US" altLang="ja-JP" sz="2000" smtClean="0"/>
              <a:t>LCD</a:t>
            </a:r>
            <a:endParaRPr lang="ja-JP" altLang="en-US" sz="2000" smtClean="0"/>
          </a:p>
        </p:txBody>
      </p:sp>
      <p:sp>
        <p:nvSpPr>
          <p:cNvPr id="486409" name="テキスト ボックス 31"/>
          <p:cNvSpPr txBox="1">
            <a:spLocks noChangeArrowheads="1"/>
          </p:cNvSpPr>
          <p:nvPr/>
        </p:nvSpPr>
        <p:spPr bwMode="auto">
          <a:xfrm>
            <a:off x="-1638526" y="3188074"/>
            <a:ext cx="1423987"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rgbClr val="0000FF"/>
                </a:solidFill>
                <a:latin typeface="Times New Roman" pitchFamily="18" charset="0"/>
                <a:ea typeface="ＭＳ Ｐゴシック" pitchFamily="50" charset="-128"/>
              </a:defRPr>
            </a:lvl1pPr>
            <a:lvl2pPr marL="742950" indent="-285750" eaLnBrk="0" hangingPunct="0">
              <a:defRPr kumimoji="1" sz="1600" b="1">
                <a:solidFill>
                  <a:srgbClr val="0000FF"/>
                </a:solidFill>
                <a:latin typeface="Times New Roman" pitchFamily="18" charset="0"/>
                <a:ea typeface="ＭＳ Ｐゴシック" pitchFamily="50" charset="-128"/>
              </a:defRPr>
            </a:lvl2pPr>
            <a:lvl3pPr marL="1143000" indent="-228600" eaLnBrk="0" hangingPunct="0">
              <a:defRPr kumimoji="1" sz="1600" b="1">
                <a:solidFill>
                  <a:srgbClr val="0000FF"/>
                </a:solidFill>
                <a:latin typeface="Times New Roman" pitchFamily="18" charset="0"/>
                <a:ea typeface="ＭＳ Ｐゴシック" pitchFamily="50" charset="-128"/>
              </a:defRPr>
            </a:lvl3pPr>
            <a:lvl4pPr marL="1600200" indent="-228600" eaLnBrk="0" hangingPunct="0">
              <a:defRPr kumimoji="1" sz="1600" b="1">
                <a:solidFill>
                  <a:srgbClr val="0000FF"/>
                </a:solidFill>
                <a:latin typeface="Times New Roman" pitchFamily="18" charset="0"/>
                <a:ea typeface="ＭＳ Ｐゴシック" pitchFamily="50" charset="-128"/>
              </a:defRPr>
            </a:lvl4pPr>
            <a:lvl5pPr marL="2057400" indent="-228600" eaLnBrk="0" hangingPunct="0">
              <a:defRPr kumimoji="1" sz="1600" b="1">
                <a:solidFill>
                  <a:srgbClr val="0000FF"/>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9pPr>
          </a:lstStyle>
          <a:p>
            <a:pPr eaLnBrk="1" hangingPunct="1"/>
            <a:r>
              <a:rPr lang="ja-JP" altLang="en-US" sz="2000" smtClean="0"/>
              <a:t>東芝</a:t>
            </a:r>
            <a:r>
              <a:rPr lang="en-US" altLang="ja-JP" sz="2000" smtClean="0"/>
              <a:t>AT570</a:t>
            </a:r>
          </a:p>
          <a:p>
            <a:pPr eaLnBrk="1" hangingPunct="1"/>
            <a:r>
              <a:rPr lang="en-US" altLang="ja-JP" sz="2000" smtClean="0"/>
              <a:t>LTPS</a:t>
            </a:r>
          </a:p>
          <a:p>
            <a:pPr eaLnBrk="1" hangingPunct="1"/>
            <a:r>
              <a:rPr lang="en-US" altLang="ja-JP" sz="2000" smtClean="0"/>
              <a:t>7.7”</a:t>
            </a:r>
            <a:r>
              <a:rPr lang="ja-JP" altLang="en-US" sz="2000" smtClean="0"/>
              <a:t> </a:t>
            </a:r>
            <a:r>
              <a:rPr lang="en-US" altLang="ja-JP" sz="2000" smtClean="0"/>
              <a:t>OLED</a:t>
            </a:r>
          </a:p>
        </p:txBody>
      </p:sp>
      <p:pic>
        <p:nvPicPr>
          <p:cNvPr id="48641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2214" y="4108030"/>
            <a:ext cx="2514600" cy="232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6411" name="テキスト ボックス 33"/>
          <p:cNvSpPr txBox="1">
            <a:spLocks noChangeArrowheads="1"/>
          </p:cNvSpPr>
          <p:nvPr/>
        </p:nvSpPr>
        <p:spPr bwMode="auto">
          <a:xfrm>
            <a:off x="5639027" y="3449217"/>
            <a:ext cx="1039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rgbClr val="0000FF"/>
                </a:solidFill>
                <a:latin typeface="Times New Roman" pitchFamily="18" charset="0"/>
                <a:ea typeface="ＭＳ Ｐゴシック" pitchFamily="50" charset="-128"/>
              </a:defRPr>
            </a:lvl1pPr>
            <a:lvl2pPr marL="742950" indent="-285750" eaLnBrk="0" hangingPunct="0">
              <a:defRPr kumimoji="1" sz="1600" b="1">
                <a:solidFill>
                  <a:srgbClr val="0000FF"/>
                </a:solidFill>
                <a:latin typeface="Times New Roman" pitchFamily="18" charset="0"/>
                <a:ea typeface="ＭＳ Ｐゴシック" pitchFamily="50" charset="-128"/>
              </a:defRPr>
            </a:lvl2pPr>
            <a:lvl3pPr marL="1143000" indent="-228600" eaLnBrk="0" hangingPunct="0">
              <a:defRPr kumimoji="1" sz="1600" b="1">
                <a:solidFill>
                  <a:srgbClr val="0000FF"/>
                </a:solidFill>
                <a:latin typeface="Times New Roman" pitchFamily="18" charset="0"/>
                <a:ea typeface="ＭＳ Ｐゴシック" pitchFamily="50" charset="-128"/>
              </a:defRPr>
            </a:lvl3pPr>
            <a:lvl4pPr marL="1600200" indent="-228600" eaLnBrk="0" hangingPunct="0">
              <a:defRPr kumimoji="1" sz="1600" b="1">
                <a:solidFill>
                  <a:srgbClr val="0000FF"/>
                </a:solidFill>
                <a:latin typeface="Times New Roman" pitchFamily="18" charset="0"/>
                <a:ea typeface="ＭＳ Ｐゴシック" pitchFamily="50" charset="-128"/>
              </a:defRPr>
            </a:lvl4pPr>
            <a:lvl5pPr marL="2057400" indent="-228600" eaLnBrk="0" hangingPunct="0">
              <a:defRPr kumimoji="1" sz="1600" b="1">
                <a:solidFill>
                  <a:srgbClr val="0000FF"/>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9pPr>
          </a:lstStyle>
          <a:p>
            <a:pPr eaLnBrk="1" hangingPunct="1"/>
            <a:r>
              <a:rPr lang="en-US" altLang="ja-JP" sz="2000" smtClean="0"/>
              <a:t>SH-02E</a:t>
            </a:r>
          </a:p>
          <a:p>
            <a:pPr eaLnBrk="1" hangingPunct="1"/>
            <a:r>
              <a:rPr lang="ja-JP" altLang="en-US" sz="2000" smtClean="0"/>
              <a:t>付属</a:t>
            </a:r>
          </a:p>
        </p:txBody>
      </p:sp>
      <p:sp>
        <p:nvSpPr>
          <p:cNvPr id="486412" name="テキスト ボックス 34"/>
          <p:cNvSpPr txBox="1">
            <a:spLocks noChangeArrowheads="1"/>
          </p:cNvSpPr>
          <p:nvPr/>
        </p:nvSpPr>
        <p:spPr bwMode="auto">
          <a:xfrm>
            <a:off x="6894739" y="3580980"/>
            <a:ext cx="1708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rgbClr val="0000FF"/>
                </a:solidFill>
                <a:latin typeface="Times New Roman" pitchFamily="18" charset="0"/>
                <a:ea typeface="ＭＳ Ｐゴシック" pitchFamily="50" charset="-128"/>
              </a:defRPr>
            </a:lvl1pPr>
            <a:lvl2pPr marL="742950" indent="-285750" eaLnBrk="0" hangingPunct="0">
              <a:defRPr kumimoji="1" sz="1600" b="1">
                <a:solidFill>
                  <a:srgbClr val="0000FF"/>
                </a:solidFill>
                <a:latin typeface="Times New Roman" pitchFamily="18" charset="0"/>
                <a:ea typeface="ＭＳ Ｐゴシック" pitchFamily="50" charset="-128"/>
              </a:defRPr>
            </a:lvl2pPr>
            <a:lvl3pPr marL="1143000" indent="-228600" eaLnBrk="0" hangingPunct="0">
              <a:defRPr kumimoji="1" sz="1600" b="1">
                <a:solidFill>
                  <a:srgbClr val="0000FF"/>
                </a:solidFill>
                <a:latin typeface="Times New Roman" pitchFamily="18" charset="0"/>
                <a:ea typeface="ＭＳ Ｐゴシック" pitchFamily="50" charset="-128"/>
              </a:defRPr>
            </a:lvl3pPr>
            <a:lvl4pPr marL="1600200" indent="-228600" eaLnBrk="0" hangingPunct="0">
              <a:defRPr kumimoji="1" sz="1600" b="1">
                <a:solidFill>
                  <a:srgbClr val="0000FF"/>
                </a:solidFill>
                <a:latin typeface="Times New Roman" pitchFamily="18" charset="0"/>
                <a:ea typeface="ＭＳ Ｐゴシック" pitchFamily="50" charset="-128"/>
              </a:defRPr>
            </a:lvl4pPr>
            <a:lvl5pPr marL="2057400" indent="-228600" eaLnBrk="0" hangingPunct="0">
              <a:defRPr kumimoji="1" sz="1600" b="1">
                <a:solidFill>
                  <a:srgbClr val="0000FF"/>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9pPr>
          </a:lstStyle>
          <a:p>
            <a:pPr eaLnBrk="1" hangingPunct="1"/>
            <a:r>
              <a:rPr lang="ja-JP" altLang="en-US" sz="2000" smtClean="0"/>
              <a:t>一般的な製品</a:t>
            </a:r>
          </a:p>
        </p:txBody>
      </p:sp>
      <p:sp>
        <p:nvSpPr>
          <p:cNvPr id="486413" name="テキスト ボックス 35"/>
          <p:cNvSpPr txBox="1">
            <a:spLocks noChangeArrowheads="1"/>
          </p:cNvSpPr>
          <p:nvPr/>
        </p:nvSpPr>
        <p:spPr bwMode="auto">
          <a:xfrm>
            <a:off x="5370739" y="3107905"/>
            <a:ext cx="3348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rgbClr val="0000FF"/>
                </a:solidFill>
                <a:latin typeface="Times New Roman" pitchFamily="18" charset="0"/>
                <a:ea typeface="ＭＳ Ｐゴシック" pitchFamily="50" charset="-128"/>
              </a:defRPr>
            </a:lvl1pPr>
            <a:lvl2pPr marL="742950" indent="-285750" eaLnBrk="0" hangingPunct="0">
              <a:defRPr kumimoji="1" sz="1600" b="1">
                <a:solidFill>
                  <a:srgbClr val="0000FF"/>
                </a:solidFill>
                <a:latin typeface="Times New Roman" pitchFamily="18" charset="0"/>
                <a:ea typeface="ＭＳ Ｐゴシック" pitchFamily="50" charset="-128"/>
              </a:defRPr>
            </a:lvl2pPr>
            <a:lvl3pPr marL="1143000" indent="-228600" eaLnBrk="0" hangingPunct="0">
              <a:defRPr kumimoji="1" sz="1600" b="1">
                <a:solidFill>
                  <a:srgbClr val="0000FF"/>
                </a:solidFill>
                <a:latin typeface="Times New Roman" pitchFamily="18" charset="0"/>
                <a:ea typeface="ＭＳ Ｐゴシック" pitchFamily="50" charset="-128"/>
              </a:defRPr>
            </a:lvl3pPr>
            <a:lvl4pPr marL="1600200" indent="-228600" eaLnBrk="0" hangingPunct="0">
              <a:defRPr kumimoji="1" sz="1600" b="1">
                <a:solidFill>
                  <a:srgbClr val="0000FF"/>
                </a:solidFill>
                <a:latin typeface="Times New Roman" pitchFamily="18" charset="0"/>
                <a:ea typeface="ＭＳ Ｐゴシック" pitchFamily="50" charset="-128"/>
              </a:defRPr>
            </a:lvl4pPr>
            <a:lvl5pPr marL="2057400" indent="-228600" eaLnBrk="0" hangingPunct="0">
              <a:defRPr kumimoji="1" sz="1600" b="1">
                <a:solidFill>
                  <a:srgbClr val="0000FF"/>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9pPr>
          </a:lstStyle>
          <a:p>
            <a:pPr eaLnBrk="1" hangingPunct="1"/>
            <a:r>
              <a:rPr lang="ja-JP" altLang="en-US" sz="2400" smtClean="0">
                <a:solidFill>
                  <a:srgbClr val="FF0000"/>
                </a:solidFill>
              </a:rPr>
              <a:t>静電容量型タッチ用ペン</a:t>
            </a:r>
          </a:p>
        </p:txBody>
      </p:sp>
      <p:sp>
        <p:nvSpPr>
          <p:cNvPr id="486414" name="テキスト ボックス 36"/>
          <p:cNvSpPr txBox="1">
            <a:spLocks noChangeArrowheads="1"/>
          </p:cNvSpPr>
          <p:nvPr/>
        </p:nvSpPr>
        <p:spPr bwMode="auto">
          <a:xfrm>
            <a:off x="-4797652" y="2876924"/>
            <a:ext cx="379095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rgbClr val="0000FF"/>
                </a:solidFill>
                <a:latin typeface="Times New Roman" pitchFamily="18" charset="0"/>
                <a:ea typeface="ＭＳ Ｐゴシック" pitchFamily="50" charset="-128"/>
              </a:defRPr>
            </a:lvl1pPr>
            <a:lvl2pPr marL="742950" indent="-285750" eaLnBrk="0" hangingPunct="0">
              <a:defRPr kumimoji="1" sz="1600" b="1">
                <a:solidFill>
                  <a:srgbClr val="0000FF"/>
                </a:solidFill>
                <a:latin typeface="Times New Roman" pitchFamily="18" charset="0"/>
                <a:ea typeface="ＭＳ Ｐゴシック" pitchFamily="50" charset="-128"/>
              </a:defRPr>
            </a:lvl2pPr>
            <a:lvl3pPr marL="1143000" indent="-228600" eaLnBrk="0" hangingPunct="0">
              <a:defRPr kumimoji="1" sz="1600" b="1">
                <a:solidFill>
                  <a:srgbClr val="0000FF"/>
                </a:solidFill>
                <a:latin typeface="Times New Roman" pitchFamily="18" charset="0"/>
                <a:ea typeface="ＭＳ Ｐゴシック" pitchFamily="50" charset="-128"/>
              </a:defRPr>
            </a:lvl3pPr>
            <a:lvl4pPr marL="1600200" indent="-228600" eaLnBrk="0" hangingPunct="0">
              <a:defRPr kumimoji="1" sz="1600" b="1">
                <a:solidFill>
                  <a:srgbClr val="0000FF"/>
                </a:solidFill>
                <a:latin typeface="Times New Roman" pitchFamily="18" charset="0"/>
                <a:ea typeface="ＭＳ Ｐゴシック" pitchFamily="50" charset="-128"/>
              </a:defRPr>
            </a:lvl4pPr>
            <a:lvl5pPr marL="2057400" indent="-228600" eaLnBrk="0" hangingPunct="0">
              <a:defRPr kumimoji="1" sz="1600" b="1">
                <a:solidFill>
                  <a:srgbClr val="0000FF"/>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9pPr>
          </a:lstStyle>
          <a:p>
            <a:pPr eaLnBrk="1" hangingPunct="1"/>
            <a:r>
              <a:rPr lang="en-US" altLang="ja-JP" sz="2400" smtClean="0">
                <a:solidFill>
                  <a:srgbClr val="FF0000"/>
                </a:solidFill>
              </a:rPr>
              <a:t>12</a:t>
            </a:r>
            <a:r>
              <a:rPr lang="ja-JP" altLang="en-US" sz="2400" smtClean="0">
                <a:solidFill>
                  <a:srgbClr val="FF0000"/>
                </a:solidFill>
              </a:rPr>
              <a:t>月晴天外光下、最大輝度</a:t>
            </a:r>
          </a:p>
        </p:txBody>
      </p:sp>
      <p:pic>
        <p:nvPicPr>
          <p:cNvPr id="48641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513" y="7029450"/>
            <a:ext cx="3408362"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正方形/長方形 12"/>
          <p:cNvSpPr>
            <a:spLocks noChangeArrowheads="1"/>
          </p:cNvSpPr>
          <p:nvPr/>
        </p:nvSpPr>
        <p:spPr bwMode="auto">
          <a:xfrm>
            <a:off x="252412" y="1136756"/>
            <a:ext cx="863917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2400" b="1" dirty="0" smtClean="0">
                <a:solidFill>
                  <a:srgbClr val="FF0000"/>
                </a:solidFill>
                <a:latin typeface="Times New Roman"/>
                <a:ea typeface="ＭＳ Ｐゴシック"/>
              </a:rPr>
              <a:t>IGZO</a:t>
            </a:r>
            <a:r>
              <a:rPr lang="ja-JP" altLang="en-US" sz="2400" b="1" dirty="0" smtClean="0">
                <a:solidFill>
                  <a:srgbClr val="FF0000"/>
                </a:solidFill>
                <a:latin typeface="Times New Roman"/>
                <a:ea typeface="ＭＳ Ｐゴシック"/>
              </a:rPr>
              <a:t> </a:t>
            </a:r>
            <a:r>
              <a:rPr lang="en-US" altLang="ja-JP" sz="2400" b="1" dirty="0" smtClean="0">
                <a:solidFill>
                  <a:srgbClr val="FF0000"/>
                </a:solidFill>
                <a:latin typeface="Times New Roman"/>
                <a:ea typeface="ＭＳ Ｐゴシック"/>
              </a:rPr>
              <a:t>TFT</a:t>
            </a:r>
          </a:p>
          <a:p>
            <a:pPr marL="177800" indent="-177800">
              <a:buFont typeface="Arial" pitchFamily="34" charset="0"/>
              <a:buChar char="•"/>
            </a:pPr>
            <a:r>
              <a:rPr lang="ja-JP" altLang="en-US" sz="2400" b="1" dirty="0" smtClean="0">
                <a:solidFill>
                  <a:srgbClr val="0000FF"/>
                </a:solidFill>
                <a:latin typeface="Times New Roman"/>
                <a:ea typeface="ＭＳ Ｐゴシック"/>
              </a:rPr>
              <a:t>開口率</a:t>
            </a:r>
            <a:r>
              <a:rPr lang="ja-JP" altLang="en-US" sz="2400" b="1" dirty="0">
                <a:solidFill>
                  <a:srgbClr val="0000FF"/>
                </a:solidFill>
                <a:latin typeface="Times New Roman"/>
                <a:ea typeface="ＭＳ Ｐゴシック"/>
              </a:rPr>
              <a:t>が</a:t>
            </a:r>
            <a:r>
              <a:rPr lang="ja-JP" altLang="en-US" sz="2400" b="1" dirty="0" smtClean="0">
                <a:solidFill>
                  <a:srgbClr val="0000FF"/>
                </a:solidFill>
                <a:latin typeface="Times New Roman"/>
                <a:ea typeface="ＭＳ Ｐゴシック"/>
              </a:rPr>
              <a:t>高い </a:t>
            </a:r>
            <a:r>
              <a:rPr lang="en-US" altLang="ja-JP" sz="2400" b="1" dirty="0" smtClean="0">
                <a:solidFill>
                  <a:srgbClr val="0000FF"/>
                </a:solidFill>
                <a:latin typeface="Times New Roman"/>
                <a:ea typeface="ＭＳ Ｐゴシック"/>
              </a:rPr>
              <a:t>(</a:t>
            </a:r>
            <a:r>
              <a:rPr lang="ja-JP" altLang="en-US" sz="2400" b="1" dirty="0" smtClean="0">
                <a:solidFill>
                  <a:srgbClr val="0000FF"/>
                </a:solidFill>
                <a:latin typeface="Times New Roman"/>
                <a:ea typeface="ＭＳ Ｐゴシック"/>
              </a:rPr>
              <a:t>当社比</a:t>
            </a:r>
            <a:r>
              <a:rPr lang="en-US" altLang="ja-JP" sz="2400" b="1" dirty="0" smtClean="0">
                <a:solidFill>
                  <a:srgbClr val="0000FF"/>
                </a:solidFill>
                <a:latin typeface="Times New Roman"/>
                <a:ea typeface="ＭＳ Ｐゴシック"/>
              </a:rPr>
              <a:t>1.2</a:t>
            </a:r>
            <a:r>
              <a:rPr lang="ja-JP" altLang="en-US" sz="2400" b="1" dirty="0" smtClean="0">
                <a:solidFill>
                  <a:srgbClr val="0000FF"/>
                </a:solidFill>
                <a:latin typeface="Times New Roman"/>
                <a:ea typeface="ＭＳ Ｐゴシック"/>
              </a:rPr>
              <a:t>倍</a:t>
            </a:r>
            <a:r>
              <a:rPr lang="en-US" altLang="ja-JP" sz="2400" b="1" dirty="0" smtClean="0">
                <a:solidFill>
                  <a:srgbClr val="0000FF"/>
                </a:solidFill>
                <a:latin typeface="Times New Roman"/>
                <a:ea typeface="ＭＳ Ｐゴシック"/>
              </a:rPr>
              <a:t>)</a:t>
            </a:r>
            <a:endParaRPr lang="en-US" altLang="ja-JP" sz="2400" b="1" dirty="0">
              <a:solidFill>
                <a:srgbClr val="0000FF"/>
              </a:solidFill>
              <a:latin typeface="Times New Roman"/>
              <a:ea typeface="ＭＳ Ｐゴシック"/>
            </a:endParaRPr>
          </a:p>
          <a:p>
            <a:pPr marL="177800" indent="-177800">
              <a:buFont typeface="Arial" pitchFamily="34" charset="0"/>
              <a:buChar char="•"/>
            </a:pPr>
            <a:r>
              <a:rPr lang="ja-JP" altLang="en-US" sz="2400" b="1" dirty="0">
                <a:solidFill>
                  <a:srgbClr val="0000FF"/>
                </a:solidFill>
                <a:latin typeface="Times New Roman"/>
                <a:ea typeface="ＭＳ Ｐゴシック"/>
              </a:rPr>
              <a:t>リフレッシュレートを落とせる</a:t>
            </a:r>
            <a:r>
              <a:rPr lang="en-US" altLang="ja-JP" sz="2400" b="1" dirty="0">
                <a:solidFill>
                  <a:srgbClr val="0000FF"/>
                </a:solidFill>
                <a:latin typeface="Times New Roman"/>
                <a:ea typeface="ＭＳ Ｐゴシック"/>
              </a:rPr>
              <a:t> (1 Hz: </a:t>
            </a:r>
            <a:r>
              <a:rPr lang="en-US" altLang="ja-JP" sz="2400" b="1" dirty="0">
                <a:solidFill>
                  <a:srgbClr val="FF0000"/>
                </a:solidFill>
                <a:latin typeface="Times New Roman"/>
                <a:ea typeface="ＭＳ Ｐゴシック"/>
              </a:rPr>
              <a:t>‘</a:t>
            </a:r>
            <a:r>
              <a:rPr lang="ja-JP" altLang="en-US" sz="2400" b="1" dirty="0">
                <a:solidFill>
                  <a:srgbClr val="FF0000"/>
                </a:solidFill>
                <a:latin typeface="Times New Roman"/>
                <a:ea typeface="ＭＳ Ｐゴシック"/>
              </a:rPr>
              <a:t>液晶アイドリングストップ</a:t>
            </a:r>
            <a:r>
              <a:rPr lang="en-US" altLang="ja-JP" sz="2400" b="1" dirty="0">
                <a:solidFill>
                  <a:srgbClr val="FF0000"/>
                </a:solidFill>
                <a:latin typeface="Times New Roman"/>
                <a:ea typeface="ＭＳ Ｐゴシック"/>
              </a:rPr>
              <a:t>’</a:t>
            </a:r>
            <a:r>
              <a:rPr lang="en-US" altLang="ja-JP" sz="2400" b="1" dirty="0">
                <a:solidFill>
                  <a:srgbClr val="0000FF"/>
                </a:solidFill>
                <a:latin typeface="Times New Roman"/>
                <a:ea typeface="ＭＳ Ｐゴシック"/>
              </a:rPr>
              <a:t>)</a:t>
            </a:r>
          </a:p>
          <a:p>
            <a:pPr marL="177800" indent="-177800">
              <a:buFont typeface="Arial" pitchFamily="34" charset="0"/>
              <a:buChar char="•"/>
            </a:pPr>
            <a:r>
              <a:rPr lang="ja-JP" altLang="en-US" sz="2400" b="1" dirty="0">
                <a:solidFill>
                  <a:srgbClr val="0000FF"/>
                </a:solidFill>
                <a:latin typeface="Times New Roman"/>
                <a:ea typeface="ＭＳ Ｐゴシック"/>
              </a:rPr>
              <a:t>電池持続時間が従来比２倍　</a:t>
            </a:r>
            <a:r>
              <a:rPr lang="en-US" altLang="ja-JP" sz="2400" b="1" dirty="0">
                <a:solidFill>
                  <a:srgbClr val="FF0000"/>
                </a:solidFill>
                <a:latin typeface="Times New Roman"/>
                <a:ea typeface="ＭＳ Ｐゴシック"/>
              </a:rPr>
              <a:t>‘Smart 2Days’</a:t>
            </a:r>
          </a:p>
        </p:txBody>
      </p:sp>
    </p:spTree>
    <p:extLst>
      <p:ext uri="{BB962C8B-B14F-4D97-AF65-F5344CB8AC3E}">
        <p14:creationId xmlns:p14="http://schemas.microsoft.com/office/powerpoint/2010/main" val="3103293010"/>
      </p:ext>
    </p:extLst>
  </p:cSld>
  <p:clrMapOvr>
    <a:masterClrMapping/>
  </p:clrMapOvr>
  <mc:AlternateContent xmlns:mc="http://schemas.openxmlformats.org/markup-compatibility/2006" xmlns:p14="http://schemas.microsoft.com/office/powerpoint/2010/main">
    <mc:Choice Requires="p14">
      <p:transition p14:dur="10">
        <p:sndAc>
          <p:stSnd>
            <p:snd r:embed="rId3" name="CAMERA.WAV"/>
          </p:stSnd>
        </p:sndAc>
      </p:transition>
    </mc:Choice>
    <mc:Fallback xmlns="">
      <p:transition>
        <p:sndAc>
          <p:stSnd>
            <p:snd r:embed="rId8" name="CAMERA.WAV"/>
          </p:stSnd>
        </p:sndAc>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ChangeArrowheads="1"/>
          </p:cNvSpPr>
          <p:nvPr/>
        </p:nvSpPr>
        <p:spPr bwMode="auto">
          <a:xfrm>
            <a:off x="0" y="0"/>
            <a:ext cx="9144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base" hangingPunct="0">
              <a:spcBef>
                <a:spcPct val="0"/>
              </a:spcBef>
              <a:spcAft>
                <a:spcPct val="0"/>
              </a:spcAft>
            </a:pPr>
            <a:endParaRPr lang="ja-JP" altLang="ja-JP" sz="3600" b="1">
              <a:solidFill>
                <a:srgbClr val="0000FF"/>
              </a:solidFill>
              <a:latin typeface="Times New Roman" panose="02020603050405020304" pitchFamily="18" charset="0"/>
              <a:ea typeface="ＨＧ丸ゴシックB" charset="-128"/>
              <a:cs typeface="Times New Roman" panose="02020603050405020304" pitchFamily="18" charset="0"/>
            </a:endParaRPr>
          </a:p>
        </p:txBody>
      </p:sp>
      <p:graphicFrame>
        <p:nvGraphicFramePr>
          <p:cNvPr id="31748" name="Object 1045"/>
          <p:cNvGraphicFramePr>
            <a:graphicFrameLocks noChangeAspect="1"/>
          </p:cNvGraphicFramePr>
          <p:nvPr>
            <p:extLst>
              <p:ext uri="{D42A27DB-BD31-4B8C-83A1-F6EECF244321}">
                <p14:modId xmlns:p14="http://schemas.microsoft.com/office/powerpoint/2010/main" val="247422737"/>
              </p:ext>
            </p:extLst>
          </p:nvPr>
        </p:nvGraphicFramePr>
        <p:xfrm>
          <a:off x="1947863" y="1163638"/>
          <a:ext cx="3040062" cy="2646362"/>
        </p:xfrm>
        <a:graphic>
          <a:graphicData uri="http://schemas.openxmlformats.org/presentationml/2006/ole">
            <mc:AlternateContent xmlns:mc="http://schemas.openxmlformats.org/markup-compatibility/2006">
              <mc:Choice xmlns:v="urn:schemas-microsoft-com:vml" Requires="v">
                <p:oleObj spid="_x0000_s12342" name="Stanford Graphics ｽﾗｲﾄﾞ" r:id="rId4" imgW="6293485" imgH="5474335" progId="StanfordGraphics">
                  <p:embed/>
                </p:oleObj>
              </mc:Choice>
              <mc:Fallback>
                <p:oleObj name="Stanford Graphics ｽﾗｲﾄﾞ" r:id="rId4" imgW="6293485" imgH="5474335" progId="StanfordGraphics">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7863" y="1163638"/>
                        <a:ext cx="3040062" cy="264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49" name="Object 1046"/>
          <p:cNvGraphicFramePr>
            <a:graphicFrameLocks noChangeAspect="1"/>
          </p:cNvGraphicFramePr>
          <p:nvPr>
            <p:extLst>
              <p:ext uri="{D42A27DB-BD31-4B8C-83A1-F6EECF244321}">
                <p14:modId xmlns:p14="http://schemas.microsoft.com/office/powerpoint/2010/main" val="1259947395"/>
              </p:ext>
            </p:extLst>
          </p:nvPr>
        </p:nvGraphicFramePr>
        <p:xfrm>
          <a:off x="5357813" y="1066800"/>
          <a:ext cx="3275012" cy="2719388"/>
        </p:xfrm>
        <a:graphic>
          <a:graphicData uri="http://schemas.openxmlformats.org/presentationml/2006/ole">
            <mc:AlternateContent xmlns:mc="http://schemas.openxmlformats.org/markup-compatibility/2006">
              <mc:Choice xmlns:v="urn:schemas-microsoft-com:vml" Requires="v">
                <p:oleObj spid="_x0000_s12343" name="Stanford Graphics ｽﾗｲﾄﾞ" r:id="rId6" imgW="6785610" imgH="5638165" progId="StanfordGraphics">
                  <p:embed/>
                </p:oleObj>
              </mc:Choice>
              <mc:Fallback>
                <p:oleObj name="Stanford Graphics ｽﾗｲﾄﾞ" r:id="rId6" imgW="6785610" imgH="5638165" progId="StanfordGraphics">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7813" y="1066800"/>
                        <a:ext cx="3275012" cy="271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53" name="Rectangle 1048"/>
          <p:cNvSpPr>
            <a:spLocks noChangeAspect="1" noChangeArrowheads="1"/>
          </p:cNvSpPr>
          <p:nvPr/>
        </p:nvSpPr>
        <p:spPr bwMode="auto">
          <a:xfrm>
            <a:off x="6643688" y="3657600"/>
            <a:ext cx="10182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latin typeface="Times New Roman" panose="02020603050405020304" pitchFamily="18" charset="0"/>
                <a:cs typeface="Times New Roman" panose="02020603050405020304" pitchFamily="18" charset="0"/>
              </a:rPr>
              <a:t>V</a:t>
            </a:r>
            <a:r>
              <a:rPr lang="en-US" altLang="ja-JP" sz="2000" b="1" baseline="-25000">
                <a:solidFill>
                  <a:srgbClr val="000000"/>
                </a:solidFill>
                <a:latin typeface="Times New Roman" panose="02020603050405020304" pitchFamily="18" charset="0"/>
                <a:cs typeface="Times New Roman" panose="02020603050405020304" pitchFamily="18" charset="0"/>
              </a:rPr>
              <a:t>GS</a:t>
            </a:r>
            <a:r>
              <a:rPr lang="en-US" altLang="ja-JP" sz="2000" b="1">
                <a:solidFill>
                  <a:srgbClr val="000000"/>
                </a:solidFill>
                <a:latin typeface="Times New Roman" panose="02020603050405020304" pitchFamily="18" charset="0"/>
                <a:cs typeface="Times New Roman" panose="02020603050405020304" pitchFamily="18" charset="0"/>
              </a:rPr>
              <a:t> (V)</a:t>
            </a:r>
          </a:p>
        </p:txBody>
      </p:sp>
      <p:sp>
        <p:nvSpPr>
          <p:cNvPr id="31754" name="Rectangle 1049"/>
          <p:cNvSpPr>
            <a:spLocks noChangeAspect="1" noChangeArrowheads="1"/>
          </p:cNvSpPr>
          <p:nvPr/>
        </p:nvSpPr>
        <p:spPr bwMode="auto">
          <a:xfrm>
            <a:off x="3216275" y="3676650"/>
            <a:ext cx="10086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latin typeface="Times New Roman" panose="02020603050405020304" pitchFamily="18" charset="0"/>
                <a:cs typeface="Times New Roman" panose="02020603050405020304" pitchFamily="18" charset="0"/>
              </a:rPr>
              <a:t>V</a:t>
            </a:r>
            <a:r>
              <a:rPr lang="en-US" altLang="ja-JP" sz="2000" b="1" baseline="-25000">
                <a:solidFill>
                  <a:srgbClr val="000000"/>
                </a:solidFill>
                <a:latin typeface="Times New Roman" panose="02020603050405020304" pitchFamily="18" charset="0"/>
                <a:cs typeface="Times New Roman" panose="02020603050405020304" pitchFamily="18" charset="0"/>
              </a:rPr>
              <a:t>DS</a:t>
            </a:r>
            <a:r>
              <a:rPr lang="en-US" altLang="ja-JP" sz="2000" b="1">
                <a:solidFill>
                  <a:srgbClr val="000000"/>
                </a:solidFill>
                <a:latin typeface="Times New Roman" panose="02020603050405020304" pitchFamily="18" charset="0"/>
                <a:cs typeface="Times New Roman" panose="02020603050405020304" pitchFamily="18" charset="0"/>
              </a:rPr>
              <a:t> (V)</a:t>
            </a:r>
          </a:p>
        </p:txBody>
      </p:sp>
      <p:sp>
        <p:nvSpPr>
          <p:cNvPr id="31755" name="Text Box 1050"/>
          <p:cNvSpPr txBox="1">
            <a:spLocks noChangeAspect="1" noChangeArrowheads="1"/>
          </p:cNvSpPr>
          <p:nvPr/>
        </p:nvSpPr>
        <p:spPr bwMode="auto">
          <a:xfrm>
            <a:off x="2562225" y="1392238"/>
            <a:ext cx="14430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cs typeface="Times New Roman" panose="02020603050405020304" pitchFamily="18" charset="0"/>
              </a:rPr>
              <a:t>V</a:t>
            </a:r>
            <a:r>
              <a:rPr lang="en-US" altLang="ja-JP" sz="2000" b="1" baseline="-25000">
                <a:solidFill>
                  <a:srgbClr val="000000"/>
                </a:solidFill>
                <a:cs typeface="Times New Roman" panose="02020603050405020304" pitchFamily="18" charset="0"/>
              </a:rPr>
              <a:t>GS</a:t>
            </a:r>
            <a:r>
              <a:rPr lang="en-US" altLang="ja-JP" sz="2000" b="1">
                <a:solidFill>
                  <a:srgbClr val="000000"/>
                </a:solidFill>
                <a:cs typeface="Times New Roman" panose="02020603050405020304" pitchFamily="18" charset="0"/>
              </a:rPr>
              <a:t>=0–15V</a:t>
            </a:r>
          </a:p>
        </p:txBody>
      </p:sp>
      <p:sp>
        <p:nvSpPr>
          <p:cNvPr id="31756" name="Rectangle 1051"/>
          <p:cNvSpPr>
            <a:spLocks noChangeAspect="1" noChangeArrowheads="1"/>
          </p:cNvSpPr>
          <p:nvPr/>
        </p:nvSpPr>
        <p:spPr bwMode="auto">
          <a:xfrm rot="16200000">
            <a:off x="1220220" y="2167702"/>
            <a:ext cx="1069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latin typeface="Times New Roman" panose="02020603050405020304" pitchFamily="18" charset="0"/>
                <a:cs typeface="Times New Roman" panose="02020603050405020304" pitchFamily="18" charset="0"/>
              </a:rPr>
              <a:t>I</a:t>
            </a:r>
            <a:r>
              <a:rPr lang="en-US" altLang="ja-JP" sz="2000" b="1" baseline="-25000">
                <a:solidFill>
                  <a:srgbClr val="000000"/>
                </a:solidFill>
                <a:latin typeface="Times New Roman" panose="02020603050405020304" pitchFamily="18" charset="0"/>
                <a:cs typeface="Times New Roman" panose="02020603050405020304" pitchFamily="18" charset="0"/>
              </a:rPr>
              <a:t>DS</a:t>
            </a:r>
            <a:r>
              <a:rPr lang="en-US" altLang="ja-JP" sz="2000" b="1">
                <a:solidFill>
                  <a:srgbClr val="000000"/>
                </a:solidFill>
                <a:latin typeface="Times New Roman" panose="02020603050405020304" pitchFamily="18" charset="0"/>
                <a:cs typeface="Times New Roman" panose="02020603050405020304" pitchFamily="18" charset="0"/>
              </a:rPr>
              <a:t> (</a:t>
            </a:r>
            <a:r>
              <a:rPr lang="en-US" altLang="ja-JP" sz="2000" b="1">
                <a:solidFill>
                  <a:srgbClr val="000000"/>
                </a:solidFill>
                <a:latin typeface="Times New Roman" panose="02020603050405020304" pitchFamily="18" charset="0"/>
                <a:cs typeface="Times New Roman" panose="02020603050405020304" pitchFamily="18" charset="0"/>
                <a:sym typeface="Symbol" pitchFamily="18" charset="2"/>
              </a:rPr>
              <a:t></a:t>
            </a:r>
            <a:r>
              <a:rPr lang="en-US" altLang="ja-JP" sz="2000" b="1">
                <a:solidFill>
                  <a:srgbClr val="000000"/>
                </a:solidFill>
                <a:latin typeface="Times New Roman" panose="02020603050405020304" pitchFamily="18" charset="0"/>
                <a:cs typeface="Times New Roman" panose="02020603050405020304" pitchFamily="18" charset="0"/>
              </a:rPr>
              <a:t>A)</a:t>
            </a:r>
          </a:p>
        </p:txBody>
      </p:sp>
      <p:sp>
        <p:nvSpPr>
          <p:cNvPr id="31757" name="Rectangle 62"/>
          <p:cNvSpPr>
            <a:spLocks noChangeAspect="1" noChangeArrowheads="1"/>
          </p:cNvSpPr>
          <p:nvPr/>
        </p:nvSpPr>
        <p:spPr bwMode="auto">
          <a:xfrm>
            <a:off x="5348288" y="1066800"/>
            <a:ext cx="477837" cy="26304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ja-JP" sz="2400">
              <a:solidFill>
                <a:srgbClr val="0000FF"/>
              </a:solidFill>
              <a:latin typeface="Times New Roman" panose="02020603050405020304" pitchFamily="18" charset="0"/>
              <a:ea typeface="HG丸ｺﾞｼｯｸM-PRO" pitchFamily="50" charset="-128"/>
              <a:cs typeface="Times New Roman" panose="02020603050405020304" pitchFamily="18" charset="0"/>
            </a:endParaRPr>
          </a:p>
        </p:txBody>
      </p:sp>
      <p:sp>
        <p:nvSpPr>
          <p:cNvPr id="31758" name="Text Box 63"/>
          <p:cNvSpPr txBox="1">
            <a:spLocks noChangeAspect="1" noChangeArrowheads="1"/>
          </p:cNvSpPr>
          <p:nvPr/>
        </p:nvSpPr>
        <p:spPr bwMode="auto">
          <a:xfrm>
            <a:off x="5273675" y="3398838"/>
            <a:ext cx="6687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cs typeface="Times New Roman" panose="02020603050405020304" pitchFamily="18" charset="0"/>
              </a:rPr>
              <a:t>10</a:t>
            </a:r>
            <a:r>
              <a:rPr lang="en-US" altLang="ja-JP" sz="2000" b="1" baseline="30000">
                <a:solidFill>
                  <a:srgbClr val="000000"/>
                </a:solidFill>
                <a:cs typeface="Times New Roman" panose="02020603050405020304" pitchFamily="18" charset="0"/>
              </a:rPr>
              <a:t>-14</a:t>
            </a:r>
          </a:p>
        </p:txBody>
      </p:sp>
      <p:sp>
        <p:nvSpPr>
          <p:cNvPr id="31759" name="Text Box 64"/>
          <p:cNvSpPr txBox="1">
            <a:spLocks noChangeAspect="1" noChangeArrowheads="1"/>
          </p:cNvSpPr>
          <p:nvPr/>
        </p:nvSpPr>
        <p:spPr bwMode="auto">
          <a:xfrm>
            <a:off x="5273675" y="2952750"/>
            <a:ext cx="6687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cs typeface="Times New Roman" panose="02020603050405020304" pitchFamily="18" charset="0"/>
              </a:rPr>
              <a:t>10</a:t>
            </a:r>
            <a:r>
              <a:rPr lang="en-US" altLang="ja-JP" sz="2000" b="1" baseline="30000">
                <a:solidFill>
                  <a:srgbClr val="000000"/>
                </a:solidFill>
                <a:cs typeface="Times New Roman" panose="02020603050405020304" pitchFamily="18" charset="0"/>
              </a:rPr>
              <a:t>-12</a:t>
            </a:r>
          </a:p>
        </p:txBody>
      </p:sp>
      <p:sp>
        <p:nvSpPr>
          <p:cNvPr id="31760" name="Text Box 65"/>
          <p:cNvSpPr txBox="1">
            <a:spLocks noChangeAspect="1" noChangeArrowheads="1"/>
          </p:cNvSpPr>
          <p:nvPr/>
        </p:nvSpPr>
        <p:spPr bwMode="auto">
          <a:xfrm>
            <a:off x="5273675" y="2501900"/>
            <a:ext cx="6687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cs typeface="Times New Roman" panose="02020603050405020304" pitchFamily="18" charset="0"/>
              </a:rPr>
              <a:t>10</a:t>
            </a:r>
            <a:r>
              <a:rPr lang="en-US" altLang="ja-JP" sz="2000" b="1" baseline="30000">
                <a:solidFill>
                  <a:srgbClr val="000000"/>
                </a:solidFill>
                <a:cs typeface="Times New Roman" panose="02020603050405020304" pitchFamily="18" charset="0"/>
              </a:rPr>
              <a:t>-10</a:t>
            </a:r>
          </a:p>
        </p:txBody>
      </p:sp>
      <p:sp>
        <p:nvSpPr>
          <p:cNvPr id="31761" name="Text Box 66"/>
          <p:cNvSpPr txBox="1">
            <a:spLocks noChangeAspect="1" noChangeArrowheads="1"/>
          </p:cNvSpPr>
          <p:nvPr/>
        </p:nvSpPr>
        <p:spPr bwMode="auto">
          <a:xfrm>
            <a:off x="5338763" y="2081213"/>
            <a:ext cx="5838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cs typeface="Times New Roman" panose="02020603050405020304" pitchFamily="18" charset="0"/>
              </a:rPr>
              <a:t>10</a:t>
            </a:r>
            <a:r>
              <a:rPr lang="en-US" altLang="ja-JP" sz="2000" b="1" baseline="30000">
                <a:solidFill>
                  <a:srgbClr val="000000"/>
                </a:solidFill>
                <a:cs typeface="Times New Roman" panose="02020603050405020304" pitchFamily="18" charset="0"/>
              </a:rPr>
              <a:t>-8</a:t>
            </a:r>
          </a:p>
        </p:txBody>
      </p:sp>
      <p:sp>
        <p:nvSpPr>
          <p:cNvPr id="31762" name="Text Box 67"/>
          <p:cNvSpPr txBox="1">
            <a:spLocks noChangeAspect="1" noChangeArrowheads="1"/>
          </p:cNvSpPr>
          <p:nvPr/>
        </p:nvSpPr>
        <p:spPr bwMode="auto">
          <a:xfrm>
            <a:off x="5338763" y="1604963"/>
            <a:ext cx="5838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cs typeface="Times New Roman" panose="02020603050405020304" pitchFamily="18" charset="0"/>
              </a:rPr>
              <a:t>10</a:t>
            </a:r>
            <a:r>
              <a:rPr lang="en-US" altLang="ja-JP" sz="2000" b="1" baseline="30000">
                <a:solidFill>
                  <a:srgbClr val="000000"/>
                </a:solidFill>
                <a:cs typeface="Times New Roman" panose="02020603050405020304" pitchFamily="18" charset="0"/>
              </a:rPr>
              <a:t>-6</a:t>
            </a:r>
          </a:p>
        </p:txBody>
      </p:sp>
      <p:sp>
        <p:nvSpPr>
          <p:cNvPr id="31763" name="Text Box 68"/>
          <p:cNvSpPr txBox="1">
            <a:spLocks noChangeAspect="1" noChangeArrowheads="1"/>
          </p:cNvSpPr>
          <p:nvPr/>
        </p:nvSpPr>
        <p:spPr bwMode="auto">
          <a:xfrm>
            <a:off x="5338763" y="1160463"/>
            <a:ext cx="5838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cs typeface="Times New Roman" panose="02020603050405020304" pitchFamily="18" charset="0"/>
              </a:rPr>
              <a:t>10</a:t>
            </a:r>
            <a:r>
              <a:rPr lang="en-US" altLang="ja-JP" sz="2000" b="1" baseline="30000">
                <a:solidFill>
                  <a:srgbClr val="000000"/>
                </a:solidFill>
                <a:cs typeface="Times New Roman" panose="02020603050405020304" pitchFamily="18" charset="0"/>
              </a:rPr>
              <a:t>-4</a:t>
            </a:r>
          </a:p>
        </p:txBody>
      </p:sp>
      <p:graphicFrame>
        <p:nvGraphicFramePr>
          <p:cNvPr id="31764" name="Object 1045"/>
          <p:cNvGraphicFramePr>
            <a:graphicFrameLocks noChangeAspect="1"/>
          </p:cNvGraphicFramePr>
          <p:nvPr>
            <p:extLst>
              <p:ext uri="{D42A27DB-BD31-4B8C-83A1-F6EECF244321}">
                <p14:modId xmlns:p14="http://schemas.microsoft.com/office/powerpoint/2010/main" val="4183497989"/>
              </p:ext>
            </p:extLst>
          </p:nvPr>
        </p:nvGraphicFramePr>
        <p:xfrm>
          <a:off x="2033588" y="4022725"/>
          <a:ext cx="3065462" cy="2544763"/>
        </p:xfrm>
        <a:graphic>
          <a:graphicData uri="http://schemas.openxmlformats.org/presentationml/2006/ole">
            <mc:AlternateContent xmlns:mc="http://schemas.openxmlformats.org/markup-compatibility/2006">
              <mc:Choice xmlns:v="urn:schemas-microsoft-com:vml" Requires="v">
                <p:oleObj spid="_x0000_s12344" name="Stanford Graphics ｽﾗｲﾄﾞ" r:id="rId8" imgW="6346825" imgH="5264785" progId="StanfordGraphics">
                  <p:embed/>
                </p:oleObj>
              </mc:Choice>
              <mc:Fallback>
                <p:oleObj name="Stanford Graphics ｽﾗｲﾄﾞ" r:id="rId8" imgW="6346825" imgH="5264785" progId="StanfordGraphics">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33588" y="4022725"/>
                        <a:ext cx="3065462" cy="254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65" name="Rectangle 1049"/>
          <p:cNvSpPr>
            <a:spLocks noChangeAspect="1" noChangeArrowheads="1"/>
          </p:cNvSpPr>
          <p:nvPr/>
        </p:nvSpPr>
        <p:spPr bwMode="auto">
          <a:xfrm>
            <a:off x="3228975" y="6461125"/>
            <a:ext cx="10086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latin typeface="Times New Roman" panose="02020603050405020304" pitchFamily="18" charset="0"/>
                <a:cs typeface="Times New Roman" panose="02020603050405020304" pitchFamily="18" charset="0"/>
              </a:rPr>
              <a:t>V</a:t>
            </a:r>
            <a:r>
              <a:rPr lang="en-US" altLang="ja-JP" sz="2000" b="1" baseline="-25000">
                <a:solidFill>
                  <a:srgbClr val="000000"/>
                </a:solidFill>
                <a:latin typeface="Times New Roman" panose="02020603050405020304" pitchFamily="18" charset="0"/>
                <a:cs typeface="Times New Roman" panose="02020603050405020304" pitchFamily="18" charset="0"/>
              </a:rPr>
              <a:t>DS</a:t>
            </a:r>
            <a:r>
              <a:rPr lang="en-US" altLang="ja-JP" sz="2000" b="1">
                <a:solidFill>
                  <a:srgbClr val="000000"/>
                </a:solidFill>
                <a:latin typeface="Times New Roman" panose="02020603050405020304" pitchFamily="18" charset="0"/>
                <a:cs typeface="Times New Roman" panose="02020603050405020304" pitchFamily="18" charset="0"/>
              </a:rPr>
              <a:t> (V)</a:t>
            </a:r>
          </a:p>
        </p:txBody>
      </p:sp>
      <p:sp>
        <p:nvSpPr>
          <p:cNvPr id="31766" name="Rectangle 1051"/>
          <p:cNvSpPr>
            <a:spLocks noChangeAspect="1" noChangeArrowheads="1"/>
          </p:cNvSpPr>
          <p:nvPr/>
        </p:nvSpPr>
        <p:spPr bwMode="auto">
          <a:xfrm rot="16200000">
            <a:off x="1349601" y="4987102"/>
            <a:ext cx="1069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latin typeface="Times New Roman" panose="02020603050405020304" pitchFamily="18" charset="0"/>
                <a:cs typeface="Times New Roman" panose="02020603050405020304" pitchFamily="18" charset="0"/>
              </a:rPr>
              <a:t>I</a:t>
            </a:r>
            <a:r>
              <a:rPr lang="en-US" altLang="ja-JP" sz="2000" b="1" baseline="-25000">
                <a:solidFill>
                  <a:srgbClr val="000000"/>
                </a:solidFill>
                <a:latin typeface="Times New Roman" panose="02020603050405020304" pitchFamily="18" charset="0"/>
                <a:cs typeface="Times New Roman" panose="02020603050405020304" pitchFamily="18" charset="0"/>
              </a:rPr>
              <a:t>DS</a:t>
            </a:r>
            <a:r>
              <a:rPr lang="en-US" altLang="ja-JP" sz="2000" b="1">
                <a:solidFill>
                  <a:srgbClr val="000000"/>
                </a:solidFill>
                <a:latin typeface="Times New Roman" panose="02020603050405020304" pitchFamily="18" charset="0"/>
                <a:cs typeface="Times New Roman" panose="02020603050405020304" pitchFamily="18" charset="0"/>
              </a:rPr>
              <a:t> (</a:t>
            </a:r>
            <a:r>
              <a:rPr lang="en-US" altLang="ja-JP" sz="2000" b="1">
                <a:solidFill>
                  <a:srgbClr val="000000"/>
                </a:solidFill>
                <a:latin typeface="Times New Roman" panose="02020603050405020304" pitchFamily="18" charset="0"/>
                <a:cs typeface="Times New Roman" panose="02020603050405020304" pitchFamily="18" charset="0"/>
                <a:sym typeface="Symbol" pitchFamily="18" charset="2"/>
              </a:rPr>
              <a:t></a:t>
            </a:r>
            <a:r>
              <a:rPr lang="en-US" altLang="ja-JP" sz="2000" b="1">
                <a:solidFill>
                  <a:srgbClr val="000000"/>
                </a:solidFill>
                <a:latin typeface="Times New Roman" panose="02020603050405020304" pitchFamily="18" charset="0"/>
                <a:cs typeface="Times New Roman" panose="02020603050405020304" pitchFamily="18" charset="0"/>
              </a:rPr>
              <a:t>A)</a:t>
            </a:r>
          </a:p>
        </p:txBody>
      </p:sp>
      <p:sp>
        <p:nvSpPr>
          <p:cNvPr id="31767" name="Text Box 1050"/>
          <p:cNvSpPr txBox="1">
            <a:spLocks noChangeAspect="1" noChangeArrowheads="1"/>
          </p:cNvSpPr>
          <p:nvPr/>
        </p:nvSpPr>
        <p:spPr bwMode="auto">
          <a:xfrm>
            <a:off x="2562225" y="4343400"/>
            <a:ext cx="14430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cs typeface="Times New Roman" panose="02020603050405020304" pitchFamily="18" charset="0"/>
              </a:rPr>
              <a:t>V</a:t>
            </a:r>
            <a:r>
              <a:rPr lang="en-US" altLang="ja-JP" sz="2000" b="1" baseline="-25000">
                <a:solidFill>
                  <a:srgbClr val="000000"/>
                </a:solidFill>
                <a:cs typeface="Times New Roman" panose="02020603050405020304" pitchFamily="18" charset="0"/>
              </a:rPr>
              <a:t>GS</a:t>
            </a:r>
            <a:r>
              <a:rPr lang="en-US" altLang="ja-JP" sz="2000" b="1">
                <a:solidFill>
                  <a:srgbClr val="000000"/>
                </a:solidFill>
                <a:cs typeface="Times New Roman" panose="02020603050405020304" pitchFamily="18" charset="0"/>
              </a:rPr>
              <a:t>=2–20V</a:t>
            </a:r>
          </a:p>
        </p:txBody>
      </p:sp>
      <p:graphicFrame>
        <p:nvGraphicFramePr>
          <p:cNvPr id="31768" name="Object 1046"/>
          <p:cNvGraphicFramePr>
            <a:graphicFrameLocks noChangeAspect="1"/>
          </p:cNvGraphicFramePr>
          <p:nvPr>
            <p:extLst>
              <p:ext uri="{D42A27DB-BD31-4B8C-83A1-F6EECF244321}">
                <p14:modId xmlns:p14="http://schemas.microsoft.com/office/powerpoint/2010/main" val="4261385960"/>
              </p:ext>
            </p:extLst>
          </p:nvPr>
        </p:nvGraphicFramePr>
        <p:xfrm>
          <a:off x="5418138" y="3843338"/>
          <a:ext cx="3263900" cy="2722562"/>
        </p:xfrm>
        <a:graphic>
          <a:graphicData uri="http://schemas.openxmlformats.org/presentationml/2006/ole">
            <mc:AlternateContent xmlns:mc="http://schemas.openxmlformats.org/markup-compatibility/2006">
              <mc:Choice xmlns:v="urn:schemas-microsoft-com:vml" Requires="v">
                <p:oleObj spid="_x0000_s12345" name="Stanford Graphics ｽﾗｲﾄﾞ" r:id="rId10" imgW="6758940" imgH="5644515" progId="StanfordGraphics">
                  <p:embed/>
                </p:oleObj>
              </mc:Choice>
              <mc:Fallback>
                <p:oleObj name="Stanford Graphics ｽﾗｲﾄﾞ" r:id="rId10" imgW="6758940" imgH="5644515" progId="StanfordGraphics">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8138" y="3843338"/>
                        <a:ext cx="3263900" cy="272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69" name="Text Box 1047"/>
          <p:cNvSpPr txBox="1">
            <a:spLocks noChangeAspect="1" noChangeArrowheads="1"/>
          </p:cNvSpPr>
          <p:nvPr/>
        </p:nvSpPr>
        <p:spPr bwMode="auto">
          <a:xfrm>
            <a:off x="6981825" y="4202113"/>
            <a:ext cx="1066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1800" b="1">
                <a:solidFill>
                  <a:srgbClr val="000000"/>
                </a:solidFill>
                <a:cs typeface="Times New Roman" panose="02020603050405020304" pitchFamily="18" charset="0"/>
              </a:rPr>
              <a:t>V</a:t>
            </a:r>
            <a:r>
              <a:rPr lang="en-US" altLang="ja-JP" sz="1800" b="1" baseline="-25000">
                <a:solidFill>
                  <a:srgbClr val="000000"/>
                </a:solidFill>
                <a:cs typeface="Times New Roman" panose="02020603050405020304" pitchFamily="18" charset="0"/>
              </a:rPr>
              <a:t>DS</a:t>
            </a:r>
            <a:r>
              <a:rPr lang="en-US" altLang="ja-JP" sz="1800" b="1">
                <a:solidFill>
                  <a:srgbClr val="000000"/>
                </a:solidFill>
                <a:cs typeface="Times New Roman" panose="02020603050405020304" pitchFamily="18" charset="0"/>
              </a:rPr>
              <a:t>=10V</a:t>
            </a:r>
          </a:p>
        </p:txBody>
      </p:sp>
      <p:sp>
        <p:nvSpPr>
          <p:cNvPr id="31770" name="Rectangle 1048"/>
          <p:cNvSpPr>
            <a:spLocks noChangeAspect="1" noChangeArrowheads="1"/>
          </p:cNvSpPr>
          <p:nvPr/>
        </p:nvSpPr>
        <p:spPr bwMode="auto">
          <a:xfrm>
            <a:off x="6961188" y="6473825"/>
            <a:ext cx="10182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latin typeface="Times New Roman" panose="02020603050405020304" pitchFamily="18" charset="0"/>
                <a:cs typeface="Times New Roman" panose="02020603050405020304" pitchFamily="18" charset="0"/>
              </a:rPr>
              <a:t>V</a:t>
            </a:r>
            <a:r>
              <a:rPr lang="en-US" altLang="ja-JP" sz="2000" b="1" baseline="-25000">
                <a:solidFill>
                  <a:srgbClr val="000000"/>
                </a:solidFill>
                <a:latin typeface="Times New Roman" panose="02020603050405020304" pitchFamily="18" charset="0"/>
                <a:cs typeface="Times New Roman" panose="02020603050405020304" pitchFamily="18" charset="0"/>
              </a:rPr>
              <a:t>GS</a:t>
            </a:r>
            <a:r>
              <a:rPr lang="en-US" altLang="ja-JP" sz="2000" b="1">
                <a:solidFill>
                  <a:srgbClr val="000000"/>
                </a:solidFill>
                <a:latin typeface="Times New Roman" panose="02020603050405020304" pitchFamily="18" charset="0"/>
                <a:cs typeface="Times New Roman" panose="02020603050405020304" pitchFamily="18" charset="0"/>
              </a:rPr>
              <a:t> (V)</a:t>
            </a:r>
          </a:p>
        </p:txBody>
      </p:sp>
      <p:sp>
        <p:nvSpPr>
          <p:cNvPr id="31771" name="Rectangle 1052"/>
          <p:cNvSpPr>
            <a:spLocks noChangeAspect="1" noChangeArrowheads="1"/>
          </p:cNvSpPr>
          <p:nvPr/>
        </p:nvSpPr>
        <p:spPr bwMode="auto">
          <a:xfrm rot="16200000">
            <a:off x="4760264" y="4907727"/>
            <a:ext cx="9220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latin typeface="Times New Roman" panose="02020603050405020304" pitchFamily="18" charset="0"/>
                <a:cs typeface="Times New Roman" panose="02020603050405020304" pitchFamily="18" charset="0"/>
              </a:rPr>
              <a:t>I</a:t>
            </a:r>
            <a:r>
              <a:rPr lang="en-US" altLang="ja-JP" sz="2000" b="1" baseline="-25000">
                <a:solidFill>
                  <a:srgbClr val="000000"/>
                </a:solidFill>
                <a:latin typeface="Times New Roman" panose="02020603050405020304" pitchFamily="18" charset="0"/>
                <a:cs typeface="Times New Roman" panose="02020603050405020304" pitchFamily="18" charset="0"/>
              </a:rPr>
              <a:t>DS</a:t>
            </a:r>
            <a:r>
              <a:rPr lang="en-US" altLang="ja-JP" sz="2000" b="1">
                <a:solidFill>
                  <a:srgbClr val="000000"/>
                </a:solidFill>
                <a:latin typeface="Times New Roman" panose="02020603050405020304" pitchFamily="18" charset="0"/>
                <a:cs typeface="Times New Roman" panose="02020603050405020304" pitchFamily="18" charset="0"/>
              </a:rPr>
              <a:t> (A)</a:t>
            </a:r>
          </a:p>
        </p:txBody>
      </p:sp>
      <p:sp>
        <p:nvSpPr>
          <p:cNvPr id="31772" name="Rectangle 1052"/>
          <p:cNvSpPr>
            <a:spLocks noChangeAspect="1" noChangeArrowheads="1"/>
          </p:cNvSpPr>
          <p:nvPr/>
        </p:nvSpPr>
        <p:spPr bwMode="auto">
          <a:xfrm rot="16200000">
            <a:off x="4738039" y="2164527"/>
            <a:ext cx="9220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latin typeface="Times New Roman" panose="02020603050405020304" pitchFamily="18" charset="0"/>
                <a:cs typeface="Times New Roman" panose="02020603050405020304" pitchFamily="18" charset="0"/>
              </a:rPr>
              <a:t>I</a:t>
            </a:r>
            <a:r>
              <a:rPr lang="en-US" altLang="ja-JP" sz="2000" b="1" baseline="-25000">
                <a:solidFill>
                  <a:srgbClr val="000000"/>
                </a:solidFill>
                <a:latin typeface="Times New Roman" panose="02020603050405020304" pitchFamily="18" charset="0"/>
                <a:cs typeface="Times New Roman" panose="02020603050405020304" pitchFamily="18" charset="0"/>
              </a:rPr>
              <a:t>DS</a:t>
            </a:r>
            <a:r>
              <a:rPr lang="en-US" altLang="ja-JP" sz="2000" b="1">
                <a:solidFill>
                  <a:srgbClr val="000000"/>
                </a:solidFill>
                <a:latin typeface="Times New Roman" panose="02020603050405020304" pitchFamily="18" charset="0"/>
                <a:cs typeface="Times New Roman" panose="02020603050405020304" pitchFamily="18" charset="0"/>
              </a:rPr>
              <a:t> (A)</a:t>
            </a:r>
          </a:p>
        </p:txBody>
      </p:sp>
      <p:sp>
        <p:nvSpPr>
          <p:cNvPr id="31774" name="Rectangle 30"/>
          <p:cNvSpPr>
            <a:spLocks noChangeArrowheads="1"/>
          </p:cNvSpPr>
          <p:nvPr/>
        </p:nvSpPr>
        <p:spPr bwMode="auto">
          <a:xfrm>
            <a:off x="8429625" y="1752600"/>
            <a:ext cx="1524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ja-JP" sz="2400" b="1">
              <a:solidFill>
                <a:srgbClr val="0000FF"/>
              </a:solidFill>
              <a:latin typeface="Times New Roman" panose="02020603050405020304" pitchFamily="18" charset="0"/>
              <a:ea typeface="HG丸ｺﾞｼｯｸM-PRO" pitchFamily="50" charset="-128"/>
              <a:cs typeface="Times New Roman" panose="02020603050405020304" pitchFamily="18" charset="0"/>
            </a:endParaRPr>
          </a:p>
        </p:txBody>
      </p:sp>
      <p:sp>
        <p:nvSpPr>
          <p:cNvPr id="31775" name="Text Box 1047"/>
          <p:cNvSpPr txBox="1">
            <a:spLocks noChangeAspect="1" noChangeArrowheads="1"/>
          </p:cNvSpPr>
          <p:nvPr/>
        </p:nvSpPr>
        <p:spPr bwMode="auto">
          <a:xfrm>
            <a:off x="6981825" y="1690688"/>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1800" b="1" dirty="0">
                <a:solidFill>
                  <a:srgbClr val="000000"/>
                </a:solidFill>
                <a:cs typeface="Times New Roman" panose="02020603050405020304" pitchFamily="18" charset="0"/>
              </a:rPr>
              <a:t>V</a:t>
            </a:r>
            <a:r>
              <a:rPr lang="en-US" altLang="ja-JP" sz="1800" b="1" baseline="-25000" dirty="0">
                <a:solidFill>
                  <a:srgbClr val="000000"/>
                </a:solidFill>
                <a:cs typeface="Times New Roman" panose="02020603050405020304" pitchFamily="18" charset="0"/>
              </a:rPr>
              <a:t>DS</a:t>
            </a:r>
            <a:r>
              <a:rPr lang="en-US" altLang="ja-JP" sz="1800" b="1" dirty="0">
                <a:solidFill>
                  <a:srgbClr val="000000"/>
                </a:solidFill>
                <a:cs typeface="Times New Roman" panose="02020603050405020304" pitchFamily="18" charset="0"/>
              </a:rPr>
              <a:t>=2,4,6,8,10V</a:t>
            </a:r>
          </a:p>
        </p:txBody>
      </p:sp>
      <p:sp>
        <p:nvSpPr>
          <p:cNvPr id="31776" name="Rectangle 32"/>
          <p:cNvSpPr>
            <a:spLocks noChangeArrowheads="1"/>
          </p:cNvSpPr>
          <p:nvPr/>
        </p:nvSpPr>
        <p:spPr bwMode="auto">
          <a:xfrm>
            <a:off x="0" y="717848"/>
            <a:ext cx="64736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1200" dirty="0">
                <a:solidFill>
                  <a:srgbClr val="000000"/>
                </a:solidFill>
                <a:latin typeface="Times New Roman" panose="02020603050405020304" pitchFamily="18" charset="0"/>
                <a:ea typeface="ＭＳ 明朝" pitchFamily="17" charset="-128"/>
                <a:cs typeface="Times New Roman" panose="02020603050405020304" pitchFamily="18" charset="0"/>
              </a:rPr>
              <a:t>a-IGZO: Top-contact, bottom gate 40nm-thick a-IGZO / 150nm-thick SiO</a:t>
            </a:r>
            <a:r>
              <a:rPr lang="en-US" altLang="ja-JP" sz="1200" baseline="-25000" dirty="0">
                <a:solidFill>
                  <a:srgbClr val="000000"/>
                </a:solidFill>
                <a:latin typeface="Times New Roman" panose="02020603050405020304" pitchFamily="18" charset="0"/>
                <a:ea typeface="ＭＳ 明朝" pitchFamily="17" charset="-128"/>
                <a:cs typeface="Times New Roman" panose="02020603050405020304" pitchFamily="18" charset="0"/>
              </a:rPr>
              <a:t>2</a:t>
            </a:r>
            <a:r>
              <a:rPr lang="en-US" altLang="ja-JP" sz="1200" dirty="0">
                <a:solidFill>
                  <a:srgbClr val="000000"/>
                </a:solidFill>
                <a:latin typeface="Times New Roman" panose="02020603050405020304" pitchFamily="18" charset="0"/>
                <a:ea typeface="ＭＳ 明朝" pitchFamily="17" charset="-128"/>
                <a:cs typeface="Times New Roman" panose="02020603050405020304" pitchFamily="18" charset="0"/>
              </a:rPr>
              <a:t> / c-Si, W/L = 300/50 (</a:t>
            </a:r>
            <a:r>
              <a:rPr lang="en-US" altLang="ja-JP" sz="1200" dirty="0">
                <a:solidFill>
                  <a:srgbClr val="000000"/>
                </a:solidFill>
                <a:latin typeface="Times New Roman" panose="02020603050405020304" pitchFamily="18" charset="0"/>
                <a:ea typeface="ＭＳ 明朝" pitchFamily="17" charset="-128"/>
                <a:cs typeface="Times New Roman" panose="02020603050405020304" pitchFamily="18" charset="0"/>
                <a:sym typeface="Symbol" pitchFamily="18" charset="2"/>
              </a:rPr>
              <a:t></a:t>
            </a:r>
            <a:r>
              <a:rPr lang="en-US" altLang="ja-JP" sz="1200" dirty="0">
                <a:solidFill>
                  <a:srgbClr val="000000"/>
                </a:solidFill>
                <a:latin typeface="Times New Roman" panose="02020603050405020304" pitchFamily="18" charset="0"/>
                <a:ea typeface="ＭＳ 明朝" pitchFamily="17" charset="-128"/>
                <a:cs typeface="Times New Roman" panose="02020603050405020304" pitchFamily="18" charset="0"/>
              </a:rPr>
              <a:t>m)</a:t>
            </a:r>
            <a:br>
              <a:rPr lang="en-US" altLang="ja-JP" sz="1200" dirty="0">
                <a:solidFill>
                  <a:srgbClr val="000000"/>
                </a:solidFill>
                <a:latin typeface="Times New Roman" panose="02020603050405020304" pitchFamily="18" charset="0"/>
                <a:ea typeface="ＭＳ 明朝" pitchFamily="17" charset="-128"/>
                <a:cs typeface="Times New Roman" panose="02020603050405020304" pitchFamily="18" charset="0"/>
              </a:rPr>
            </a:br>
            <a:r>
              <a:rPr lang="en-US" altLang="ja-JP" sz="1200" dirty="0" err="1">
                <a:solidFill>
                  <a:srgbClr val="000000"/>
                </a:solidFill>
                <a:latin typeface="Times New Roman" panose="02020603050405020304" pitchFamily="18" charset="0"/>
                <a:ea typeface="ＭＳ 明朝" pitchFamily="17" charset="-128"/>
                <a:cs typeface="Times New Roman" panose="02020603050405020304" pitchFamily="18" charset="0"/>
              </a:rPr>
              <a:t>a-Si:H</a:t>
            </a:r>
            <a:r>
              <a:rPr lang="en-US" altLang="ja-JP" sz="1200" dirty="0">
                <a:solidFill>
                  <a:srgbClr val="000000"/>
                </a:solidFill>
                <a:latin typeface="Times New Roman" panose="02020603050405020304" pitchFamily="18" charset="0"/>
                <a:ea typeface="ＭＳ 明朝" pitchFamily="17" charset="-128"/>
                <a:cs typeface="Times New Roman" panose="02020603050405020304" pitchFamily="18" charset="0"/>
              </a:rPr>
              <a:t>  : Inverted staggered          200nm-thick </a:t>
            </a:r>
            <a:r>
              <a:rPr lang="en-US" altLang="ja-JP" sz="1200" dirty="0" err="1">
                <a:solidFill>
                  <a:srgbClr val="000000"/>
                </a:solidFill>
                <a:latin typeface="Times New Roman" panose="02020603050405020304" pitchFamily="18" charset="0"/>
                <a:ea typeface="ＭＳ 明朝" pitchFamily="17" charset="-128"/>
                <a:cs typeface="Times New Roman" panose="02020603050405020304" pitchFamily="18" charset="0"/>
              </a:rPr>
              <a:t>a-Si:H</a:t>
            </a:r>
            <a:r>
              <a:rPr lang="en-US" altLang="ja-JP" sz="1200" dirty="0">
                <a:solidFill>
                  <a:srgbClr val="000000"/>
                </a:solidFill>
                <a:latin typeface="Times New Roman" panose="02020603050405020304" pitchFamily="18" charset="0"/>
                <a:ea typeface="ＭＳ 明朝" pitchFamily="17" charset="-128"/>
                <a:cs typeface="Times New Roman" panose="02020603050405020304" pitchFamily="18" charset="0"/>
              </a:rPr>
              <a:t> / 200nm-thick </a:t>
            </a:r>
            <a:r>
              <a:rPr lang="en-US" altLang="ja-JP" sz="1200" dirty="0" err="1">
                <a:solidFill>
                  <a:srgbClr val="000000"/>
                </a:solidFill>
                <a:latin typeface="Times New Roman" panose="02020603050405020304" pitchFamily="18" charset="0"/>
                <a:ea typeface="ＭＳ 明朝" pitchFamily="17" charset="-128"/>
                <a:cs typeface="Times New Roman" panose="02020603050405020304" pitchFamily="18" charset="0"/>
              </a:rPr>
              <a:t>SiN</a:t>
            </a:r>
            <a:r>
              <a:rPr lang="en-US" altLang="ja-JP" sz="1200" baseline="-25000" dirty="0" err="1">
                <a:solidFill>
                  <a:srgbClr val="000000"/>
                </a:solidFill>
                <a:latin typeface="Times New Roman" panose="02020603050405020304" pitchFamily="18" charset="0"/>
                <a:ea typeface="ＭＳ 明朝" pitchFamily="17" charset="-128"/>
                <a:cs typeface="Times New Roman" panose="02020603050405020304" pitchFamily="18" charset="0"/>
              </a:rPr>
              <a:t>x</a:t>
            </a:r>
            <a:r>
              <a:rPr lang="en-US" altLang="ja-JP" sz="1200" dirty="0">
                <a:solidFill>
                  <a:srgbClr val="000000"/>
                </a:solidFill>
                <a:latin typeface="Times New Roman" panose="02020603050405020304" pitchFamily="18" charset="0"/>
                <a:ea typeface="ＭＳ 明朝" pitchFamily="17" charset="-128"/>
                <a:cs typeface="Times New Roman" panose="02020603050405020304" pitchFamily="18" charset="0"/>
              </a:rPr>
              <a:t>, W/L = 28/6 (</a:t>
            </a:r>
            <a:r>
              <a:rPr lang="en-US" altLang="ja-JP" sz="1200" dirty="0">
                <a:solidFill>
                  <a:srgbClr val="000000"/>
                </a:solidFill>
                <a:latin typeface="Times New Roman" panose="02020603050405020304" pitchFamily="18" charset="0"/>
                <a:ea typeface="ＭＳ 明朝" pitchFamily="17" charset="-128"/>
                <a:cs typeface="Times New Roman" panose="02020603050405020304" pitchFamily="18" charset="0"/>
                <a:sym typeface="Symbol" pitchFamily="18" charset="2"/>
              </a:rPr>
              <a:t></a:t>
            </a:r>
            <a:r>
              <a:rPr lang="en-US" altLang="ja-JP" sz="1200" dirty="0">
                <a:solidFill>
                  <a:srgbClr val="000000"/>
                </a:solidFill>
                <a:latin typeface="Times New Roman" panose="02020603050405020304" pitchFamily="18" charset="0"/>
                <a:ea typeface="ＭＳ 明朝" pitchFamily="17" charset="-128"/>
                <a:cs typeface="Times New Roman" panose="02020603050405020304" pitchFamily="18" charset="0"/>
              </a:rPr>
              <a:t>m)</a:t>
            </a:r>
          </a:p>
        </p:txBody>
      </p:sp>
      <p:sp>
        <p:nvSpPr>
          <p:cNvPr id="31777" name="Rectangle 33"/>
          <p:cNvSpPr>
            <a:spLocks noChangeArrowheads="1"/>
          </p:cNvSpPr>
          <p:nvPr/>
        </p:nvSpPr>
        <p:spPr bwMode="auto">
          <a:xfrm>
            <a:off x="2311400" y="3371850"/>
            <a:ext cx="838200" cy="185738"/>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ja-JP" sz="2400" b="1">
              <a:solidFill>
                <a:srgbClr val="0000FF"/>
              </a:solidFill>
              <a:latin typeface="Times New Roman" panose="02020603050405020304" pitchFamily="18" charset="0"/>
              <a:ea typeface="HG丸ｺﾞｼｯｸM-PRO" pitchFamily="50" charset="-128"/>
              <a:cs typeface="Times New Roman" panose="02020603050405020304" pitchFamily="18" charset="0"/>
            </a:endParaRPr>
          </a:p>
        </p:txBody>
      </p:sp>
      <p:sp>
        <p:nvSpPr>
          <p:cNvPr id="2" name="正方形/長方形 1"/>
          <p:cNvSpPr/>
          <p:nvPr/>
        </p:nvSpPr>
        <p:spPr>
          <a:xfrm>
            <a:off x="4427984" y="426150"/>
            <a:ext cx="4728026" cy="338554"/>
          </a:xfrm>
          <a:prstGeom prst="rect">
            <a:avLst/>
          </a:prstGeom>
        </p:spPr>
        <p:txBody>
          <a:bodyPr wrap="none">
            <a:spAutoFit/>
          </a:bodyPr>
          <a:lstStyle/>
          <a:p>
            <a:pPr fontAlgn="base">
              <a:spcBef>
                <a:spcPct val="0"/>
              </a:spcBef>
              <a:spcAft>
                <a:spcPct val="0"/>
              </a:spcAft>
            </a:pPr>
            <a:r>
              <a:rPr lang="en-US" altLang="ja-JP" sz="1600" dirty="0" err="1">
                <a:solidFill>
                  <a:srgbClr val="000000"/>
                </a:solidFill>
                <a:latin typeface="Times New Roman" panose="02020603050405020304" pitchFamily="18" charset="0"/>
                <a:ea typeface="ＭＳ 明朝" pitchFamily="17" charset="-128"/>
                <a:cs typeface="Times New Roman" panose="02020603050405020304" pitchFamily="18" charset="0"/>
              </a:rPr>
              <a:t>Kamiya</a:t>
            </a:r>
            <a:r>
              <a:rPr lang="en-US" altLang="ja-JP" sz="1600" dirty="0">
                <a:solidFill>
                  <a:srgbClr val="000000"/>
                </a:solidFill>
                <a:latin typeface="Times New Roman" panose="02020603050405020304" pitchFamily="18" charset="0"/>
                <a:ea typeface="ＭＳ 明朝" pitchFamily="17" charset="-128"/>
                <a:cs typeface="Times New Roman" panose="02020603050405020304" pitchFamily="18" charset="0"/>
              </a:rPr>
              <a:t> et al., Sci. Technol. Adv. Mater. (2010) in print</a:t>
            </a:r>
            <a:endParaRPr lang="ja-JP" altLang="en-US" sz="1600" dirty="0">
              <a:solidFill>
                <a:srgbClr val="000000"/>
              </a:solidFill>
              <a:latin typeface="Times New Roman" panose="02020603050405020304" pitchFamily="18" charset="0"/>
              <a:cs typeface="Times New Roman" panose="02020603050405020304" pitchFamily="18" charset="0"/>
            </a:endParaRPr>
          </a:p>
        </p:txBody>
      </p:sp>
      <p:sp>
        <p:nvSpPr>
          <p:cNvPr id="3" name="正方形/長方形 2"/>
          <p:cNvSpPr/>
          <p:nvPr/>
        </p:nvSpPr>
        <p:spPr>
          <a:xfrm>
            <a:off x="77199" y="2108756"/>
            <a:ext cx="1598515" cy="584775"/>
          </a:xfrm>
          <a:prstGeom prst="rect">
            <a:avLst/>
          </a:prstGeom>
        </p:spPr>
        <p:txBody>
          <a:bodyPr wrap="none">
            <a:spAutoFit/>
          </a:bodyPr>
          <a:lstStyle/>
          <a:p>
            <a:r>
              <a:rPr lang="en-US" altLang="ja-JP" sz="3200" b="1" dirty="0">
                <a:solidFill>
                  <a:srgbClr val="FF0000"/>
                </a:solidFill>
                <a:latin typeface="Times New Roman" panose="02020603050405020304" pitchFamily="18" charset="0"/>
                <a:cs typeface="Times New Roman" panose="02020603050405020304" pitchFamily="18" charset="0"/>
              </a:rPr>
              <a:t>a-IGZO</a:t>
            </a:r>
            <a:endParaRPr lang="ja-JP" altLang="en-US" sz="3200" b="1" dirty="0">
              <a:solidFill>
                <a:srgbClr val="FF0000"/>
              </a:solidFill>
              <a:latin typeface="Times New Roman" panose="02020603050405020304" pitchFamily="18" charset="0"/>
              <a:cs typeface="Times New Roman" panose="02020603050405020304" pitchFamily="18" charset="0"/>
            </a:endParaRPr>
          </a:p>
        </p:txBody>
      </p:sp>
      <p:sp>
        <p:nvSpPr>
          <p:cNvPr id="32" name="正方形/長方形 31"/>
          <p:cNvSpPr/>
          <p:nvPr/>
        </p:nvSpPr>
        <p:spPr>
          <a:xfrm>
            <a:off x="229598" y="4894768"/>
            <a:ext cx="1322798" cy="584775"/>
          </a:xfrm>
          <a:prstGeom prst="rect">
            <a:avLst/>
          </a:prstGeom>
        </p:spPr>
        <p:txBody>
          <a:bodyPr wrap="none">
            <a:spAutoFit/>
          </a:bodyPr>
          <a:lstStyle/>
          <a:p>
            <a:r>
              <a:rPr lang="en-US" altLang="ja-JP" sz="3200" b="1" dirty="0" err="1">
                <a:solidFill>
                  <a:srgbClr val="FF0000"/>
                </a:solidFill>
                <a:latin typeface="Times New Roman" panose="02020603050405020304" pitchFamily="18" charset="0"/>
                <a:cs typeface="Times New Roman" panose="02020603050405020304" pitchFamily="18" charset="0"/>
              </a:rPr>
              <a:t>a-Si:H</a:t>
            </a:r>
            <a:endParaRPr lang="ja-JP" altLang="en-US" sz="3200" b="1" dirty="0">
              <a:solidFill>
                <a:srgbClr val="FF0000"/>
              </a:solidFill>
              <a:latin typeface="Times New Roman" panose="02020603050405020304" pitchFamily="18" charset="0"/>
              <a:cs typeface="Times New Roman" panose="02020603050405020304" pitchFamily="18" charset="0"/>
            </a:endParaRPr>
          </a:p>
        </p:txBody>
      </p:sp>
      <p:sp>
        <p:nvSpPr>
          <p:cNvPr id="33" name="Rectangle 75"/>
          <p:cNvSpPr txBox="1">
            <a:spLocks noChangeArrowheads="1"/>
          </p:cNvSpPr>
          <p:nvPr/>
        </p:nvSpPr>
        <p:spPr>
          <a:xfrm>
            <a:off x="0" y="0"/>
            <a:ext cx="9144000" cy="548571"/>
          </a:xfrm>
          <a:prstGeom prst="rect">
            <a:avLst/>
          </a:prstGeom>
          <a:ln/>
          <a:extLs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b="1" dirty="0" smtClean="0">
                <a:solidFill>
                  <a:srgbClr val="0000FF"/>
                </a:solidFill>
                <a:latin typeface="Times New Roman" panose="02020603050405020304" pitchFamily="18" charset="0"/>
                <a:cs typeface="Times New Roman" panose="02020603050405020304" pitchFamily="18" charset="0"/>
              </a:rPr>
              <a:t>酸化物トランジスタは</a:t>
            </a:r>
            <a:r>
              <a:rPr lang="en-US" altLang="ja-JP" sz="3600" b="1" dirty="0" smtClean="0">
                <a:solidFill>
                  <a:srgbClr val="0000FF"/>
                </a:solidFill>
                <a:latin typeface="Times New Roman" panose="02020603050405020304" pitchFamily="18" charset="0"/>
                <a:cs typeface="Times New Roman" panose="02020603050405020304" pitchFamily="18" charset="0"/>
              </a:rPr>
              <a:t>100</a:t>
            </a:r>
            <a:r>
              <a:rPr lang="ja-JP" altLang="en-US" sz="3600" b="1" dirty="0" smtClean="0">
                <a:solidFill>
                  <a:srgbClr val="0000FF"/>
                </a:solidFill>
                <a:latin typeface="Times New Roman" panose="02020603050405020304" pitchFamily="18" charset="0"/>
                <a:cs typeface="Times New Roman" panose="02020603050405020304" pitchFamily="18" charset="0"/>
              </a:rPr>
              <a:t>倍の電流を流せる</a:t>
            </a:r>
            <a:endParaRPr lang="en-US" altLang="ja-JP"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5151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6"/>
          <p:cNvSpPr>
            <a:spLocks noGrp="1" noChangeArrowheads="1"/>
          </p:cNvSpPr>
          <p:nvPr>
            <p:ph type="title" idx="4294967295"/>
          </p:nvPr>
        </p:nvSpPr>
        <p:spPr>
          <a:xfrm>
            <a:off x="0" y="0"/>
            <a:ext cx="9144000" cy="836712"/>
          </a:xfrm>
          <a:noFill/>
          <a:extLst/>
        </p:spPr>
        <p:txBody>
          <a:bodyPr vert="horz" lIns="91440" tIns="45720" rIns="91440" bIns="45720" rtlCol="0" anchor="ctr">
            <a:normAutofit/>
          </a:bodyPr>
          <a:lstStyle/>
          <a:p>
            <a:pPr algn="ctr" eaLnBrk="1" hangingPunct="1"/>
            <a:r>
              <a:rPr lang="en-US" altLang="ja-JP" sz="3600" b="1" kern="1200" dirty="0" smtClean="0">
                <a:solidFill>
                  <a:srgbClr val="0000FF"/>
                </a:solidFill>
                <a:latin typeface="Times New Roman" pitchFamily="18" charset="0"/>
                <a:cs typeface="Times New Roman" pitchFamily="18" charset="0"/>
              </a:rPr>
              <a:t>55 ~ 65</a:t>
            </a:r>
            <a:r>
              <a:rPr lang="ja-JP" altLang="en-US" sz="3600" b="1" kern="1200" dirty="0" smtClean="0">
                <a:solidFill>
                  <a:srgbClr val="0000FF"/>
                </a:solidFill>
                <a:latin typeface="Times New Roman" pitchFamily="18" charset="0"/>
                <a:cs typeface="Times New Roman" pitchFamily="18" charset="0"/>
              </a:rPr>
              <a:t>型有機</a:t>
            </a:r>
            <a:r>
              <a:rPr lang="en-US" altLang="ja-JP" sz="3600" b="1" kern="1200" dirty="0" smtClean="0">
                <a:solidFill>
                  <a:srgbClr val="0000FF"/>
                </a:solidFill>
                <a:latin typeface="Times New Roman" pitchFamily="18" charset="0"/>
                <a:cs typeface="Times New Roman" pitchFamily="18" charset="0"/>
              </a:rPr>
              <a:t>EL</a:t>
            </a:r>
            <a:r>
              <a:rPr lang="ja-JP" altLang="en-US" sz="3600" b="1" kern="1200" dirty="0" smtClean="0">
                <a:solidFill>
                  <a:srgbClr val="0000FF"/>
                </a:solidFill>
                <a:latin typeface="Times New Roman" pitchFamily="18" charset="0"/>
                <a:cs typeface="Times New Roman" pitchFamily="18" charset="0"/>
              </a:rPr>
              <a:t> </a:t>
            </a:r>
            <a:r>
              <a:rPr lang="en-US" altLang="ja-JP" sz="3600" b="1" kern="1200" dirty="0" smtClean="0">
                <a:solidFill>
                  <a:srgbClr val="0000FF"/>
                </a:solidFill>
                <a:latin typeface="Times New Roman" pitchFamily="18" charset="0"/>
                <a:cs typeface="Times New Roman" pitchFamily="18" charset="0"/>
              </a:rPr>
              <a:t>TV</a:t>
            </a:r>
            <a:endParaRPr lang="en-US" altLang="ja-JP" sz="3600" b="1" kern="1200" dirty="0">
              <a:solidFill>
                <a:srgbClr val="0000FF"/>
              </a:solidFill>
              <a:latin typeface="Times New Roman" pitchFamily="18" charset="0"/>
              <a:cs typeface="Times New Roman" pitchFamily="18" charset="0"/>
            </a:endParaRPr>
          </a:p>
        </p:txBody>
      </p:sp>
      <p:pic>
        <p:nvPicPr>
          <p:cNvPr id="349192" name="Picture 10" descr="4K有機ELテレビのソニーブース内での展示の様子">
            <a:hlinkClick r:id="rId3" tooltip="画像をクリックするとこのページを閉じます"/>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6928" y="5013176"/>
            <a:ext cx="2055813" cy="1542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0786" name="Picture 2" descr="http://itpro.nikkeibp.co.jp/article/NEWS/20130110/44874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3769" y="5013176"/>
            <a:ext cx="2315647" cy="1542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ttp://www.lg.com/us/oled/img/lg-oled-tv.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432" y="5013176"/>
            <a:ext cx="3666740" cy="177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 2"/>
          <p:cNvGraphicFramePr>
            <a:graphicFrameLocks noGrp="1"/>
          </p:cNvGraphicFramePr>
          <p:nvPr>
            <p:extLst/>
          </p:nvPr>
        </p:nvGraphicFramePr>
        <p:xfrm>
          <a:off x="215900" y="801671"/>
          <a:ext cx="8748590" cy="3931920"/>
        </p:xfrm>
        <a:graphic>
          <a:graphicData uri="http://schemas.openxmlformats.org/drawingml/2006/table">
            <a:tbl>
              <a:tblPr firstRow="1" bandRow="1">
                <a:tableStyleId>{5C22544A-7EE6-4342-B048-85BDC9FD1C3A}</a:tableStyleId>
              </a:tblPr>
              <a:tblGrid>
                <a:gridCol w="1403772"/>
                <a:gridCol w="576064"/>
                <a:gridCol w="2808312"/>
                <a:gridCol w="1512168"/>
                <a:gridCol w="2448274"/>
              </a:tblGrid>
              <a:tr h="370840">
                <a:tc>
                  <a:txBody>
                    <a:bodyPr/>
                    <a:lstStyle/>
                    <a:p>
                      <a:endParaRPr kumimoji="1" lang="ja-JP" altLang="en-US" sz="2400" b="1" dirty="0">
                        <a:latin typeface="Times New Roman" panose="02020603050405020304" pitchFamily="18" charset="0"/>
                        <a:cs typeface="Times New Roman" panose="02020603050405020304" pitchFamily="18" charset="0"/>
                      </a:endParaRPr>
                    </a:p>
                  </a:txBody>
                  <a:tcPr/>
                </a:tc>
                <a:tc>
                  <a:txBody>
                    <a:bodyPr/>
                    <a:lstStyle/>
                    <a:p>
                      <a:endParaRPr kumimoji="1" lang="ja-JP" altLang="en-US" sz="2400" b="1" dirty="0">
                        <a:latin typeface="Times New Roman" panose="02020603050405020304" pitchFamily="18" charset="0"/>
                        <a:cs typeface="Times New Roman" panose="02020603050405020304" pitchFamily="18" charset="0"/>
                      </a:endParaRPr>
                    </a:p>
                  </a:txBody>
                  <a:tcPr/>
                </a:tc>
                <a:tc>
                  <a:txBody>
                    <a:bodyPr/>
                    <a:lstStyle/>
                    <a:p>
                      <a:pPr algn="ctr"/>
                      <a:r>
                        <a:rPr kumimoji="1" lang="ja-JP" altLang="en-US" sz="2400" b="1" dirty="0" smtClean="0">
                          <a:latin typeface="Times New Roman" panose="02020603050405020304" pitchFamily="18" charset="0"/>
                          <a:cs typeface="Times New Roman" panose="02020603050405020304" pitchFamily="18" charset="0"/>
                        </a:rPr>
                        <a:t>有機</a:t>
                      </a:r>
                      <a:r>
                        <a:rPr kumimoji="1" lang="en-US" altLang="ja-JP" sz="2400" b="1" dirty="0" smtClean="0">
                          <a:latin typeface="Times New Roman" panose="02020603050405020304" pitchFamily="18" charset="0"/>
                          <a:cs typeface="Times New Roman" panose="02020603050405020304" pitchFamily="18" charset="0"/>
                        </a:rPr>
                        <a:t>EL</a:t>
                      </a:r>
                      <a:endParaRPr kumimoji="1" lang="ja-JP" altLang="en-US" sz="2400" b="1" dirty="0">
                        <a:latin typeface="Times New Roman" panose="02020603050405020304" pitchFamily="18" charset="0"/>
                        <a:cs typeface="Times New Roman" panose="02020603050405020304" pitchFamily="18" charset="0"/>
                      </a:endParaRPr>
                    </a:p>
                  </a:txBody>
                  <a:tcPr/>
                </a:tc>
                <a:tc>
                  <a:txBody>
                    <a:bodyPr/>
                    <a:lstStyle/>
                    <a:p>
                      <a:pPr algn="ctr"/>
                      <a:r>
                        <a:rPr kumimoji="1" lang="ja-JP" altLang="en-US" sz="2400" b="1" dirty="0" smtClean="0">
                          <a:latin typeface="Times New Roman" panose="02020603050405020304" pitchFamily="18" charset="0"/>
                          <a:cs typeface="Times New Roman" panose="02020603050405020304" pitchFamily="18" charset="0"/>
                        </a:rPr>
                        <a:t>ﾄﾗﾝｼﾞｽﾀ</a:t>
                      </a:r>
                      <a:endParaRPr kumimoji="1" lang="ja-JP" altLang="en-US" sz="2400" b="1" dirty="0">
                        <a:latin typeface="Times New Roman" panose="02020603050405020304" pitchFamily="18" charset="0"/>
                        <a:cs typeface="Times New Roman" panose="02020603050405020304" pitchFamily="18" charset="0"/>
                      </a:endParaRPr>
                    </a:p>
                  </a:txBody>
                  <a:tcPr/>
                </a:tc>
                <a:tc>
                  <a:txBody>
                    <a:bodyPr/>
                    <a:lstStyle/>
                    <a:p>
                      <a:endParaRPr kumimoji="1" lang="ja-JP" altLang="en-US" sz="2400" b="1" dirty="0">
                        <a:latin typeface="Times New Roman" panose="02020603050405020304" pitchFamily="18" charset="0"/>
                        <a:cs typeface="Times New Roman" panose="02020603050405020304" pitchFamily="18" charset="0"/>
                      </a:endParaRPr>
                    </a:p>
                  </a:txBody>
                  <a:tcPr/>
                </a:tc>
              </a:tr>
              <a:tr h="370840">
                <a:tc>
                  <a:txBody>
                    <a:bodyPr/>
                    <a:lstStyle/>
                    <a:p>
                      <a:r>
                        <a:rPr kumimoji="1" lang="en-US" altLang="ja-JP" b="1" dirty="0" smtClean="0">
                          <a:latin typeface="Times New Roman" panose="02020603050405020304" pitchFamily="18" charset="0"/>
                          <a:cs typeface="Times New Roman" panose="02020603050405020304" pitchFamily="18" charset="0"/>
                        </a:rPr>
                        <a:t>LG</a:t>
                      </a:r>
                      <a:r>
                        <a:rPr kumimoji="1" lang="ja-JP" altLang="en-US" b="1" dirty="0" smtClean="0">
                          <a:latin typeface="Times New Roman" panose="02020603050405020304" pitchFamily="18" charset="0"/>
                          <a:cs typeface="Times New Roman" panose="02020603050405020304" pitchFamily="18" charset="0"/>
                        </a:rPr>
                        <a:t>電子</a:t>
                      </a:r>
                      <a:endParaRPr kumimoji="1" lang="ja-JP" altLang="en-US" b="1" dirty="0">
                        <a:latin typeface="Times New Roman" panose="02020603050405020304" pitchFamily="18" charset="0"/>
                        <a:cs typeface="Times New Roman" panose="02020603050405020304" pitchFamily="18" charset="0"/>
                      </a:endParaRPr>
                    </a:p>
                  </a:txBody>
                  <a:tcPr/>
                </a:tc>
                <a:tc>
                  <a:txBody>
                    <a:bodyPr/>
                    <a:lstStyle/>
                    <a:p>
                      <a:r>
                        <a:rPr kumimoji="1" lang="en-US" altLang="ja-JP" dirty="0" smtClean="0">
                          <a:latin typeface="Times New Roman" panose="02020603050405020304" pitchFamily="18" charset="0"/>
                          <a:cs typeface="Times New Roman" panose="02020603050405020304" pitchFamily="18" charset="0"/>
                        </a:rPr>
                        <a:t>55”</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r>
                        <a:rPr kumimoji="1" lang="ja-JP" altLang="en-US" b="1" dirty="0" smtClean="0">
                          <a:latin typeface="Times New Roman" panose="02020603050405020304" pitchFamily="18" charset="0"/>
                          <a:cs typeface="Times New Roman" panose="02020603050405020304" pitchFamily="18" charset="0"/>
                        </a:rPr>
                        <a:t>白色</a:t>
                      </a:r>
                      <a:r>
                        <a:rPr kumimoji="1" lang="en-US" altLang="ja-JP" b="1" dirty="0" smtClean="0">
                          <a:latin typeface="Times New Roman" panose="02020603050405020304" pitchFamily="18" charset="0"/>
                          <a:cs typeface="Times New Roman" panose="02020603050405020304" pitchFamily="18" charset="0"/>
                        </a:rPr>
                        <a:t>OLED+WRGB</a:t>
                      </a:r>
                      <a:r>
                        <a:rPr kumimoji="1" lang="ja-JP" altLang="en-US" b="1" dirty="0" smtClean="0">
                          <a:latin typeface="Times New Roman" panose="02020603050405020304" pitchFamily="18" charset="0"/>
                          <a:cs typeface="Times New Roman" panose="02020603050405020304" pitchFamily="18" charset="0"/>
                        </a:rPr>
                        <a:t> </a:t>
                      </a:r>
                      <a:r>
                        <a:rPr kumimoji="1" lang="en-US" altLang="ja-JP" b="1" dirty="0" smtClean="0">
                          <a:latin typeface="Times New Roman" panose="02020603050405020304" pitchFamily="18" charset="0"/>
                          <a:cs typeface="Times New Roman" panose="02020603050405020304" pitchFamily="18" charset="0"/>
                        </a:rPr>
                        <a:t>CF</a:t>
                      </a:r>
                      <a:br>
                        <a:rPr kumimoji="1" lang="en-US" altLang="ja-JP" b="1" dirty="0" smtClean="0">
                          <a:latin typeface="Times New Roman" panose="02020603050405020304" pitchFamily="18" charset="0"/>
                          <a:cs typeface="Times New Roman" panose="02020603050405020304" pitchFamily="18" charset="0"/>
                        </a:rPr>
                      </a:br>
                      <a:r>
                        <a:rPr kumimoji="1" lang="ja-JP" altLang="en-US" b="1" dirty="0" smtClean="0">
                          <a:latin typeface="Times New Roman" panose="02020603050405020304" pitchFamily="18" charset="0"/>
                          <a:cs typeface="Times New Roman" panose="02020603050405020304" pitchFamily="18" charset="0"/>
                        </a:rPr>
                        <a:t>蒸着法</a:t>
                      </a:r>
                      <a:r>
                        <a:rPr kumimoji="1" lang="en-US" altLang="ja-JP" b="1" dirty="0" smtClean="0">
                          <a:latin typeface="Times New Roman" panose="02020603050405020304" pitchFamily="18" charset="0"/>
                          <a:cs typeface="Times New Roman" panose="02020603050405020304" pitchFamily="18" charset="0"/>
                        </a:rPr>
                        <a:t>, FHD</a:t>
                      </a:r>
                      <a:endParaRPr kumimoji="1" lang="ja-JP" altLang="en-US" b="1" dirty="0">
                        <a:latin typeface="Times New Roman" panose="02020603050405020304" pitchFamily="18" charset="0"/>
                        <a:cs typeface="Times New Roman" panose="02020603050405020304" pitchFamily="18" charset="0"/>
                      </a:endParaRPr>
                    </a:p>
                  </a:txBody>
                  <a:tcPr/>
                </a:tc>
                <a:tc>
                  <a:txBody>
                    <a:bodyPr/>
                    <a:lstStyle/>
                    <a:p>
                      <a:r>
                        <a:rPr kumimoji="1" lang="en-US" altLang="ja-JP" b="1" dirty="0" smtClean="0">
                          <a:latin typeface="Times New Roman" panose="02020603050405020304" pitchFamily="18" charset="0"/>
                          <a:cs typeface="Times New Roman" panose="02020603050405020304" pitchFamily="18" charset="0"/>
                        </a:rPr>
                        <a:t>a-IGZO</a:t>
                      </a:r>
                      <a:r>
                        <a:rPr kumimoji="1" lang="ja-JP" altLang="en-US" b="1" dirty="0" smtClean="0">
                          <a:latin typeface="Times New Roman" panose="02020603050405020304" pitchFamily="18" charset="0"/>
                          <a:cs typeface="Times New Roman" panose="02020603050405020304" pitchFamily="18" charset="0"/>
                        </a:rPr>
                        <a:t> </a:t>
                      </a:r>
                      <a:r>
                        <a:rPr kumimoji="1" lang="en-US" altLang="ja-JP" b="1" dirty="0" smtClean="0">
                          <a:latin typeface="Times New Roman" panose="02020603050405020304" pitchFamily="18" charset="0"/>
                          <a:cs typeface="Times New Roman" panose="02020603050405020304" pitchFamily="18" charset="0"/>
                        </a:rPr>
                        <a:t>(G8)</a:t>
                      </a:r>
                      <a:endParaRPr kumimoji="1" lang="ja-JP" altLang="en-US" b="1" dirty="0">
                        <a:latin typeface="Times New Roman" panose="02020603050405020304" pitchFamily="18" charset="0"/>
                        <a:cs typeface="Times New Roman" panose="02020603050405020304" pitchFamily="18" charset="0"/>
                      </a:endParaRPr>
                    </a:p>
                  </a:txBody>
                  <a:tcPr/>
                </a:tc>
                <a:tc>
                  <a:txBody>
                    <a:bodyPr/>
                    <a:lstStyle/>
                    <a:p>
                      <a:r>
                        <a:rPr kumimoji="1" lang="en-US" altLang="ja-JP" dirty="0" smtClean="0">
                          <a:latin typeface="Times New Roman" panose="02020603050405020304" pitchFamily="18" charset="0"/>
                          <a:cs typeface="Times New Roman" panose="02020603050405020304" pitchFamily="18" charset="0"/>
                        </a:rPr>
                        <a:t>2013/2</a:t>
                      </a:r>
                      <a:r>
                        <a:rPr kumimoji="1" lang="ja-JP" altLang="en-US" dirty="0" smtClean="0">
                          <a:latin typeface="Times New Roman" panose="02020603050405020304" pitchFamily="18" charset="0"/>
                          <a:cs typeface="Times New Roman" panose="02020603050405020304" pitchFamily="18" charset="0"/>
                        </a:rPr>
                        <a:t>量産出荷</a:t>
                      </a:r>
                      <a:br>
                        <a:rPr kumimoji="1" lang="ja-JP" altLang="en-US" dirty="0" smtClean="0">
                          <a:latin typeface="Times New Roman" panose="02020603050405020304" pitchFamily="18" charset="0"/>
                          <a:cs typeface="Times New Roman" panose="02020603050405020304" pitchFamily="18" charset="0"/>
                        </a:rPr>
                      </a:br>
                      <a:r>
                        <a:rPr lang="en-US" altLang="ja-JP" sz="1800" dirty="0" smtClean="0">
                          <a:solidFill>
                            <a:srgbClr val="000000"/>
                          </a:solidFill>
                          <a:latin typeface="Times New Roman" panose="02020603050405020304" pitchFamily="18" charset="0"/>
                          <a:cs typeface="Times New Roman" panose="02020603050405020304" pitchFamily="18" charset="0"/>
                        </a:rPr>
                        <a:t>4 </a:t>
                      </a:r>
                      <a:r>
                        <a:rPr lang="en-US" altLang="ja-JP" sz="1800" dirty="0" err="1" smtClean="0">
                          <a:solidFill>
                            <a:srgbClr val="000000"/>
                          </a:solidFill>
                          <a:latin typeface="Times New Roman" panose="02020603050405020304" pitchFamily="18" charset="0"/>
                          <a:cs typeface="Times New Roman" panose="02020603050405020304" pitchFamily="18" charset="0"/>
                        </a:rPr>
                        <a:t>mm</a:t>
                      </a:r>
                      <a:r>
                        <a:rPr lang="en-US" altLang="ja-JP" sz="1800" baseline="30000" dirty="0" err="1" smtClean="0">
                          <a:solidFill>
                            <a:srgbClr val="000000"/>
                          </a:solidFill>
                          <a:latin typeface="Times New Roman" panose="02020603050405020304" pitchFamily="18" charset="0"/>
                          <a:cs typeface="Times New Roman" panose="02020603050405020304" pitchFamily="18" charset="0"/>
                        </a:rPr>
                        <a:t>t</a:t>
                      </a:r>
                      <a:r>
                        <a:rPr lang="en-US" altLang="ja-JP" sz="1800" baseline="0" dirty="0" smtClean="0">
                          <a:solidFill>
                            <a:srgbClr val="000000"/>
                          </a:solidFill>
                          <a:latin typeface="Times New Roman" panose="02020603050405020304" pitchFamily="18" charset="0"/>
                          <a:cs typeface="Times New Roman" panose="02020603050405020304" pitchFamily="18" charset="0"/>
                        </a:rPr>
                        <a:t>,</a:t>
                      </a:r>
                      <a:r>
                        <a:rPr lang="ja-JP" altLang="en-US" sz="1800" baseline="0" dirty="0" smtClean="0">
                          <a:solidFill>
                            <a:srgbClr val="000000"/>
                          </a:solidFill>
                          <a:latin typeface="Times New Roman" panose="02020603050405020304" pitchFamily="18" charset="0"/>
                          <a:cs typeface="Times New Roman" panose="02020603050405020304" pitchFamily="18" charset="0"/>
                        </a:rPr>
                        <a:t> </a:t>
                      </a:r>
                      <a:r>
                        <a:rPr lang="ja-JP" altLang="en-US" sz="1800" dirty="0" smtClean="0">
                          <a:solidFill>
                            <a:srgbClr val="000000"/>
                          </a:solidFill>
                          <a:latin typeface="Times New Roman" panose="02020603050405020304" pitchFamily="18" charset="0"/>
                          <a:cs typeface="Times New Roman" panose="02020603050405020304" pitchFamily="18" charset="0"/>
                        </a:rPr>
                        <a:t> </a:t>
                      </a:r>
                      <a:r>
                        <a:rPr lang="en-US" altLang="ja-JP" sz="1800" dirty="0" smtClean="0">
                          <a:solidFill>
                            <a:srgbClr val="000000"/>
                          </a:solidFill>
                          <a:latin typeface="Times New Roman" panose="02020603050405020304" pitchFamily="18" charset="0"/>
                          <a:cs typeface="Times New Roman" panose="02020603050405020304" pitchFamily="18" charset="0"/>
                        </a:rPr>
                        <a:t>7.5 kg,</a:t>
                      </a:r>
                      <a:r>
                        <a:rPr kumimoji="1" lang="en-US" altLang="ja-JP" sz="1800" dirty="0" smtClean="0">
                          <a:latin typeface="Times New Roman" panose="02020603050405020304" pitchFamily="18" charset="0"/>
                          <a:cs typeface="Times New Roman" panose="02020603050405020304" pitchFamily="18" charset="0"/>
                        </a:rPr>
                        <a:t> </a:t>
                      </a:r>
                      <a:r>
                        <a:rPr kumimoji="1" lang="en-US" altLang="ja-JP" sz="1400" dirty="0" smtClean="0">
                          <a:latin typeface="Times New Roman" panose="02020603050405020304" pitchFamily="18" charset="0"/>
                          <a:cs typeface="Times New Roman" panose="02020603050405020304" pitchFamily="18" charset="0"/>
                        </a:rPr>
                        <a:t>11 </a:t>
                      </a:r>
                      <a:r>
                        <a:rPr kumimoji="1" lang="en-US" altLang="ja-JP" sz="1400" dirty="0" err="1" smtClean="0">
                          <a:latin typeface="Times New Roman" panose="02020603050405020304" pitchFamily="18" charset="0"/>
                          <a:cs typeface="Times New Roman" panose="02020603050405020304" pitchFamily="18" charset="0"/>
                        </a:rPr>
                        <a:t>Mwon</a:t>
                      </a:r>
                      <a:endParaRPr kumimoji="1" lang="en-US" altLang="ja-JP" sz="1400" dirty="0" smtClean="0">
                        <a:latin typeface="Times New Roman" panose="02020603050405020304" pitchFamily="18" charset="0"/>
                        <a:cs typeface="Times New Roman" panose="02020603050405020304" pitchFamily="18" charset="0"/>
                      </a:endParaRPr>
                    </a:p>
                  </a:txBody>
                  <a:tcPr/>
                </a:tc>
              </a:tr>
              <a:tr h="370840">
                <a:tc>
                  <a:txBody>
                    <a:bodyPr/>
                    <a:lstStyle/>
                    <a:p>
                      <a:r>
                        <a:rPr kumimoji="1" lang="ja-JP" altLang="en-US" b="1" dirty="0" smtClean="0">
                          <a:latin typeface="Times New Roman" panose="02020603050405020304" pitchFamily="18" charset="0"/>
                          <a:cs typeface="Times New Roman" panose="02020603050405020304" pitchFamily="18" charset="0"/>
                        </a:rPr>
                        <a:t>三星電子</a:t>
                      </a:r>
                      <a:endParaRPr kumimoji="1" lang="ja-JP" altLang="en-US"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latin typeface="Times New Roman" panose="02020603050405020304" pitchFamily="18" charset="0"/>
                          <a:cs typeface="Times New Roman" panose="02020603050405020304" pitchFamily="18" charset="0"/>
                        </a:rPr>
                        <a:t>55”</a:t>
                      </a:r>
                      <a:endParaRPr kumimoji="1" lang="ja-JP" altLang="en-US" dirty="0" smtClean="0">
                        <a:latin typeface="Times New Roman" panose="02020603050405020304" pitchFamily="18" charset="0"/>
                        <a:cs typeface="Times New Roman" panose="02020603050405020304" pitchFamily="18" charset="0"/>
                      </a:endParaRPr>
                    </a:p>
                  </a:txBody>
                  <a:tcPr/>
                </a:tc>
                <a:tc>
                  <a:txBody>
                    <a:bodyPr/>
                    <a:lstStyle/>
                    <a:p>
                      <a:r>
                        <a:rPr kumimoji="1" lang="en-US" altLang="ja-JP" b="1" dirty="0" smtClean="0">
                          <a:latin typeface="Times New Roman" panose="02020603050405020304" pitchFamily="18" charset="0"/>
                          <a:cs typeface="Times New Roman" panose="02020603050405020304" pitchFamily="18" charset="0"/>
                        </a:rPr>
                        <a:t>RGB</a:t>
                      </a:r>
                      <a:r>
                        <a:rPr kumimoji="1" lang="ja-JP" altLang="en-US" b="1" dirty="0" smtClean="0">
                          <a:latin typeface="Times New Roman" panose="02020603050405020304" pitchFamily="18" charset="0"/>
                          <a:cs typeface="Times New Roman" panose="02020603050405020304" pitchFamily="18" charset="0"/>
                        </a:rPr>
                        <a:t> </a:t>
                      </a:r>
                      <a:r>
                        <a:rPr kumimoji="1" lang="en-US" altLang="ja-JP" b="1" dirty="0" smtClean="0">
                          <a:latin typeface="Times New Roman" panose="02020603050405020304" pitchFamily="18" charset="0"/>
                          <a:cs typeface="Times New Roman" panose="02020603050405020304" pitchFamily="18" charset="0"/>
                        </a:rPr>
                        <a:t>OLED, FHD</a:t>
                      </a:r>
                      <a:br>
                        <a:rPr kumimoji="1" lang="en-US" altLang="ja-JP" b="1" dirty="0" smtClean="0">
                          <a:latin typeface="Times New Roman" panose="02020603050405020304" pitchFamily="18" charset="0"/>
                          <a:cs typeface="Times New Roman" panose="02020603050405020304" pitchFamily="18" charset="0"/>
                        </a:rPr>
                      </a:br>
                      <a:r>
                        <a:rPr kumimoji="1" lang="en-US" altLang="ja-JP" b="1" dirty="0" smtClean="0">
                          <a:latin typeface="Times New Roman" panose="02020603050405020304" pitchFamily="18" charset="0"/>
                          <a:cs typeface="Times New Roman" panose="02020603050405020304" pitchFamily="18" charset="0"/>
                        </a:rPr>
                        <a:t>FMS/SMS</a:t>
                      </a:r>
                      <a:r>
                        <a:rPr kumimoji="1" lang="ja-JP" altLang="en-US" b="1" dirty="0" smtClean="0">
                          <a:latin typeface="Times New Roman" panose="02020603050405020304" pitchFamily="18" charset="0"/>
                          <a:cs typeface="Times New Roman" panose="02020603050405020304" pitchFamily="18" charset="0"/>
                        </a:rPr>
                        <a:t>　</a:t>
                      </a:r>
                      <a:r>
                        <a:rPr kumimoji="1" lang="en-US" altLang="ja-JP" b="1" dirty="0" smtClean="0">
                          <a:latin typeface="Times New Roman" panose="02020603050405020304" pitchFamily="18" charset="0"/>
                          <a:cs typeface="Times New Roman" panose="02020603050405020304" pitchFamily="18" charset="0"/>
                        </a:rPr>
                        <a:t>=&gt;</a:t>
                      </a:r>
                      <a:r>
                        <a:rPr kumimoji="1" lang="ja-JP" altLang="en-US" b="1" dirty="0" smtClean="0">
                          <a:latin typeface="Times New Roman" panose="02020603050405020304" pitchFamily="18" charset="0"/>
                          <a:cs typeface="Times New Roman" panose="02020603050405020304" pitchFamily="18" charset="0"/>
                        </a:rPr>
                        <a:t> </a:t>
                      </a:r>
                      <a:r>
                        <a:rPr kumimoji="1" lang="en-US" altLang="ja-JP" b="1" dirty="0" smtClean="0">
                          <a:latin typeface="Times New Roman" panose="02020603050405020304" pitchFamily="18" charset="0"/>
                          <a:cs typeface="Times New Roman" panose="02020603050405020304" pitchFamily="18" charset="0"/>
                        </a:rPr>
                        <a:t>WOLED?</a:t>
                      </a:r>
                    </a:p>
                  </a:txBody>
                  <a:tcPr/>
                </a:tc>
                <a:tc>
                  <a:txBody>
                    <a:bodyPr/>
                    <a:lstStyle/>
                    <a:p>
                      <a:r>
                        <a:rPr kumimoji="1" lang="en-US" altLang="ja-JP" b="1" dirty="0" smtClean="0">
                          <a:latin typeface="Times New Roman" panose="02020603050405020304" pitchFamily="18" charset="0"/>
                          <a:cs typeface="Times New Roman" panose="02020603050405020304" pitchFamily="18" charset="0"/>
                        </a:rPr>
                        <a:t>LTPS</a:t>
                      </a:r>
                      <a:r>
                        <a:rPr kumimoji="1" lang="ja-JP" altLang="en-US" b="1" dirty="0" smtClean="0">
                          <a:latin typeface="Times New Roman" panose="02020603050405020304" pitchFamily="18" charset="0"/>
                          <a:cs typeface="Times New Roman" panose="02020603050405020304" pitchFamily="18" charset="0"/>
                        </a:rPr>
                        <a:t> </a:t>
                      </a:r>
                      <a:r>
                        <a:rPr kumimoji="1" lang="en-US" altLang="ja-JP" b="1" dirty="0" smtClean="0">
                          <a:latin typeface="Times New Roman" panose="02020603050405020304" pitchFamily="18" charset="0"/>
                          <a:cs typeface="Times New Roman" panose="02020603050405020304" pitchFamily="18" charset="0"/>
                        </a:rPr>
                        <a:t>(G5.5)</a:t>
                      </a:r>
                      <a:endParaRPr kumimoji="1" lang="ja-JP" altLang="en-US" b="1" dirty="0">
                        <a:latin typeface="Times New Roman" panose="02020603050405020304" pitchFamily="18" charset="0"/>
                        <a:cs typeface="Times New Roman" panose="02020603050405020304" pitchFamily="18" charset="0"/>
                      </a:endParaRPr>
                    </a:p>
                  </a:txBody>
                  <a:tcPr/>
                </a:tc>
                <a:tc>
                  <a:txBody>
                    <a:bodyPr/>
                    <a:lstStyle/>
                    <a:p>
                      <a:r>
                        <a:rPr kumimoji="1" lang="en-US" altLang="ja-JP" dirty="0" smtClean="0">
                          <a:latin typeface="Times New Roman" panose="02020603050405020304" pitchFamily="18" charset="0"/>
                          <a:cs typeface="Times New Roman" panose="02020603050405020304" pitchFamily="18" charset="0"/>
                        </a:rPr>
                        <a:t>CES2012/SID2012 etc.</a:t>
                      </a:r>
                      <a:br>
                        <a:rPr kumimoji="1" lang="en-US" altLang="ja-JP" dirty="0" smtClean="0">
                          <a:latin typeface="Times New Roman" panose="02020603050405020304" pitchFamily="18" charset="0"/>
                          <a:cs typeface="Times New Roman" panose="02020603050405020304" pitchFamily="18" charset="0"/>
                        </a:rPr>
                      </a:br>
                      <a:r>
                        <a:rPr kumimoji="1" lang="en-US" altLang="ja-JP" dirty="0" smtClean="0">
                          <a:latin typeface="Times New Roman" panose="02020603050405020304" pitchFamily="18" charset="0"/>
                          <a:cs typeface="Times New Roman" panose="02020603050405020304" pitchFamily="18" charset="0"/>
                        </a:rPr>
                        <a:t>2013/6</a:t>
                      </a:r>
                      <a:r>
                        <a:rPr kumimoji="1" lang="ja-JP" altLang="en-US" dirty="0" smtClean="0">
                          <a:latin typeface="Times New Roman" panose="02020603050405020304" pitchFamily="18" charset="0"/>
                          <a:cs typeface="Times New Roman" panose="02020603050405020304" pitchFamily="18" charset="0"/>
                        </a:rPr>
                        <a:t>量産出荷</a:t>
                      </a:r>
                      <a:r>
                        <a:rPr kumimoji="1" lang="en-US" altLang="ja-JP" sz="1400" dirty="0" smtClean="0">
                          <a:latin typeface="Times New Roman" panose="02020603050405020304" pitchFamily="18" charset="0"/>
                          <a:cs typeface="Times New Roman" panose="02020603050405020304" pitchFamily="18" charset="0"/>
                        </a:rPr>
                        <a:t>15</a:t>
                      </a:r>
                      <a:r>
                        <a:rPr kumimoji="1" lang="ja-JP" altLang="en-US" sz="1400" dirty="0" smtClean="0">
                          <a:latin typeface="Times New Roman" panose="02020603050405020304" pitchFamily="18" charset="0"/>
                          <a:cs typeface="Times New Roman" panose="02020603050405020304" pitchFamily="18" charset="0"/>
                        </a:rPr>
                        <a:t> </a:t>
                      </a:r>
                      <a:r>
                        <a:rPr kumimoji="1" lang="en-US" altLang="ja-JP" sz="1400" dirty="0" err="1" smtClean="0">
                          <a:latin typeface="Times New Roman" panose="02020603050405020304" pitchFamily="18" charset="0"/>
                          <a:cs typeface="Times New Roman" panose="02020603050405020304" pitchFamily="18" charset="0"/>
                        </a:rPr>
                        <a:t>Mwon</a:t>
                      </a:r>
                      <a:r>
                        <a:rPr kumimoji="1" lang="en-US" altLang="ja-JP" dirty="0" smtClean="0">
                          <a:latin typeface="Times New Roman" panose="02020603050405020304" pitchFamily="18" charset="0"/>
                          <a:cs typeface="Times New Roman" panose="02020603050405020304" pitchFamily="18" charset="0"/>
                        </a:rPr>
                        <a:t> </a:t>
                      </a:r>
                      <a:endParaRPr kumimoji="1" lang="ja-JP" altLang="en-US" dirty="0">
                        <a:latin typeface="Times New Roman" panose="02020603050405020304" pitchFamily="18" charset="0"/>
                        <a:cs typeface="Times New Roman" panose="02020603050405020304" pitchFamily="18" charset="0"/>
                      </a:endParaRPr>
                    </a:p>
                  </a:txBody>
                  <a:tcPr/>
                </a:tc>
              </a:tr>
              <a:tr h="370840">
                <a:tc>
                  <a:txBody>
                    <a:bodyPr/>
                    <a:lstStyle/>
                    <a:p>
                      <a:r>
                        <a:rPr kumimoji="1" lang="ja-JP" altLang="en-US" b="1" dirty="0" smtClean="0">
                          <a:latin typeface="Times New Roman" panose="02020603050405020304" pitchFamily="18" charset="0"/>
                          <a:cs typeface="Times New Roman" panose="02020603050405020304" pitchFamily="18" charset="0"/>
                        </a:rPr>
                        <a:t>ソニー</a:t>
                      </a:r>
                      <a:r>
                        <a:rPr kumimoji="1" lang="en-US" altLang="ja-JP" b="1" dirty="0" smtClean="0">
                          <a:latin typeface="Times New Roman" panose="02020603050405020304" pitchFamily="18" charset="0"/>
                          <a:cs typeface="Times New Roman" panose="02020603050405020304" pitchFamily="18" charset="0"/>
                        </a:rPr>
                        <a:t>,</a:t>
                      </a:r>
                      <a:r>
                        <a:rPr kumimoji="1" lang="ja-JP" altLang="en-US" b="1" dirty="0" smtClean="0">
                          <a:latin typeface="Times New Roman" panose="02020603050405020304" pitchFamily="18" charset="0"/>
                          <a:cs typeface="Times New Roman" panose="02020603050405020304" pitchFamily="18" charset="0"/>
                        </a:rPr>
                        <a:t> </a:t>
                      </a:r>
                      <a:r>
                        <a:rPr kumimoji="1" lang="en-US" altLang="ja-JP" b="1" dirty="0" smtClean="0">
                          <a:latin typeface="Times New Roman" panose="02020603050405020304" pitchFamily="18" charset="0"/>
                          <a:cs typeface="Times New Roman" panose="02020603050405020304" pitchFamily="18" charset="0"/>
                        </a:rPr>
                        <a:t>AUO</a:t>
                      </a:r>
                      <a:endParaRPr kumimoji="1" lang="ja-JP" altLang="en-US" b="1" dirty="0">
                        <a:latin typeface="Times New Roman" panose="02020603050405020304" pitchFamily="18" charset="0"/>
                        <a:cs typeface="Times New Roman" panose="02020603050405020304" pitchFamily="18" charset="0"/>
                      </a:endParaRPr>
                    </a:p>
                  </a:txBody>
                  <a:tcPr/>
                </a:tc>
                <a:tc>
                  <a:txBody>
                    <a:bodyPr/>
                    <a:lstStyle/>
                    <a:p>
                      <a:r>
                        <a:rPr kumimoji="1" lang="en-US" altLang="ja-JP" dirty="0" smtClean="0">
                          <a:latin typeface="Times New Roman" panose="02020603050405020304" pitchFamily="18" charset="0"/>
                          <a:cs typeface="Times New Roman" panose="02020603050405020304" pitchFamily="18" charset="0"/>
                        </a:rPr>
                        <a:t>56”</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r>
                        <a:rPr kumimoji="1" lang="en-US" altLang="ja-JP" b="1" dirty="0" smtClean="0">
                          <a:latin typeface="Times New Roman" panose="02020603050405020304" pitchFamily="18" charset="0"/>
                          <a:cs typeface="Times New Roman" panose="02020603050405020304" pitchFamily="18" charset="0"/>
                        </a:rPr>
                        <a:t>RGB</a:t>
                      </a:r>
                      <a:r>
                        <a:rPr kumimoji="1" lang="ja-JP" altLang="en-US" b="1" dirty="0" smtClean="0">
                          <a:latin typeface="Times New Roman" panose="02020603050405020304" pitchFamily="18" charset="0"/>
                          <a:cs typeface="Times New Roman" panose="02020603050405020304" pitchFamily="18" charset="0"/>
                        </a:rPr>
                        <a:t> </a:t>
                      </a:r>
                      <a:r>
                        <a:rPr kumimoji="1" lang="en-US" altLang="ja-JP" b="1" dirty="0" smtClean="0">
                          <a:latin typeface="Times New Roman" panose="02020603050405020304" pitchFamily="18" charset="0"/>
                          <a:cs typeface="Times New Roman" panose="02020603050405020304" pitchFamily="18" charset="0"/>
                        </a:rPr>
                        <a:t>OLED, 4K2K</a:t>
                      </a:r>
                      <a:br>
                        <a:rPr kumimoji="1" lang="en-US" altLang="ja-JP" b="1" dirty="0" smtClean="0">
                          <a:latin typeface="Times New Roman" panose="02020603050405020304" pitchFamily="18" charset="0"/>
                          <a:cs typeface="Times New Roman" panose="02020603050405020304" pitchFamily="18" charset="0"/>
                        </a:rPr>
                      </a:br>
                      <a:r>
                        <a:rPr kumimoji="1" lang="ja-JP" altLang="en-US" b="1" dirty="0" smtClean="0">
                          <a:latin typeface="Times New Roman" panose="02020603050405020304" pitchFamily="18" charset="0"/>
                          <a:cs typeface="Times New Roman" panose="02020603050405020304" pitchFamily="18" charset="0"/>
                        </a:rPr>
                        <a:t>ｽｰﾊﾟｰﾄｯﾌﾟｴﾐｯｯｼｮﾝ構造</a:t>
                      </a:r>
                      <a:r>
                        <a:rPr kumimoji="1" lang="en-US" altLang="ja-JP" b="1" dirty="0" smtClean="0">
                          <a:latin typeface="Times New Roman" panose="02020603050405020304" pitchFamily="18" charset="0"/>
                          <a:cs typeface="Times New Roman" panose="02020603050405020304" pitchFamily="18" charset="0"/>
                        </a:rPr>
                        <a:t/>
                      </a:r>
                      <a:br>
                        <a:rPr kumimoji="1" lang="en-US" altLang="ja-JP" b="1" dirty="0" smtClean="0">
                          <a:latin typeface="Times New Roman" panose="02020603050405020304" pitchFamily="18" charset="0"/>
                          <a:cs typeface="Times New Roman" panose="02020603050405020304" pitchFamily="18" charset="0"/>
                        </a:rPr>
                      </a:br>
                      <a:r>
                        <a:rPr kumimoji="1" lang="ja-JP" altLang="en-US" b="1" dirty="0" smtClean="0">
                          <a:latin typeface="Times New Roman" panose="02020603050405020304" pitchFamily="18" charset="0"/>
                          <a:cs typeface="Times New Roman" panose="02020603050405020304" pitchFamily="18" charset="0"/>
                        </a:rPr>
                        <a:t>蒸着法</a:t>
                      </a:r>
                      <a:endParaRPr kumimoji="1" lang="ja-JP" altLang="en-US" b="1" dirty="0">
                        <a:latin typeface="Times New Roman" panose="02020603050405020304" pitchFamily="18" charset="0"/>
                        <a:cs typeface="Times New Roman" panose="02020603050405020304" pitchFamily="18" charset="0"/>
                      </a:endParaRPr>
                    </a:p>
                  </a:txBody>
                  <a:tcPr/>
                </a:tc>
                <a:tc>
                  <a:txBody>
                    <a:bodyPr/>
                    <a:lstStyle/>
                    <a:p>
                      <a:r>
                        <a:rPr kumimoji="1" lang="en-US" altLang="ja-JP" b="1" dirty="0" smtClean="0">
                          <a:latin typeface="Times New Roman" panose="02020603050405020304" pitchFamily="18" charset="0"/>
                          <a:cs typeface="Times New Roman" panose="02020603050405020304" pitchFamily="18" charset="0"/>
                        </a:rPr>
                        <a:t>IGZO</a:t>
                      </a:r>
                      <a:r>
                        <a:rPr kumimoji="1" lang="ja-JP" altLang="en-US" b="1" baseline="0" smtClean="0">
                          <a:latin typeface="Times New Roman" panose="02020603050405020304" pitchFamily="18" charset="0"/>
                          <a:cs typeface="Times New Roman" panose="02020603050405020304" pitchFamily="18" charset="0"/>
                        </a:rPr>
                        <a:t> </a:t>
                      </a:r>
                      <a:r>
                        <a:rPr kumimoji="1" lang="en-US" altLang="ja-JP" b="1" smtClean="0">
                          <a:latin typeface="Times New Roman" panose="02020603050405020304" pitchFamily="18" charset="0"/>
                          <a:cs typeface="Times New Roman" panose="02020603050405020304" pitchFamily="18" charset="0"/>
                        </a:rPr>
                        <a:t>(G6</a:t>
                      </a:r>
                      <a:r>
                        <a:rPr kumimoji="1" lang="en-US" altLang="ja-JP" b="1" dirty="0" smtClean="0">
                          <a:latin typeface="Times New Roman" panose="02020603050405020304" pitchFamily="18" charset="0"/>
                          <a:cs typeface="Times New Roman" panose="02020603050405020304" pitchFamily="18" charset="0"/>
                        </a:rPr>
                        <a:t>)</a:t>
                      </a:r>
                      <a:endParaRPr kumimoji="1" lang="ja-JP" altLang="en-US" b="1" dirty="0">
                        <a:latin typeface="Times New Roman" panose="02020603050405020304" pitchFamily="18" charset="0"/>
                        <a:cs typeface="Times New Roman" panose="02020603050405020304" pitchFamily="18" charset="0"/>
                      </a:endParaRPr>
                    </a:p>
                  </a:txBody>
                  <a:tcPr/>
                </a:tc>
                <a:tc>
                  <a:txBody>
                    <a:bodyPr/>
                    <a:lstStyle/>
                    <a:p>
                      <a:r>
                        <a:rPr lang="en-US" altLang="ja-JP" sz="1800" dirty="0" smtClean="0">
                          <a:solidFill>
                            <a:srgbClr val="000000"/>
                          </a:solidFill>
                          <a:latin typeface="Times New Roman" panose="02020603050405020304" pitchFamily="18" charset="0"/>
                          <a:cs typeface="Times New Roman" panose="02020603050405020304" pitchFamily="18" charset="0"/>
                        </a:rPr>
                        <a:t>CES2013</a:t>
                      </a:r>
                      <a:br>
                        <a:rPr lang="en-US" altLang="ja-JP" sz="1800" dirty="0" smtClean="0">
                          <a:solidFill>
                            <a:srgbClr val="000000"/>
                          </a:solidFill>
                          <a:latin typeface="Times New Roman" panose="02020603050405020304" pitchFamily="18" charset="0"/>
                          <a:cs typeface="Times New Roman" panose="02020603050405020304" pitchFamily="18" charset="0"/>
                        </a:rPr>
                      </a:br>
                      <a:r>
                        <a:rPr lang="en-US" altLang="ja-JP" sz="1800" dirty="0" smtClean="0">
                          <a:solidFill>
                            <a:srgbClr val="000000"/>
                          </a:solidFill>
                          <a:latin typeface="Times New Roman" panose="02020603050405020304" pitchFamily="18" charset="0"/>
                          <a:cs typeface="Times New Roman" panose="02020603050405020304" pitchFamily="18" charset="0"/>
                        </a:rPr>
                        <a:t>4 </a:t>
                      </a:r>
                      <a:r>
                        <a:rPr lang="en-US" altLang="ja-JP" sz="1800" dirty="0" err="1" smtClean="0">
                          <a:solidFill>
                            <a:srgbClr val="000000"/>
                          </a:solidFill>
                          <a:latin typeface="Times New Roman" panose="02020603050405020304" pitchFamily="18" charset="0"/>
                          <a:cs typeface="Times New Roman" panose="02020603050405020304" pitchFamily="18" charset="0"/>
                        </a:rPr>
                        <a:t>mm</a:t>
                      </a:r>
                      <a:r>
                        <a:rPr lang="en-US" altLang="ja-JP" sz="1800" baseline="30000" dirty="0" err="1" smtClean="0">
                          <a:solidFill>
                            <a:srgbClr val="000000"/>
                          </a:solidFill>
                          <a:latin typeface="Times New Roman" panose="02020603050405020304" pitchFamily="18" charset="0"/>
                          <a:cs typeface="Times New Roman" panose="02020603050405020304" pitchFamily="18" charset="0"/>
                        </a:rPr>
                        <a:t>t</a:t>
                      </a:r>
                      <a:r>
                        <a:rPr lang="en-US" altLang="ja-JP" sz="1800" baseline="0" dirty="0" smtClean="0">
                          <a:solidFill>
                            <a:srgbClr val="000000"/>
                          </a:solidFill>
                          <a:latin typeface="Times New Roman" panose="02020603050405020304" pitchFamily="18" charset="0"/>
                          <a:cs typeface="Times New Roman" panose="02020603050405020304" pitchFamily="18" charset="0"/>
                        </a:rPr>
                        <a:t>,</a:t>
                      </a:r>
                      <a:r>
                        <a:rPr lang="ja-JP" altLang="en-US" sz="1800" baseline="0" dirty="0" smtClean="0">
                          <a:solidFill>
                            <a:srgbClr val="000000"/>
                          </a:solidFill>
                          <a:latin typeface="Times New Roman" panose="02020603050405020304" pitchFamily="18" charset="0"/>
                          <a:cs typeface="Times New Roman" panose="02020603050405020304" pitchFamily="18" charset="0"/>
                        </a:rPr>
                        <a:t> </a:t>
                      </a:r>
                      <a:r>
                        <a:rPr lang="ja-JP" altLang="en-US" sz="1800" dirty="0" smtClean="0">
                          <a:solidFill>
                            <a:srgbClr val="000000"/>
                          </a:solidFill>
                          <a:latin typeface="Times New Roman" panose="02020603050405020304" pitchFamily="18" charset="0"/>
                          <a:cs typeface="Times New Roman" panose="02020603050405020304" pitchFamily="18" charset="0"/>
                        </a:rPr>
                        <a:t> </a:t>
                      </a:r>
                      <a:r>
                        <a:rPr lang="en-US" altLang="ja-JP" sz="1800" dirty="0" smtClean="0">
                          <a:solidFill>
                            <a:srgbClr val="000000"/>
                          </a:solidFill>
                          <a:latin typeface="Times New Roman" panose="02020603050405020304" pitchFamily="18" charset="0"/>
                          <a:cs typeface="Times New Roman" panose="02020603050405020304" pitchFamily="18" charset="0"/>
                        </a:rPr>
                        <a:t>7.5 kg</a:t>
                      </a:r>
                    </a:p>
                  </a:txBody>
                  <a:tcPr/>
                </a:tc>
              </a:tr>
              <a:tr h="370840">
                <a:tc>
                  <a:txBody>
                    <a:bodyPr/>
                    <a:lstStyle/>
                    <a:p>
                      <a:r>
                        <a:rPr kumimoji="1" lang="ja-JP" altLang="en-US" b="1" dirty="0" smtClean="0">
                          <a:latin typeface="Times New Roman" panose="02020603050405020304" pitchFamily="18" charset="0"/>
                          <a:cs typeface="Times New Roman" panose="02020603050405020304" pitchFamily="18" charset="0"/>
                        </a:rPr>
                        <a:t>ﾊﾟﾅｿﾆｯｸ</a:t>
                      </a:r>
                      <a:r>
                        <a:rPr kumimoji="1" lang="en-US" altLang="ja-JP" b="1" dirty="0" smtClean="0">
                          <a:latin typeface="Times New Roman" panose="02020603050405020304" pitchFamily="18" charset="0"/>
                          <a:cs typeface="Times New Roman" panose="02020603050405020304" pitchFamily="18" charset="0"/>
                        </a:rPr>
                        <a:t>,</a:t>
                      </a:r>
                      <a:br>
                        <a:rPr kumimoji="1" lang="en-US" altLang="ja-JP" b="1" dirty="0" smtClean="0">
                          <a:latin typeface="Times New Roman" panose="02020603050405020304" pitchFamily="18" charset="0"/>
                          <a:cs typeface="Times New Roman" panose="02020603050405020304" pitchFamily="18" charset="0"/>
                        </a:rPr>
                      </a:br>
                      <a:r>
                        <a:rPr kumimoji="1" lang="ja-JP" altLang="en-US" b="1" dirty="0" smtClean="0">
                          <a:latin typeface="Times New Roman" panose="02020603050405020304" pitchFamily="18" charset="0"/>
                          <a:cs typeface="Times New Roman" panose="02020603050405020304" pitchFamily="18" charset="0"/>
                        </a:rPr>
                        <a:t>ｿﾆｰ</a:t>
                      </a:r>
                      <a:r>
                        <a:rPr kumimoji="1" lang="en-US" altLang="ja-JP" b="1" dirty="0" smtClean="0">
                          <a:latin typeface="Times New Roman" panose="02020603050405020304" pitchFamily="18" charset="0"/>
                          <a:cs typeface="Times New Roman" panose="02020603050405020304" pitchFamily="18" charset="0"/>
                        </a:rPr>
                        <a:t>,</a:t>
                      </a:r>
                      <a:r>
                        <a:rPr kumimoji="1" lang="ja-JP" altLang="en-US" b="1" dirty="0" smtClean="0">
                          <a:latin typeface="Times New Roman" panose="02020603050405020304" pitchFamily="18" charset="0"/>
                          <a:cs typeface="Times New Roman" panose="02020603050405020304" pitchFamily="18" charset="0"/>
                        </a:rPr>
                        <a:t> </a:t>
                      </a:r>
                      <a:r>
                        <a:rPr kumimoji="1" lang="en-US" altLang="ja-JP" b="1" dirty="0" smtClean="0">
                          <a:latin typeface="Times New Roman" panose="02020603050405020304" pitchFamily="18" charset="0"/>
                          <a:cs typeface="Times New Roman" panose="02020603050405020304" pitchFamily="18" charset="0"/>
                        </a:rPr>
                        <a:t>AUO</a:t>
                      </a:r>
                      <a:endParaRPr kumimoji="1" lang="ja-JP" altLang="en-US" b="1" dirty="0">
                        <a:latin typeface="Times New Roman" panose="02020603050405020304" pitchFamily="18" charset="0"/>
                        <a:cs typeface="Times New Roman" panose="02020603050405020304" pitchFamily="18" charset="0"/>
                      </a:endParaRPr>
                    </a:p>
                  </a:txBody>
                  <a:tcPr/>
                </a:tc>
                <a:tc>
                  <a:txBody>
                    <a:bodyPr/>
                    <a:lstStyle/>
                    <a:p>
                      <a:r>
                        <a:rPr kumimoji="1" lang="en-US" altLang="ja-JP" dirty="0" smtClean="0">
                          <a:latin typeface="Times New Roman" panose="02020603050405020304" pitchFamily="18" charset="0"/>
                          <a:cs typeface="Times New Roman" panose="02020603050405020304" pitchFamily="18" charset="0"/>
                        </a:rPr>
                        <a:t>56”</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r>
                        <a:rPr kumimoji="1" lang="en-US" altLang="ja-JP" b="1" dirty="0" smtClean="0">
                          <a:latin typeface="Times New Roman" panose="02020603050405020304" pitchFamily="18" charset="0"/>
                          <a:cs typeface="Times New Roman" panose="02020603050405020304" pitchFamily="18" charset="0"/>
                        </a:rPr>
                        <a:t>RGB</a:t>
                      </a:r>
                      <a:r>
                        <a:rPr kumimoji="1" lang="ja-JP" altLang="en-US" b="1" dirty="0" smtClean="0">
                          <a:latin typeface="Times New Roman" panose="02020603050405020304" pitchFamily="18" charset="0"/>
                          <a:cs typeface="Times New Roman" panose="02020603050405020304" pitchFamily="18" charset="0"/>
                        </a:rPr>
                        <a:t> </a:t>
                      </a:r>
                      <a:r>
                        <a:rPr kumimoji="1" lang="en-US" altLang="ja-JP" b="1" dirty="0" smtClean="0">
                          <a:latin typeface="Times New Roman" panose="02020603050405020304" pitchFamily="18" charset="0"/>
                          <a:cs typeface="Times New Roman" panose="02020603050405020304" pitchFamily="18" charset="0"/>
                        </a:rPr>
                        <a:t>PLED, 4K2K</a:t>
                      </a:r>
                    </a:p>
                    <a:p>
                      <a:r>
                        <a:rPr kumimoji="1" lang="ja-JP" altLang="en-US" b="1" dirty="0" smtClean="0">
                          <a:latin typeface="Times New Roman" panose="02020603050405020304" pitchFamily="18" charset="0"/>
                          <a:cs typeface="Times New Roman" panose="02020603050405020304" pitchFamily="18" charset="0"/>
                        </a:rPr>
                        <a:t>インクジェット</a:t>
                      </a:r>
                      <a:endParaRPr kumimoji="1" lang="en-US" altLang="ja-JP" b="1" dirty="0" smtClean="0">
                        <a:latin typeface="Times New Roman" panose="02020603050405020304" pitchFamily="18" charset="0"/>
                        <a:cs typeface="Times New Roman" panose="02020603050405020304" pitchFamily="18" charset="0"/>
                      </a:endParaRPr>
                    </a:p>
                  </a:txBody>
                  <a:tcPr/>
                </a:tc>
                <a:tc>
                  <a:txBody>
                    <a:bodyPr/>
                    <a:lstStyle/>
                    <a:p>
                      <a:r>
                        <a:rPr kumimoji="1" lang="en-US" altLang="ja-JP" b="1" dirty="0" smtClean="0">
                          <a:latin typeface="Times New Roman" panose="02020603050405020304" pitchFamily="18" charset="0"/>
                          <a:cs typeface="Times New Roman" panose="02020603050405020304" pitchFamily="18" charset="0"/>
                        </a:rPr>
                        <a:t>IGZO</a:t>
                      </a:r>
                      <a:r>
                        <a:rPr kumimoji="1" lang="ja-JP" altLang="en-US" b="1" dirty="0" smtClean="0">
                          <a:latin typeface="Times New Roman" panose="02020603050405020304" pitchFamily="18" charset="0"/>
                          <a:cs typeface="Times New Roman" panose="02020603050405020304" pitchFamily="18" charset="0"/>
                        </a:rPr>
                        <a:t> </a:t>
                      </a:r>
                      <a:r>
                        <a:rPr kumimoji="1" lang="en-US" altLang="ja-JP" b="1" dirty="0" smtClean="0">
                          <a:latin typeface="Times New Roman" panose="02020603050405020304" pitchFamily="18" charset="0"/>
                          <a:cs typeface="Times New Roman" panose="02020603050405020304" pitchFamily="18" charset="0"/>
                        </a:rPr>
                        <a:t>(G6)</a:t>
                      </a:r>
                      <a:endParaRPr kumimoji="1" lang="ja-JP" altLang="en-US"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800" dirty="0" smtClean="0">
                          <a:solidFill>
                            <a:srgbClr val="000000"/>
                          </a:solidFill>
                          <a:latin typeface="Times New Roman" panose="02020603050405020304" pitchFamily="18" charset="0"/>
                          <a:cs typeface="Times New Roman" panose="02020603050405020304" pitchFamily="18" charset="0"/>
                        </a:rPr>
                        <a:t>CES2013</a:t>
                      </a:r>
                      <a:br>
                        <a:rPr lang="en-US" altLang="ja-JP" sz="1800" dirty="0" smtClean="0">
                          <a:solidFill>
                            <a:srgbClr val="000000"/>
                          </a:solidFill>
                          <a:latin typeface="Times New Roman" panose="02020603050405020304" pitchFamily="18" charset="0"/>
                          <a:cs typeface="Times New Roman" panose="02020603050405020304" pitchFamily="18" charset="0"/>
                        </a:rPr>
                      </a:br>
                      <a:r>
                        <a:rPr lang="en-US" altLang="ja-JP" sz="1800" dirty="0" smtClean="0">
                          <a:solidFill>
                            <a:srgbClr val="000000"/>
                          </a:solidFill>
                          <a:latin typeface="Times New Roman" panose="02020603050405020304" pitchFamily="18" charset="0"/>
                          <a:cs typeface="Times New Roman" panose="02020603050405020304" pitchFamily="18" charset="0"/>
                        </a:rPr>
                        <a:t>4 </a:t>
                      </a:r>
                      <a:r>
                        <a:rPr lang="en-US" altLang="ja-JP" sz="1800" dirty="0" err="1" smtClean="0">
                          <a:solidFill>
                            <a:srgbClr val="000000"/>
                          </a:solidFill>
                          <a:latin typeface="Times New Roman" panose="02020603050405020304" pitchFamily="18" charset="0"/>
                          <a:cs typeface="Times New Roman" panose="02020603050405020304" pitchFamily="18" charset="0"/>
                        </a:rPr>
                        <a:t>mm</a:t>
                      </a:r>
                      <a:r>
                        <a:rPr lang="en-US" altLang="ja-JP" sz="1800" baseline="30000" dirty="0" err="1" smtClean="0">
                          <a:solidFill>
                            <a:srgbClr val="000000"/>
                          </a:solidFill>
                          <a:latin typeface="Times New Roman" panose="02020603050405020304" pitchFamily="18" charset="0"/>
                          <a:cs typeface="Times New Roman" panose="02020603050405020304" pitchFamily="18" charset="0"/>
                        </a:rPr>
                        <a:t>t</a:t>
                      </a:r>
                      <a:r>
                        <a:rPr lang="en-US" altLang="ja-JP" sz="1800" baseline="0" dirty="0" smtClean="0">
                          <a:solidFill>
                            <a:srgbClr val="000000"/>
                          </a:solidFill>
                          <a:latin typeface="Times New Roman" panose="02020603050405020304" pitchFamily="18" charset="0"/>
                          <a:cs typeface="Times New Roman" panose="02020603050405020304" pitchFamily="18" charset="0"/>
                        </a:rPr>
                        <a:t>,</a:t>
                      </a:r>
                      <a:r>
                        <a:rPr lang="ja-JP" altLang="en-US" sz="1800" baseline="0" dirty="0" smtClean="0">
                          <a:solidFill>
                            <a:srgbClr val="000000"/>
                          </a:solidFill>
                          <a:latin typeface="Times New Roman" panose="02020603050405020304" pitchFamily="18" charset="0"/>
                          <a:cs typeface="Times New Roman" panose="02020603050405020304" pitchFamily="18" charset="0"/>
                        </a:rPr>
                        <a:t> </a:t>
                      </a:r>
                      <a:r>
                        <a:rPr lang="ja-JP" altLang="en-US" sz="1800" dirty="0" smtClean="0">
                          <a:solidFill>
                            <a:srgbClr val="000000"/>
                          </a:solidFill>
                          <a:latin typeface="Times New Roman" panose="02020603050405020304" pitchFamily="18" charset="0"/>
                          <a:cs typeface="Times New Roman" panose="02020603050405020304" pitchFamily="18" charset="0"/>
                        </a:rPr>
                        <a:t> </a:t>
                      </a:r>
                      <a:r>
                        <a:rPr lang="en-US" altLang="ja-JP" sz="1800" dirty="0" smtClean="0">
                          <a:solidFill>
                            <a:srgbClr val="000000"/>
                          </a:solidFill>
                          <a:latin typeface="Times New Roman" panose="02020603050405020304" pitchFamily="18" charset="0"/>
                          <a:cs typeface="Times New Roman" panose="02020603050405020304" pitchFamily="18" charset="0"/>
                        </a:rPr>
                        <a:t>7.5 kg</a:t>
                      </a:r>
                    </a:p>
                  </a:txBody>
                  <a:tcPr/>
                </a:tc>
              </a:tr>
              <a:tr h="370840">
                <a:tc>
                  <a:txBody>
                    <a:bodyPr/>
                    <a:lstStyle/>
                    <a:p>
                      <a:r>
                        <a:rPr kumimoji="1" lang="en-US" altLang="ja-JP" b="1" dirty="0" smtClean="0">
                          <a:latin typeface="Times New Roman" panose="02020603050405020304" pitchFamily="18" charset="0"/>
                          <a:cs typeface="Times New Roman" panose="02020603050405020304" pitchFamily="18" charset="0"/>
                        </a:rPr>
                        <a:t>AUO</a:t>
                      </a:r>
                      <a:endParaRPr kumimoji="1" lang="ja-JP" altLang="en-US" b="1" dirty="0">
                        <a:latin typeface="Times New Roman" panose="02020603050405020304" pitchFamily="18" charset="0"/>
                        <a:cs typeface="Times New Roman" panose="02020603050405020304" pitchFamily="18" charset="0"/>
                      </a:endParaRPr>
                    </a:p>
                  </a:txBody>
                  <a:tcPr/>
                </a:tc>
                <a:tc>
                  <a:txBody>
                    <a:bodyPr/>
                    <a:lstStyle/>
                    <a:p>
                      <a:r>
                        <a:rPr kumimoji="1" lang="en-US" altLang="ja-JP" dirty="0" smtClean="0">
                          <a:latin typeface="Times New Roman" panose="02020603050405020304" pitchFamily="18" charset="0"/>
                          <a:cs typeface="Times New Roman" panose="02020603050405020304" pitchFamily="18" charset="0"/>
                        </a:rPr>
                        <a:t>65”</a:t>
                      </a:r>
                      <a:endParaRPr kumimoji="1" lang="ja-JP" altLang="en-US" dirty="0">
                        <a:latin typeface="Times New Roman" panose="02020603050405020304" pitchFamily="18" charset="0"/>
                        <a:cs typeface="Times New Roman" panose="02020603050405020304" pitchFamily="18" charset="0"/>
                      </a:endParaRPr>
                    </a:p>
                  </a:txBody>
                  <a:tcPr/>
                </a:tc>
                <a:tc>
                  <a:txBody>
                    <a:bodyPr/>
                    <a:lstStyle/>
                    <a:p>
                      <a:r>
                        <a:rPr kumimoji="1" lang="en-US" altLang="ja-JP" b="1" dirty="0" smtClean="0">
                          <a:latin typeface="Times New Roman" panose="02020603050405020304" pitchFamily="18" charset="0"/>
                          <a:cs typeface="Times New Roman" panose="02020603050405020304" pitchFamily="18" charset="0"/>
                        </a:rPr>
                        <a:t>RGB OLED,</a:t>
                      </a:r>
                      <a:r>
                        <a:rPr kumimoji="1" lang="en-US" altLang="ja-JP" b="1" baseline="0" dirty="0" smtClean="0">
                          <a:latin typeface="Times New Roman" panose="02020603050405020304" pitchFamily="18" charset="0"/>
                          <a:cs typeface="Times New Roman" panose="02020603050405020304" pitchFamily="18" charset="0"/>
                        </a:rPr>
                        <a:t> FHD</a:t>
                      </a:r>
                      <a:r>
                        <a:rPr kumimoji="1" lang="en-US" altLang="ja-JP" b="1" dirty="0" smtClean="0">
                          <a:latin typeface="Times New Roman" panose="02020603050405020304" pitchFamily="18" charset="0"/>
                          <a:cs typeface="Times New Roman" panose="02020603050405020304" pitchFamily="18" charset="0"/>
                        </a:rPr>
                        <a:t> (FMM)</a:t>
                      </a:r>
                      <a:br>
                        <a:rPr kumimoji="1" lang="en-US" altLang="ja-JP" b="1" dirty="0" smtClean="0">
                          <a:latin typeface="Times New Roman" panose="02020603050405020304" pitchFamily="18" charset="0"/>
                          <a:cs typeface="Times New Roman" panose="02020603050405020304" pitchFamily="18" charset="0"/>
                        </a:rPr>
                      </a:br>
                      <a:r>
                        <a:rPr kumimoji="1" lang="ja-JP" altLang="en-US" b="1" dirty="0" smtClean="0">
                          <a:latin typeface="Times New Roman" panose="02020603050405020304" pitchFamily="18" charset="0"/>
                          <a:cs typeface="Times New Roman" panose="02020603050405020304" pitchFamily="18" charset="0"/>
                        </a:rPr>
                        <a:t>下部発光</a:t>
                      </a:r>
                      <a:endParaRPr kumimoji="1" lang="en-US" altLang="ja-JP" b="1" dirty="0" smtClean="0">
                        <a:latin typeface="Times New Roman" panose="02020603050405020304" pitchFamily="18" charset="0"/>
                        <a:cs typeface="Times New Roman" panose="02020603050405020304" pitchFamily="18" charset="0"/>
                      </a:endParaRPr>
                    </a:p>
                  </a:txBody>
                  <a:tcPr/>
                </a:tc>
                <a:tc>
                  <a:txBody>
                    <a:bodyPr/>
                    <a:lstStyle/>
                    <a:p>
                      <a:r>
                        <a:rPr kumimoji="1" lang="en-US" altLang="ja-JP" b="1" dirty="0" smtClean="0">
                          <a:latin typeface="Times New Roman" panose="02020603050405020304" pitchFamily="18" charset="0"/>
                          <a:cs typeface="Times New Roman" panose="02020603050405020304" pitchFamily="18" charset="0"/>
                        </a:rPr>
                        <a:t>IGZO (G6)</a:t>
                      </a:r>
                      <a:endParaRPr kumimoji="1" lang="ja-JP" altLang="en-US"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800" dirty="0" smtClean="0">
                          <a:solidFill>
                            <a:srgbClr val="000000"/>
                          </a:solidFill>
                          <a:latin typeface="Times New Roman" panose="02020603050405020304" pitchFamily="18" charset="0"/>
                          <a:cs typeface="Times New Roman" panose="02020603050405020304" pitchFamily="18" charset="0"/>
                        </a:rPr>
                        <a:t>SID2013</a:t>
                      </a:r>
                    </a:p>
                  </a:txBody>
                  <a:tcPr/>
                </a:tc>
              </a:tr>
            </a:tbl>
          </a:graphicData>
        </a:graphic>
      </p:graphicFrame>
      <p:pic>
        <p:nvPicPr>
          <p:cNvPr id="2" name="図 1"/>
          <p:cNvPicPr>
            <a:picLocks noChangeAspect="1"/>
          </p:cNvPicPr>
          <p:nvPr/>
        </p:nvPicPr>
        <p:blipFill>
          <a:blip r:embed="rId7"/>
          <a:stretch>
            <a:fillRect/>
          </a:stretch>
        </p:blipFill>
        <p:spPr>
          <a:xfrm>
            <a:off x="7043106" y="5013177"/>
            <a:ext cx="2106234" cy="1512168"/>
          </a:xfrm>
          <a:prstGeom prst="rect">
            <a:avLst/>
          </a:prstGeom>
        </p:spPr>
      </p:pic>
    </p:spTree>
    <p:extLst>
      <p:ext uri="{BB962C8B-B14F-4D97-AF65-F5344CB8AC3E}">
        <p14:creationId xmlns:p14="http://schemas.microsoft.com/office/powerpoint/2010/main" val="2022347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8207" y="4186123"/>
            <a:ext cx="8763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base">
              <a:spcBef>
                <a:spcPct val="0"/>
              </a:spcBef>
              <a:spcAft>
                <a:spcPct val="0"/>
              </a:spcAft>
            </a:pPr>
            <a:endParaRPr lang="ja-JP" altLang="ja-JP">
              <a:solidFill>
                <a:srgbClr val="FF0000"/>
              </a:solidFill>
              <a:latin typeface="Arial"/>
              <a:ea typeface="HG丸ｺﾞｼｯｸM-PRO" pitchFamily="50" charset="-128"/>
            </a:endParaRPr>
          </a:p>
        </p:txBody>
      </p:sp>
      <p:sp>
        <p:nvSpPr>
          <p:cNvPr id="46087" name="Rectangle 6"/>
          <p:cNvSpPr>
            <a:spLocks noGrp="1" noChangeArrowheads="1"/>
          </p:cNvSpPr>
          <p:nvPr>
            <p:ph type="title" idx="4294967295"/>
          </p:nvPr>
        </p:nvSpPr>
        <p:spPr>
          <a:xfrm>
            <a:off x="0" y="0"/>
            <a:ext cx="9144000" cy="914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ja-JP" altLang="en-US" sz="3600" b="1" dirty="0">
                <a:solidFill>
                  <a:srgbClr val="0000FF"/>
                </a:solidFill>
                <a:latin typeface="Times New Roman" pitchFamily="18" charset="0"/>
                <a:cs typeface="Times New Roman" pitchFamily="18" charset="0"/>
              </a:rPr>
              <a:t>アモルファス</a:t>
            </a:r>
            <a:r>
              <a:rPr lang="ja-JP" altLang="en-US" sz="3600" b="1" dirty="0" smtClean="0">
                <a:solidFill>
                  <a:srgbClr val="0000FF"/>
                </a:solidFill>
                <a:latin typeface="Times New Roman" pitchFamily="18" charset="0"/>
                <a:cs typeface="Times New Roman" pitchFamily="18" charset="0"/>
              </a:rPr>
              <a:t>酸化物</a:t>
            </a:r>
            <a:r>
              <a:rPr lang="en-US" altLang="ja-JP" sz="3600" b="1" dirty="0" smtClean="0">
                <a:solidFill>
                  <a:srgbClr val="0000FF"/>
                </a:solidFill>
                <a:latin typeface="Times New Roman" pitchFamily="18" charset="0"/>
                <a:cs typeface="Times New Roman" pitchFamily="18" charset="0"/>
              </a:rPr>
              <a:t>:</a:t>
            </a:r>
            <a:r>
              <a:rPr lang="ja-JP" altLang="en-US" sz="3600" b="1" dirty="0" smtClean="0">
                <a:solidFill>
                  <a:srgbClr val="0000FF"/>
                </a:solidFill>
                <a:latin typeface="Times New Roman" pitchFamily="18" charset="0"/>
                <a:cs typeface="Times New Roman" pitchFamily="18" charset="0"/>
              </a:rPr>
              <a:t> 新しい応用へ</a:t>
            </a:r>
            <a:endParaRPr lang="en-US" altLang="ja-JP" sz="3600" b="1" dirty="0">
              <a:solidFill>
                <a:srgbClr val="0000FF"/>
              </a:solidFill>
              <a:latin typeface="Times New Roman" pitchFamily="18" charset="0"/>
              <a:ea typeface="HG丸ｺﾞｼｯｸM-PRO" pitchFamily="50" charset="-128"/>
              <a:cs typeface="Times New Roman" pitchFamily="18" charset="0"/>
            </a:endParaRPr>
          </a:p>
        </p:txBody>
      </p:sp>
      <p:sp>
        <p:nvSpPr>
          <p:cNvPr id="46092" name="Rectangle 9"/>
          <p:cNvSpPr>
            <a:spLocks noChangeArrowheads="1"/>
          </p:cNvSpPr>
          <p:nvPr/>
        </p:nvSpPr>
        <p:spPr bwMode="auto">
          <a:xfrm>
            <a:off x="107504" y="990600"/>
            <a:ext cx="8763000" cy="8382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fontAlgn="base">
              <a:spcBef>
                <a:spcPct val="0"/>
              </a:spcBef>
              <a:spcAft>
                <a:spcPct val="0"/>
              </a:spcAft>
            </a:pPr>
            <a:endParaRPr lang="ja-JP" altLang="ja-JP">
              <a:solidFill>
                <a:srgbClr val="FF0000"/>
              </a:solidFill>
              <a:latin typeface="Arial"/>
              <a:ea typeface="HG丸ｺﾞｼｯｸM-PRO" pitchFamily="50" charset="-128"/>
            </a:endParaRPr>
          </a:p>
        </p:txBody>
      </p:sp>
      <p:sp>
        <p:nvSpPr>
          <p:cNvPr id="46097" name="Text Box 24"/>
          <p:cNvSpPr txBox="1">
            <a:spLocks noChangeArrowheads="1"/>
          </p:cNvSpPr>
          <p:nvPr/>
        </p:nvSpPr>
        <p:spPr bwMode="auto">
          <a:xfrm>
            <a:off x="180967" y="3904659"/>
            <a:ext cx="21334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en-US" altLang="ja-JP" sz="1400" b="1" dirty="0" smtClean="0">
                <a:solidFill>
                  <a:srgbClr val="FF0000"/>
                </a:solidFill>
                <a:latin typeface="Times New Roman" pitchFamily="18" charset="0"/>
              </a:rPr>
              <a:t>6.1”</a:t>
            </a:r>
            <a:r>
              <a:rPr lang="ja-JP" altLang="en-US" sz="1400" b="1" dirty="0" smtClean="0">
                <a:solidFill>
                  <a:srgbClr val="FF0000"/>
                </a:solidFill>
                <a:latin typeface="Times New Roman" pitchFamily="18" charset="0"/>
              </a:rPr>
              <a:t> </a:t>
            </a:r>
            <a:r>
              <a:rPr lang="en-US" altLang="ja-JP" sz="1400" b="1" dirty="0" smtClean="0">
                <a:solidFill>
                  <a:srgbClr val="FF0000"/>
                </a:solidFill>
                <a:latin typeface="Times New Roman" pitchFamily="18" charset="0"/>
              </a:rPr>
              <a:t>AMLCD</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2,560</a:t>
            </a:r>
            <a:r>
              <a:rPr lang="en-US" altLang="ja-JP" sz="1400" b="1" dirty="0" smtClean="0">
                <a:solidFill>
                  <a:srgbClr val="FF0000"/>
                </a:solidFill>
                <a:latin typeface="Times New Roman" pitchFamily="18" charset="0"/>
                <a:sym typeface="Symbol" pitchFamily="18" charset="2"/>
              </a:rPr>
              <a:t></a:t>
            </a:r>
            <a:r>
              <a:rPr lang="en-US" altLang="ja-JP" sz="1400" b="1" dirty="0" smtClean="0">
                <a:solidFill>
                  <a:srgbClr val="FF0000"/>
                </a:solidFill>
                <a:latin typeface="Times New Roman" pitchFamily="18" charset="0"/>
              </a:rPr>
              <a:t>1,600</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a:t>
            </a:r>
            <a:r>
              <a:rPr lang="ja-JP" altLang="en-US" sz="1400" b="1" dirty="0" smtClean="0">
                <a:solidFill>
                  <a:srgbClr val="FF0000"/>
                </a:solidFill>
                <a:latin typeface="Times New Roman" pitchFamily="18" charset="0"/>
              </a:rPr>
              <a:t>半エネ研</a:t>
            </a:r>
            <a:r>
              <a:rPr lang="en-US" altLang="ja-JP" sz="1400" b="1" dirty="0" smtClean="0">
                <a:solidFill>
                  <a:srgbClr val="FF0000"/>
                </a:solidFill>
                <a:latin typeface="Times New Roman" pitchFamily="18" charset="0"/>
              </a:rPr>
              <a:t>,CEATEC2012)</a:t>
            </a:r>
          </a:p>
        </p:txBody>
      </p:sp>
      <p:sp>
        <p:nvSpPr>
          <p:cNvPr id="46099" name="Rectangle 20"/>
          <p:cNvSpPr>
            <a:spLocks noChangeArrowheads="1"/>
          </p:cNvSpPr>
          <p:nvPr/>
        </p:nvSpPr>
        <p:spPr bwMode="auto">
          <a:xfrm>
            <a:off x="-53801" y="5553360"/>
            <a:ext cx="8915400" cy="5381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fontAlgn="base">
              <a:spcBef>
                <a:spcPct val="0"/>
              </a:spcBef>
              <a:spcAft>
                <a:spcPct val="0"/>
              </a:spcAft>
            </a:pPr>
            <a:endParaRPr lang="ja-JP" altLang="ja-JP">
              <a:solidFill>
                <a:srgbClr val="0000FF"/>
              </a:solidFill>
              <a:latin typeface="Arial"/>
              <a:ea typeface="HG丸ｺﾞｼｯｸM-PRO" pitchFamily="50" charset="-128"/>
            </a:endParaRPr>
          </a:p>
        </p:txBody>
      </p:sp>
      <p:pic>
        <p:nvPicPr>
          <p:cNvPr id="3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4000" y="4605259"/>
            <a:ext cx="2381087" cy="1876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 Box 24"/>
          <p:cNvSpPr txBox="1">
            <a:spLocks noChangeArrowheads="1"/>
          </p:cNvSpPr>
          <p:nvPr/>
        </p:nvSpPr>
        <p:spPr bwMode="auto">
          <a:xfrm>
            <a:off x="2510137" y="3904659"/>
            <a:ext cx="248818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ja-JP" altLang="en-US" sz="1400" b="1" dirty="0" smtClean="0">
                <a:solidFill>
                  <a:srgbClr val="FF0000"/>
                </a:solidFill>
                <a:latin typeface="Times New Roman" pitchFamily="18" charset="0"/>
              </a:rPr>
              <a:t>溶液プロセス、超フレキシブル</a:t>
            </a:r>
            <a:r>
              <a:rPr lang="en-US" altLang="ja-JP" sz="1400" b="1" dirty="0" smtClean="0">
                <a:solidFill>
                  <a:srgbClr val="FF0000"/>
                </a:solidFill>
                <a:latin typeface="Times New Roman" pitchFamily="18" charset="0"/>
              </a:rPr>
              <a:t/>
            </a:r>
            <a:br>
              <a:rPr lang="en-US" altLang="ja-JP" sz="1400" b="1" dirty="0" smtClean="0">
                <a:solidFill>
                  <a:srgbClr val="FF0000"/>
                </a:solidFill>
                <a:latin typeface="Times New Roman" pitchFamily="18" charset="0"/>
              </a:rPr>
            </a:br>
            <a:r>
              <a:rPr lang="en-US" altLang="ja-JP" sz="1400" b="1" dirty="0" err="1" smtClean="0">
                <a:solidFill>
                  <a:srgbClr val="FF0000"/>
                </a:solidFill>
                <a:latin typeface="Times New Roman" pitchFamily="18" charset="0"/>
              </a:rPr>
              <a:t>T</a:t>
            </a:r>
            <a:r>
              <a:rPr lang="en-US" altLang="ja-JP" sz="1400" b="1" baseline="-25000" dirty="0" err="1" smtClean="0">
                <a:solidFill>
                  <a:srgbClr val="FF0000"/>
                </a:solidFill>
                <a:latin typeface="Times New Roman" pitchFamily="18" charset="0"/>
              </a:rPr>
              <a:t>max</a:t>
            </a:r>
            <a:r>
              <a:rPr lang="en-US" altLang="ja-JP" sz="1400" b="1" dirty="0">
                <a:solidFill>
                  <a:srgbClr val="FF0000"/>
                </a:solidFill>
                <a:latin typeface="Times New Roman" pitchFamily="18" charset="0"/>
              </a:rPr>
              <a:t> </a:t>
            </a:r>
            <a:r>
              <a:rPr lang="en-US" altLang="ja-JP" sz="1400" b="1" dirty="0" smtClean="0">
                <a:solidFill>
                  <a:srgbClr val="FF0000"/>
                </a:solidFill>
                <a:latin typeface="Times New Roman" pitchFamily="18" charset="0"/>
              </a:rPr>
              <a:t>= 250</a:t>
            </a:r>
            <a:r>
              <a:rPr lang="en-US" altLang="ja-JP" sz="1400" b="1" baseline="30000" dirty="0" smtClean="0">
                <a:solidFill>
                  <a:srgbClr val="FF0000"/>
                </a:solidFill>
                <a:latin typeface="Times New Roman" pitchFamily="18" charset="0"/>
              </a:rPr>
              <a:t>o</a:t>
            </a:r>
            <a:r>
              <a:rPr lang="en-US" altLang="ja-JP" sz="1400" b="1" dirty="0" smtClean="0">
                <a:solidFill>
                  <a:srgbClr val="FF0000"/>
                </a:solidFill>
                <a:latin typeface="Times New Roman" pitchFamily="18" charset="0"/>
              </a:rPr>
              <a:t>C, </a:t>
            </a:r>
            <a:r>
              <a:rPr lang="en-US" altLang="ja-JP" sz="1400" b="1" dirty="0" smtClean="0">
                <a:solidFill>
                  <a:srgbClr val="FF0000"/>
                </a:solidFill>
                <a:latin typeface="Times New Roman" pitchFamily="18" charset="0"/>
                <a:sym typeface="Symbol"/>
              </a:rPr>
              <a:t></a:t>
            </a:r>
            <a:r>
              <a:rPr lang="en-US" altLang="ja-JP" sz="1400" b="1" dirty="0" smtClean="0">
                <a:solidFill>
                  <a:srgbClr val="FF0000"/>
                </a:solidFill>
                <a:latin typeface="Times New Roman" pitchFamily="18" charset="0"/>
              </a:rPr>
              <a:t> = 2.17 cm</a:t>
            </a:r>
            <a:r>
              <a:rPr lang="en-US" altLang="ja-JP" sz="1400" b="1" baseline="30000" dirty="0" smtClean="0">
                <a:solidFill>
                  <a:srgbClr val="FF0000"/>
                </a:solidFill>
                <a:latin typeface="Times New Roman" pitchFamily="18" charset="0"/>
              </a:rPr>
              <a:t>2</a:t>
            </a:r>
            <a:r>
              <a:rPr lang="en-US" altLang="ja-JP" sz="1400" b="1" dirty="0" smtClean="0">
                <a:solidFill>
                  <a:srgbClr val="FF0000"/>
                </a:solidFill>
                <a:latin typeface="Times New Roman" pitchFamily="18" charset="0"/>
              </a:rPr>
              <a:t>/</a:t>
            </a:r>
            <a:r>
              <a:rPr lang="en-US" altLang="ja-JP" sz="1400" b="1" dirty="0" err="1" smtClean="0">
                <a:solidFill>
                  <a:srgbClr val="FF0000"/>
                </a:solidFill>
                <a:latin typeface="Times New Roman" pitchFamily="18" charset="0"/>
              </a:rPr>
              <a:t>Vs</a:t>
            </a:r>
            <a:r>
              <a:rPr lang="en-US" altLang="ja-JP" sz="1400" b="1" dirty="0" smtClean="0">
                <a:solidFill>
                  <a:srgbClr val="FF0000"/>
                </a:solidFill>
                <a:latin typeface="Times New Roman" pitchFamily="18" charset="0"/>
              </a:rPr>
              <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(IMEC, IDW11)</a:t>
            </a:r>
          </a:p>
        </p:txBody>
      </p:sp>
      <p:pic>
        <p:nvPicPr>
          <p:cNvPr id="1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8433" y="4605259"/>
            <a:ext cx="1825204" cy="1573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正方形/長方形 17"/>
          <p:cNvSpPr/>
          <p:nvPr/>
        </p:nvSpPr>
        <p:spPr>
          <a:xfrm>
            <a:off x="7270833" y="3904659"/>
            <a:ext cx="1979712" cy="738664"/>
          </a:xfrm>
          <a:prstGeom prst="rect">
            <a:avLst/>
          </a:prstGeom>
        </p:spPr>
        <p:txBody>
          <a:bodyPr wrap="square">
            <a:spAutoFit/>
          </a:bodyPr>
          <a:lstStyle/>
          <a:p>
            <a:pPr fontAlgn="base">
              <a:spcBef>
                <a:spcPct val="0"/>
              </a:spcBef>
              <a:spcAft>
                <a:spcPct val="0"/>
              </a:spcAft>
            </a:pPr>
            <a:r>
              <a:rPr lang="ja-JP" altLang="en-US" sz="1400" b="1" dirty="0">
                <a:solidFill>
                  <a:srgbClr val="FF0000"/>
                </a:solidFill>
              </a:rPr>
              <a:t>不揮発</a:t>
            </a:r>
            <a:r>
              <a:rPr lang="en-US" altLang="ja-JP" sz="1400" b="1" dirty="0">
                <a:solidFill>
                  <a:srgbClr val="FF0000"/>
                </a:solidFill>
              </a:rPr>
              <a:t>DRAM</a:t>
            </a:r>
          </a:p>
          <a:p>
            <a:pPr fontAlgn="base">
              <a:spcBef>
                <a:spcPct val="0"/>
              </a:spcBef>
              <a:spcAft>
                <a:spcPct val="0"/>
              </a:spcAft>
            </a:pPr>
            <a:r>
              <a:rPr lang="en-US" altLang="ja-JP" sz="1400" b="1" dirty="0">
                <a:solidFill>
                  <a:srgbClr val="FF0000"/>
                </a:solidFill>
              </a:rPr>
              <a:t>N-off</a:t>
            </a:r>
            <a:r>
              <a:rPr lang="ja-JP" altLang="en-US" sz="1400" b="1" dirty="0">
                <a:solidFill>
                  <a:srgbClr val="FF0000"/>
                </a:solidFill>
              </a:rPr>
              <a:t>プロセッサー</a:t>
            </a:r>
            <a:r>
              <a:rPr lang="en-US" altLang="ja-JP" sz="1400" b="1" dirty="0">
                <a:solidFill>
                  <a:srgbClr val="FF0000"/>
                </a:solidFill>
              </a:rPr>
              <a:t/>
            </a:r>
            <a:br>
              <a:rPr lang="en-US" altLang="ja-JP" sz="1400" b="1" dirty="0">
                <a:solidFill>
                  <a:srgbClr val="FF0000"/>
                </a:solidFill>
              </a:rPr>
            </a:br>
            <a:r>
              <a:rPr lang="en-US" altLang="ja-JP" sz="1400" b="1" dirty="0">
                <a:solidFill>
                  <a:srgbClr val="FF0000"/>
                </a:solidFill>
              </a:rPr>
              <a:t>(SEL, SID2012)</a:t>
            </a:r>
            <a:endParaRPr lang="ja-JP" altLang="en-US" sz="1400" b="1" dirty="0">
              <a:solidFill>
                <a:prstClr val="black"/>
              </a:solidFill>
            </a:endParaRPr>
          </a:p>
        </p:txBody>
      </p:sp>
      <p:pic>
        <p:nvPicPr>
          <p:cNvPr id="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584" y="4624309"/>
            <a:ext cx="1986740" cy="148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 Box 19"/>
          <p:cNvSpPr txBox="1">
            <a:spLocks noChangeArrowheads="1"/>
          </p:cNvSpPr>
          <p:nvPr/>
        </p:nvSpPr>
        <p:spPr bwMode="auto">
          <a:xfrm>
            <a:off x="2594000" y="1090136"/>
            <a:ext cx="225469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sz="1400" b="1" dirty="0">
                <a:solidFill>
                  <a:srgbClr val="FF0000"/>
                </a:solidFill>
                <a:latin typeface="Times New Roman" pitchFamily="18" charset="0"/>
              </a:rPr>
              <a:t>55” </a:t>
            </a:r>
            <a:r>
              <a:rPr lang="ja-JP" altLang="en-US" sz="1400" b="1" dirty="0">
                <a:solidFill>
                  <a:srgbClr val="FF0000"/>
                </a:solidFill>
                <a:latin typeface="Times New Roman" pitchFamily="18" charset="0"/>
              </a:rPr>
              <a:t>有機</a:t>
            </a:r>
            <a:r>
              <a:rPr lang="en-US" altLang="ja-JP" sz="1400" b="1" dirty="0">
                <a:solidFill>
                  <a:srgbClr val="FF0000"/>
                </a:solidFill>
                <a:latin typeface="Times New Roman" pitchFamily="18" charset="0"/>
              </a:rPr>
              <a:t>EL</a:t>
            </a:r>
            <a:br>
              <a:rPr lang="en-US" altLang="ja-JP" sz="1400" b="1" dirty="0">
                <a:solidFill>
                  <a:srgbClr val="FF0000"/>
                </a:solidFill>
                <a:latin typeface="Times New Roman" pitchFamily="18" charset="0"/>
              </a:rPr>
            </a:br>
            <a:r>
              <a:rPr lang="en-US" altLang="ja-JP" sz="1400" b="1" dirty="0">
                <a:solidFill>
                  <a:srgbClr val="FF0000"/>
                </a:solidFill>
                <a:latin typeface="Times New Roman" pitchFamily="18" charset="0"/>
              </a:rPr>
              <a:t>1,920</a:t>
            </a:r>
            <a:r>
              <a:rPr lang="en-US" altLang="ja-JP" sz="1400" b="1" dirty="0">
                <a:solidFill>
                  <a:srgbClr val="FF0000"/>
                </a:solidFill>
                <a:latin typeface="Times New Roman" pitchFamily="18" charset="0"/>
                <a:sym typeface="Symbol" pitchFamily="18" charset="2"/>
              </a:rPr>
              <a:t></a:t>
            </a:r>
            <a:r>
              <a:rPr lang="en-US" altLang="ja-JP" sz="1400" b="1" dirty="0">
                <a:solidFill>
                  <a:srgbClr val="FF0000"/>
                </a:solidFill>
                <a:latin typeface="Times New Roman" pitchFamily="18" charset="0"/>
              </a:rPr>
              <a:t>1,080, FHD</a:t>
            </a:r>
            <a:br>
              <a:rPr lang="en-US" altLang="ja-JP" sz="1400" b="1" dirty="0">
                <a:solidFill>
                  <a:srgbClr val="FF0000"/>
                </a:solidFill>
                <a:latin typeface="Times New Roman" pitchFamily="18" charset="0"/>
              </a:rPr>
            </a:br>
            <a:r>
              <a:rPr lang="en-US" altLang="ja-JP" sz="1400" b="1" dirty="0">
                <a:solidFill>
                  <a:srgbClr val="FF0000"/>
                </a:solidFill>
                <a:latin typeface="Times New Roman" pitchFamily="18" charset="0"/>
              </a:rPr>
              <a:t>(LG</a:t>
            </a:r>
            <a:r>
              <a:rPr lang="ja-JP" altLang="en-US" sz="1400" b="1" dirty="0">
                <a:solidFill>
                  <a:srgbClr val="FF0000"/>
                </a:solidFill>
                <a:latin typeface="Times New Roman" pitchFamily="18" charset="0"/>
              </a:rPr>
              <a:t>ディスプレイ</a:t>
            </a:r>
            <a:r>
              <a:rPr lang="en-US" altLang="ja-JP" sz="1400" b="1" dirty="0">
                <a:solidFill>
                  <a:srgbClr val="FF0000"/>
                </a:solidFill>
                <a:latin typeface="Times New Roman" pitchFamily="18" charset="0"/>
              </a:rPr>
              <a:t> CES2012)</a:t>
            </a:r>
          </a:p>
        </p:txBody>
      </p:sp>
      <p:sp>
        <p:nvSpPr>
          <p:cNvPr id="27" name="Text Box 19"/>
          <p:cNvSpPr txBox="1">
            <a:spLocks noChangeArrowheads="1"/>
          </p:cNvSpPr>
          <p:nvPr/>
        </p:nvSpPr>
        <p:spPr bwMode="auto">
          <a:xfrm>
            <a:off x="106965" y="1090136"/>
            <a:ext cx="225354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sz="1400" b="1" dirty="0">
                <a:solidFill>
                  <a:srgbClr val="FF0000"/>
                </a:solidFill>
                <a:latin typeface="Times New Roman" pitchFamily="18" charset="0"/>
              </a:rPr>
              <a:t>65” AMLCD</a:t>
            </a:r>
          </a:p>
          <a:p>
            <a:pPr eaLnBrk="1" fontAlgn="base" hangingPunct="1">
              <a:spcBef>
                <a:spcPct val="0"/>
              </a:spcBef>
              <a:spcAft>
                <a:spcPct val="0"/>
              </a:spcAft>
            </a:pPr>
            <a:r>
              <a:rPr lang="en-US" altLang="ja-JP" sz="1400" b="1" dirty="0">
                <a:solidFill>
                  <a:srgbClr val="FF0000"/>
                </a:solidFill>
                <a:latin typeface="Times New Roman" pitchFamily="18" charset="0"/>
              </a:rPr>
              <a:t>3,840</a:t>
            </a:r>
            <a:r>
              <a:rPr lang="en-US" altLang="ja-JP" sz="1400" b="1" dirty="0">
                <a:solidFill>
                  <a:srgbClr val="FF0000"/>
                </a:solidFill>
                <a:latin typeface="Times New Roman" pitchFamily="18" charset="0"/>
                <a:sym typeface="Symbol" pitchFamily="18" charset="2"/>
              </a:rPr>
              <a:t></a:t>
            </a:r>
            <a:r>
              <a:rPr lang="en-US" altLang="ja-JP" sz="1400" b="1" dirty="0">
                <a:solidFill>
                  <a:srgbClr val="FF0000"/>
                </a:solidFill>
                <a:latin typeface="Times New Roman" pitchFamily="18" charset="0"/>
              </a:rPr>
              <a:t>2,160, UD</a:t>
            </a:r>
            <a:br>
              <a:rPr lang="en-US" altLang="ja-JP" sz="1400" b="1" dirty="0">
                <a:solidFill>
                  <a:srgbClr val="FF0000"/>
                </a:solidFill>
                <a:latin typeface="Times New Roman" pitchFamily="18" charset="0"/>
              </a:rPr>
            </a:br>
            <a:r>
              <a:rPr lang="en-US" altLang="ja-JP" sz="1400" b="1" dirty="0">
                <a:solidFill>
                  <a:srgbClr val="FF0000"/>
                </a:solidFill>
                <a:latin typeface="Times New Roman" pitchFamily="18" charset="0"/>
              </a:rPr>
              <a:t>(AUO, Tech On! 2012)</a:t>
            </a:r>
          </a:p>
        </p:txBody>
      </p:sp>
      <p:sp>
        <p:nvSpPr>
          <p:cNvPr id="29" name="Text Box 19"/>
          <p:cNvSpPr txBox="1">
            <a:spLocks noChangeArrowheads="1"/>
          </p:cNvSpPr>
          <p:nvPr/>
        </p:nvSpPr>
        <p:spPr bwMode="auto">
          <a:xfrm>
            <a:off x="4837130" y="3664272"/>
            <a:ext cx="261142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1400" b="1" dirty="0" smtClean="0">
                <a:solidFill>
                  <a:srgbClr val="FF0000"/>
                </a:solidFill>
                <a:latin typeface="Times New Roman" pitchFamily="18" charset="0"/>
              </a:rPr>
              <a:t>　　</a:t>
            </a:r>
            <a:r>
              <a:rPr lang="en-US" altLang="ja-JP" sz="1400" b="1" dirty="0" smtClean="0">
                <a:solidFill>
                  <a:srgbClr val="FF0000"/>
                </a:solidFill>
                <a:latin typeface="Times New Roman" pitchFamily="18" charset="0"/>
              </a:rPr>
              <a:t>RFID</a:t>
            </a:r>
            <a:r>
              <a:rPr lang="ja-JP" altLang="en-US" sz="1400" b="1" dirty="0">
                <a:solidFill>
                  <a:srgbClr val="FF0000"/>
                </a:solidFill>
                <a:latin typeface="Times New Roman" pitchFamily="18" charset="0"/>
              </a:rPr>
              <a:t>タグ</a:t>
            </a:r>
            <a:r>
              <a:rPr lang="en-US" altLang="ja-JP" sz="1400" b="1" dirty="0">
                <a:solidFill>
                  <a:srgbClr val="FF0000"/>
                </a:solidFill>
                <a:latin typeface="Times New Roman" pitchFamily="18" charset="0"/>
              </a:rPr>
              <a:t/>
            </a:r>
            <a:br>
              <a:rPr lang="en-US" altLang="ja-JP" sz="1400" b="1" dirty="0">
                <a:solidFill>
                  <a:srgbClr val="FF0000"/>
                </a:solidFill>
                <a:latin typeface="Times New Roman" pitchFamily="18" charset="0"/>
              </a:rPr>
            </a:br>
            <a:r>
              <a:rPr lang="ja-JP" altLang="en-US" sz="1400" b="1" dirty="0" smtClean="0">
                <a:solidFill>
                  <a:srgbClr val="FF0000"/>
                </a:solidFill>
                <a:latin typeface="Times New Roman" pitchFamily="18" charset="0"/>
              </a:rPr>
              <a:t>　　</a:t>
            </a:r>
            <a:r>
              <a:rPr lang="en-US" altLang="ja-JP" sz="1400" b="1" dirty="0" smtClean="0">
                <a:solidFill>
                  <a:srgbClr val="FF0000"/>
                </a:solidFill>
                <a:latin typeface="Times New Roman" pitchFamily="18" charset="0"/>
              </a:rPr>
              <a:t>70mm</a:t>
            </a:r>
            <a:r>
              <a:rPr lang="ja-JP" altLang="en-US" sz="1400" b="1" dirty="0">
                <a:solidFill>
                  <a:srgbClr val="FF0000"/>
                </a:solidFill>
                <a:latin typeface="Times New Roman" pitchFamily="18" charset="0"/>
              </a:rPr>
              <a:t>距離</a:t>
            </a:r>
            <a:r>
              <a:rPr lang="en-US" altLang="ja-JP" sz="1400" b="1" dirty="0">
                <a:solidFill>
                  <a:srgbClr val="FF0000"/>
                </a:solidFill>
                <a:latin typeface="Times New Roman" pitchFamily="18" charset="0"/>
              </a:rPr>
              <a:t>, </a:t>
            </a:r>
            <a:br>
              <a:rPr lang="en-US" altLang="ja-JP" sz="1400" b="1" dirty="0">
                <a:solidFill>
                  <a:srgbClr val="FF0000"/>
                </a:solidFill>
                <a:latin typeface="Times New Roman" pitchFamily="18" charset="0"/>
              </a:rPr>
            </a:br>
            <a:r>
              <a:rPr lang="ja-JP" altLang="en-US" sz="1400" b="1" dirty="0" smtClean="0">
                <a:solidFill>
                  <a:srgbClr val="FF0000"/>
                </a:solidFill>
                <a:latin typeface="Times New Roman" pitchFamily="18" charset="0"/>
              </a:rPr>
              <a:t>　　</a:t>
            </a:r>
            <a:r>
              <a:rPr lang="en-US" altLang="ja-JP" sz="1400" b="1" dirty="0" smtClean="0">
                <a:solidFill>
                  <a:srgbClr val="FF0000"/>
                </a:solidFill>
                <a:latin typeface="Times New Roman" pitchFamily="18" charset="0"/>
              </a:rPr>
              <a:t>5 </a:t>
            </a:r>
            <a:r>
              <a:rPr lang="en-US" altLang="ja-JP" sz="1400" b="1" dirty="0">
                <a:solidFill>
                  <a:srgbClr val="FF0000"/>
                </a:solidFill>
                <a:latin typeface="Times New Roman" pitchFamily="18" charset="0"/>
              </a:rPr>
              <a:t>V / 40mW / 1 </a:t>
            </a:r>
            <a:r>
              <a:rPr lang="en-US" altLang="ja-JP" sz="1400" b="1" dirty="0" err="1">
                <a:solidFill>
                  <a:srgbClr val="FF0000"/>
                </a:solidFill>
                <a:latin typeface="Times New Roman" pitchFamily="18" charset="0"/>
              </a:rPr>
              <a:t>nA</a:t>
            </a:r>
            <a:r>
              <a:rPr lang="en-US" altLang="ja-JP" sz="1400" b="1" dirty="0">
                <a:solidFill>
                  <a:srgbClr val="FF0000"/>
                </a:solidFill>
                <a:latin typeface="Times New Roman" pitchFamily="18" charset="0"/>
              </a:rPr>
              <a:t/>
            </a:r>
            <a:br>
              <a:rPr lang="en-US" altLang="ja-JP" sz="1400" b="1" dirty="0">
                <a:solidFill>
                  <a:srgbClr val="FF0000"/>
                </a:solidFill>
                <a:latin typeface="Times New Roman" pitchFamily="18" charset="0"/>
              </a:rPr>
            </a:br>
            <a:r>
              <a:rPr lang="en-US" altLang="ja-JP" sz="1400" b="1" dirty="0">
                <a:solidFill>
                  <a:srgbClr val="FF0000"/>
                </a:solidFill>
                <a:latin typeface="Times New Roman" pitchFamily="18" charset="0"/>
              </a:rPr>
              <a:t>(</a:t>
            </a:r>
            <a:r>
              <a:rPr lang="ja-JP" altLang="en-US" sz="1400" b="1" dirty="0">
                <a:solidFill>
                  <a:srgbClr val="FF0000"/>
                </a:solidFill>
                <a:latin typeface="Times New Roman" pitchFamily="18" charset="0"/>
              </a:rPr>
              <a:t>日立</a:t>
            </a:r>
            <a:r>
              <a:rPr lang="en-US" altLang="ja-JP" sz="1400" b="1" dirty="0" smtClean="0">
                <a:solidFill>
                  <a:srgbClr val="FF0000"/>
                </a:solidFill>
                <a:latin typeface="Times New Roman" pitchFamily="18" charset="0"/>
              </a:rPr>
              <a:t>,</a:t>
            </a:r>
            <a:r>
              <a:rPr lang="ja-JP" altLang="en-US" sz="1400" b="1" dirty="0" smtClean="0">
                <a:solidFill>
                  <a:srgbClr val="FF0000"/>
                </a:solidFill>
                <a:latin typeface="Times New Roman" pitchFamily="18" charset="0"/>
              </a:rPr>
              <a:t> </a:t>
            </a:r>
            <a:r>
              <a:rPr lang="en-US" altLang="ja-JP" sz="1400" b="1" dirty="0" smtClean="0">
                <a:solidFill>
                  <a:srgbClr val="FF0000"/>
                </a:solidFill>
                <a:latin typeface="Times New Roman" pitchFamily="18" charset="0"/>
              </a:rPr>
              <a:t>IEDM2010/IEICE2011</a:t>
            </a:r>
            <a:r>
              <a:rPr lang="en-US" altLang="ja-JP" sz="1400" b="1" dirty="0">
                <a:solidFill>
                  <a:srgbClr val="FF0000"/>
                </a:solidFill>
                <a:latin typeface="Times New Roman" pitchFamily="18" charset="0"/>
              </a:rPr>
              <a:t>)</a:t>
            </a:r>
          </a:p>
        </p:txBody>
      </p:sp>
      <p:pic>
        <p:nvPicPr>
          <p:cNvPr id="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03" y="1884008"/>
            <a:ext cx="2274887" cy="136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descr="http://itpro.nikkeibp.co.jp/article/NEWS/20120604/400102/ph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4" y="4640944"/>
            <a:ext cx="2258617" cy="2258617"/>
          </a:xfrm>
          <a:prstGeom prst="rect">
            <a:avLst/>
          </a:prstGeom>
          <a:noFill/>
          <a:extLst>
            <a:ext uri="{909E8E84-426E-40DD-AFC4-6F175D3DCCD1}">
              <a14:hiddenFill xmlns:a14="http://schemas.microsoft.com/office/drawing/2010/main">
                <a:solidFill>
                  <a:srgbClr val="FFFFFF"/>
                </a:solidFill>
              </a14:hiddenFill>
            </a:ext>
          </a:extLst>
        </p:spPr>
      </p:pic>
      <p:pic>
        <p:nvPicPr>
          <p:cNvPr id="28" name="図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4000" y="1857980"/>
            <a:ext cx="1988899" cy="1491674"/>
          </a:xfrm>
          <a:prstGeom prst="rect">
            <a:avLst/>
          </a:prstGeom>
        </p:spPr>
      </p:pic>
      <p:pic>
        <p:nvPicPr>
          <p:cNvPr id="31" name="図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5087" y="1814185"/>
            <a:ext cx="2166059" cy="1692233"/>
          </a:xfrm>
          <a:prstGeom prst="rect">
            <a:avLst/>
          </a:prstGeom>
        </p:spPr>
      </p:pic>
      <p:sp>
        <p:nvSpPr>
          <p:cNvPr id="32" name="Text Box 19"/>
          <p:cNvSpPr txBox="1">
            <a:spLocks noChangeArrowheads="1"/>
          </p:cNvSpPr>
          <p:nvPr/>
        </p:nvSpPr>
        <p:spPr bwMode="auto">
          <a:xfrm>
            <a:off x="4975087" y="874693"/>
            <a:ext cx="22546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1400" b="1" dirty="0" smtClean="0">
                <a:solidFill>
                  <a:srgbClr val="FF0000"/>
                </a:solidFill>
                <a:latin typeface="Times New Roman" pitchFamily="18" charset="0"/>
              </a:rPr>
              <a:t>？？？</a:t>
            </a:r>
            <a:endParaRPr lang="en-US" altLang="ja-JP" sz="1400" b="1" dirty="0" smtClean="0">
              <a:solidFill>
                <a:srgbClr val="FF0000"/>
              </a:solidFill>
              <a:latin typeface="Times New Roman" pitchFamily="18" charset="0"/>
            </a:endParaRPr>
          </a:p>
          <a:p>
            <a:pPr eaLnBrk="1" fontAlgn="base" hangingPunct="1">
              <a:spcBef>
                <a:spcPct val="0"/>
              </a:spcBef>
              <a:spcAft>
                <a:spcPct val="0"/>
              </a:spcAft>
            </a:pPr>
            <a:r>
              <a:rPr lang="en-US" altLang="ja-JP" sz="1400" b="1" dirty="0" smtClean="0">
                <a:solidFill>
                  <a:srgbClr val="FF0000"/>
                </a:solidFill>
                <a:latin typeface="Times New Roman" pitchFamily="18" charset="0"/>
              </a:rPr>
              <a:t>77” </a:t>
            </a:r>
            <a:r>
              <a:rPr lang="ja-JP" altLang="en-US" sz="1400" b="1" dirty="0">
                <a:solidFill>
                  <a:srgbClr val="FF0000"/>
                </a:solidFill>
                <a:latin typeface="Times New Roman" pitchFamily="18" charset="0"/>
              </a:rPr>
              <a:t>有機</a:t>
            </a:r>
            <a:r>
              <a:rPr lang="en-US" altLang="ja-JP" sz="1400" b="1" dirty="0">
                <a:solidFill>
                  <a:srgbClr val="FF0000"/>
                </a:solidFill>
                <a:latin typeface="Times New Roman" pitchFamily="18" charset="0"/>
              </a:rPr>
              <a:t>EL</a:t>
            </a:r>
            <a:br>
              <a:rPr lang="en-US" altLang="ja-JP" sz="1400" b="1" dirty="0">
                <a:solidFill>
                  <a:srgbClr val="FF0000"/>
                </a:solidFill>
                <a:latin typeface="Times New Roman" pitchFamily="18" charset="0"/>
              </a:rPr>
            </a:br>
            <a:r>
              <a:rPr lang="en-US" altLang="ja-JP" sz="1400" b="1" dirty="0" smtClean="0">
                <a:solidFill>
                  <a:srgbClr val="FF0000"/>
                </a:solidFill>
                <a:latin typeface="Times New Roman" pitchFamily="18" charset="0"/>
              </a:rPr>
              <a:t>3,840</a:t>
            </a:r>
            <a:r>
              <a:rPr lang="en-US" altLang="ja-JP" sz="1400" b="1" smtClean="0">
                <a:solidFill>
                  <a:srgbClr val="FF0000"/>
                </a:solidFill>
                <a:latin typeface="Times New Roman" pitchFamily="18" charset="0"/>
                <a:sym typeface="Symbol" pitchFamily="18" charset="2"/>
              </a:rPr>
              <a:t></a:t>
            </a:r>
            <a:r>
              <a:rPr lang="en-US" altLang="ja-JP" sz="1400" b="1" smtClean="0">
                <a:solidFill>
                  <a:srgbClr val="FF0000"/>
                </a:solidFill>
                <a:latin typeface="Times New Roman" pitchFamily="18" charset="0"/>
              </a:rPr>
              <a:t>2,160</a:t>
            </a:r>
            <a:r>
              <a:rPr lang="en-US" altLang="ja-JP" sz="1400" b="1" dirty="0">
                <a:solidFill>
                  <a:srgbClr val="FF0000"/>
                </a:solidFill>
                <a:latin typeface="Times New Roman" pitchFamily="18" charset="0"/>
              </a:rPr>
              <a:t/>
            </a:r>
            <a:br>
              <a:rPr lang="en-US" altLang="ja-JP" sz="1400" b="1" dirty="0">
                <a:solidFill>
                  <a:srgbClr val="FF0000"/>
                </a:solidFill>
                <a:latin typeface="Times New Roman" pitchFamily="18" charset="0"/>
              </a:rPr>
            </a:br>
            <a:r>
              <a:rPr lang="en-US" altLang="ja-JP" sz="1400" b="1" dirty="0">
                <a:solidFill>
                  <a:srgbClr val="FF0000"/>
                </a:solidFill>
                <a:latin typeface="Times New Roman" pitchFamily="18" charset="0"/>
              </a:rPr>
              <a:t>(LG</a:t>
            </a:r>
            <a:r>
              <a:rPr lang="ja-JP" altLang="en-US" sz="1400" b="1" dirty="0">
                <a:solidFill>
                  <a:srgbClr val="FF0000"/>
                </a:solidFill>
                <a:latin typeface="Times New Roman" pitchFamily="18" charset="0"/>
              </a:rPr>
              <a:t>ディスプレイ</a:t>
            </a:r>
            <a:r>
              <a:rPr lang="en-US" altLang="ja-JP" sz="1400" b="1" dirty="0">
                <a:solidFill>
                  <a:srgbClr val="FF0000"/>
                </a:solidFill>
                <a:latin typeface="Times New Roman" pitchFamily="18" charset="0"/>
              </a:rPr>
              <a:t> </a:t>
            </a:r>
            <a:r>
              <a:rPr lang="en-US" altLang="ja-JP" sz="1400" b="1" dirty="0" smtClean="0">
                <a:solidFill>
                  <a:srgbClr val="FF0000"/>
                </a:solidFill>
                <a:latin typeface="Times New Roman" pitchFamily="18" charset="0"/>
              </a:rPr>
              <a:t>IFA2013)</a:t>
            </a:r>
            <a:endParaRPr lang="en-US" altLang="ja-JP" sz="1400" b="1" dirty="0">
              <a:solidFill>
                <a:srgbClr val="FF0000"/>
              </a:solidFill>
              <a:latin typeface="Times New Roman" pitchFamily="18" charset="0"/>
            </a:endParaRPr>
          </a:p>
        </p:txBody>
      </p:sp>
      <p:pic>
        <p:nvPicPr>
          <p:cNvPr id="35" name="図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66876" y="1786337"/>
            <a:ext cx="2253010" cy="1689758"/>
          </a:xfrm>
          <a:prstGeom prst="rect">
            <a:avLst/>
          </a:prstGeom>
        </p:spPr>
      </p:pic>
      <p:sp>
        <p:nvSpPr>
          <p:cNvPr id="37" name="Text Box 19"/>
          <p:cNvSpPr txBox="1">
            <a:spLocks noChangeArrowheads="1"/>
          </p:cNvSpPr>
          <p:nvPr/>
        </p:nvSpPr>
        <p:spPr bwMode="auto">
          <a:xfrm>
            <a:off x="7180825" y="1090136"/>
            <a:ext cx="207352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sz="1400" b="1" dirty="0" smtClean="0">
                <a:solidFill>
                  <a:srgbClr val="FF0000"/>
                </a:solidFill>
                <a:latin typeface="Times New Roman" pitchFamily="18" charset="0"/>
              </a:rPr>
              <a:t>7.0”</a:t>
            </a:r>
            <a:r>
              <a:rPr lang="ja-JP" altLang="en-US" sz="1400" b="1" dirty="0" smtClean="0">
                <a:solidFill>
                  <a:srgbClr val="FF0000"/>
                </a:solidFill>
                <a:latin typeface="Times New Roman" pitchFamily="18" charset="0"/>
              </a:rPr>
              <a:t> </a:t>
            </a:r>
            <a:r>
              <a:rPr lang="en-US" altLang="ja-JP" sz="1400" b="1" dirty="0" smtClean="0">
                <a:solidFill>
                  <a:srgbClr val="FF0000"/>
                </a:solidFill>
                <a:latin typeface="Times New Roman" pitchFamily="18" charset="0"/>
              </a:rPr>
              <a:t>MEMS</a:t>
            </a:r>
            <a:r>
              <a:rPr lang="ja-JP" altLang="en-US" sz="1400" b="1" dirty="0" smtClean="0">
                <a:solidFill>
                  <a:srgbClr val="FF0000"/>
                </a:solidFill>
                <a:latin typeface="Times New Roman" pitchFamily="18" charset="0"/>
              </a:rPr>
              <a:t>ディスプレイ</a:t>
            </a:r>
            <a:r>
              <a:rPr lang="en-US" altLang="ja-JP" sz="1400" b="1" dirty="0">
                <a:solidFill>
                  <a:srgbClr val="FF0000"/>
                </a:solidFill>
                <a:latin typeface="Times New Roman" pitchFamily="18" charset="0"/>
              </a:rPr>
              <a:t/>
            </a:r>
            <a:br>
              <a:rPr lang="en-US" altLang="ja-JP" sz="1400" b="1" dirty="0">
                <a:solidFill>
                  <a:srgbClr val="FF0000"/>
                </a:solidFill>
                <a:latin typeface="Times New Roman" pitchFamily="18" charset="0"/>
              </a:rPr>
            </a:br>
            <a:r>
              <a:rPr lang="en-US" altLang="ja-JP" sz="1400" b="1" dirty="0" smtClean="0">
                <a:solidFill>
                  <a:srgbClr val="FF0000"/>
                </a:solidFill>
                <a:latin typeface="Times New Roman" pitchFamily="18" charset="0"/>
              </a:rPr>
              <a:t>1,280</a:t>
            </a:r>
            <a:r>
              <a:rPr lang="en-US" altLang="ja-JP" sz="1400" b="1" dirty="0" smtClean="0">
                <a:solidFill>
                  <a:srgbClr val="FF0000"/>
                </a:solidFill>
                <a:latin typeface="Times New Roman" pitchFamily="18" charset="0"/>
                <a:sym typeface="Symbol" pitchFamily="18" charset="2"/>
              </a:rPr>
              <a:t></a:t>
            </a:r>
            <a:r>
              <a:rPr lang="en-US" altLang="ja-JP" sz="1400" b="1" dirty="0" smtClean="0">
                <a:solidFill>
                  <a:srgbClr val="FF0000"/>
                </a:solidFill>
                <a:latin typeface="Times New Roman" pitchFamily="18" charset="0"/>
              </a:rPr>
              <a:t>800</a:t>
            </a:r>
            <a:r>
              <a:rPr lang="en-US" altLang="ja-JP" sz="1400" b="1" dirty="0">
                <a:solidFill>
                  <a:srgbClr val="FF0000"/>
                </a:solidFill>
                <a:latin typeface="Times New Roman" pitchFamily="18" charset="0"/>
              </a:rPr>
              <a:t/>
            </a:r>
            <a:br>
              <a:rPr lang="en-US" altLang="ja-JP" sz="1400" b="1" dirty="0">
                <a:solidFill>
                  <a:srgbClr val="FF0000"/>
                </a:solidFill>
                <a:latin typeface="Times New Roman" pitchFamily="18" charset="0"/>
              </a:rPr>
            </a:br>
            <a:r>
              <a:rPr lang="en-US" altLang="ja-JP" sz="1400" b="1" dirty="0" smtClean="0">
                <a:solidFill>
                  <a:srgbClr val="FF0000"/>
                </a:solidFill>
                <a:latin typeface="Times New Roman" pitchFamily="18" charset="0"/>
              </a:rPr>
              <a:t>(Qualcomm</a:t>
            </a:r>
            <a:r>
              <a:rPr lang="ja-JP" altLang="en-US" sz="1400" b="1" dirty="0">
                <a:solidFill>
                  <a:srgbClr val="FF0000"/>
                </a:solidFill>
                <a:latin typeface="Times New Roman" pitchFamily="18" charset="0"/>
              </a:rPr>
              <a:t> </a:t>
            </a:r>
            <a:r>
              <a:rPr lang="en-US" altLang="ja-JP" sz="1400" b="1" dirty="0" smtClean="0">
                <a:solidFill>
                  <a:srgbClr val="FF0000"/>
                </a:solidFill>
                <a:latin typeface="Times New Roman" pitchFamily="18" charset="0"/>
              </a:rPr>
              <a:t>SID2013)</a:t>
            </a:r>
            <a:endParaRPr lang="en-US" altLang="ja-JP" sz="1400" b="1" dirty="0">
              <a:solidFill>
                <a:srgbClr val="FF0000"/>
              </a:solidFill>
              <a:latin typeface="Times New Roman" pitchFamily="18" charset="0"/>
            </a:endParaRPr>
          </a:p>
        </p:txBody>
      </p:sp>
    </p:spTree>
    <p:extLst>
      <p:ext uri="{BB962C8B-B14F-4D97-AF65-F5344CB8AC3E}">
        <p14:creationId xmlns:p14="http://schemas.microsoft.com/office/powerpoint/2010/main" val="2180966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0"/>
          <p:cNvSpPr txBox="1">
            <a:spLocks noChangeArrowheads="1"/>
          </p:cNvSpPr>
          <p:nvPr/>
        </p:nvSpPr>
        <p:spPr bwMode="auto">
          <a:xfrm>
            <a:off x="34925" y="1060450"/>
            <a:ext cx="3128963"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sz="1600" b="1" dirty="0" smtClean="0">
                <a:solidFill>
                  <a:srgbClr val="FF0000"/>
                </a:solidFill>
              </a:rPr>
              <a:t>透明・フレキシブル</a:t>
            </a:r>
            <a:r>
              <a:rPr lang="en-US" altLang="ja-JP" sz="1600" b="1" dirty="0" smtClean="0">
                <a:solidFill>
                  <a:srgbClr val="FF0000"/>
                </a:solidFill>
              </a:rPr>
              <a:t>TFT </a:t>
            </a:r>
            <a:r>
              <a:rPr lang="en-US" altLang="ja-JP" sz="1600" b="1" dirty="0">
                <a:solidFill>
                  <a:srgbClr val="FF0000"/>
                </a:solidFill>
              </a:rPr>
              <a:t/>
            </a:r>
            <a:br>
              <a:rPr lang="en-US" altLang="ja-JP" sz="1600" b="1" dirty="0">
                <a:solidFill>
                  <a:srgbClr val="FF0000"/>
                </a:solidFill>
              </a:rPr>
            </a:br>
            <a:r>
              <a:rPr lang="en-US" altLang="ja-JP" sz="1600" b="1" dirty="0" smtClean="0">
                <a:solidFill>
                  <a:srgbClr val="FF0000"/>
                </a:solidFill>
              </a:rPr>
              <a:t>(</a:t>
            </a:r>
            <a:r>
              <a:rPr lang="ja-JP" altLang="en-US" sz="1600" b="1" dirty="0" smtClean="0">
                <a:solidFill>
                  <a:srgbClr val="FF0000"/>
                </a:solidFill>
              </a:rPr>
              <a:t>東工大</a:t>
            </a:r>
            <a:r>
              <a:rPr lang="en-US" altLang="ja-JP" sz="1600" b="1" dirty="0" smtClean="0">
                <a:solidFill>
                  <a:srgbClr val="FF0000"/>
                </a:solidFill>
              </a:rPr>
              <a:t>, 2004</a:t>
            </a:r>
            <a:r>
              <a:rPr lang="ja-JP" altLang="en-US" sz="1600" b="1" dirty="0" smtClean="0">
                <a:solidFill>
                  <a:srgbClr val="FF0000"/>
                </a:solidFill>
              </a:rPr>
              <a:t>年</a:t>
            </a:r>
            <a:r>
              <a:rPr lang="en-US" altLang="ja-JP" sz="1600" b="1" dirty="0" smtClean="0">
                <a:solidFill>
                  <a:srgbClr val="FF0000"/>
                </a:solidFill>
              </a:rPr>
              <a:t>11</a:t>
            </a:r>
            <a:r>
              <a:rPr lang="ja-JP" altLang="en-US" sz="1600" b="1" dirty="0" smtClean="0">
                <a:solidFill>
                  <a:srgbClr val="FF0000"/>
                </a:solidFill>
              </a:rPr>
              <a:t>月</a:t>
            </a:r>
            <a:r>
              <a:rPr lang="en-US" altLang="ja-JP" sz="1600" b="1" dirty="0" smtClean="0">
                <a:solidFill>
                  <a:srgbClr val="FF0000"/>
                </a:solidFill>
              </a:rPr>
              <a:t>)</a:t>
            </a:r>
            <a:endParaRPr lang="en-US" altLang="ja-JP" sz="1600" b="1" dirty="0">
              <a:solidFill>
                <a:srgbClr val="FF0000"/>
              </a:solidFill>
            </a:endParaRPr>
          </a:p>
        </p:txBody>
      </p:sp>
      <p:sp>
        <p:nvSpPr>
          <p:cNvPr id="12291" name="Rectangle 6"/>
          <p:cNvSpPr>
            <a:spLocks noGrp="1" noChangeArrowheads="1"/>
          </p:cNvSpPr>
          <p:nvPr>
            <p:ph type="title" idx="4294967295"/>
          </p:nvPr>
        </p:nvSpPr>
        <p:spPr>
          <a:xfrm>
            <a:off x="-11113" y="0"/>
            <a:ext cx="9144001" cy="914400"/>
          </a:xfrm>
          <a:extLst>
            <a:ext uri="{91240B29-F687-4F45-9708-019B960494DF}">
              <a14:hiddenLine xmlns:a14="http://schemas.microsoft.com/office/drawing/2010/main" w="9525" cap="flat" cmpd="sng">
                <a:solidFill>
                  <a:srgbClr val="000000"/>
                </a:solidFill>
                <a:prstDash val="solid"/>
                <a:miter lim="800000"/>
                <a:headEnd/>
                <a:tailEnd/>
              </a14:hiddenLine>
            </a:ext>
          </a:extLst>
        </p:spPr>
        <p:txBody>
          <a:bodyPr/>
          <a:lstStyle/>
          <a:p>
            <a:pPr eaLnBrk="1" hangingPunct="1"/>
            <a:r>
              <a:rPr lang="ja-JP" altLang="en-US" sz="3600" b="1" dirty="0" smtClean="0">
                <a:solidFill>
                  <a:srgbClr val="0000FF"/>
                </a:solidFill>
                <a:cs typeface="Times New Roman" pitchFamily="18" charset="0"/>
              </a:rPr>
              <a:t>酸化物トランジスタを使ったﾌﾚｷｼﾌﾞﾙ</a:t>
            </a:r>
            <a:r>
              <a:rPr lang="ja-JP" altLang="en-US" sz="3600" b="1" dirty="0">
                <a:solidFill>
                  <a:srgbClr val="0000FF"/>
                </a:solidFill>
                <a:cs typeface="Times New Roman" pitchFamily="18" charset="0"/>
              </a:rPr>
              <a:t>ﾃﾞﾊﾞｲｽ</a:t>
            </a:r>
            <a:endParaRPr lang="en-US" altLang="ja-JP" sz="3600" b="1" dirty="0" smtClean="0">
              <a:solidFill>
                <a:srgbClr val="0000FF"/>
              </a:solidFill>
              <a:cs typeface="Times New Roman" pitchFamily="18" charset="0"/>
            </a:endParaRPr>
          </a:p>
        </p:txBody>
      </p:sp>
      <p:pic>
        <p:nvPicPr>
          <p:cNvPr id="1229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75" y="1674813"/>
            <a:ext cx="2816225" cy="211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293" name="Object 5"/>
          <p:cNvGraphicFramePr>
            <a:graphicFrameLocks noChangeAspect="1"/>
          </p:cNvGraphicFramePr>
          <p:nvPr>
            <p:extLst/>
          </p:nvPr>
        </p:nvGraphicFramePr>
        <p:xfrm>
          <a:off x="139700" y="1670650"/>
          <a:ext cx="2955925" cy="2363188"/>
        </p:xfrm>
        <a:graphic>
          <a:graphicData uri="http://schemas.openxmlformats.org/presentationml/2006/ole">
            <mc:AlternateContent xmlns:mc="http://schemas.openxmlformats.org/markup-compatibility/2006">
              <mc:Choice xmlns:v="urn:schemas-microsoft-com:vml" Requires="v">
                <p:oleObj spid="_x0000_s5162" name="Image" r:id="rId5" imgW="9993651" imgH="7987302" progId="Photoshop.Image.7">
                  <p:embed/>
                </p:oleObj>
              </mc:Choice>
              <mc:Fallback>
                <p:oleObj name="Image" r:id="rId5" imgW="9993651" imgH="7987302" progId="Photoshop.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700" y="1670650"/>
                        <a:ext cx="2955925" cy="2363188"/>
                      </a:xfrm>
                      <a:prstGeom prst="rect">
                        <a:avLst/>
                      </a:prstGeom>
                      <a:noFill/>
                      <a:ln>
                        <a:noFill/>
                      </a:ln>
                      <a:effectLst/>
                      <a:extLst/>
                    </p:spPr>
                  </p:pic>
                </p:oleObj>
              </mc:Fallback>
            </mc:AlternateContent>
          </a:graphicData>
        </a:graphic>
      </p:graphicFrame>
      <p:sp>
        <p:nvSpPr>
          <p:cNvPr id="12294" name="Text Box 12"/>
          <p:cNvSpPr txBox="1">
            <a:spLocks noChangeArrowheads="1"/>
          </p:cNvSpPr>
          <p:nvPr/>
        </p:nvSpPr>
        <p:spPr bwMode="auto">
          <a:xfrm>
            <a:off x="2924175" y="803275"/>
            <a:ext cx="3235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sz="1600" b="1" dirty="0" smtClean="0">
                <a:solidFill>
                  <a:srgbClr val="FF0000"/>
                </a:solidFill>
              </a:rPr>
              <a:t>フレキシブル白黒電子ペーパー</a:t>
            </a:r>
            <a:r>
              <a:rPr lang="en-US" altLang="ja-JP" sz="1600" b="1" dirty="0">
                <a:solidFill>
                  <a:srgbClr val="FF0000"/>
                </a:solidFill>
              </a:rPr>
              <a:t/>
            </a:r>
            <a:br>
              <a:rPr lang="en-US" altLang="ja-JP" sz="1600" b="1" dirty="0">
                <a:solidFill>
                  <a:srgbClr val="FF0000"/>
                </a:solidFill>
              </a:rPr>
            </a:br>
            <a:r>
              <a:rPr lang="en-US" altLang="ja-JP" sz="1600" b="1" dirty="0">
                <a:solidFill>
                  <a:srgbClr val="FF0000"/>
                </a:solidFill>
              </a:rPr>
              <a:t>2”, 80</a:t>
            </a:r>
            <a:r>
              <a:rPr lang="en-US" altLang="ja-JP" sz="1600" b="1" dirty="0">
                <a:solidFill>
                  <a:srgbClr val="FF0000"/>
                </a:solidFill>
                <a:sym typeface="Symbol" pitchFamily="18" charset="2"/>
              </a:rPr>
              <a:t></a:t>
            </a:r>
            <a:r>
              <a:rPr lang="en-US" altLang="ja-JP" sz="1600" b="1" dirty="0">
                <a:solidFill>
                  <a:srgbClr val="FF0000"/>
                </a:solidFill>
              </a:rPr>
              <a:t>60, 50ppi (2005)</a:t>
            </a:r>
            <a:br>
              <a:rPr lang="en-US" altLang="ja-JP" sz="1600" b="1" dirty="0">
                <a:solidFill>
                  <a:srgbClr val="FF0000"/>
                </a:solidFill>
              </a:rPr>
            </a:br>
            <a:r>
              <a:rPr lang="en-US" altLang="ja-JP" sz="1600" b="1" dirty="0">
                <a:solidFill>
                  <a:srgbClr val="FF0000"/>
                </a:solidFill>
              </a:rPr>
              <a:t>2”, VGA, 400ppi (2009) </a:t>
            </a:r>
            <a:r>
              <a:rPr lang="en-US" altLang="ja-JP" sz="1600" b="1" dirty="0" smtClean="0">
                <a:solidFill>
                  <a:srgbClr val="FF0000"/>
                </a:solidFill>
              </a:rPr>
              <a:t>(</a:t>
            </a:r>
            <a:r>
              <a:rPr lang="ja-JP" altLang="en-US" sz="1600" b="1" dirty="0" smtClean="0">
                <a:solidFill>
                  <a:srgbClr val="FF0000"/>
                </a:solidFill>
              </a:rPr>
              <a:t>凸版印刷</a:t>
            </a:r>
            <a:r>
              <a:rPr lang="en-US" altLang="ja-JP" sz="1600" b="1" dirty="0" smtClean="0">
                <a:solidFill>
                  <a:srgbClr val="FF0000"/>
                </a:solidFill>
              </a:rPr>
              <a:t>)</a:t>
            </a:r>
            <a:endParaRPr lang="en-US" altLang="ja-JP" sz="1600" b="1" dirty="0">
              <a:solidFill>
                <a:srgbClr val="FF0000"/>
              </a:solidFill>
            </a:endParaRPr>
          </a:p>
        </p:txBody>
      </p:sp>
      <p:pic>
        <p:nvPicPr>
          <p:cNvPr id="12295"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9500" y="1650491"/>
            <a:ext cx="2932113" cy="255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 Box 18"/>
          <p:cNvSpPr txBox="1">
            <a:spLocks noChangeArrowheads="1"/>
          </p:cNvSpPr>
          <p:nvPr/>
        </p:nvSpPr>
        <p:spPr bwMode="auto">
          <a:xfrm>
            <a:off x="6143625" y="873125"/>
            <a:ext cx="20409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sz="1600" b="1" dirty="0" smtClean="0">
                <a:solidFill>
                  <a:srgbClr val="FF0000"/>
                </a:solidFill>
              </a:rPr>
              <a:t>フレキシブル有機</a:t>
            </a:r>
            <a:r>
              <a:rPr lang="en-US" altLang="ja-JP" sz="1600" b="1" dirty="0" smtClean="0">
                <a:solidFill>
                  <a:srgbClr val="FF0000"/>
                </a:solidFill>
              </a:rPr>
              <a:t>EL</a:t>
            </a:r>
            <a:br>
              <a:rPr lang="en-US" altLang="ja-JP" sz="1600" b="1" dirty="0" smtClean="0">
                <a:solidFill>
                  <a:srgbClr val="FF0000"/>
                </a:solidFill>
              </a:rPr>
            </a:br>
            <a:r>
              <a:rPr lang="en-US" altLang="ja-JP" sz="1600" b="1" dirty="0" smtClean="0">
                <a:solidFill>
                  <a:srgbClr val="FF0000"/>
                </a:solidFill>
              </a:rPr>
              <a:t>3.5</a:t>
            </a:r>
            <a:r>
              <a:rPr lang="en-US" altLang="ja-JP" sz="1600" b="1" dirty="0">
                <a:solidFill>
                  <a:srgbClr val="FF0000"/>
                </a:solidFill>
              </a:rPr>
              <a:t>”, 176</a:t>
            </a:r>
            <a:r>
              <a:rPr lang="en-US" altLang="ja-JP" sz="1600" b="1" dirty="0">
                <a:solidFill>
                  <a:srgbClr val="FF0000"/>
                </a:solidFill>
                <a:sym typeface="Symbol" pitchFamily="18" charset="2"/>
              </a:rPr>
              <a:t></a:t>
            </a:r>
            <a:r>
              <a:rPr lang="en-US" altLang="ja-JP" sz="1600" b="1" dirty="0">
                <a:solidFill>
                  <a:srgbClr val="FF0000"/>
                </a:solidFill>
              </a:rPr>
              <a:t>220 QCIF*</a:t>
            </a:r>
            <a:br>
              <a:rPr lang="en-US" altLang="ja-JP" sz="1600" b="1" dirty="0">
                <a:solidFill>
                  <a:srgbClr val="FF0000"/>
                </a:solidFill>
              </a:rPr>
            </a:br>
            <a:r>
              <a:rPr lang="en-US" altLang="ja-JP" sz="1600" b="1" dirty="0">
                <a:solidFill>
                  <a:srgbClr val="FF0000"/>
                </a:solidFill>
              </a:rPr>
              <a:t>(</a:t>
            </a:r>
            <a:r>
              <a:rPr lang="en-US" altLang="ja-JP" sz="1600" b="1" dirty="0" smtClean="0">
                <a:solidFill>
                  <a:srgbClr val="FF0000"/>
                </a:solidFill>
              </a:rPr>
              <a:t>LG</a:t>
            </a:r>
            <a:r>
              <a:rPr lang="ja-JP" altLang="en-US" sz="1600" b="1" dirty="0" smtClean="0">
                <a:solidFill>
                  <a:srgbClr val="FF0000"/>
                </a:solidFill>
              </a:rPr>
              <a:t>電子</a:t>
            </a:r>
            <a:r>
              <a:rPr lang="en-US" altLang="ja-JP" sz="1600" b="1" dirty="0" smtClean="0">
                <a:solidFill>
                  <a:srgbClr val="FF0000"/>
                </a:solidFill>
              </a:rPr>
              <a:t>,</a:t>
            </a:r>
            <a:r>
              <a:rPr lang="en-US" altLang="ja-JP" sz="1600" b="1" dirty="0">
                <a:solidFill>
                  <a:srgbClr val="FF0000"/>
                </a:solidFill>
              </a:rPr>
              <a:t>2007)</a:t>
            </a:r>
          </a:p>
        </p:txBody>
      </p:sp>
      <p:sp>
        <p:nvSpPr>
          <p:cNvPr id="12297" name="Rectangle 20"/>
          <p:cNvSpPr>
            <a:spLocks noChangeArrowheads="1"/>
          </p:cNvSpPr>
          <p:nvPr/>
        </p:nvSpPr>
        <p:spPr bwMode="auto">
          <a:xfrm>
            <a:off x="34925" y="3663950"/>
            <a:ext cx="9109075" cy="7366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fontAlgn="base">
              <a:spcBef>
                <a:spcPct val="0"/>
              </a:spcBef>
              <a:spcAft>
                <a:spcPct val="0"/>
              </a:spcAft>
            </a:pPr>
            <a:endParaRPr lang="ja-JP" altLang="ja-JP" sz="1600">
              <a:solidFill>
                <a:srgbClr val="0000FF"/>
              </a:solidFill>
              <a:latin typeface="Times New Roman"/>
              <a:ea typeface="HG丸ｺﾞｼｯｸM-PRO" pitchFamily="50" charset="-128"/>
            </a:endParaRPr>
          </a:p>
        </p:txBody>
      </p:sp>
      <p:pic>
        <p:nvPicPr>
          <p:cNvPr id="12298" name="Picture 1030"/>
          <p:cNvPicPr>
            <a:picLocks noChangeAspect="1" noChangeArrowheads="1"/>
          </p:cNvPicPr>
          <p:nvPr/>
        </p:nvPicPr>
        <p:blipFill>
          <a:blip r:embed="rId8">
            <a:lum bright="12000" contrast="12000"/>
            <a:extLst>
              <a:ext uri="{28A0092B-C50C-407E-A947-70E740481C1C}">
                <a14:useLocalDpi xmlns:a14="http://schemas.microsoft.com/office/drawing/2010/main" val="0"/>
              </a:ext>
            </a:extLst>
          </a:blip>
          <a:srcRect/>
          <a:stretch>
            <a:fillRect/>
          </a:stretch>
        </p:blipFill>
        <p:spPr bwMode="auto">
          <a:xfrm>
            <a:off x="142875" y="4400550"/>
            <a:ext cx="2952750"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9" name="Text Box 12"/>
          <p:cNvSpPr txBox="1">
            <a:spLocks noChangeArrowheads="1"/>
          </p:cNvSpPr>
          <p:nvPr/>
        </p:nvSpPr>
        <p:spPr bwMode="auto">
          <a:xfrm>
            <a:off x="107950" y="3621088"/>
            <a:ext cx="34591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ja-JP" altLang="en-US" sz="1600" b="1" dirty="0" smtClean="0">
                <a:solidFill>
                  <a:srgbClr val="FF0000"/>
                </a:solidFill>
              </a:rPr>
              <a:t>フレキシブル有機</a:t>
            </a:r>
            <a:r>
              <a:rPr lang="en-US" altLang="ja-JP" sz="1600" b="1" dirty="0" smtClean="0">
                <a:solidFill>
                  <a:srgbClr val="FF0000"/>
                </a:solidFill>
              </a:rPr>
              <a:t>EL</a:t>
            </a:r>
            <a:r>
              <a:rPr lang="en-US" altLang="ja-JP" sz="1600" b="1" dirty="0">
                <a:solidFill>
                  <a:srgbClr val="FF0000"/>
                </a:solidFill>
              </a:rPr>
              <a:t/>
            </a:r>
            <a:br>
              <a:rPr lang="en-US" altLang="ja-JP" sz="1600" b="1" dirty="0">
                <a:solidFill>
                  <a:srgbClr val="FF0000"/>
                </a:solidFill>
              </a:rPr>
            </a:br>
            <a:r>
              <a:rPr lang="en-US" altLang="ja-JP" sz="1600" b="1" dirty="0">
                <a:solidFill>
                  <a:srgbClr val="FF0000"/>
                </a:solidFill>
              </a:rPr>
              <a:t>6.5”, 160</a:t>
            </a:r>
            <a:r>
              <a:rPr lang="en-US" altLang="ja-JP" sz="1600" b="1" dirty="0">
                <a:solidFill>
                  <a:srgbClr val="FF0000"/>
                </a:solidFill>
                <a:sym typeface="Symbol" pitchFamily="18" charset="2"/>
              </a:rPr>
              <a:t></a:t>
            </a:r>
            <a:r>
              <a:rPr lang="en-US" altLang="ja-JP" sz="1600" b="1" dirty="0">
                <a:solidFill>
                  <a:srgbClr val="FF0000"/>
                </a:solidFill>
              </a:rPr>
              <a:t>272 (WQVGA, 85ppi)</a:t>
            </a:r>
          </a:p>
          <a:p>
            <a:pPr eaLnBrk="1" fontAlgn="base" hangingPunct="1">
              <a:spcBef>
                <a:spcPct val="0"/>
              </a:spcBef>
              <a:spcAft>
                <a:spcPct val="0"/>
              </a:spcAft>
            </a:pPr>
            <a:r>
              <a:rPr lang="en-US" altLang="ja-JP" sz="1600" b="1" dirty="0">
                <a:solidFill>
                  <a:srgbClr val="FF0000"/>
                </a:solidFill>
              </a:rPr>
              <a:t>(SMD, SID2010/APL2009)</a:t>
            </a:r>
          </a:p>
        </p:txBody>
      </p:sp>
      <p:pic>
        <p:nvPicPr>
          <p:cNvPr id="12300"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67075" y="3716338"/>
            <a:ext cx="2803525"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38863" y="4522788"/>
            <a:ext cx="2862262"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Text Box 18"/>
          <p:cNvSpPr txBox="1">
            <a:spLocks noChangeArrowheads="1"/>
          </p:cNvSpPr>
          <p:nvPr/>
        </p:nvSpPr>
        <p:spPr bwMode="auto">
          <a:xfrm>
            <a:off x="6157913" y="3716338"/>
            <a:ext cx="27398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sz="1600" b="1" dirty="0" smtClean="0">
                <a:solidFill>
                  <a:srgbClr val="FF0000"/>
                </a:solidFill>
              </a:rPr>
              <a:t>フレキシブル集積回路</a:t>
            </a:r>
            <a:endParaRPr lang="en-US" altLang="ja-JP" sz="1600" b="1" dirty="0">
              <a:solidFill>
                <a:srgbClr val="FF0000"/>
              </a:solidFill>
            </a:endParaRPr>
          </a:p>
          <a:p>
            <a:pPr eaLnBrk="1" fontAlgn="base" hangingPunct="1">
              <a:spcBef>
                <a:spcPct val="0"/>
              </a:spcBef>
              <a:spcAft>
                <a:spcPct val="0"/>
              </a:spcAft>
            </a:pPr>
            <a:r>
              <a:rPr lang="en-US" altLang="ja-JP" sz="1600" b="1" dirty="0">
                <a:solidFill>
                  <a:srgbClr val="FF0000"/>
                </a:solidFill>
              </a:rPr>
              <a:t>310 kHz </a:t>
            </a:r>
            <a:br>
              <a:rPr lang="en-US" altLang="ja-JP" sz="1600" b="1" dirty="0">
                <a:solidFill>
                  <a:srgbClr val="FF0000"/>
                </a:solidFill>
              </a:rPr>
            </a:br>
            <a:r>
              <a:rPr lang="en-US" altLang="ja-JP" sz="1600" b="1" dirty="0">
                <a:solidFill>
                  <a:srgbClr val="FF0000"/>
                </a:solidFill>
              </a:rPr>
              <a:t>(Taiwan </a:t>
            </a:r>
            <a:r>
              <a:rPr lang="en-US" altLang="ja-JP" sz="1600" b="1" dirty="0" err="1">
                <a:solidFill>
                  <a:srgbClr val="FF0000"/>
                </a:solidFill>
              </a:rPr>
              <a:t>Natl</a:t>
            </a:r>
            <a:r>
              <a:rPr lang="en-US" altLang="ja-JP" sz="1600" b="1" dirty="0">
                <a:solidFill>
                  <a:srgbClr val="FF0000"/>
                </a:solidFill>
              </a:rPr>
              <a:t> </a:t>
            </a:r>
            <a:r>
              <a:rPr lang="en-US" altLang="ja-JP" sz="1600" b="1" dirty="0" err="1">
                <a:solidFill>
                  <a:srgbClr val="FF0000"/>
                </a:solidFill>
              </a:rPr>
              <a:t>Univ</a:t>
            </a:r>
            <a:r>
              <a:rPr lang="en-US" altLang="ja-JP" sz="1600" b="1" dirty="0">
                <a:solidFill>
                  <a:srgbClr val="FF0000"/>
                </a:solidFill>
              </a:rPr>
              <a:t>, SID2008)</a:t>
            </a:r>
          </a:p>
        </p:txBody>
      </p:sp>
    </p:spTree>
    <p:extLst>
      <p:ext uri="{BB962C8B-B14F-4D97-AF65-F5344CB8AC3E}">
        <p14:creationId xmlns:p14="http://schemas.microsoft.com/office/powerpoint/2010/main" val="4071605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934" y="5805264"/>
            <a:ext cx="1373570" cy="945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06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5398342"/>
            <a:ext cx="1914525"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2" name="タイトル 1"/>
          <p:cNvSpPr>
            <a:spLocks noGrp="1"/>
          </p:cNvSpPr>
          <p:nvPr>
            <p:ph type="ctrTitle"/>
          </p:nvPr>
        </p:nvSpPr>
        <p:spPr>
          <a:xfrm>
            <a:off x="0" y="0"/>
            <a:ext cx="9144000" cy="644493"/>
          </a:xfrm>
        </p:spPr>
        <p:txBody>
          <a:bodyPr/>
          <a:lstStyle/>
          <a:p>
            <a:pPr eaLnBrk="1" hangingPunct="1"/>
            <a:r>
              <a:rPr lang="ja-JP" altLang="en-US" sz="3600" b="1" dirty="0" smtClean="0">
                <a:solidFill>
                  <a:srgbClr val="0000FF"/>
                </a:solidFill>
                <a:cs typeface="Times New Roman" pitchFamily="18" charset="0"/>
              </a:rPr>
              <a:t>フレキシブル</a:t>
            </a:r>
            <a:r>
              <a:rPr lang="ja-JP" altLang="en-US" sz="3600" b="1" dirty="0">
                <a:solidFill>
                  <a:srgbClr val="0000FF"/>
                </a:solidFill>
                <a:cs typeface="Times New Roman" pitchFamily="18" charset="0"/>
              </a:rPr>
              <a:t>ガラス</a:t>
            </a:r>
            <a:endParaRPr lang="ja-JP" altLang="en-US" sz="3600" b="1" dirty="0" smtClean="0">
              <a:solidFill>
                <a:srgbClr val="0000FF"/>
              </a:solidFill>
              <a:cs typeface="Times New Roman" pitchFamily="18" charset="0"/>
            </a:endParaRPr>
          </a:p>
        </p:txBody>
      </p:sp>
      <p:pic>
        <p:nvPicPr>
          <p:cNvPr id="53258" name="Picture 4" descr="しなやかな超薄板ガラス"/>
          <p:cNvPicPr>
            <a:picLocks noChangeAspect="1" noChangeArrowheads="1"/>
          </p:cNvPicPr>
          <p:nvPr/>
        </p:nvPicPr>
        <p:blipFill>
          <a:blip r:embed="rId4">
            <a:extLst>
              <a:ext uri="{28A0092B-C50C-407E-A947-70E740481C1C}">
                <a14:useLocalDpi xmlns:a14="http://schemas.microsoft.com/office/drawing/2010/main" val="0"/>
              </a:ext>
            </a:extLst>
          </a:blip>
          <a:srcRect b="13274"/>
          <a:stretch>
            <a:fillRect/>
          </a:stretch>
        </p:blipFill>
        <p:spPr bwMode="auto">
          <a:xfrm>
            <a:off x="0" y="1556792"/>
            <a:ext cx="3112589"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図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54213" y="1553158"/>
            <a:ext cx="2785940" cy="216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0" name="テキスト ボックス 6"/>
          <p:cNvSpPr txBox="1">
            <a:spLocks noChangeArrowheads="1"/>
          </p:cNvSpPr>
          <p:nvPr/>
        </p:nvSpPr>
        <p:spPr bwMode="auto">
          <a:xfrm>
            <a:off x="238820" y="855345"/>
            <a:ext cx="28536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smtClean="0">
                <a:solidFill>
                  <a:srgbClr val="FF0000"/>
                </a:solidFill>
                <a:latin typeface="Times New Roman" pitchFamily="18" charset="0"/>
                <a:cs typeface="Times New Roman" pitchFamily="18" charset="0"/>
              </a:rPr>
              <a:t>2009 </a:t>
            </a:r>
            <a:r>
              <a:rPr lang="ja-JP" altLang="en-US" b="1" dirty="0" smtClean="0">
                <a:solidFill>
                  <a:srgbClr val="FF0000"/>
                </a:solidFill>
                <a:latin typeface="Times New Roman" pitchFamily="18" charset="0"/>
                <a:cs typeface="Times New Roman" pitchFamily="18" charset="0"/>
              </a:rPr>
              <a:t>日本電気硝子</a:t>
            </a:r>
            <a:endParaRPr lang="en-US" altLang="ja-JP" b="1" dirty="0" smtClean="0">
              <a:solidFill>
                <a:srgbClr val="FF0000"/>
              </a:solidFill>
              <a:latin typeface="Times New Roman" pitchFamily="18" charset="0"/>
              <a:cs typeface="Times New Roman" pitchFamily="18" charset="0"/>
            </a:endParaRPr>
          </a:p>
          <a:p>
            <a:pPr eaLnBrk="1" fontAlgn="base" hangingPunct="1">
              <a:spcBef>
                <a:spcPct val="0"/>
              </a:spcBef>
              <a:spcAft>
                <a:spcPct val="0"/>
              </a:spcAft>
            </a:pPr>
            <a:r>
              <a:rPr lang="en-US" altLang="ja-JP" b="1" dirty="0" smtClean="0">
                <a:solidFill>
                  <a:srgbClr val="FF0000"/>
                </a:solidFill>
                <a:latin typeface="Times New Roman" pitchFamily="18" charset="0"/>
                <a:cs typeface="Times New Roman" pitchFamily="18" charset="0"/>
              </a:rPr>
              <a:t>0.1 mm</a:t>
            </a:r>
            <a:r>
              <a:rPr lang="ja-JP" altLang="en-US" b="1" dirty="0" smtClean="0">
                <a:solidFill>
                  <a:srgbClr val="FF0000"/>
                </a:solidFill>
                <a:latin typeface="Times New Roman" pitchFamily="18" charset="0"/>
                <a:cs typeface="Times New Roman" pitchFamily="18" charset="0"/>
              </a:rPr>
              <a:t>厚 無アルカリガラス</a:t>
            </a:r>
          </a:p>
        </p:txBody>
      </p:sp>
      <p:pic>
        <p:nvPicPr>
          <p:cNvPr id="35840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4719826"/>
            <a:ext cx="2883581" cy="2021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98048" y="3807278"/>
            <a:ext cx="2789722" cy="923330"/>
          </a:xfrm>
          <a:prstGeom prst="rect">
            <a:avLst/>
          </a:prstGeom>
        </p:spPr>
        <p:txBody>
          <a:bodyPr wrap="square">
            <a:spAutoFit/>
          </a:bodyPr>
          <a:lstStyle/>
          <a:p>
            <a:pPr fontAlgn="base">
              <a:spcBef>
                <a:spcPct val="0"/>
              </a:spcBef>
              <a:spcAft>
                <a:spcPct val="0"/>
              </a:spcAft>
            </a:pPr>
            <a:r>
              <a:rPr lang="en-US" altLang="ja-JP" b="1" dirty="0" smtClean="0">
                <a:solidFill>
                  <a:srgbClr val="FF0000"/>
                </a:solidFill>
                <a:ea typeface="ＭＳ ゴシック" pitchFamily="49" charset="-128"/>
                <a:cs typeface="Times New Roman" pitchFamily="18" charset="0"/>
              </a:rPr>
              <a:t>IDW2012 </a:t>
            </a:r>
            <a:r>
              <a:rPr lang="ja-JP" altLang="en-US" b="1" dirty="0" smtClean="0">
                <a:solidFill>
                  <a:srgbClr val="FF0000"/>
                </a:solidFill>
                <a:ea typeface="ＭＳ ゴシック" pitchFamily="49" charset="-128"/>
                <a:cs typeface="Times New Roman" pitchFamily="18" charset="0"/>
              </a:rPr>
              <a:t>神戸製鋼</a:t>
            </a:r>
            <a:endParaRPr lang="en-US" altLang="ja-JP" b="1" dirty="0">
              <a:solidFill>
                <a:srgbClr val="FF0000"/>
              </a:solidFill>
              <a:ea typeface="ＭＳ ゴシック" pitchFamily="49" charset="-128"/>
              <a:cs typeface="Times New Roman" pitchFamily="18" charset="0"/>
            </a:endParaRPr>
          </a:p>
          <a:p>
            <a:pPr fontAlgn="base">
              <a:spcBef>
                <a:spcPct val="0"/>
              </a:spcBef>
              <a:spcAft>
                <a:spcPct val="0"/>
              </a:spcAft>
            </a:pPr>
            <a:r>
              <a:rPr lang="en-US" altLang="ja-JP" b="1" dirty="0">
                <a:solidFill>
                  <a:srgbClr val="FF0000"/>
                </a:solidFill>
                <a:ea typeface="ＭＳ ゴシック" pitchFamily="49" charset="-128"/>
                <a:cs typeface="Times New Roman" pitchFamily="18" charset="0"/>
              </a:rPr>
              <a:t>  </a:t>
            </a:r>
            <a:r>
              <a:rPr lang="en-US" altLang="ja-JP" b="1" dirty="0" smtClean="0">
                <a:solidFill>
                  <a:srgbClr val="FF0000"/>
                </a:solidFill>
                <a:ea typeface="ＭＳ ゴシック" pitchFamily="49" charset="-128"/>
                <a:cs typeface="Times New Roman" pitchFamily="18" charset="0"/>
              </a:rPr>
              <a:t> R2R</a:t>
            </a:r>
            <a:r>
              <a:rPr lang="ja-JP" altLang="en-US" b="1" dirty="0" smtClean="0">
                <a:solidFill>
                  <a:srgbClr val="FF0000"/>
                </a:solidFill>
                <a:ea typeface="ＭＳ ゴシック" pitchFamily="49" charset="-128"/>
                <a:cs typeface="Times New Roman" pitchFamily="18" charset="0"/>
              </a:rPr>
              <a:t>プロセスで</a:t>
            </a:r>
            <a:r>
              <a:rPr lang="en-US" altLang="ja-JP" b="1" dirty="0" smtClean="0">
                <a:solidFill>
                  <a:srgbClr val="FF0000"/>
                </a:solidFill>
                <a:ea typeface="ＭＳ ゴシック" pitchFamily="49" charset="-128"/>
                <a:cs typeface="Times New Roman" pitchFamily="18" charset="0"/>
              </a:rPr>
              <a:t/>
            </a:r>
            <a:br>
              <a:rPr lang="en-US" altLang="ja-JP" b="1" dirty="0" smtClean="0">
                <a:solidFill>
                  <a:srgbClr val="FF0000"/>
                </a:solidFill>
                <a:ea typeface="ＭＳ ゴシック" pitchFamily="49" charset="-128"/>
                <a:cs typeface="Times New Roman" pitchFamily="18" charset="0"/>
              </a:rPr>
            </a:br>
            <a:r>
              <a:rPr lang="ja-JP" altLang="en-US" b="1" dirty="0">
                <a:solidFill>
                  <a:srgbClr val="FF0000"/>
                </a:solidFill>
                <a:ea typeface="ＭＳ ゴシック" pitchFamily="49" charset="-128"/>
                <a:cs typeface="Times New Roman" pitchFamily="18" charset="0"/>
              </a:rPr>
              <a:t>　</a:t>
            </a:r>
            <a:r>
              <a:rPr lang="en-US" altLang="ja-JP" b="1" dirty="0" smtClean="0">
                <a:solidFill>
                  <a:srgbClr val="FF0000"/>
                </a:solidFill>
                <a:ea typeface="ＭＳ ゴシック" pitchFamily="49" charset="-128"/>
                <a:cs typeface="Times New Roman" pitchFamily="18" charset="0"/>
              </a:rPr>
              <a:t>ITO</a:t>
            </a:r>
            <a:r>
              <a:rPr lang="ja-JP" altLang="en-US" b="1" dirty="0" smtClean="0">
                <a:solidFill>
                  <a:srgbClr val="FF0000"/>
                </a:solidFill>
                <a:ea typeface="ＭＳ ゴシック" pitchFamily="49" charset="-128"/>
                <a:cs typeface="Times New Roman" pitchFamily="18" charset="0"/>
              </a:rPr>
              <a:t>を作製</a:t>
            </a:r>
            <a:endParaRPr lang="en-US" altLang="ja-JP" b="1" dirty="0">
              <a:solidFill>
                <a:srgbClr val="FF0000"/>
              </a:solidFill>
              <a:ea typeface="ＭＳ ゴシック" pitchFamily="49" charset="-128"/>
              <a:cs typeface="Times New Roman" pitchFamily="18" charset="0"/>
            </a:endParaRPr>
          </a:p>
        </p:txBody>
      </p:sp>
      <p:pic>
        <p:nvPicPr>
          <p:cNvPr id="1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6101" y="1551578"/>
            <a:ext cx="2498996" cy="2165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0025" y="1551578"/>
            <a:ext cx="1323975"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6012160" y="644495"/>
            <a:ext cx="3131840" cy="923330"/>
          </a:xfrm>
          <a:prstGeom prst="rect">
            <a:avLst/>
          </a:prstGeom>
        </p:spPr>
        <p:txBody>
          <a:bodyPr wrap="square">
            <a:spAutoFit/>
          </a:bodyPr>
          <a:lstStyle/>
          <a:p>
            <a:pPr fontAlgn="base">
              <a:spcBef>
                <a:spcPct val="0"/>
              </a:spcBef>
              <a:spcAft>
                <a:spcPct val="0"/>
              </a:spcAft>
            </a:pPr>
            <a:r>
              <a:rPr lang="en-US" altLang="ja-JP" b="1" dirty="0" smtClean="0">
                <a:solidFill>
                  <a:srgbClr val="FF0000"/>
                </a:solidFill>
                <a:ea typeface="ＭＳ ゴシック" pitchFamily="49" charset="-128"/>
                <a:cs typeface="Times New Roman" pitchFamily="18" charset="0"/>
              </a:rPr>
              <a:t>2011  </a:t>
            </a:r>
            <a:r>
              <a:rPr lang="en-US" altLang="ja-JP" b="1" dirty="0">
                <a:solidFill>
                  <a:srgbClr val="FF0000"/>
                </a:solidFill>
                <a:ea typeface="ＭＳ ゴシック" pitchFamily="49" charset="-128"/>
                <a:cs typeface="Times New Roman" pitchFamily="18" charset="0"/>
              </a:rPr>
              <a:t>HP, </a:t>
            </a:r>
            <a:r>
              <a:rPr lang="ja-JP" altLang="en-US" b="1" dirty="0" smtClean="0">
                <a:solidFill>
                  <a:srgbClr val="FF0000"/>
                </a:solidFill>
                <a:ea typeface="ＭＳ ゴシック" pitchFamily="49" charset="-128"/>
                <a:cs typeface="Times New Roman" pitchFamily="18" charset="0"/>
              </a:rPr>
              <a:t>コーニング</a:t>
            </a:r>
            <a:r>
              <a:rPr lang="en-US" altLang="ja-JP" b="1" dirty="0" smtClean="0">
                <a:solidFill>
                  <a:srgbClr val="FF0000"/>
                </a:solidFill>
                <a:ea typeface="ＭＳ ゴシック" pitchFamily="49" charset="-128"/>
                <a:cs typeface="Times New Roman" pitchFamily="18" charset="0"/>
              </a:rPr>
              <a:t>: </a:t>
            </a:r>
            <a:br>
              <a:rPr lang="en-US" altLang="ja-JP" b="1" dirty="0" smtClean="0">
                <a:solidFill>
                  <a:srgbClr val="FF0000"/>
                </a:solidFill>
                <a:ea typeface="ＭＳ ゴシック" pitchFamily="49" charset="-128"/>
                <a:cs typeface="Times New Roman" pitchFamily="18" charset="0"/>
              </a:rPr>
            </a:br>
            <a:r>
              <a:rPr lang="ja-JP" altLang="en-US" b="1" dirty="0" smtClean="0">
                <a:solidFill>
                  <a:srgbClr val="FF0000"/>
                </a:solidFill>
                <a:ea typeface="ＭＳ ゴシック" pitchFamily="49" charset="-128"/>
                <a:cs typeface="Times New Roman" pitchFamily="18" charset="0"/>
              </a:rPr>
              <a:t>電気泳動反射型ﾃﾞｨｽﾌﾟﾚｲ</a:t>
            </a:r>
            <a:r>
              <a:rPr lang="en-US" altLang="ja-JP" b="1" dirty="0" smtClean="0">
                <a:solidFill>
                  <a:srgbClr val="FF0000"/>
                </a:solidFill>
                <a:ea typeface="ＭＳ ゴシック" pitchFamily="49" charset="-128"/>
                <a:cs typeface="Times New Roman" pitchFamily="18" charset="0"/>
              </a:rPr>
              <a:t/>
            </a:r>
            <a:br>
              <a:rPr lang="en-US" altLang="ja-JP" b="1" dirty="0" smtClean="0">
                <a:solidFill>
                  <a:srgbClr val="FF0000"/>
                </a:solidFill>
                <a:ea typeface="ＭＳ ゴシック" pitchFamily="49" charset="-128"/>
                <a:cs typeface="Times New Roman" pitchFamily="18" charset="0"/>
              </a:rPr>
            </a:br>
            <a:r>
              <a:rPr lang="en-US" altLang="ja-JP" b="1" dirty="0" smtClean="0">
                <a:solidFill>
                  <a:srgbClr val="FF0000"/>
                </a:solidFill>
                <a:ea typeface="ＭＳ ゴシック" pitchFamily="49" charset="-128"/>
                <a:cs typeface="Times New Roman" pitchFamily="18" charset="0"/>
              </a:rPr>
              <a:t>(0.1 mm</a:t>
            </a:r>
            <a:r>
              <a:rPr lang="ja-JP" altLang="en-US" b="1" dirty="0" smtClean="0">
                <a:solidFill>
                  <a:srgbClr val="FF0000"/>
                </a:solidFill>
                <a:ea typeface="ＭＳ ゴシック" pitchFamily="49" charset="-128"/>
                <a:cs typeface="Times New Roman" pitchFamily="18" charset="0"/>
              </a:rPr>
              <a:t>厚ガラス</a:t>
            </a:r>
            <a:r>
              <a:rPr lang="en-US" altLang="ja-JP" b="1" dirty="0" smtClean="0">
                <a:solidFill>
                  <a:srgbClr val="FF0000"/>
                </a:solidFill>
                <a:ea typeface="ＭＳ ゴシック" pitchFamily="49" charset="-128"/>
                <a:cs typeface="Times New Roman" pitchFamily="18" charset="0"/>
              </a:rPr>
              <a:t>)</a:t>
            </a:r>
          </a:p>
        </p:txBody>
      </p:sp>
      <p:sp>
        <p:nvSpPr>
          <p:cNvPr id="14" name="テキスト ボックス 6"/>
          <p:cNvSpPr txBox="1">
            <a:spLocks noChangeArrowheads="1"/>
          </p:cNvSpPr>
          <p:nvPr/>
        </p:nvSpPr>
        <p:spPr bwMode="auto">
          <a:xfrm>
            <a:off x="3204462" y="881822"/>
            <a:ext cx="27340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smtClean="0">
                <a:solidFill>
                  <a:srgbClr val="FF0000"/>
                </a:solidFill>
                <a:latin typeface="Times New Roman" pitchFamily="18" charset="0"/>
                <a:cs typeface="Times New Roman" pitchFamily="18" charset="0"/>
              </a:rPr>
              <a:t>2011 </a:t>
            </a:r>
            <a:r>
              <a:rPr lang="ja-JP" altLang="en-US" b="1" dirty="0" smtClean="0">
                <a:solidFill>
                  <a:srgbClr val="FF0000"/>
                </a:solidFill>
                <a:latin typeface="Times New Roman" pitchFamily="18" charset="0"/>
                <a:cs typeface="Times New Roman" pitchFamily="18" charset="0"/>
              </a:rPr>
              <a:t>東工大</a:t>
            </a:r>
            <a:r>
              <a:rPr lang="en-US" altLang="ja-JP" b="1" dirty="0" smtClean="0">
                <a:solidFill>
                  <a:srgbClr val="FF0000"/>
                </a:solidFill>
                <a:latin typeface="Times New Roman" pitchFamily="18" charset="0"/>
                <a:cs typeface="Times New Roman" pitchFamily="18" charset="0"/>
              </a:rPr>
              <a:t/>
            </a:r>
            <a:br>
              <a:rPr lang="en-US" altLang="ja-JP" b="1" dirty="0" smtClean="0">
                <a:solidFill>
                  <a:srgbClr val="FF0000"/>
                </a:solidFill>
                <a:latin typeface="Times New Roman" pitchFamily="18" charset="0"/>
                <a:cs typeface="Times New Roman" pitchFamily="18" charset="0"/>
              </a:rPr>
            </a:br>
            <a:r>
              <a:rPr lang="ja-JP" altLang="en-US" b="1" dirty="0" smtClean="0">
                <a:solidFill>
                  <a:srgbClr val="FF0000"/>
                </a:solidFill>
                <a:latin typeface="Times New Roman" pitchFamily="18" charset="0"/>
                <a:cs typeface="Times New Roman" pitchFamily="18" charset="0"/>
              </a:rPr>
              <a:t>フレキシブル</a:t>
            </a:r>
            <a:r>
              <a:rPr lang="en-US" altLang="ja-JP" b="1" dirty="0" smtClean="0">
                <a:solidFill>
                  <a:srgbClr val="FF0000"/>
                </a:solidFill>
                <a:latin typeface="Times New Roman" pitchFamily="18" charset="0"/>
                <a:cs typeface="Times New Roman" pitchFamily="18" charset="0"/>
              </a:rPr>
              <a:t>a-IGZO TFT</a:t>
            </a:r>
            <a:endParaRPr lang="ja-JP" altLang="en-US" b="1" dirty="0" smtClean="0">
              <a:solidFill>
                <a:srgbClr val="FF0000"/>
              </a:solidFill>
              <a:latin typeface="Times New Roman" pitchFamily="18" charset="0"/>
              <a:cs typeface="Times New Roman" pitchFamily="18" charset="0"/>
            </a:endParaRPr>
          </a:p>
        </p:txBody>
      </p:sp>
      <p:sp>
        <p:nvSpPr>
          <p:cNvPr id="13" name="正方形/長方形 12"/>
          <p:cNvSpPr/>
          <p:nvPr/>
        </p:nvSpPr>
        <p:spPr>
          <a:xfrm>
            <a:off x="6371506" y="3811012"/>
            <a:ext cx="2419916" cy="923330"/>
          </a:xfrm>
          <a:prstGeom prst="rect">
            <a:avLst/>
          </a:prstGeom>
        </p:spPr>
        <p:txBody>
          <a:bodyPr wrap="square">
            <a:spAutoFit/>
          </a:bodyPr>
          <a:lstStyle/>
          <a:p>
            <a:pPr fontAlgn="base">
              <a:spcBef>
                <a:spcPct val="0"/>
              </a:spcBef>
              <a:spcAft>
                <a:spcPct val="0"/>
              </a:spcAft>
            </a:pPr>
            <a:r>
              <a:rPr lang="en-US" altLang="ja-JP" b="1" dirty="0" smtClean="0">
                <a:solidFill>
                  <a:srgbClr val="FF0000"/>
                </a:solidFill>
                <a:ea typeface="ＭＳ ゴシック" pitchFamily="49" charset="-128"/>
                <a:cs typeface="Times New Roman" pitchFamily="18" charset="0"/>
              </a:rPr>
              <a:t>2012 </a:t>
            </a:r>
            <a:r>
              <a:rPr lang="ja-JP" altLang="en-US" b="1" dirty="0" smtClean="0">
                <a:solidFill>
                  <a:srgbClr val="FF0000"/>
                </a:solidFill>
                <a:ea typeface="ＭＳ ゴシック" pitchFamily="49" charset="-128"/>
                <a:cs typeface="Times New Roman" pitchFamily="18" charset="0"/>
              </a:rPr>
              <a:t>薄膜材料デバイス研究会 東北学院大</a:t>
            </a:r>
            <a:endParaRPr lang="en-US" altLang="ja-JP" b="1" dirty="0" smtClean="0">
              <a:solidFill>
                <a:srgbClr val="FF0000"/>
              </a:solidFill>
              <a:ea typeface="ＭＳ ゴシック" pitchFamily="49" charset="-128"/>
              <a:cs typeface="Times New Roman" pitchFamily="18" charset="0"/>
            </a:endParaRPr>
          </a:p>
          <a:p>
            <a:pPr fontAlgn="base">
              <a:spcBef>
                <a:spcPct val="0"/>
              </a:spcBef>
              <a:spcAft>
                <a:spcPct val="0"/>
              </a:spcAft>
            </a:pPr>
            <a:r>
              <a:rPr lang="en-US" altLang="ja-JP" b="1" dirty="0" smtClean="0">
                <a:solidFill>
                  <a:srgbClr val="FF0000"/>
                </a:solidFill>
                <a:ea typeface="ＭＳ ゴシック" pitchFamily="49" charset="-128"/>
                <a:cs typeface="Times New Roman" pitchFamily="18" charset="0"/>
              </a:rPr>
              <a:t>Poly-Si CMOS</a:t>
            </a:r>
            <a:r>
              <a:rPr lang="ja-JP" altLang="en-US" b="1" dirty="0" smtClean="0">
                <a:solidFill>
                  <a:srgbClr val="FF0000"/>
                </a:solidFill>
                <a:ea typeface="ＭＳ ゴシック" pitchFamily="49" charset="-128"/>
                <a:cs typeface="Times New Roman" pitchFamily="18" charset="0"/>
              </a:rPr>
              <a:t>回路</a:t>
            </a:r>
            <a:endParaRPr lang="en-US" altLang="ja-JP" b="1" dirty="0" smtClean="0">
              <a:solidFill>
                <a:srgbClr val="FF0000"/>
              </a:solidFill>
              <a:ea typeface="ＭＳ ゴシック" pitchFamily="49" charset="-128"/>
              <a:cs typeface="Times New Roman" pitchFamily="18" charset="0"/>
            </a:endParaRPr>
          </a:p>
        </p:txBody>
      </p:sp>
      <p:pic>
        <p:nvPicPr>
          <p:cNvPr id="1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07638" y="4741505"/>
            <a:ext cx="3023489" cy="199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正方形/長方形 18"/>
          <p:cNvSpPr/>
          <p:nvPr/>
        </p:nvSpPr>
        <p:spPr>
          <a:xfrm>
            <a:off x="3040782" y="3797356"/>
            <a:ext cx="3600400" cy="923330"/>
          </a:xfrm>
          <a:prstGeom prst="rect">
            <a:avLst/>
          </a:prstGeom>
        </p:spPr>
        <p:txBody>
          <a:bodyPr wrap="square">
            <a:spAutoFit/>
          </a:bodyPr>
          <a:lstStyle/>
          <a:p>
            <a:pPr fontAlgn="base">
              <a:spcBef>
                <a:spcPct val="0"/>
              </a:spcBef>
              <a:spcAft>
                <a:spcPct val="0"/>
              </a:spcAft>
            </a:pPr>
            <a:r>
              <a:rPr lang="en-US" altLang="ja-JP" b="1" dirty="0" smtClean="0">
                <a:solidFill>
                  <a:srgbClr val="FF0000"/>
                </a:solidFill>
                <a:ea typeface="ＭＳ ゴシック" pitchFamily="49" charset="-128"/>
                <a:cs typeface="Times New Roman" pitchFamily="18" charset="0"/>
              </a:rPr>
              <a:t>2012 IDW12,</a:t>
            </a:r>
            <a:r>
              <a:rPr lang="ja-JP" altLang="en-US" b="1" dirty="0" smtClean="0">
                <a:solidFill>
                  <a:srgbClr val="FF0000"/>
                </a:solidFill>
                <a:ea typeface="ＭＳ ゴシック" pitchFamily="49" charset="-128"/>
                <a:cs typeface="Times New Roman" pitchFamily="18" charset="0"/>
              </a:rPr>
              <a:t> </a:t>
            </a:r>
            <a:r>
              <a:rPr lang="en-US" altLang="ja-JP" b="1" dirty="0">
                <a:solidFill>
                  <a:srgbClr val="FF0000"/>
                </a:solidFill>
                <a:ea typeface="ＭＳ ゴシック" pitchFamily="49" charset="-128"/>
                <a:cs typeface="Times New Roman" pitchFamily="18" charset="0"/>
              </a:rPr>
              <a:t>FLX5/FMC5-2 </a:t>
            </a:r>
            <a:r>
              <a:rPr lang="en-US" altLang="ja-JP" b="1" dirty="0" smtClean="0">
                <a:solidFill>
                  <a:srgbClr val="FF0000"/>
                </a:solidFill>
                <a:ea typeface="ＭＳ ゴシック" pitchFamily="49" charset="-128"/>
                <a:cs typeface="Times New Roman" pitchFamily="18" charset="0"/>
              </a:rPr>
              <a:t/>
            </a:r>
            <a:br>
              <a:rPr lang="en-US" altLang="ja-JP" b="1" dirty="0" smtClean="0">
                <a:solidFill>
                  <a:srgbClr val="FF0000"/>
                </a:solidFill>
                <a:ea typeface="ＭＳ ゴシック" pitchFamily="49" charset="-128"/>
                <a:cs typeface="Times New Roman" pitchFamily="18" charset="0"/>
              </a:rPr>
            </a:br>
            <a:r>
              <a:rPr lang="en-US" altLang="ja-JP" b="1" dirty="0" smtClean="0">
                <a:solidFill>
                  <a:srgbClr val="FF0000"/>
                </a:solidFill>
                <a:ea typeface="ＭＳ ゴシック" pitchFamily="49" charset="-128"/>
                <a:cs typeface="Times New Roman" pitchFamily="18" charset="0"/>
              </a:rPr>
              <a:t>Chunghwa Picture Tubes</a:t>
            </a:r>
            <a:endParaRPr lang="en-US" altLang="ja-JP" b="1" dirty="0">
              <a:solidFill>
                <a:srgbClr val="FF0000"/>
              </a:solidFill>
              <a:ea typeface="ＭＳ ゴシック" pitchFamily="49" charset="-128"/>
              <a:cs typeface="Times New Roman" pitchFamily="18" charset="0"/>
            </a:endParaRPr>
          </a:p>
          <a:p>
            <a:pPr fontAlgn="base">
              <a:spcBef>
                <a:spcPct val="0"/>
              </a:spcBef>
              <a:spcAft>
                <a:spcPct val="0"/>
              </a:spcAft>
            </a:pPr>
            <a:r>
              <a:rPr lang="en-US" altLang="ja-JP" b="1" dirty="0">
                <a:solidFill>
                  <a:srgbClr val="FF0000"/>
                </a:solidFill>
                <a:ea typeface="ＭＳ ゴシック" pitchFamily="49" charset="-128"/>
                <a:cs typeface="Times New Roman" pitchFamily="18" charset="0"/>
              </a:rPr>
              <a:t>  </a:t>
            </a:r>
            <a:r>
              <a:rPr lang="en-US" altLang="ja-JP" b="1" dirty="0" smtClean="0">
                <a:solidFill>
                  <a:srgbClr val="FF0000"/>
                </a:solidFill>
                <a:ea typeface="ＭＳ ゴシック" pitchFamily="49" charset="-128"/>
                <a:cs typeface="Times New Roman" pitchFamily="18" charset="0"/>
              </a:rPr>
              <a:t> 6</a:t>
            </a:r>
            <a:r>
              <a:rPr lang="ja-JP" altLang="en-US" b="1" dirty="0" smtClean="0">
                <a:solidFill>
                  <a:srgbClr val="FF0000"/>
                </a:solidFill>
                <a:ea typeface="ＭＳ ゴシック" pitchFamily="49" charset="-128"/>
                <a:cs typeface="Times New Roman" pitchFamily="18" charset="0"/>
              </a:rPr>
              <a:t>型フレキシブル</a:t>
            </a:r>
            <a:r>
              <a:rPr lang="en-US" altLang="ja-JP" b="1" dirty="0" smtClean="0">
                <a:solidFill>
                  <a:srgbClr val="FF0000"/>
                </a:solidFill>
                <a:ea typeface="ＭＳ ゴシック" pitchFamily="49" charset="-128"/>
                <a:cs typeface="Times New Roman" pitchFamily="18" charset="0"/>
              </a:rPr>
              <a:t> EPD</a:t>
            </a:r>
            <a:endParaRPr lang="en-US" altLang="ja-JP" b="1" dirty="0">
              <a:solidFill>
                <a:srgbClr val="FF0000"/>
              </a:solidFill>
              <a:ea typeface="ＭＳ ゴシック" pitchFamily="49" charset="-128"/>
              <a:cs typeface="Times New Roman" pitchFamily="18" charset="0"/>
            </a:endParaRPr>
          </a:p>
        </p:txBody>
      </p:sp>
      <p:pic>
        <p:nvPicPr>
          <p:cNvPr id="37069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52520" y="5805264"/>
            <a:ext cx="1490764" cy="1056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069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82099" y="4556825"/>
            <a:ext cx="1561185" cy="1159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0693"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53970" y="4998753"/>
            <a:ext cx="1483878" cy="109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6670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p:cNvSpPr>
            <a:spLocks noGrp="1" noChangeArrowheads="1"/>
          </p:cNvSpPr>
          <p:nvPr>
            <p:ph type="title" idx="4294967295"/>
          </p:nvPr>
        </p:nvSpPr>
        <p:spPr>
          <a:xfrm>
            <a:off x="-11113" y="0"/>
            <a:ext cx="9144001" cy="584200"/>
          </a:xfrm>
        </p:spPr>
        <p:txBody>
          <a:bodyPr/>
          <a:lstStyle/>
          <a:p>
            <a:pPr>
              <a:defRPr/>
            </a:pPr>
            <a:r>
              <a:rPr lang="ja-JP" altLang="en-US" sz="3600" b="1" kern="1200" dirty="0">
                <a:solidFill>
                  <a:srgbClr val="0000FF"/>
                </a:solidFill>
              </a:rPr>
              <a:t>私たちは何をやっていたか</a:t>
            </a:r>
            <a:r>
              <a:rPr lang="ja-JP" altLang="en-US" sz="3600" b="1" kern="1200" dirty="0" smtClean="0">
                <a:solidFill>
                  <a:srgbClr val="0000FF"/>
                </a:solidFill>
                <a:cs typeface="+mn-cs"/>
              </a:rPr>
              <a:t>： 構造解析</a:t>
            </a:r>
            <a:endParaRPr lang="en-US" altLang="ja-JP" sz="3600" b="1" kern="1200" dirty="0">
              <a:solidFill>
                <a:srgbClr val="0000FF"/>
              </a:solidFill>
              <a:cs typeface="+mn-cs"/>
            </a:endParaRPr>
          </a:p>
        </p:txBody>
      </p:sp>
      <p:sp>
        <p:nvSpPr>
          <p:cNvPr id="53251" name="テキスト ボックス 1"/>
          <p:cNvSpPr txBox="1">
            <a:spLocks noChangeArrowheads="1"/>
          </p:cNvSpPr>
          <p:nvPr/>
        </p:nvSpPr>
        <p:spPr bwMode="auto">
          <a:xfrm>
            <a:off x="38100" y="788988"/>
            <a:ext cx="9144000"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FontTx/>
              <a:buNone/>
            </a:pPr>
            <a:r>
              <a:rPr lang="en-US" altLang="ja-JP" sz="2400" b="1" dirty="0" smtClean="0">
                <a:solidFill>
                  <a:srgbClr val="FF0000"/>
                </a:solidFill>
                <a:cs typeface="Times New Roman" panose="02020603050405020304" pitchFamily="18" charset="0"/>
              </a:rPr>
              <a:t>2007</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a-IGZO</a:t>
            </a:r>
            <a:r>
              <a:rPr lang="ja-JP" altLang="en-US" sz="2400" b="1" dirty="0">
                <a:solidFill>
                  <a:srgbClr val="FF0000"/>
                </a:solidFill>
                <a:cs typeface="Times New Roman" panose="02020603050405020304" pitchFamily="18" charset="0"/>
              </a:rPr>
              <a:t>の構造解析・電子構造</a:t>
            </a: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(PRB </a:t>
            </a:r>
            <a:r>
              <a:rPr lang="en-US" altLang="ja-JP" sz="1400" b="1" i="1" dirty="0">
                <a:solidFill>
                  <a:srgbClr val="FF0000"/>
                </a:solidFill>
                <a:cs typeface="Times New Roman" panose="02020603050405020304" pitchFamily="18" charset="0"/>
              </a:rPr>
              <a:t>75</a:t>
            </a:r>
            <a:r>
              <a:rPr lang="en-US" altLang="ja-JP" sz="1400" i="1" dirty="0">
                <a:solidFill>
                  <a:srgbClr val="FF0000"/>
                </a:solidFill>
                <a:cs typeface="Times New Roman" panose="02020603050405020304" pitchFamily="18" charset="0"/>
              </a:rPr>
              <a:t> (2007) 035212)</a:t>
            </a:r>
          </a:p>
          <a:p>
            <a:pPr fontAlgn="base">
              <a:spcBef>
                <a:spcPct val="0"/>
              </a:spcBef>
              <a:spcAft>
                <a:spcPct val="0"/>
              </a:spcAft>
              <a:buFontTx/>
              <a:buNone/>
            </a:pPr>
            <a:r>
              <a:rPr lang="en-US" altLang="ja-JP" sz="2400" dirty="0">
                <a:solidFill>
                  <a:srgbClr val="000000"/>
                </a:solidFill>
                <a:cs typeface="Times New Roman" panose="02020603050405020304" pitchFamily="18" charset="0"/>
              </a:rPr>
              <a:t>2007</a:t>
            </a:r>
            <a:r>
              <a:rPr lang="ja-JP" altLang="en-US" sz="2400" dirty="0">
                <a:solidFill>
                  <a:srgbClr val="000000"/>
                </a:solidFill>
                <a:cs typeface="Times New Roman" panose="02020603050405020304" pitchFamily="18" charset="0"/>
              </a:rPr>
              <a:t>　</a:t>
            </a:r>
            <a:r>
              <a:rPr lang="en-US" altLang="ja-JP" sz="2400" dirty="0" err="1">
                <a:solidFill>
                  <a:srgbClr val="000000"/>
                </a:solidFill>
                <a:cs typeface="Times New Roman" panose="02020603050405020304" pitchFamily="18" charset="0"/>
              </a:rPr>
              <a:t>Ar</a:t>
            </a:r>
            <a:r>
              <a:rPr lang="ja-JP" altLang="en-US" sz="2400" dirty="0">
                <a:solidFill>
                  <a:srgbClr val="000000"/>
                </a:solidFill>
                <a:cs typeface="Times New Roman" panose="02020603050405020304" pitchFamily="18" charset="0"/>
              </a:rPr>
              <a:t>を利用した</a:t>
            </a:r>
            <a:r>
              <a:rPr lang="en-US" altLang="ja-JP" sz="2400" dirty="0">
                <a:solidFill>
                  <a:srgbClr val="000000"/>
                </a:solidFill>
                <a:cs typeface="Times New Roman" panose="02020603050405020304" pitchFamily="18" charset="0"/>
              </a:rPr>
              <a:t>TFT</a:t>
            </a:r>
            <a:r>
              <a:rPr lang="ja-JP" altLang="en-US" sz="2400" dirty="0">
                <a:solidFill>
                  <a:srgbClr val="000000"/>
                </a:solidFill>
                <a:cs typeface="Times New Roman" panose="02020603050405020304" pitchFamily="18" charset="0"/>
              </a:rPr>
              <a:t>形成 </a:t>
            </a:r>
            <a:r>
              <a:rPr lang="en-US" altLang="ja-JP" sz="2400" dirty="0">
                <a:solidFill>
                  <a:srgbClr val="000000"/>
                </a:solidFill>
                <a:cs typeface="Times New Roman" panose="02020603050405020304" pitchFamily="18" charset="0"/>
              </a:rPr>
              <a:t>(APL 90 (2007) 262106)</a:t>
            </a:r>
          </a:p>
          <a:p>
            <a:pPr fontAlgn="base">
              <a:spcBef>
                <a:spcPct val="0"/>
              </a:spcBef>
              <a:spcAft>
                <a:spcPct val="0"/>
              </a:spcAft>
              <a:buFontTx/>
              <a:buNone/>
            </a:pPr>
            <a:r>
              <a:rPr lang="en-US" altLang="ja-JP" sz="2400" b="1" dirty="0">
                <a:solidFill>
                  <a:srgbClr val="FF0000"/>
                </a:solidFill>
                <a:cs typeface="Times New Roman" panose="02020603050405020304" pitchFamily="18" charset="0"/>
              </a:rPr>
              <a:t>2008</a:t>
            </a:r>
            <a:r>
              <a:rPr lang="ja-JP" altLang="en-US" sz="2400" b="1" dirty="0">
                <a:solidFill>
                  <a:srgbClr val="FF0000"/>
                </a:solidFill>
                <a:cs typeface="Times New Roman" panose="02020603050405020304" pitchFamily="18" charset="0"/>
              </a:rPr>
              <a:t>　欠陥解析</a:t>
            </a:r>
            <a:r>
              <a:rPr lang="en-US" altLang="ja-JP" sz="2400" b="1" dirty="0">
                <a:solidFill>
                  <a:srgbClr val="FF0000"/>
                </a:solidFill>
                <a:cs typeface="Times New Roman" panose="02020603050405020304" pitchFamily="18" charset="0"/>
              </a:rPr>
              <a:t>(C-V,</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I-V)</a:t>
            </a:r>
            <a:r>
              <a:rPr lang="ja-JP" altLang="en-US" sz="2400" b="1" dirty="0">
                <a:solidFill>
                  <a:srgbClr val="FF0000"/>
                </a:solidFill>
                <a:cs typeface="Times New Roman" panose="02020603050405020304" pitchFamily="18" charset="0"/>
              </a:rPr>
              <a:t> </a:t>
            </a: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(APL </a:t>
            </a:r>
            <a:r>
              <a:rPr lang="en-US" altLang="ja-JP" sz="1400" b="1" i="1" dirty="0">
                <a:solidFill>
                  <a:srgbClr val="FF0000"/>
                </a:solidFill>
                <a:cs typeface="Times New Roman" panose="02020603050405020304" pitchFamily="18" charset="0"/>
              </a:rPr>
              <a:t>92</a:t>
            </a:r>
            <a:r>
              <a:rPr lang="en-US" altLang="ja-JP" sz="1400" i="1" dirty="0">
                <a:solidFill>
                  <a:srgbClr val="FF0000"/>
                </a:solidFill>
                <a:cs typeface="Times New Roman" panose="02020603050405020304" pitchFamily="18" charset="0"/>
              </a:rPr>
              <a:t> (2008) 133512; APL </a:t>
            </a:r>
            <a:r>
              <a:rPr lang="en-US" altLang="ja-JP" sz="1400" b="1" i="1" dirty="0">
                <a:solidFill>
                  <a:srgbClr val="FF0000"/>
                </a:solidFill>
                <a:cs typeface="Times New Roman" panose="02020603050405020304" pitchFamily="18" charset="0"/>
              </a:rPr>
              <a:t>92</a:t>
            </a:r>
            <a:r>
              <a:rPr lang="en-US" altLang="ja-JP" sz="1400" i="1" dirty="0">
                <a:solidFill>
                  <a:srgbClr val="FF0000"/>
                </a:solidFill>
                <a:cs typeface="Times New Roman" panose="02020603050405020304" pitchFamily="18" charset="0"/>
              </a:rPr>
              <a:t> (2008) 133503)</a:t>
            </a:r>
          </a:p>
          <a:p>
            <a:pPr fontAlgn="base">
              <a:spcBef>
                <a:spcPct val="0"/>
              </a:spcBef>
              <a:spcAft>
                <a:spcPct val="0"/>
              </a:spcAft>
              <a:buFontTx/>
              <a:buNone/>
            </a:pPr>
            <a:r>
              <a:rPr lang="en-US" altLang="ja-JP" sz="2400" b="1" dirty="0">
                <a:solidFill>
                  <a:srgbClr val="FF0000"/>
                </a:solidFill>
                <a:cs typeface="Times New Roman" panose="02020603050405020304" pitchFamily="18" charset="0"/>
              </a:rPr>
              <a:t>2008</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a-IGZO</a:t>
            </a:r>
            <a:r>
              <a:rPr lang="ja-JP" altLang="en-US" sz="2400" b="1" dirty="0">
                <a:solidFill>
                  <a:srgbClr val="FF0000"/>
                </a:solidFill>
                <a:cs typeface="Times New Roman" panose="02020603050405020304" pitchFamily="18" charset="0"/>
              </a:rPr>
              <a:t>中酸素欠損の電子構造</a:t>
            </a:r>
            <a:r>
              <a:rPr lang="en-US" altLang="ja-JP" sz="2400" b="1" dirty="0">
                <a:solidFill>
                  <a:srgbClr val="FF0000"/>
                </a:solidFill>
                <a:cs typeface="Times New Roman" panose="02020603050405020304" pitchFamily="18" charset="0"/>
              </a:rPr>
              <a:t/>
            </a:r>
            <a:br>
              <a:rPr lang="en-US" altLang="ja-JP" sz="2400" b="1" dirty="0">
                <a:solidFill>
                  <a:srgbClr val="FF0000"/>
                </a:solidFill>
                <a:cs typeface="Times New Roman" panose="02020603050405020304" pitchFamily="18" charset="0"/>
              </a:rPr>
            </a:br>
            <a:r>
              <a:rPr lang="ja-JP" altLang="en-US" sz="1400" i="1" dirty="0">
                <a:solidFill>
                  <a:srgbClr val="000000"/>
                </a:solidFill>
                <a:cs typeface="Times New Roman" panose="02020603050405020304" pitchFamily="18" charset="0"/>
              </a:rPr>
              <a:t>    </a:t>
            </a:r>
            <a:r>
              <a:rPr lang="en-US" altLang="ja-JP" sz="1400" i="1" dirty="0">
                <a:solidFill>
                  <a:srgbClr val="000000"/>
                </a:solidFill>
                <a:cs typeface="Times New Roman" panose="02020603050405020304" pitchFamily="18" charset="0"/>
              </a:rPr>
              <a:t>(</a:t>
            </a:r>
            <a:r>
              <a:rPr lang="en-US" altLang="ja-JP" sz="1400" i="1" dirty="0" err="1">
                <a:solidFill>
                  <a:srgbClr val="000000"/>
                </a:solidFill>
                <a:cs typeface="Times New Roman" panose="02020603050405020304" pitchFamily="18" charset="0"/>
              </a:rPr>
              <a:t>pss</a:t>
            </a:r>
            <a:r>
              <a:rPr lang="en-US" altLang="ja-JP" sz="1400" i="1" dirty="0">
                <a:solidFill>
                  <a:srgbClr val="000000"/>
                </a:solidFill>
                <a:cs typeface="Times New Roman" panose="02020603050405020304" pitchFamily="18" charset="0"/>
              </a:rPr>
              <a:t>(c) </a:t>
            </a:r>
            <a:r>
              <a:rPr lang="en-US" altLang="ja-JP" sz="1400" b="1" i="1" dirty="0">
                <a:solidFill>
                  <a:srgbClr val="000000"/>
                </a:solidFill>
                <a:cs typeface="Times New Roman" panose="02020603050405020304" pitchFamily="18" charset="0"/>
              </a:rPr>
              <a:t>5</a:t>
            </a:r>
            <a:r>
              <a:rPr lang="en-US" altLang="ja-JP" sz="1400" i="1" dirty="0">
                <a:solidFill>
                  <a:srgbClr val="000000"/>
                </a:solidFill>
                <a:cs typeface="Times New Roman" panose="02020603050405020304" pitchFamily="18" charset="0"/>
              </a:rPr>
              <a:t> (2008) 3098; </a:t>
            </a:r>
            <a:r>
              <a:rPr lang="en-US" altLang="ja-JP" sz="1400" i="1" dirty="0" err="1">
                <a:solidFill>
                  <a:srgbClr val="000000"/>
                </a:solidFill>
                <a:cs typeface="Times New Roman" panose="02020603050405020304" pitchFamily="18" charset="0"/>
              </a:rPr>
              <a:t>pss</a:t>
            </a:r>
            <a:r>
              <a:rPr lang="en-US" altLang="ja-JP" sz="1400" i="1" dirty="0">
                <a:solidFill>
                  <a:srgbClr val="000000"/>
                </a:solidFill>
                <a:cs typeface="Times New Roman" panose="02020603050405020304" pitchFamily="18" charset="0"/>
              </a:rPr>
              <a:t>(a)</a:t>
            </a:r>
            <a:r>
              <a:rPr lang="ja-JP" altLang="en-US" sz="1400" i="1" dirty="0">
                <a:solidFill>
                  <a:srgbClr val="000000"/>
                </a:solidFill>
                <a:cs typeface="Times New Roman" panose="02020603050405020304" pitchFamily="18" charset="0"/>
              </a:rPr>
              <a:t> </a:t>
            </a:r>
            <a:r>
              <a:rPr lang="en-US" altLang="ja-JP" sz="1400" i="1" dirty="0">
                <a:solidFill>
                  <a:srgbClr val="000000"/>
                </a:solidFill>
                <a:cs typeface="Times New Roman" panose="02020603050405020304" pitchFamily="18" charset="0"/>
              </a:rPr>
              <a:t>(2009) 860; </a:t>
            </a:r>
            <a:r>
              <a:rPr lang="en-US" altLang="ja-JP" sz="1400" i="1" dirty="0" err="1">
                <a:solidFill>
                  <a:srgbClr val="000000"/>
                </a:solidFill>
                <a:cs typeface="Times New Roman" panose="02020603050405020304" pitchFamily="18" charset="0"/>
              </a:rPr>
              <a:t>pss</a:t>
            </a:r>
            <a:r>
              <a:rPr lang="en-US" altLang="ja-JP" sz="1400" i="1" dirty="0">
                <a:solidFill>
                  <a:srgbClr val="000000"/>
                </a:solidFill>
                <a:cs typeface="Times New Roman" panose="02020603050405020304" pitchFamily="18" charset="0"/>
              </a:rPr>
              <a:t>(a) </a:t>
            </a:r>
            <a:r>
              <a:rPr lang="en-US" altLang="ja-JP" sz="1400" b="1" i="1" dirty="0">
                <a:solidFill>
                  <a:srgbClr val="000000"/>
                </a:solidFill>
                <a:cs typeface="Times New Roman" panose="02020603050405020304" pitchFamily="18" charset="0"/>
              </a:rPr>
              <a:t>207</a:t>
            </a:r>
            <a:r>
              <a:rPr lang="en-US" altLang="ja-JP" sz="1400" i="1" dirty="0">
                <a:solidFill>
                  <a:srgbClr val="000000"/>
                </a:solidFill>
                <a:cs typeface="Times New Roman" panose="02020603050405020304" pitchFamily="18" charset="0"/>
              </a:rPr>
              <a:t> (2010) 1698)</a:t>
            </a:r>
          </a:p>
          <a:p>
            <a:pPr fontAlgn="base">
              <a:spcBef>
                <a:spcPct val="0"/>
              </a:spcBef>
              <a:spcAft>
                <a:spcPct val="0"/>
              </a:spcAft>
              <a:buFontTx/>
              <a:buNone/>
            </a:pPr>
            <a:r>
              <a:rPr lang="en-US" altLang="ja-JP" sz="2400" dirty="0">
                <a:solidFill>
                  <a:srgbClr val="000000"/>
                </a:solidFill>
                <a:cs typeface="Times New Roman" panose="02020603050405020304" pitchFamily="18" charset="0"/>
              </a:rPr>
              <a:t>2008?</a:t>
            </a:r>
            <a:r>
              <a:rPr lang="ja-JP" altLang="en-US" sz="2400" dirty="0">
                <a:solidFill>
                  <a:srgbClr val="000000"/>
                </a:solidFill>
                <a:cs typeface="Times New Roman" panose="02020603050405020304" pitchFamily="18" charset="0"/>
              </a:rPr>
              <a:t>　水素の含有、水蒸気スパッタ</a:t>
            </a:r>
            <a:r>
              <a:rPr lang="ja-JP" altLang="en-US" sz="1400" i="1" dirty="0">
                <a:solidFill>
                  <a:srgbClr val="000000"/>
                </a:solidFill>
                <a:cs typeface="Times New Roman" panose="02020603050405020304" pitchFamily="18" charset="0"/>
              </a:rPr>
              <a:t> </a:t>
            </a:r>
            <a:r>
              <a:rPr lang="en-US" altLang="ja-JP" sz="1400" i="1" dirty="0">
                <a:solidFill>
                  <a:srgbClr val="000000"/>
                </a:solidFill>
                <a:cs typeface="Times New Roman" panose="02020603050405020304" pitchFamily="18" charset="0"/>
              </a:rPr>
              <a:t>(TSF 518 (2010) 3004 + SEL)</a:t>
            </a:r>
          </a:p>
          <a:p>
            <a:pPr fontAlgn="base">
              <a:spcBef>
                <a:spcPct val="0"/>
              </a:spcBef>
              <a:spcAft>
                <a:spcPct val="0"/>
              </a:spcAft>
              <a:buFontTx/>
              <a:buNone/>
            </a:pPr>
            <a:r>
              <a:rPr lang="en-US" altLang="ja-JP" sz="2400" dirty="0">
                <a:solidFill>
                  <a:srgbClr val="000000"/>
                </a:solidFill>
                <a:cs typeface="Times New Roman" panose="02020603050405020304" pitchFamily="18" charset="0"/>
              </a:rPr>
              <a:t>2009</a:t>
            </a:r>
            <a:r>
              <a:rPr lang="ja-JP" altLang="en-US" sz="2400" dirty="0">
                <a:solidFill>
                  <a:srgbClr val="000000"/>
                </a:solidFill>
                <a:cs typeface="Times New Roman" panose="02020603050405020304" pitchFamily="18" charset="0"/>
              </a:rPr>
              <a:t>　水素を利用した</a:t>
            </a:r>
            <a:r>
              <a:rPr lang="en-US" altLang="ja-JP" sz="2400" dirty="0">
                <a:solidFill>
                  <a:srgbClr val="000000"/>
                </a:solidFill>
                <a:cs typeface="Times New Roman" panose="02020603050405020304" pitchFamily="18" charset="0"/>
              </a:rPr>
              <a:t>TFT</a:t>
            </a:r>
            <a:r>
              <a:rPr lang="ja-JP" altLang="en-US" sz="2400" dirty="0">
                <a:solidFill>
                  <a:srgbClr val="000000"/>
                </a:solidFill>
                <a:cs typeface="Times New Roman" panose="02020603050405020304" pitchFamily="18" charset="0"/>
              </a:rPr>
              <a:t>形成</a:t>
            </a:r>
            <a:r>
              <a:rPr lang="ja-JP" altLang="en-US" sz="1400" i="1" dirty="0">
                <a:solidFill>
                  <a:srgbClr val="000000"/>
                </a:solidFill>
                <a:cs typeface="Times New Roman" panose="02020603050405020304" pitchFamily="18" charset="0"/>
              </a:rPr>
              <a:t> </a:t>
            </a:r>
            <a:r>
              <a:rPr lang="en-US" altLang="ja-JP" sz="1400" i="1" dirty="0">
                <a:solidFill>
                  <a:srgbClr val="000000"/>
                </a:solidFill>
                <a:cs typeface="Times New Roman" panose="02020603050405020304" pitchFamily="18" charset="0"/>
              </a:rPr>
              <a:t>(APL 94 (2009) 133502)</a:t>
            </a:r>
          </a:p>
          <a:p>
            <a:pPr fontAlgn="base">
              <a:spcBef>
                <a:spcPct val="0"/>
              </a:spcBef>
              <a:spcAft>
                <a:spcPct val="0"/>
              </a:spcAft>
              <a:buFontTx/>
              <a:buNone/>
            </a:pPr>
            <a:r>
              <a:rPr lang="en-US" altLang="ja-JP" sz="2400" b="1" dirty="0">
                <a:solidFill>
                  <a:srgbClr val="FF0000"/>
                </a:solidFill>
                <a:cs typeface="Times New Roman" panose="02020603050405020304" pitchFamily="18" charset="0"/>
              </a:rPr>
              <a:t>2008</a:t>
            </a:r>
            <a:r>
              <a:rPr lang="ja-JP" altLang="en-US" sz="2400" b="1" dirty="0">
                <a:solidFill>
                  <a:srgbClr val="FF0000"/>
                </a:solidFill>
                <a:cs typeface="Times New Roman" panose="02020603050405020304" pitchFamily="18" charset="0"/>
              </a:rPr>
              <a:t>　</a:t>
            </a:r>
            <a:r>
              <a:rPr lang="ja-JP" altLang="en-US" sz="2400" b="1" dirty="0" smtClean="0">
                <a:solidFill>
                  <a:srgbClr val="FF0000"/>
                </a:solidFill>
                <a:cs typeface="Times New Roman" panose="02020603050405020304" pitchFamily="18" charset="0"/>
              </a:rPr>
              <a:t>光電子分光に</a:t>
            </a:r>
            <a:r>
              <a:rPr lang="ja-JP" altLang="en-US" sz="2400" b="1" dirty="0">
                <a:solidFill>
                  <a:srgbClr val="FF0000"/>
                </a:solidFill>
                <a:cs typeface="Times New Roman" panose="02020603050405020304" pitchFamily="18" charset="0"/>
              </a:rPr>
              <a:t>よる</a:t>
            </a:r>
            <a:r>
              <a:rPr lang="en-US" altLang="ja-JP" sz="2400" b="1" dirty="0">
                <a:solidFill>
                  <a:srgbClr val="FF0000"/>
                </a:solidFill>
                <a:cs typeface="Times New Roman" panose="02020603050405020304" pitchFamily="18" charset="0"/>
              </a:rPr>
              <a:t>VBM</a:t>
            </a:r>
            <a:r>
              <a:rPr lang="ja-JP" altLang="en-US" sz="2400" b="1" dirty="0">
                <a:solidFill>
                  <a:srgbClr val="FF0000"/>
                </a:solidFill>
                <a:cs typeface="Times New Roman" panose="02020603050405020304" pitchFamily="18" charset="0"/>
              </a:rPr>
              <a:t>近傍欠陥</a:t>
            </a: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(APL </a:t>
            </a:r>
            <a:r>
              <a:rPr lang="en-US" altLang="ja-JP" sz="1400" b="1" i="1" dirty="0">
                <a:solidFill>
                  <a:srgbClr val="FF0000"/>
                </a:solidFill>
                <a:cs typeface="Times New Roman" panose="02020603050405020304" pitchFamily="18" charset="0"/>
              </a:rPr>
              <a:t>92</a:t>
            </a:r>
            <a:r>
              <a:rPr lang="en-US" altLang="ja-JP" sz="1400" i="1" dirty="0">
                <a:solidFill>
                  <a:srgbClr val="FF0000"/>
                </a:solidFill>
                <a:cs typeface="Times New Roman" panose="02020603050405020304" pitchFamily="18" charset="0"/>
              </a:rPr>
              <a:t> (2008) 202117; JAP </a:t>
            </a:r>
            <a:r>
              <a:rPr lang="en-US" altLang="ja-JP" sz="1400" b="1" i="1" dirty="0">
                <a:solidFill>
                  <a:srgbClr val="FF0000"/>
                </a:solidFill>
                <a:cs typeface="Times New Roman" panose="02020603050405020304" pitchFamily="18" charset="0"/>
              </a:rPr>
              <a:t>109</a:t>
            </a:r>
            <a:r>
              <a:rPr lang="en-US" altLang="ja-JP" sz="1400" i="1" dirty="0">
                <a:solidFill>
                  <a:srgbClr val="FF0000"/>
                </a:solidFill>
                <a:cs typeface="Times New Roman" panose="02020603050405020304" pitchFamily="18" charset="0"/>
              </a:rPr>
              <a:t> (2011) 073726)</a:t>
            </a:r>
          </a:p>
          <a:p>
            <a:pPr fontAlgn="base">
              <a:spcBef>
                <a:spcPct val="0"/>
              </a:spcBef>
              <a:spcAft>
                <a:spcPct val="0"/>
              </a:spcAft>
              <a:buFontTx/>
              <a:buNone/>
            </a:pPr>
            <a:r>
              <a:rPr lang="en-US" altLang="ja-JP" sz="2400" b="1" dirty="0">
                <a:solidFill>
                  <a:srgbClr val="FF0000"/>
                </a:solidFill>
                <a:cs typeface="Times New Roman" panose="02020603050405020304" pitchFamily="18" charset="0"/>
              </a:rPr>
              <a:t>2010</a:t>
            </a:r>
            <a:r>
              <a:rPr lang="ja-JP" altLang="en-US" sz="2400" b="1" dirty="0">
                <a:solidFill>
                  <a:srgbClr val="FF0000"/>
                </a:solidFill>
                <a:cs typeface="Times New Roman" panose="02020603050405020304" pitchFamily="18" charset="0"/>
              </a:rPr>
              <a:t>　水素ドープ効果</a:t>
            </a: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(JDT</a:t>
            </a:r>
            <a:r>
              <a:rPr lang="ja-JP" altLang="en-US" sz="1400" i="1" dirty="0">
                <a:solidFill>
                  <a:srgbClr val="FF0000"/>
                </a:solidFill>
                <a:cs typeface="Times New Roman" panose="02020603050405020304" pitchFamily="18" charset="0"/>
              </a:rPr>
              <a:t> </a:t>
            </a:r>
            <a:r>
              <a:rPr lang="en-US" altLang="ja-JP" sz="1400" b="1" i="1" dirty="0">
                <a:solidFill>
                  <a:srgbClr val="FF0000"/>
                </a:solidFill>
                <a:cs typeface="Times New Roman" panose="02020603050405020304" pitchFamily="18" charset="0"/>
              </a:rPr>
              <a:t>5</a:t>
            </a: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(2009)</a:t>
            </a: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273)</a:t>
            </a:r>
          </a:p>
          <a:p>
            <a:pPr fontAlgn="base">
              <a:spcBef>
                <a:spcPct val="0"/>
              </a:spcBef>
              <a:spcAft>
                <a:spcPct val="0"/>
              </a:spcAft>
              <a:buFontTx/>
              <a:buNone/>
            </a:pPr>
            <a:r>
              <a:rPr lang="en-US" altLang="ja-JP" sz="2400" b="1" dirty="0">
                <a:solidFill>
                  <a:srgbClr val="FF0000"/>
                </a:solidFill>
                <a:cs typeface="Times New Roman" panose="02020603050405020304" pitchFamily="18" charset="0"/>
              </a:rPr>
              <a:t>2011</a:t>
            </a:r>
            <a:r>
              <a:rPr lang="ja-JP" altLang="en-US" sz="2400" b="1" dirty="0">
                <a:solidFill>
                  <a:srgbClr val="FF0000"/>
                </a:solidFill>
                <a:cs typeface="Times New Roman" panose="02020603050405020304" pitchFamily="18" charset="0"/>
              </a:rPr>
              <a:t>　薄膜成長過程</a:t>
            </a: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(ESL </a:t>
            </a:r>
            <a:r>
              <a:rPr lang="en-US" altLang="ja-JP" sz="1400" b="1" i="1" dirty="0">
                <a:solidFill>
                  <a:srgbClr val="FF0000"/>
                </a:solidFill>
                <a:cs typeface="Times New Roman" panose="02020603050405020304" pitchFamily="18" charset="0"/>
              </a:rPr>
              <a:t>14</a:t>
            </a:r>
            <a:r>
              <a:rPr lang="en-US" altLang="ja-JP" sz="1400" i="1" dirty="0">
                <a:solidFill>
                  <a:srgbClr val="FF0000"/>
                </a:solidFill>
                <a:cs typeface="Times New Roman" panose="02020603050405020304" pitchFamily="18" charset="0"/>
              </a:rPr>
              <a:t> (2011) H197)</a:t>
            </a:r>
          </a:p>
          <a:p>
            <a:pPr fontAlgn="base">
              <a:spcBef>
                <a:spcPct val="0"/>
              </a:spcBef>
              <a:spcAft>
                <a:spcPct val="0"/>
              </a:spcAft>
              <a:buFontTx/>
              <a:buNone/>
            </a:pPr>
            <a:r>
              <a:rPr lang="en-US" altLang="ja-JP" sz="2400" b="1" dirty="0">
                <a:solidFill>
                  <a:srgbClr val="FF0000"/>
                </a:solidFill>
                <a:cs typeface="Times New Roman" panose="02020603050405020304" pitchFamily="18" charset="0"/>
              </a:rPr>
              <a:t>2011</a:t>
            </a:r>
            <a:r>
              <a:rPr lang="ja-JP" altLang="en-US" sz="2400" b="1" dirty="0">
                <a:solidFill>
                  <a:srgbClr val="FF0000"/>
                </a:solidFill>
                <a:cs typeface="Times New Roman" panose="02020603050405020304" pitchFamily="18" charset="0"/>
              </a:rPr>
              <a:t>　エリプソメトリーによる高温構造緩和の実測</a:t>
            </a: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(JAP 111 (2012) 073513)</a:t>
            </a:r>
          </a:p>
          <a:p>
            <a:pPr fontAlgn="base">
              <a:spcBef>
                <a:spcPct val="0"/>
              </a:spcBef>
              <a:spcAft>
                <a:spcPct val="0"/>
              </a:spcAft>
              <a:buFontTx/>
              <a:buNone/>
            </a:pPr>
            <a:r>
              <a:rPr lang="en-US" altLang="ja-JP" sz="2400" b="1" dirty="0">
                <a:solidFill>
                  <a:srgbClr val="FF0000"/>
                </a:solidFill>
                <a:cs typeface="Times New Roman" panose="02020603050405020304" pitchFamily="18" charset="0"/>
              </a:rPr>
              <a:t>2011</a:t>
            </a:r>
            <a:r>
              <a:rPr lang="ja-JP" altLang="en-US" sz="2400" b="1" dirty="0">
                <a:solidFill>
                  <a:srgbClr val="FF0000"/>
                </a:solidFill>
                <a:cs typeface="Times New Roman" panose="02020603050405020304" pitchFamily="18" charset="0"/>
              </a:rPr>
              <a:t>　室温水素プラズマ </a:t>
            </a:r>
            <a:r>
              <a:rPr lang="en-US" altLang="ja-JP" sz="1400" i="1" dirty="0">
                <a:solidFill>
                  <a:srgbClr val="FF0000"/>
                </a:solidFill>
                <a:cs typeface="Times New Roman" panose="02020603050405020304" pitchFamily="18" charset="0"/>
              </a:rPr>
              <a:t>(ESL </a:t>
            </a:r>
            <a:r>
              <a:rPr lang="en-US" altLang="ja-JP" sz="1400" b="1" i="1" dirty="0">
                <a:solidFill>
                  <a:srgbClr val="FF0000"/>
                </a:solidFill>
                <a:cs typeface="Times New Roman" panose="02020603050405020304" pitchFamily="18" charset="0"/>
              </a:rPr>
              <a:t>14</a:t>
            </a:r>
            <a:r>
              <a:rPr lang="en-US" altLang="ja-JP" sz="1400" i="1" dirty="0">
                <a:solidFill>
                  <a:srgbClr val="FF0000"/>
                </a:solidFill>
                <a:cs typeface="Times New Roman" panose="02020603050405020304" pitchFamily="18" charset="0"/>
              </a:rPr>
              <a:t> (2011) H197)</a:t>
            </a:r>
          </a:p>
          <a:p>
            <a:pPr fontAlgn="base">
              <a:spcBef>
                <a:spcPct val="0"/>
              </a:spcBef>
              <a:spcAft>
                <a:spcPct val="0"/>
              </a:spcAft>
              <a:buFontTx/>
              <a:buNone/>
            </a:pPr>
            <a:r>
              <a:rPr lang="en-US" altLang="ja-JP" sz="2400" b="1" dirty="0">
                <a:solidFill>
                  <a:srgbClr val="FF0000"/>
                </a:solidFill>
                <a:cs typeface="Times New Roman" panose="02020603050405020304" pitchFamily="18" charset="0"/>
              </a:rPr>
              <a:t>2011</a:t>
            </a:r>
            <a:r>
              <a:rPr lang="ja-JP" altLang="en-US" sz="2400" b="1" dirty="0">
                <a:solidFill>
                  <a:srgbClr val="FF0000"/>
                </a:solidFill>
                <a:cs typeface="Times New Roman" panose="02020603050405020304" pitchFamily="18" charset="0"/>
              </a:rPr>
              <a:t>　過剰酸素の効果</a:t>
            </a: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(APL </a:t>
            </a:r>
            <a:r>
              <a:rPr lang="en-US" altLang="ja-JP" sz="1400" b="1" i="1" dirty="0">
                <a:solidFill>
                  <a:srgbClr val="FF0000"/>
                </a:solidFill>
                <a:cs typeface="Times New Roman" panose="02020603050405020304" pitchFamily="18" charset="0"/>
              </a:rPr>
              <a:t>99</a:t>
            </a:r>
            <a:r>
              <a:rPr lang="en-US" altLang="ja-JP" sz="1400" i="1" dirty="0">
                <a:solidFill>
                  <a:srgbClr val="FF0000"/>
                </a:solidFill>
                <a:cs typeface="Times New Roman" panose="02020603050405020304" pitchFamily="18" charset="0"/>
              </a:rPr>
              <a:t> (2011) 093507)</a:t>
            </a:r>
          </a:p>
          <a:p>
            <a:pPr fontAlgn="base">
              <a:spcBef>
                <a:spcPct val="0"/>
              </a:spcBef>
              <a:spcAft>
                <a:spcPct val="0"/>
              </a:spcAft>
              <a:buFontTx/>
              <a:buNone/>
            </a:pPr>
            <a:r>
              <a:rPr lang="en-US" altLang="ja-JP" sz="2400" b="1" dirty="0">
                <a:solidFill>
                  <a:srgbClr val="FF0000"/>
                </a:solidFill>
                <a:cs typeface="Times New Roman" panose="02020603050405020304" pitchFamily="18" charset="0"/>
              </a:rPr>
              <a:t>2012</a:t>
            </a:r>
            <a:r>
              <a:rPr lang="ja-JP" altLang="en-US" sz="2400" b="1" dirty="0">
                <a:solidFill>
                  <a:srgbClr val="FF0000"/>
                </a:solidFill>
                <a:cs typeface="Times New Roman" panose="02020603050405020304" pitchFamily="18" charset="0"/>
              </a:rPr>
              <a:t>　水素効果、拡散係数</a:t>
            </a: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(ESL submitted in 2012)</a:t>
            </a:r>
          </a:p>
        </p:txBody>
      </p:sp>
    </p:spTree>
    <p:extLst>
      <p:ext uri="{BB962C8B-B14F-4D97-AF65-F5344CB8AC3E}">
        <p14:creationId xmlns:p14="http://schemas.microsoft.com/office/powerpoint/2010/main" val="1745329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p:cNvSpPr>
            <a:spLocks noGrp="1" noChangeArrowheads="1"/>
          </p:cNvSpPr>
          <p:nvPr>
            <p:ph type="title" idx="4294967295"/>
          </p:nvPr>
        </p:nvSpPr>
        <p:spPr>
          <a:xfrm>
            <a:off x="-11113" y="0"/>
            <a:ext cx="9144001" cy="584200"/>
          </a:xfrm>
        </p:spPr>
        <p:txBody>
          <a:bodyPr/>
          <a:lstStyle/>
          <a:p>
            <a:pPr>
              <a:defRPr/>
            </a:pPr>
            <a:r>
              <a:rPr lang="ja-JP" altLang="en-US" sz="3600" b="1" kern="1200" dirty="0" smtClean="0">
                <a:solidFill>
                  <a:srgbClr val="0000FF"/>
                </a:solidFill>
                <a:cs typeface="+mn-cs"/>
              </a:rPr>
              <a:t>私たちは何をやっていたか： 熱処理効果</a:t>
            </a:r>
            <a:endParaRPr lang="en-US" altLang="ja-JP" sz="3600" b="1" kern="1200" dirty="0">
              <a:solidFill>
                <a:srgbClr val="0000FF"/>
              </a:solidFill>
              <a:cs typeface="+mn-cs"/>
            </a:endParaRPr>
          </a:p>
        </p:txBody>
      </p:sp>
      <p:sp>
        <p:nvSpPr>
          <p:cNvPr id="45059" name="テキスト ボックス 1"/>
          <p:cNvSpPr txBox="1">
            <a:spLocks noChangeArrowheads="1"/>
          </p:cNvSpPr>
          <p:nvPr/>
        </p:nvSpPr>
        <p:spPr bwMode="auto">
          <a:xfrm>
            <a:off x="508000" y="1296988"/>
            <a:ext cx="8636000" cy="401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ts val="600"/>
              </a:spcBef>
              <a:spcAft>
                <a:spcPct val="0"/>
              </a:spcAft>
              <a:buFontTx/>
              <a:buNone/>
            </a:pPr>
            <a:r>
              <a:rPr lang="en-US" altLang="ja-JP" sz="2400" dirty="0" smtClean="0">
                <a:cs typeface="Times New Roman" panose="02020603050405020304" pitchFamily="18" charset="0"/>
              </a:rPr>
              <a:t>2005</a:t>
            </a:r>
            <a:r>
              <a:rPr lang="ja-JP" altLang="en-US" sz="2400" dirty="0">
                <a:cs typeface="Times New Roman" panose="02020603050405020304" pitchFamily="18" charset="0"/>
              </a:rPr>
              <a:t>　電子ペーパー</a:t>
            </a:r>
            <a:r>
              <a:rPr lang="en-US" altLang="ja-JP" sz="2400" dirty="0">
                <a:cs typeface="Times New Roman" panose="02020603050405020304" pitchFamily="18" charset="0"/>
              </a:rPr>
              <a:t>, 180</a:t>
            </a:r>
            <a:r>
              <a:rPr lang="en-US" altLang="ja-JP" sz="2400" baseline="30000" dirty="0">
                <a:cs typeface="Times New Roman" panose="02020603050405020304" pitchFamily="18" charset="0"/>
              </a:rPr>
              <a:t>o</a:t>
            </a:r>
            <a:r>
              <a:rPr lang="en-US" altLang="ja-JP" sz="2400" dirty="0">
                <a:cs typeface="Times New Roman" panose="02020603050405020304" pitchFamily="18" charset="0"/>
              </a:rPr>
              <a:t>C</a:t>
            </a:r>
            <a:r>
              <a:rPr lang="ja-JP" altLang="en-US" sz="2400" dirty="0">
                <a:cs typeface="Times New Roman" panose="02020603050405020304" pitchFamily="18" charset="0"/>
              </a:rPr>
              <a:t>で</a:t>
            </a:r>
            <a:r>
              <a:rPr lang="en-US" altLang="ja-JP" sz="2400" dirty="0">
                <a:cs typeface="Times New Roman" panose="02020603050405020304" pitchFamily="18" charset="0"/>
              </a:rPr>
              <a:t>Ag</a:t>
            </a:r>
            <a:r>
              <a:rPr lang="ja-JP" altLang="en-US" sz="2400" dirty="0">
                <a:cs typeface="Times New Roman" panose="02020603050405020304" pitchFamily="18" charset="0"/>
              </a:rPr>
              <a:t>ペーストを乾燥</a:t>
            </a:r>
            <a:r>
              <a:rPr lang="ja-JP" altLang="en-US" sz="1400" i="1" dirty="0">
                <a:cs typeface="Times New Roman" panose="02020603050405020304" pitchFamily="18" charset="0"/>
              </a:rPr>
              <a:t> </a:t>
            </a:r>
            <a:r>
              <a:rPr lang="en-US" altLang="ja-JP" sz="1400" i="1" dirty="0">
                <a:cs typeface="Times New Roman" panose="02020603050405020304" pitchFamily="18" charset="0"/>
              </a:rPr>
              <a:t>(IDW’05, 845)</a:t>
            </a:r>
          </a:p>
          <a:p>
            <a:pPr fontAlgn="base">
              <a:spcBef>
                <a:spcPts val="600"/>
              </a:spcBef>
              <a:spcAft>
                <a:spcPct val="0"/>
              </a:spcAft>
              <a:buFontTx/>
              <a:buNone/>
            </a:pPr>
            <a:r>
              <a:rPr lang="en-US" altLang="ja-JP" sz="2400" dirty="0">
                <a:cs typeface="Times New Roman" panose="02020603050405020304" pitchFamily="18" charset="0"/>
              </a:rPr>
              <a:t>2006</a:t>
            </a:r>
            <a:r>
              <a:rPr lang="ja-JP" altLang="en-US" sz="2400" dirty="0">
                <a:cs typeface="Times New Roman" panose="02020603050405020304" pitchFamily="18" charset="0"/>
              </a:rPr>
              <a:t>　カラー電子ペーパー、室温で</a:t>
            </a:r>
            <a:r>
              <a:rPr lang="en-US" altLang="ja-JP" sz="2400" dirty="0">
                <a:cs typeface="Times New Roman" panose="02020603050405020304" pitchFamily="18" charset="0"/>
              </a:rPr>
              <a:t>CF</a:t>
            </a:r>
            <a:r>
              <a:rPr lang="ja-JP" altLang="en-US" sz="2400" dirty="0">
                <a:cs typeface="Times New Roman" panose="02020603050405020304" pitchFamily="18" charset="0"/>
              </a:rPr>
              <a:t>上に</a:t>
            </a:r>
            <a:r>
              <a:rPr lang="en-US" altLang="ja-JP" sz="2400" dirty="0">
                <a:cs typeface="Times New Roman" panose="02020603050405020304" pitchFamily="18" charset="0"/>
              </a:rPr>
              <a:t>TFT</a:t>
            </a:r>
            <a:r>
              <a:rPr lang="ja-JP" altLang="en-US" sz="2400" dirty="0">
                <a:cs typeface="Times New Roman" panose="02020603050405020304" pitchFamily="18" charset="0"/>
              </a:rPr>
              <a:t>を作製</a:t>
            </a:r>
            <a:r>
              <a:rPr lang="ja-JP" altLang="en-US" sz="1400" i="1" dirty="0">
                <a:cs typeface="Times New Roman" panose="02020603050405020304" pitchFamily="18" charset="0"/>
              </a:rPr>
              <a:t> </a:t>
            </a:r>
            <a:r>
              <a:rPr lang="en-US" altLang="ja-JP" sz="1400" i="1" dirty="0">
                <a:cs typeface="Times New Roman" panose="02020603050405020304" pitchFamily="18" charset="0"/>
              </a:rPr>
              <a:t>(IDW’06,</a:t>
            </a:r>
            <a:r>
              <a:rPr lang="ja-JP" altLang="en-US" sz="1400" i="1" dirty="0">
                <a:cs typeface="Times New Roman" panose="02020603050405020304" pitchFamily="18" charset="0"/>
              </a:rPr>
              <a:t> </a:t>
            </a:r>
            <a:r>
              <a:rPr lang="en-US" altLang="ja-JP" sz="1400" i="1" dirty="0">
                <a:cs typeface="Times New Roman" panose="02020603050405020304" pitchFamily="18" charset="0"/>
              </a:rPr>
              <a:t>585)</a:t>
            </a:r>
          </a:p>
          <a:p>
            <a:pPr fontAlgn="base">
              <a:spcBef>
                <a:spcPts val="600"/>
              </a:spcBef>
              <a:spcAft>
                <a:spcPct val="0"/>
              </a:spcAft>
              <a:buFontTx/>
              <a:buNone/>
            </a:pPr>
            <a:r>
              <a:rPr lang="en-US" altLang="ja-JP" sz="2400" dirty="0">
                <a:cs typeface="Times New Roman" panose="02020603050405020304" pitchFamily="18" charset="0"/>
              </a:rPr>
              <a:t>2006</a:t>
            </a:r>
            <a:r>
              <a:rPr lang="ja-JP" altLang="en-US" sz="2400" dirty="0">
                <a:cs typeface="Times New Roman" panose="02020603050405020304" pitchFamily="18" charset="0"/>
              </a:rPr>
              <a:t>　</a:t>
            </a:r>
            <a:r>
              <a:rPr lang="en-US" altLang="ja-JP" sz="2400" dirty="0">
                <a:cs typeface="Times New Roman" panose="02020603050405020304" pitchFamily="18" charset="0"/>
              </a:rPr>
              <a:t>OLED</a:t>
            </a:r>
            <a:r>
              <a:rPr lang="ja-JP" altLang="en-US" sz="2400" dirty="0">
                <a:cs typeface="Times New Roman" panose="02020603050405020304" pitchFamily="18" charset="0"/>
              </a:rPr>
              <a:t>で</a:t>
            </a:r>
            <a:r>
              <a:rPr lang="en-US" altLang="ja-JP" sz="2400" dirty="0" err="1">
                <a:cs typeface="Times New Roman" panose="02020603050405020304" pitchFamily="18" charset="0"/>
              </a:rPr>
              <a:t>SiN</a:t>
            </a:r>
            <a:r>
              <a:rPr lang="en-US" altLang="ja-JP" sz="2400" i="1" baseline="-25000" dirty="0" err="1">
                <a:cs typeface="Times New Roman" panose="02020603050405020304" pitchFamily="18" charset="0"/>
              </a:rPr>
              <a:t>x</a:t>
            </a:r>
            <a:r>
              <a:rPr lang="en-US" altLang="ja-JP" sz="2400" dirty="0">
                <a:cs typeface="Times New Roman" panose="02020603050405020304" pitchFamily="18" charset="0"/>
              </a:rPr>
              <a:t>/SiO</a:t>
            </a:r>
            <a:r>
              <a:rPr lang="en-US" altLang="ja-JP" sz="2400" baseline="-25000" dirty="0">
                <a:cs typeface="Times New Roman" panose="02020603050405020304" pitchFamily="18" charset="0"/>
              </a:rPr>
              <a:t>2</a:t>
            </a:r>
            <a:r>
              <a:rPr lang="ja-JP" altLang="en-US" sz="2400" dirty="0">
                <a:cs typeface="Times New Roman" panose="02020603050405020304" pitchFamily="18" charset="0"/>
              </a:rPr>
              <a:t> </a:t>
            </a:r>
            <a:r>
              <a:rPr lang="en-US" altLang="ja-JP" sz="2400" dirty="0">
                <a:cs typeface="Times New Roman" panose="02020603050405020304" pitchFamily="18" charset="0"/>
              </a:rPr>
              <a:t>top</a:t>
            </a:r>
            <a:r>
              <a:rPr lang="ja-JP" altLang="en-US" sz="2400" dirty="0">
                <a:cs typeface="Times New Roman" panose="02020603050405020304" pitchFamily="18" charset="0"/>
              </a:rPr>
              <a:t> </a:t>
            </a:r>
            <a:r>
              <a:rPr lang="en-US" altLang="ja-JP" sz="2400" dirty="0">
                <a:cs typeface="Times New Roman" panose="02020603050405020304" pitchFamily="18" charset="0"/>
              </a:rPr>
              <a:t>gate</a:t>
            </a:r>
            <a:r>
              <a:rPr lang="ja-JP" altLang="en-US" sz="2400" dirty="0">
                <a:cs typeface="Times New Roman" panose="02020603050405020304" pitchFamily="18" charset="0"/>
              </a:rPr>
              <a:t>を</a:t>
            </a:r>
            <a:r>
              <a:rPr lang="en-US" altLang="ja-JP" sz="2400" dirty="0">
                <a:cs typeface="Times New Roman" panose="02020603050405020304" pitchFamily="18" charset="0"/>
              </a:rPr>
              <a:t>300/350</a:t>
            </a:r>
            <a:r>
              <a:rPr lang="en-US" altLang="ja-JP" sz="2400" baseline="30000" dirty="0">
                <a:cs typeface="Times New Roman" panose="02020603050405020304" pitchFamily="18" charset="0"/>
              </a:rPr>
              <a:t>o</a:t>
            </a:r>
            <a:r>
              <a:rPr lang="en-US" altLang="ja-JP" sz="2400" dirty="0">
                <a:cs typeface="Times New Roman" panose="02020603050405020304" pitchFamily="18" charset="0"/>
              </a:rPr>
              <a:t>C</a:t>
            </a:r>
            <a:r>
              <a:rPr lang="ja-JP" altLang="en-US" sz="2400" dirty="0">
                <a:cs typeface="Times New Roman" panose="02020603050405020304" pitchFamily="18" charset="0"/>
              </a:rPr>
              <a:t>で作製</a:t>
            </a:r>
            <a:r>
              <a:rPr lang="ja-JP" altLang="en-US" sz="1400" i="1" dirty="0">
                <a:cs typeface="Times New Roman" panose="02020603050405020304" pitchFamily="18" charset="0"/>
              </a:rPr>
              <a:t> </a:t>
            </a:r>
            <a:r>
              <a:rPr lang="en-US" altLang="ja-JP" sz="1400" i="1" dirty="0">
                <a:cs typeface="Times New Roman" panose="02020603050405020304" pitchFamily="18" charset="0"/>
              </a:rPr>
              <a:t>(IDW’06,</a:t>
            </a:r>
            <a:r>
              <a:rPr lang="ja-JP" altLang="en-US" sz="1400" i="1" dirty="0">
                <a:cs typeface="Times New Roman" panose="02020603050405020304" pitchFamily="18" charset="0"/>
              </a:rPr>
              <a:t> </a:t>
            </a:r>
            <a:r>
              <a:rPr lang="en-US" altLang="ja-JP" sz="1400" i="1" dirty="0">
                <a:cs typeface="Times New Roman" panose="02020603050405020304" pitchFamily="18" charset="0"/>
              </a:rPr>
              <a:t>663)</a:t>
            </a:r>
          </a:p>
          <a:p>
            <a:pPr fontAlgn="base">
              <a:spcBef>
                <a:spcPts val="600"/>
              </a:spcBef>
              <a:spcAft>
                <a:spcPct val="0"/>
              </a:spcAft>
              <a:buFontTx/>
              <a:buNone/>
            </a:pPr>
            <a:r>
              <a:rPr lang="en-US" altLang="ja-JP" sz="2400" dirty="0">
                <a:cs typeface="Times New Roman" panose="02020603050405020304" pitchFamily="18" charset="0"/>
              </a:rPr>
              <a:t>2007</a:t>
            </a:r>
            <a:r>
              <a:rPr lang="ja-JP" altLang="en-US" sz="2400" dirty="0">
                <a:cs typeface="Times New Roman" panose="02020603050405020304" pitchFamily="18" charset="0"/>
              </a:rPr>
              <a:t>　</a:t>
            </a:r>
            <a:r>
              <a:rPr lang="en-US" altLang="ja-JP" sz="2400" dirty="0">
                <a:cs typeface="Times New Roman" panose="02020603050405020304" pitchFamily="18" charset="0"/>
              </a:rPr>
              <a:t>Flex. OLED</a:t>
            </a:r>
            <a:r>
              <a:rPr lang="ja-JP" altLang="en-US" sz="2400" dirty="0">
                <a:cs typeface="Times New Roman" panose="02020603050405020304" pitchFamily="18" charset="0"/>
              </a:rPr>
              <a:t>で</a:t>
            </a:r>
            <a:r>
              <a:rPr lang="en-US" altLang="ja-JP" sz="2400" dirty="0">
                <a:cs typeface="Times New Roman" panose="02020603050405020304" pitchFamily="18" charset="0"/>
              </a:rPr>
              <a:t>SiO</a:t>
            </a:r>
            <a:r>
              <a:rPr lang="en-US" altLang="ja-JP" sz="2400" baseline="-25000" dirty="0">
                <a:cs typeface="Times New Roman" panose="02020603050405020304" pitchFamily="18" charset="0"/>
              </a:rPr>
              <a:t>2</a:t>
            </a:r>
            <a:r>
              <a:rPr lang="ja-JP" altLang="en-US" sz="2400" dirty="0">
                <a:cs typeface="Times New Roman" panose="02020603050405020304" pitchFamily="18" charset="0"/>
              </a:rPr>
              <a:t> </a:t>
            </a:r>
            <a:r>
              <a:rPr lang="en-US" altLang="ja-JP" sz="2400" dirty="0">
                <a:cs typeface="Times New Roman" panose="02020603050405020304" pitchFamily="18" charset="0"/>
              </a:rPr>
              <a:t>top</a:t>
            </a:r>
            <a:r>
              <a:rPr lang="ja-JP" altLang="en-US" sz="2400" dirty="0">
                <a:cs typeface="Times New Roman" panose="02020603050405020304" pitchFamily="18" charset="0"/>
              </a:rPr>
              <a:t> </a:t>
            </a:r>
            <a:r>
              <a:rPr lang="en-US" altLang="ja-JP" sz="2400" dirty="0">
                <a:cs typeface="Times New Roman" panose="02020603050405020304" pitchFamily="18" charset="0"/>
              </a:rPr>
              <a:t>gate</a:t>
            </a:r>
            <a:r>
              <a:rPr lang="ja-JP" altLang="en-US" sz="2400" dirty="0">
                <a:cs typeface="Times New Roman" panose="02020603050405020304" pitchFamily="18" charset="0"/>
              </a:rPr>
              <a:t>を</a:t>
            </a:r>
            <a:r>
              <a:rPr lang="en-US" altLang="ja-JP" sz="2400" dirty="0">
                <a:cs typeface="Times New Roman" panose="02020603050405020304" pitchFamily="18" charset="0"/>
              </a:rPr>
              <a:t>300</a:t>
            </a:r>
            <a:r>
              <a:rPr lang="en-US" altLang="ja-JP" sz="2400" baseline="30000" dirty="0">
                <a:cs typeface="Times New Roman" panose="02020603050405020304" pitchFamily="18" charset="0"/>
              </a:rPr>
              <a:t>o</a:t>
            </a:r>
            <a:r>
              <a:rPr lang="en-US" altLang="ja-JP" sz="2400" dirty="0">
                <a:cs typeface="Times New Roman" panose="02020603050405020304" pitchFamily="18" charset="0"/>
              </a:rPr>
              <a:t>C</a:t>
            </a:r>
            <a:r>
              <a:rPr lang="ja-JP" altLang="en-US" sz="2400" dirty="0">
                <a:cs typeface="Times New Roman" panose="02020603050405020304" pitchFamily="18" charset="0"/>
              </a:rPr>
              <a:t>で作製</a:t>
            </a:r>
            <a:r>
              <a:rPr lang="ja-JP" altLang="en-US" sz="1400" i="1" dirty="0">
                <a:cs typeface="Times New Roman" panose="02020603050405020304" pitchFamily="18" charset="0"/>
              </a:rPr>
              <a:t> </a:t>
            </a:r>
            <a:r>
              <a:rPr lang="en-US" altLang="ja-JP" sz="1400" i="1" dirty="0">
                <a:cs typeface="Times New Roman" panose="02020603050405020304" pitchFamily="18" charset="0"/>
              </a:rPr>
              <a:t>(IMID2007,</a:t>
            </a:r>
            <a:r>
              <a:rPr lang="ja-JP" altLang="en-US" sz="1400" i="1" dirty="0">
                <a:cs typeface="Times New Roman" panose="02020603050405020304" pitchFamily="18" charset="0"/>
              </a:rPr>
              <a:t> </a:t>
            </a:r>
            <a:r>
              <a:rPr lang="en-US" altLang="ja-JP" sz="1400" i="1" dirty="0">
                <a:cs typeface="Times New Roman" panose="02020603050405020304" pitchFamily="18" charset="0"/>
              </a:rPr>
              <a:t>9-1)</a:t>
            </a:r>
          </a:p>
          <a:p>
            <a:pPr fontAlgn="base">
              <a:spcBef>
                <a:spcPts val="600"/>
              </a:spcBef>
              <a:spcAft>
                <a:spcPct val="0"/>
              </a:spcAft>
              <a:buFontTx/>
              <a:buNone/>
            </a:pPr>
            <a:r>
              <a:rPr lang="en-US" altLang="ja-JP" sz="2400" b="1" dirty="0">
                <a:solidFill>
                  <a:srgbClr val="FF0000"/>
                </a:solidFill>
                <a:cs typeface="Times New Roman" panose="02020603050405020304" pitchFamily="18" charset="0"/>
              </a:rPr>
              <a:t>2008</a:t>
            </a:r>
            <a:r>
              <a:rPr lang="ja-JP" altLang="en-US" sz="2400" b="1" dirty="0">
                <a:solidFill>
                  <a:srgbClr val="FF0000"/>
                </a:solidFill>
                <a:cs typeface="Times New Roman" panose="02020603050405020304" pitchFamily="18" charset="0"/>
              </a:rPr>
              <a:t>　湿潤酸素処理 </a:t>
            </a:r>
            <a:r>
              <a:rPr lang="en-US" altLang="ja-JP" sz="2400" b="1" dirty="0">
                <a:solidFill>
                  <a:srgbClr val="FF0000"/>
                </a:solidFill>
                <a:cs typeface="Times New Roman" panose="02020603050405020304" pitchFamily="18" charset="0"/>
              </a:rPr>
              <a:t>(</a:t>
            </a:r>
            <a:r>
              <a:rPr lang="ja-JP" altLang="en-US" sz="2400" b="1" dirty="0">
                <a:solidFill>
                  <a:srgbClr val="FF0000"/>
                </a:solidFill>
                <a:cs typeface="Times New Roman" panose="02020603050405020304" pitchFamily="18" charset="0"/>
              </a:rPr>
              <a:t>非熱処理</a:t>
            </a:r>
            <a:r>
              <a:rPr lang="en-US" altLang="ja-JP" sz="2400" b="1" dirty="0">
                <a:solidFill>
                  <a:srgbClr val="FF0000"/>
                </a:solidFill>
                <a:cs typeface="Times New Roman" panose="02020603050405020304" pitchFamily="18" charset="0"/>
              </a:rPr>
              <a:t>/</a:t>
            </a:r>
            <a:r>
              <a:rPr lang="ja-JP" altLang="en-US" sz="2400" b="1" dirty="0">
                <a:solidFill>
                  <a:srgbClr val="FF0000"/>
                </a:solidFill>
                <a:cs typeface="Times New Roman" panose="02020603050405020304" pitchFamily="18" charset="0"/>
              </a:rPr>
              <a:t>熱処理、</a:t>
            </a:r>
            <a:r>
              <a:rPr lang="en-US" altLang="ja-JP" sz="2400" b="1" dirty="0">
                <a:solidFill>
                  <a:srgbClr val="FF0000"/>
                </a:solidFill>
                <a:cs typeface="Times New Roman" panose="02020603050405020304" pitchFamily="18" charset="0"/>
              </a:rPr>
              <a:t>HQ/LQ</a:t>
            </a:r>
            <a:r>
              <a:rPr lang="ja-JP" altLang="en-US" sz="2400" b="1" dirty="0" err="1">
                <a:solidFill>
                  <a:srgbClr val="FF0000"/>
                </a:solidFill>
                <a:cs typeface="Times New Roman" panose="02020603050405020304" pitchFamily="18" charset="0"/>
              </a:rPr>
              <a:t>での</a:t>
            </a:r>
            <a:r>
              <a:rPr lang="ja-JP" altLang="en-US" sz="2400" b="1" dirty="0">
                <a:solidFill>
                  <a:srgbClr val="FF0000"/>
                </a:solidFill>
                <a:cs typeface="Times New Roman" panose="02020603050405020304" pitchFamily="18" charset="0"/>
              </a:rPr>
              <a:t>比較</a:t>
            </a:r>
            <a:r>
              <a:rPr lang="en-US" altLang="ja-JP" sz="2400" b="1" dirty="0">
                <a:solidFill>
                  <a:srgbClr val="FF0000"/>
                </a:solidFill>
                <a:cs typeface="Times New Roman" panose="02020603050405020304" pitchFamily="18" charset="0"/>
              </a:rPr>
              <a:t>)</a:t>
            </a:r>
            <a:br>
              <a:rPr lang="en-US" altLang="ja-JP" sz="2400" b="1" dirty="0">
                <a:solidFill>
                  <a:srgbClr val="FF0000"/>
                </a:solidFill>
                <a:cs typeface="Times New Roman" panose="02020603050405020304" pitchFamily="18" charset="0"/>
              </a:rPr>
            </a:br>
            <a:r>
              <a:rPr lang="en-US" altLang="ja-JP" sz="1400" i="1" dirty="0">
                <a:solidFill>
                  <a:srgbClr val="000000"/>
                </a:solidFill>
                <a:cs typeface="Times New Roman" panose="02020603050405020304" pitchFamily="18" charset="0"/>
              </a:rPr>
              <a:t> </a:t>
            </a:r>
            <a:r>
              <a:rPr lang="ja-JP" altLang="en-US" sz="1400" i="1" dirty="0">
                <a:solidFill>
                  <a:srgbClr val="000000"/>
                </a:solidFill>
                <a:cs typeface="Times New Roman" panose="02020603050405020304" pitchFamily="18" charset="0"/>
              </a:rPr>
              <a:t>          </a:t>
            </a:r>
            <a:r>
              <a:rPr lang="en-US" altLang="ja-JP" sz="1400" i="1" dirty="0">
                <a:solidFill>
                  <a:srgbClr val="000000"/>
                </a:solidFill>
                <a:cs typeface="Times New Roman" panose="02020603050405020304" pitchFamily="18" charset="0"/>
              </a:rPr>
              <a:t>(APL </a:t>
            </a:r>
            <a:r>
              <a:rPr lang="en-US" altLang="ja-JP" sz="1400" b="1" i="1" dirty="0">
                <a:solidFill>
                  <a:srgbClr val="000000"/>
                </a:solidFill>
                <a:cs typeface="Times New Roman" panose="02020603050405020304" pitchFamily="18" charset="0"/>
              </a:rPr>
              <a:t>93</a:t>
            </a:r>
            <a:r>
              <a:rPr lang="en-US" altLang="ja-JP" sz="1400" i="1" dirty="0">
                <a:solidFill>
                  <a:srgbClr val="000000"/>
                </a:solidFill>
                <a:cs typeface="Times New Roman" panose="02020603050405020304" pitchFamily="18" charset="0"/>
              </a:rPr>
              <a:t> (2008) 192107)</a:t>
            </a:r>
          </a:p>
          <a:p>
            <a:pPr fontAlgn="base">
              <a:spcBef>
                <a:spcPts val="600"/>
              </a:spcBef>
              <a:spcAft>
                <a:spcPct val="0"/>
              </a:spcAft>
              <a:buFontTx/>
              <a:buNone/>
            </a:pPr>
            <a:r>
              <a:rPr lang="en-US" altLang="ja-JP" sz="2400" b="1" dirty="0">
                <a:solidFill>
                  <a:srgbClr val="FF0000"/>
                </a:solidFill>
                <a:cs typeface="Times New Roman" panose="02020603050405020304" pitchFamily="18" charset="0"/>
              </a:rPr>
              <a:t>2010</a:t>
            </a:r>
            <a:r>
              <a:rPr lang="ja-JP" altLang="en-US" sz="2400" b="1" dirty="0">
                <a:solidFill>
                  <a:srgbClr val="FF0000"/>
                </a:solidFill>
                <a:cs typeface="Times New Roman" panose="02020603050405020304" pitchFamily="18" charset="0"/>
              </a:rPr>
              <a:t>　低温熱処理効果 </a:t>
            </a:r>
            <a:r>
              <a:rPr lang="en-US" altLang="ja-JP" sz="1400" i="1" dirty="0">
                <a:solidFill>
                  <a:srgbClr val="FF0000"/>
                </a:solidFill>
                <a:cs typeface="Times New Roman" panose="02020603050405020304" pitchFamily="18" charset="0"/>
              </a:rPr>
              <a:t>(TSF </a:t>
            </a:r>
            <a:r>
              <a:rPr lang="en-US" altLang="ja-JP" sz="1400" b="1" i="1" dirty="0">
                <a:solidFill>
                  <a:srgbClr val="FF0000"/>
                </a:solidFill>
                <a:cs typeface="Times New Roman" panose="02020603050405020304" pitchFamily="18" charset="0"/>
              </a:rPr>
              <a:t>518</a:t>
            </a:r>
            <a:r>
              <a:rPr lang="en-US" altLang="ja-JP" sz="1400" i="1" dirty="0">
                <a:solidFill>
                  <a:srgbClr val="FF0000"/>
                </a:solidFill>
                <a:cs typeface="Times New Roman" panose="02020603050405020304" pitchFamily="18" charset="0"/>
              </a:rPr>
              <a:t> (2010) 3017)</a:t>
            </a:r>
          </a:p>
          <a:p>
            <a:pPr fontAlgn="base">
              <a:spcBef>
                <a:spcPts val="600"/>
              </a:spcBef>
              <a:spcAft>
                <a:spcPct val="0"/>
              </a:spcAft>
              <a:buFontTx/>
              <a:buNone/>
            </a:pPr>
            <a:r>
              <a:rPr lang="en-US" altLang="ja-JP" sz="2400" b="1" dirty="0">
                <a:solidFill>
                  <a:srgbClr val="FF0000"/>
                </a:solidFill>
                <a:cs typeface="Times New Roman" panose="02020603050405020304" pitchFamily="18" charset="0"/>
              </a:rPr>
              <a:t>2011</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O</a:t>
            </a:r>
            <a:r>
              <a:rPr lang="en-US" altLang="ja-JP" sz="2400" b="1" baseline="-25000" dirty="0">
                <a:solidFill>
                  <a:srgbClr val="FF0000"/>
                </a:solidFill>
                <a:cs typeface="Times New Roman" panose="02020603050405020304" pitchFamily="18" charset="0"/>
              </a:rPr>
              <a:t>3</a:t>
            </a:r>
            <a:r>
              <a:rPr lang="ja-JP" altLang="en-US" sz="2400" b="1" dirty="0">
                <a:solidFill>
                  <a:srgbClr val="FF0000"/>
                </a:solidFill>
                <a:cs typeface="Times New Roman" panose="02020603050405020304" pitchFamily="18" charset="0"/>
              </a:rPr>
              <a:t>熱処理効果、過剰酸素</a:t>
            </a: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
            </a:r>
            <a:br>
              <a:rPr lang="en-US" altLang="ja-JP" sz="1400" i="1" dirty="0">
                <a:solidFill>
                  <a:srgbClr val="FF0000"/>
                </a:solidFill>
                <a:cs typeface="Times New Roman" panose="02020603050405020304" pitchFamily="18" charset="0"/>
              </a:rPr>
            </a:br>
            <a:r>
              <a:rPr lang="ja-JP" altLang="en-US" sz="1400" i="1" dirty="0">
                <a:solidFill>
                  <a:srgbClr val="000000"/>
                </a:solidFill>
                <a:cs typeface="Times New Roman" panose="02020603050405020304" pitchFamily="18" charset="0"/>
              </a:rPr>
              <a:t>           </a:t>
            </a:r>
            <a:r>
              <a:rPr lang="en-US" altLang="ja-JP" sz="1400" i="1" dirty="0">
                <a:solidFill>
                  <a:srgbClr val="000000"/>
                </a:solidFill>
                <a:cs typeface="Times New Roman" panose="02020603050405020304" pitchFamily="18" charset="0"/>
              </a:rPr>
              <a:t>(APL </a:t>
            </a:r>
            <a:r>
              <a:rPr lang="en-US" altLang="ja-JP" sz="1400" b="1" i="1" dirty="0">
                <a:solidFill>
                  <a:srgbClr val="000000"/>
                </a:solidFill>
                <a:cs typeface="Times New Roman" panose="02020603050405020304" pitchFamily="18" charset="0"/>
              </a:rPr>
              <a:t>99</a:t>
            </a:r>
            <a:r>
              <a:rPr lang="en-US" altLang="ja-JP" sz="1400" i="1" dirty="0">
                <a:solidFill>
                  <a:srgbClr val="000000"/>
                </a:solidFill>
                <a:cs typeface="Times New Roman" panose="02020603050405020304" pitchFamily="18" charset="0"/>
              </a:rPr>
              <a:t> (2011) 093507; TSF </a:t>
            </a:r>
            <a:r>
              <a:rPr lang="en-US" altLang="ja-JP" sz="1400" b="1" i="1" dirty="0">
                <a:solidFill>
                  <a:srgbClr val="000000"/>
                </a:solidFill>
                <a:cs typeface="Times New Roman" panose="02020603050405020304" pitchFamily="18" charset="0"/>
              </a:rPr>
              <a:t>520</a:t>
            </a:r>
            <a:r>
              <a:rPr lang="en-US" altLang="ja-JP" sz="1400" i="1" dirty="0">
                <a:solidFill>
                  <a:srgbClr val="000000"/>
                </a:solidFill>
                <a:cs typeface="Times New Roman" panose="02020603050405020304" pitchFamily="18" charset="0"/>
              </a:rPr>
              <a:t> (2012) 3787; ESL submitted (2012))</a:t>
            </a:r>
          </a:p>
          <a:p>
            <a:pPr fontAlgn="base">
              <a:spcBef>
                <a:spcPts val="600"/>
              </a:spcBef>
              <a:spcAft>
                <a:spcPct val="0"/>
              </a:spcAft>
              <a:buFontTx/>
              <a:buNone/>
            </a:pPr>
            <a:r>
              <a:rPr lang="en-US" altLang="ja-JP" sz="2400" b="1" dirty="0">
                <a:solidFill>
                  <a:srgbClr val="FF0000"/>
                </a:solidFill>
                <a:cs typeface="Times New Roman" panose="02020603050405020304" pitchFamily="18" charset="0"/>
              </a:rPr>
              <a:t>2012</a:t>
            </a:r>
            <a:r>
              <a:rPr lang="ja-JP" altLang="en-US" sz="2400" b="1" dirty="0">
                <a:solidFill>
                  <a:srgbClr val="FF0000"/>
                </a:solidFill>
                <a:cs typeface="Times New Roman" panose="02020603050405020304" pitchFamily="18" charset="0"/>
              </a:rPr>
              <a:t>　高温構造緩和</a:t>
            </a: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(JAP </a:t>
            </a:r>
            <a:r>
              <a:rPr lang="en-US" altLang="ja-JP" sz="1400" b="1" i="1" dirty="0">
                <a:solidFill>
                  <a:srgbClr val="FF0000"/>
                </a:solidFill>
                <a:cs typeface="Times New Roman" panose="02020603050405020304" pitchFamily="18" charset="0"/>
              </a:rPr>
              <a:t>111</a:t>
            </a:r>
            <a:r>
              <a:rPr lang="en-US" altLang="ja-JP" sz="1400" i="1" dirty="0">
                <a:solidFill>
                  <a:srgbClr val="FF0000"/>
                </a:solidFill>
                <a:cs typeface="Times New Roman" panose="02020603050405020304" pitchFamily="18" charset="0"/>
              </a:rPr>
              <a:t> (2012) 073513</a:t>
            </a:r>
            <a:r>
              <a:rPr lang="en-US" altLang="ja-JP" sz="1400" i="1" dirty="0" smtClean="0">
                <a:solidFill>
                  <a:srgbClr val="FF0000"/>
                </a:solidFill>
                <a:cs typeface="Times New Roman" panose="02020603050405020304" pitchFamily="18" charset="0"/>
              </a:rPr>
              <a:t>)</a:t>
            </a:r>
            <a:endParaRPr lang="en-US" altLang="ja-JP" sz="1400" i="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329821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2302" y="891923"/>
            <a:ext cx="4251498" cy="241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796136" y="4185710"/>
            <a:ext cx="1806624" cy="136940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6">
            <a:graysc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51520" y="3501008"/>
            <a:ext cx="4806534"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タイトル 4"/>
          <p:cNvSpPr>
            <a:spLocks noGrp="1"/>
          </p:cNvSpPr>
          <p:nvPr>
            <p:ph type="ctrTitle"/>
          </p:nvPr>
        </p:nvSpPr>
        <p:spPr>
          <a:xfrm>
            <a:off x="0" y="0"/>
            <a:ext cx="9133842" cy="906539"/>
          </a:xfrm>
        </p:spPr>
        <p:txBody>
          <a:bodyPr>
            <a:normAutofit/>
          </a:bodyPr>
          <a:lstStyle/>
          <a:p>
            <a:r>
              <a:rPr kumimoji="1" lang="ja-JP" altLang="en-US" sz="3600" b="1" dirty="0" smtClean="0">
                <a:solidFill>
                  <a:srgbClr val="0000FF"/>
                </a:solidFill>
              </a:rPr>
              <a:t>超高解像度ディスプレイ</a:t>
            </a:r>
            <a:endParaRPr kumimoji="1" lang="ja-JP" altLang="en-US" sz="3600" b="1" dirty="0">
              <a:solidFill>
                <a:srgbClr val="0000FF"/>
              </a:solidFill>
            </a:endParaRPr>
          </a:p>
        </p:txBody>
      </p:sp>
      <p:sp>
        <p:nvSpPr>
          <p:cNvPr id="6" name="正方形/長方形 5"/>
          <p:cNvSpPr/>
          <p:nvPr/>
        </p:nvSpPr>
        <p:spPr>
          <a:xfrm>
            <a:off x="2209800" y="2098285"/>
            <a:ext cx="547688" cy="3448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8" name="直線コネクタ 7"/>
          <p:cNvCxnSpPr/>
          <p:nvPr/>
        </p:nvCxnSpPr>
        <p:spPr>
          <a:xfrm flipV="1">
            <a:off x="2757488" y="836712"/>
            <a:ext cx="1626851" cy="12615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2757488" y="2443163"/>
            <a:ext cx="1626851" cy="14178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6391275" y="5000625"/>
            <a:ext cx="741636" cy="4808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27" name="直線コネクタ 26"/>
          <p:cNvCxnSpPr/>
          <p:nvPr/>
        </p:nvCxnSpPr>
        <p:spPr>
          <a:xfrm flipH="1" flipV="1">
            <a:off x="5058054" y="3501008"/>
            <a:ext cx="1304524" cy="149961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5058054" y="5481498"/>
            <a:ext cx="1333222" cy="12598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384339" y="836712"/>
            <a:ext cx="4198169" cy="3058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正方形/長方形 18"/>
          <p:cNvSpPr/>
          <p:nvPr/>
        </p:nvSpPr>
        <p:spPr>
          <a:xfrm>
            <a:off x="6624220" y="2492818"/>
            <a:ext cx="1308200" cy="9438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20" name="直線コネクタ 19"/>
          <p:cNvCxnSpPr/>
          <p:nvPr/>
        </p:nvCxnSpPr>
        <p:spPr>
          <a:xfrm flipH="1">
            <a:off x="5796136" y="3436620"/>
            <a:ext cx="828084" cy="7490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H="1">
            <a:off x="7602760" y="3436620"/>
            <a:ext cx="329660" cy="7490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3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151299" y="5449326"/>
            <a:ext cx="1471569" cy="1177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正方形/長方形 37"/>
          <p:cNvSpPr/>
          <p:nvPr/>
        </p:nvSpPr>
        <p:spPr>
          <a:xfrm>
            <a:off x="1259632" y="6043339"/>
            <a:ext cx="504056" cy="6980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9" name="テキスト ボックス 10"/>
          <p:cNvSpPr txBox="1">
            <a:spLocks noChangeArrowheads="1"/>
          </p:cNvSpPr>
          <p:nvPr/>
        </p:nvSpPr>
        <p:spPr bwMode="auto">
          <a:xfrm>
            <a:off x="42302" y="370846"/>
            <a:ext cx="2038035"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1400" b="1" dirty="0" smtClean="0">
                <a:solidFill>
                  <a:srgbClr val="000000"/>
                </a:solidFill>
              </a:rPr>
              <a:t>AQUOS Pad SH-08E (7”,</a:t>
            </a:r>
            <a:r>
              <a:rPr lang="ja-JP" altLang="en-US" sz="1400" b="1" dirty="0" smtClean="0">
                <a:solidFill>
                  <a:srgbClr val="000000"/>
                </a:solidFill>
              </a:rPr>
              <a:t> </a:t>
            </a:r>
            <a:r>
              <a:rPr lang="en-US" altLang="ja-JP" sz="1400" b="1" dirty="0" smtClean="0">
                <a:solidFill>
                  <a:srgbClr val="000000"/>
                </a:solidFill>
              </a:rPr>
              <a:t>1,920</a:t>
            </a:r>
            <a:r>
              <a:rPr lang="en-US" altLang="ja-JP" sz="1400" b="1" dirty="0" smtClean="0">
                <a:solidFill>
                  <a:srgbClr val="000000"/>
                </a:solidFill>
                <a:sym typeface="Symbol"/>
              </a:rPr>
              <a:t></a:t>
            </a:r>
            <a:r>
              <a:rPr lang="en-US" altLang="ja-JP" sz="1400" b="1" dirty="0">
                <a:solidFill>
                  <a:srgbClr val="000000"/>
                </a:solidFill>
                <a:sym typeface="Symbol"/>
              </a:rPr>
              <a:t>1</a:t>
            </a:r>
            <a:r>
              <a:rPr lang="en-US" altLang="ja-JP" sz="1400" b="1" dirty="0" smtClean="0">
                <a:solidFill>
                  <a:srgbClr val="000000"/>
                </a:solidFill>
              </a:rPr>
              <a:t>,200)</a:t>
            </a:r>
            <a:endParaRPr lang="ja-JP" altLang="en-US" sz="1400" b="1" dirty="0">
              <a:solidFill>
                <a:srgbClr val="000000"/>
              </a:solidFill>
            </a:endParaRPr>
          </a:p>
        </p:txBody>
      </p:sp>
      <p:sp>
        <p:nvSpPr>
          <p:cNvPr id="4" name="テキスト ボックス 3"/>
          <p:cNvSpPr txBox="1"/>
          <p:nvPr/>
        </p:nvSpPr>
        <p:spPr>
          <a:xfrm>
            <a:off x="5508104" y="5877272"/>
            <a:ext cx="3488455" cy="646331"/>
          </a:xfrm>
          <a:prstGeom prst="rect">
            <a:avLst/>
          </a:prstGeom>
          <a:solidFill>
            <a:schemeClr val="bg1"/>
          </a:solidFill>
          <a:ln w="19050">
            <a:solidFill>
              <a:schemeClr val="tx1"/>
            </a:solidFill>
          </a:ln>
        </p:spPr>
        <p:txBody>
          <a:bodyPr wrap="none" rtlCol="0">
            <a:spAutoFit/>
          </a:bodyPr>
          <a:lstStyle/>
          <a:p>
            <a:r>
              <a:rPr lang="ja-JP" altLang="en-US" dirty="0">
                <a:solidFill>
                  <a:prstClr val="black"/>
                </a:solidFill>
                <a:latin typeface="Times New Roman" pitchFamily="18" charset="0"/>
                <a:cs typeface="Times New Roman" pitchFamily="18" charset="0"/>
              </a:rPr>
              <a:t>大文字 </a:t>
            </a:r>
            <a:r>
              <a:rPr lang="en-US" altLang="ja-JP" dirty="0">
                <a:solidFill>
                  <a:prstClr val="black"/>
                </a:solidFill>
                <a:latin typeface="Times New Roman" pitchFamily="18" charset="0"/>
                <a:cs typeface="Times New Roman" pitchFamily="18" charset="0"/>
              </a:rPr>
              <a:t>1.1 mm/323</a:t>
            </a:r>
            <a:r>
              <a:rPr lang="ja-JP" altLang="en-US">
                <a:solidFill>
                  <a:prstClr val="black"/>
                </a:solidFill>
                <a:latin typeface="Times New Roman" pitchFamily="18" charset="0"/>
                <a:cs typeface="Times New Roman" pitchFamily="18" charset="0"/>
              </a:rPr>
              <a:t> </a:t>
            </a:r>
            <a:r>
              <a:rPr lang="en-US" altLang="ja-JP">
                <a:solidFill>
                  <a:prstClr val="black"/>
                </a:solidFill>
                <a:latin typeface="Times New Roman" pitchFamily="18" charset="0"/>
                <a:cs typeface="Times New Roman" pitchFamily="18" charset="0"/>
              </a:rPr>
              <a:t>ppi</a:t>
            </a:r>
            <a:r>
              <a:rPr lang="en-US" altLang="ja-JP" dirty="0">
                <a:solidFill>
                  <a:prstClr val="black"/>
                </a:solidFill>
                <a:latin typeface="Times New Roman" pitchFamily="18" charset="0"/>
                <a:cs typeface="Times New Roman" pitchFamily="18" charset="0"/>
              </a:rPr>
              <a:t> = 14 pixels</a:t>
            </a:r>
          </a:p>
          <a:p>
            <a:r>
              <a:rPr lang="ja-JP" altLang="en-US" dirty="0">
                <a:solidFill>
                  <a:prstClr val="black"/>
                </a:solidFill>
                <a:latin typeface="Times New Roman" pitchFamily="18" charset="0"/>
                <a:cs typeface="Times New Roman" pitchFamily="18" charset="0"/>
              </a:rPr>
              <a:t>ルビ　   </a:t>
            </a:r>
            <a:r>
              <a:rPr lang="en-US" altLang="ja-JP" dirty="0">
                <a:solidFill>
                  <a:prstClr val="black"/>
                </a:solidFill>
                <a:latin typeface="Times New Roman" pitchFamily="18" charset="0"/>
                <a:cs typeface="Times New Roman" pitchFamily="18" charset="0"/>
              </a:rPr>
              <a:t>6</a:t>
            </a:r>
            <a:r>
              <a:rPr lang="ja-JP" altLang="en-US" dirty="0">
                <a:solidFill>
                  <a:prstClr val="black"/>
                </a:solidFill>
                <a:latin typeface="Times New Roman" pitchFamily="18" charset="0"/>
                <a:cs typeface="Times New Roman" pitchFamily="18" charset="0"/>
              </a:rPr>
              <a:t> </a:t>
            </a:r>
            <a:r>
              <a:rPr lang="en-US" altLang="ja-JP" dirty="0">
                <a:solidFill>
                  <a:prstClr val="black"/>
                </a:solidFill>
                <a:latin typeface="Times New Roman" pitchFamily="18" charset="0"/>
                <a:cs typeface="Times New Roman" pitchFamily="18" charset="0"/>
              </a:rPr>
              <a:t>pixels</a:t>
            </a:r>
            <a:endParaRPr lang="ja-JP" altLang="en-US" dirty="0">
              <a:solidFill>
                <a:prstClr val="black"/>
              </a:solidFill>
              <a:latin typeface="Times New Roman" pitchFamily="18" charset="0"/>
              <a:cs typeface="Times New Roman" pitchFamily="18" charset="0"/>
            </a:endParaRPr>
          </a:p>
        </p:txBody>
      </p:sp>
      <p:sp>
        <p:nvSpPr>
          <p:cNvPr id="22" name="テキスト ボックス 10"/>
          <p:cNvSpPr txBox="1">
            <a:spLocks noChangeArrowheads="1"/>
          </p:cNvSpPr>
          <p:nvPr/>
        </p:nvSpPr>
        <p:spPr bwMode="auto">
          <a:xfrm>
            <a:off x="6210178" y="3930625"/>
            <a:ext cx="1224136"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ja-JP" altLang="en-US" sz="1400" b="1" dirty="0" smtClean="0">
                <a:solidFill>
                  <a:srgbClr val="FF0000"/>
                </a:solidFill>
              </a:rPr>
              <a:t>ルーペで拡大</a:t>
            </a:r>
            <a:endParaRPr lang="ja-JP" altLang="en-US" sz="1400" b="1" dirty="0">
              <a:solidFill>
                <a:srgbClr val="FF0000"/>
              </a:solidFill>
            </a:endParaRPr>
          </a:p>
        </p:txBody>
      </p:sp>
      <p:sp>
        <p:nvSpPr>
          <p:cNvPr id="24" name="テキスト ボックス 10"/>
          <p:cNvSpPr txBox="1">
            <a:spLocks noChangeArrowheads="1"/>
          </p:cNvSpPr>
          <p:nvPr/>
        </p:nvSpPr>
        <p:spPr bwMode="auto">
          <a:xfrm>
            <a:off x="-36512" y="5301208"/>
            <a:ext cx="792088"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ja-JP" altLang="en-US" sz="1400" b="1" dirty="0" smtClean="0">
                <a:solidFill>
                  <a:srgbClr val="FF0000"/>
                </a:solidFill>
              </a:rPr>
              <a:t>顕微鏡</a:t>
            </a:r>
            <a:endParaRPr lang="ja-JP" altLang="en-US" sz="1400" b="1" dirty="0">
              <a:solidFill>
                <a:srgbClr val="FF0000"/>
              </a:solidFill>
            </a:endParaRPr>
          </a:p>
        </p:txBody>
      </p:sp>
      <p:cxnSp>
        <p:nvCxnSpPr>
          <p:cNvPr id="3" name="直線矢印コネクタ 2"/>
          <p:cNvCxnSpPr/>
          <p:nvPr/>
        </p:nvCxnSpPr>
        <p:spPr>
          <a:xfrm>
            <a:off x="545123" y="1046285"/>
            <a:ext cx="0" cy="2074984"/>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497772" y="1927457"/>
            <a:ext cx="915635" cy="369332"/>
          </a:xfrm>
          <a:prstGeom prst="rect">
            <a:avLst/>
          </a:prstGeom>
          <a:noFill/>
        </p:spPr>
        <p:txBody>
          <a:bodyPr wrap="none" rtlCol="0">
            <a:spAutoFit/>
          </a:bodyPr>
          <a:lstStyle/>
          <a:p>
            <a:r>
              <a:rPr kumimoji="1" lang="en-US" altLang="ja-JP" b="1" dirty="0" smtClean="0">
                <a:solidFill>
                  <a:schemeClr val="bg1"/>
                </a:solidFill>
                <a:latin typeface="Times New Roman" panose="02020603050405020304" pitchFamily="18" charset="0"/>
                <a:cs typeface="Times New Roman" panose="02020603050405020304" pitchFamily="18" charset="0"/>
              </a:rPr>
              <a:t>107mm</a:t>
            </a:r>
            <a:endParaRPr kumimoji="1" lang="ja-JP" altLang="en-US" b="1" dirty="0">
              <a:solidFill>
                <a:schemeClr val="bg1"/>
              </a:solidFill>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865844" y="1154996"/>
            <a:ext cx="1184940" cy="276999"/>
          </a:xfrm>
          <a:prstGeom prst="rect">
            <a:avLst/>
          </a:prstGeom>
          <a:noFill/>
        </p:spPr>
        <p:txBody>
          <a:bodyPr wrap="none" rtlCol="0">
            <a:spAutoFit/>
          </a:bodyPr>
          <a:lstStyle/>
          <a:p>
            <a:r>
              <a:rPr kumimoji="1" lang="en-US" altLang="ja-JP" sz="1200" b="1" dirty="0" smtClean="0">
                <a:solidFill>
                  <a:schemeClr val="bg1"/>
                </a:solidFill>
                <a:latin typeface="Times New Roman" panose="02020603050405020304" pitchFamily="18" charset="0"/>
                <a:cs typeface="Times New Roman" panose="02020603050405020304" pitchFamily="18" charset="0"/>
              </a:rPr>
              <a:t>137</a:t>
            </a:r>
            <a:r>
              <a:rPr kumimoji="1" lang="ja-JP" altLang="en-US" sz="1200" b="1" dirty="0" smtClean="0">
                <a:solidFill>
                  <a:schemeClr val="bg1"/>
                </a:solidFill>
                <a:latin typeface="Times New Roman" panose="02020603050405020304" pitchFamily="18" charset="0"/>
                <a:cs typeface="Times New Roman" panose="02020603050405020304" pitchFamily="18" charset="0"/>
              </a:rPr>
              <a:t>億年の物語</a:t>
            </a:r>
            <a:endParaRPr kumimoji="1" lang="ja-JP" altLang="en-US" sz="1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613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p:cNvSpPr>
            <a:spLocks noGrp="1" noChangeArrowheads="1"/>
          </p:cNvSpPr>
          <p:nvPr>
            <p:ph type="title" idx="4294967295"/>
          </p:nvPr>
        </p:nvSpPr>
        <p:spPr>
          <a:xfrm>
            <a:off x="-11113" y="0"/>
            <a:ext cx="9144001" cy="584200"/>
          </a:xfrm>
        </p:spPr>
        <p:txBody>
          <a:bodyPr/>
          <a:lstStyle/>
          <a:p>
            <a:pPr>
              <a:defRPr/>
            </a:pPr>
            <a:r>
              <a:rPr lang="ja-JP" altLang="en-US" sz="3600" b="1" kern="1200" dirty="0">
                <a:solidFill>
                  <a:srgbClr val="0000FF"/>
                </a:solidFill>
              </a:rPr>
              <a:t>私たちは何をやっていたか</a:t>
            </a:r>
            <a:r>
              <a:rPr lang="ja-JP" altLang="en-US" sz="3600" b="1" kern="1200" dirty="0" smtClean="0">
                <a:solidFill>
                  <a:srgbClr val="0000FF"/>
                </a:solidFill>
                <a:cs typeface="+mn-cs"/>
              </a:rPr>
              <a:t>： 不安定性</a:t>
            </a:r>
            <a:endParaRPr lang="en-US" altLang="ja-JP" sz="3600" b="1" kern="1200" dirty="0">
              <a:solidFill>
                <a:srgbClr val="0000FF"/>
              </a:solidFill>
              <a:cs typeface="+mn-cs"/>
            </a:endParaRPr>
          </a:p>
        </p:txBody>
      </p:sp>
      <p:sp>
        <p:nvSpPr>
          <p:cNvPr id="51203" name="テキスト ボックス 1"/>
          <p:cNvSpPr txBox="1">
            <a:spLocks noChangeArrowheads="1"/>
          </p:cNvSpPr>
          <p:nvPr/>
        </p:nvSpPr>
        <p:spPr bwMode="auto">
          <a:xfrm>
            <a:off x="101600" y="969897"/>
            <a:ext cx="9144000"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ts val="600"/>
              </a:spcBef>
              <a:spcAft>
                <a:spcPct val="0"/>
              </a:spcAft>
              <a:buFontTx/>
              <a:buNone/>
            </a:pPr>
            <a:r>
              <a:rPr lang="en-US" altLang="ja-JP" sz="2400" dirty="0" smtClean="0">
                <a:cs typeface="Times New Roman" panose="02020603050405020304" pitchFamily="18" charset="0"/>
              </a:rPr>
              <a:t>2007</a:t>
            </a:r>
            <a:r>
              <a:rPr lang="ja-JP" altLang="en-US" sz="2400" dirty="0">
                <a:cs typeface="Times New Roman" panose="02020603050405020304" pitchFamily="18" charset="0"/>
              </a:rPr>
              <a:t>　</a:t>
            </a:r>
            <a:r>
              <a:rPr lang="en-US" altLang="ja-JP" sz="2400" dirty="0">
                <a:cs typeface="Times New Roman" panose="02020603050405020304" pitchFamily="18" charset="0"/>
              </a:rPr>
              <a:t>a-IGZO</a:t>
            </a:r>
            <a:r>
              <a:rPr lang="ja-JP" altLang="en-US" sz="2400" dirty="0">
                <a:cs typeface="Times New Roman" panose="02020603050405020304" pitchFamily="18" charset="0"/>
              </a:rPr>
              <a:t>の雰囲気安定性</a:t>
            </a:r>
            <a:r>
              <a:rPr lang="ja-JP" altLang="en-US" sz="1400" i="1" dirty="0">
                <a:cs typeface="Times New Roman" panose="02020603050405020304" pitchFamily="18" charset="0"/>
              </a:rPr>
              <a:t> </a:t>
            </a:r>
            <a:r>
              <a:rPr lang="en-US" altLang="ja-JP" sz="1400" i="1" dirty="0">
                <a:cs typeface="Times New Roman" panose="02020603050405020304" pitchFamily="18" charset="0"/>
              </a:rPr>
              <a:t>(APL 90 (2007) 192101; 92</a:t>
            </a:r>
            <a:r>
              <a:rPr lang="ja-JP" altLang="en-US" sz="1400" i="1" dirty="0">
                <a:cs typeface="Times New Roman" panose="02020603050405020304" pitchFamily="18" charset="0"/>
              </a:rPr>
              <a:t> </a:t>
            </a:r>
            <a:r>
              <a:rPr lang="en-US" altLang="ja-JP" sz="1400" i="1" dirty="0">
                <a:cs typeface="Times New Roman" panose="02020603050405020304" pitchFamily="18" charset="0"/>
              </a:rPr>
              <a:t>(2008) 072104; 93</a:t>
            </a:r>
            <a:r>
              <a:rPr lang="ja-JP" altLang="en-US" sz="1400" i="1" dirty="0">
                <a:cs typeface="Times New Roman" panose="02020603050405020304" pitchFamily="18" charset="0"/>
              </a:rPr>
              <a:t> </a:t>
            </a:r>
            <a:r>
              <a:rPr lang="en-US" altLang="ja-JP" sz="1400" i="1" dirty="0">
                <a:cs typeface="Times New Roman" panose="02020603050405020304" pitchFamily="18" charset="0"/>
              </a:rPr>
              <a:t>(2008)</a:t>
            </a:r>
            <a:r>
              <a:rPr lang="ja-JP" altLang="en-US" sz="1400" i="1" dirty="0">
                <a:cs typeface="Times New Roman" panose="02020603050405020304" pitchFamily="18" charset="0"/>
              </a:rPr>
              <a:t> </a:t>
            </a:r>
            <a:r>
              <a:rPr lang="en-US" altLang="ja-JP" sz="1400" i="1" dirty="0">
                <a:cs typeface="Times New Roman" panose="02020603050405020304" pitchFamily="18" charset="0"/>
              </a:rPr>
              <a:t>123508) </a:t>
            </a:r>
          </a:p>
          <a:p>
            <a:pPr fontAlgn="base">
              <a:spcBef>
                <a:spcPts val="600"/>
              </a:spcBef>
              <a:spcAft>
                <a:spcPct val="0"/>
              </a:spcAft>
              <a:buFontTx/>
              <a:buNone/>
            </a:pPr>
            <a:r>
              <a:rPr lang="ja-JP" altLang="en-US" sz="2400" dirty="0">
                <a:cs typeface="Times New Roman" panose="02020603050405020304" pitchFamily="18" charset="0"/>
              </a:rPr>
              <a:t>　　　</a:t>
            </a:r>
            <a:r>
              <a:rPr lang="en-US" altLang="ja-JP" sz="2400" dirty="0">
                <a:cs typeface="Times New Roman" panose="02020603050405020304" pitchFamily="18" charset="0"/>
              </a:rPr>
              <a:t>O</a:t>
            </a:r>
            <a:r>
              <a:rPr lang="en-US" altLang="ja-JP" sz="2400" baseline="-25000" dirty="0">
                <a:cs typeface="Times New Roman" panose="02020603050405020304" pitchFamily="18" charset="0"/>
              </a:rPr>
              <a:t>2</a:t>
            </a:r>
            <a:r>
              <a:rPr lang="en-US" altLang="ja-JP" sz="2400" dirty="0">
                <a:cs typeface="Times New Roman" panose="02020603050405020304" pitchFamily="18" charset="0"/>
              </a:rPr>
              <a:t>,</a:t>
            </a:r>
            <a:r>
              <a:rPr lang="ja-JP" altLang="en-US" sz="2400" dirty="0">
                <a:cs typeface="Times New Roman" panose="02020603050405020304" pitchFamily="18" charset="0"/>
              </a:rPr>
              <a:t> </a:t>
            </a:r>
            <a:r>
              <a:rPr lang="en-US" altLang="ja-JP" sz="2400" dirty="0">
                <a:cs typeface="Times New Roman" panose="02020603050405020304" pitchFamily="18" charset="0"/>
              </a:rPr>
              <a:t>H</a:t>
            </a:r>
            <a:r>
              <a:rPr lang="en-US" altLang="ja-JP" sz="2400" baseline="-25000" dirty="0">
                <a:cs typeface="Times New Roman" panose="02020603050405020304" pitchFamily="18" charset="0"/>
              </a:rPr>
              <a:t>2</a:t>
            </a:r>
            <a:r>
              <a:rPr lang="en-US" altLang="ja-JP" sz="2400" dirty="0">
                <a:cs typeface="Times New Roman" panose="02020603050405020304" pitchFamily="18" charset="0"/>
              </a:rPr>
              <a:t>,</a:t>
            </a:r>
            <a:r>
              <a:rPr lang="ja-JP" altLang="en-US" sz="2400" dirty="0">
                <a:cs typeface="Times New Roman" panose="02020603050405020304" pitchFamily="18" charset="0"/>
              </a:rPr>
              <a:t> </a:t>
            </a:r>
            <a:r>
              <a:rPr lang="en-US" altLang="ja-JP" sz="2400" dirty="0">
                <a:cs typeface="Times New Roman" panose="02020603050405020304" pitchFamily="18" charset="0"/>
              </a:rPr>
              <a:t>H</a:t>
            </a:r>
            <a:r>
              <a:rPr lang="en-US" altLang="ja-JP" sz="2400" baseline="-25000" dirty="0">
                <a:cs typeface="Times New Roman" panose="02020603050405020304" pitchFamily="18" charset="0"/>
              </a:rPr>
              <a:t>2</a:t>
            </a:r>
            <a:r>
              <a:rPr lang="en-US" altLang="ja-JP" sz="2400" dirty="0">
                <a:cs typeface="Times New Roman" panose="02020603050405020304" pitchFamily="18" charset="0"/>
              </a:rPr>
              <a:t>O,</a:t>
            </a:r>
            <a:r>
              <a:rPr lang="ja-JP" altLang="en-US" sz="2400" dirty="0">
                <a:cs typeface="Times New Roman" panose="02020603050405020304" pitchFamily="18" charset="0"/>
              </a:rPr>
              <a:t> </a:t>
            </a:r>
            <a:r>
              <a:rPr lang="en-US" altLang="ja-JP" sz="2400" dirty="0" err="1">
                <a:cs typeface="Times New Roman" panose="02020603050405020304" pitchFamily="18" charset="0"/>
              </a:rPr>
              <a:t>Ar</a:t>
            </a:r>
            <a:r>
              <a:rPr lang="en-US" altLang="ja-JP" sz="2400" dirty="0">
                <a:cs typeface="Times New Roman" panose="02020603050405020304" pitchFamily="18" charset="0"/>
              </a:rPr>
              <a:t>,</a:t>
            </a:r>
            <a:r>
              <a:rPr lang="ja-JP" altLang="en-US" sz="2400" dirty="0">
                <a:cs typeface="Times New Roman" panose="02020603050405020304" pitchFamily="18" charset="0"/>
              </a:rPr>
              <a:t> パッシベーション</a:t>
            </a:r>
            <a:endParaRPr lang="en-US" altLang="ja-JP" sz="2400" dirty="0">
              <a:cs typeface="Times New Roman" panose="02020603050405020304" pitchFamily="18" charset="0"/>
            </a:endParaRPr>
          </a:p>
          <a:p>
            <a:pPr fontAlgn="base">
              <a:spcBef>
                <a:spcPts val="600"/>
              </a:spcBef>
              <a:spcAft>
                <a:spcPct val="0"/>
              </a:spcAft>
              <a:buFontTx/>
              <a:buNone/>
            </a:pPr>
            <a:r>
              <a:rPr lang="en-US" altLang="ja-JP" sz="2400" b="1" dirty="0">
                <a:solidFill>
                  <a:srgbClr val="FF0000"/>
                </a:solidFill>
                <a:cs typeface="Times New Roman" panose="02020603050405020304" pitchFamily="18" charset="0"/>
              </a:rPr>
              <a:t>2008</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C-V</a:t>
            </a:r>
            <a:r>
              <a:rPr lang="ja-JP" altLang="en-US" sz="2400" b="1" dirty="0">
                <a:solidFill>
                  <a:srgbClr val="FF0000"/>
                </a:solidFill>
                <a:cs typeface="Times New Roman" panose="02020603050405020304" pitchFamily="18" charset="0"/>
              </a:rPr>
              <a:t>法による非熱処理膜の欠陥</a:t>
            </a: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(APL </a:t>
            </a:r>
            <a:r>
              <a:rPr lang="en-US" altLang="ja-JP" sz="1400" b="1" i="1" dirty="0">
                <a:solidFill>
                  <a:srgbClr val="FF0000"/>
                </a:solidFill>
                <a:cs typeface="Times New Roman" panose="02020603050405020304" pitchFamily="18" charset="0"/>
              </a:rPr>
              <a:t>92</a:t>
            </a:r>
            <a:r>
              <a:rPr lang="en-US" altLang="ja-JP" sz="1400" i="1" dirty="0">
                <a:solidFill>
                  <a:srgbClr val="FF0000"/>
                </a:solidFill>
                <a:cs typeface="Times New Roman" panose="02020603050405020304" pitchFamily="18" charset="0"/>
              </a:rPr>
              <a:t> (2008) 133512)</a:t>
            </a:r>
          </a:p>
          <a:p>
            <a:pPr fontAlgn="base">
              <a:spcBef>
                <a:spcPts val="600"/>
              </a:spcBef>
              <a:spcAft>
                <a:spcPct val="0"/>
              </a:spcAft>
              <a:buFontTx/>
              <a:buNone/>
            </a:pPr>
            <a:r>
              <a:rPr lang="en-US" altLang="ja-JP" sz="2400" b="1" dirty="0">
                <a:solidFill>
                  <a:srgbClr val="FF0000"/>
                </a:solidFill>
                <a:cs typeface="Times New Roman" panose="02020603050405020304" pitchFamily="18" charset="0"/>
              </a:rPr>
              <a:t>2008</a:t>
            </a:r>
            <a:r>
              <a:rPr lang="ja-JP" altLang="en-US" sz="2400" b="1" dirty="0">
                <a:solidFill>
                  <a:srgbClr val="FF0000"/>
                </a:solidFill>
                <a:cs typeface="Times New Roman" panose="02020603050405020304" pitchFamily="18" charset="0"/>
              </a:rPr>
              <a:t>　湿潤熱処理による安定性</a:t>
            </a:r>
            <a:r>
              <a:rPr lang="en-US" altLang="ja-JP" sz="2400" b="1" dirty="0">
                <a:solidFill>
                  <a:srgbClr val="FF0000"/>
                </a:solidFill>
                <a:cs typeface="Times New Roman" panose="02020603050405020304" pitchFamily="18" charset="0"/>
              </a:rPr>
              <a:t>(APL 93 (2008) 192107)</a:t>
            </a:r>
          </a:p>
          <a:p>
            <a:pPr fontAlgn="base">
              <a:spcBef>
                <a:spcPts val="600"/>
              </a:spcBef>
              <a:spcAft>
                <a:spcPct val="0"/>
              </a:spcAft>
              <a:buFontTx/>
              <a:buNone/>
            </a:pPr>
            <a:r>
              <a:rPr lang="en-US" altLang="ja-JP" sz="2400" dirty="0">
                <a:cs typeface="Times New Roman" panose="02020603050405020304" pitchFamily="18" charset="0"/>
              </a:rPr>
              <a:t>2008</a:t>
            </a:r>
            <a:r>
              <a:rPr lang="ja-JP" altLang="en-US" sz="2400" dirty="0">
                <a:cs typeface="Times New Roman" panose="02020603050405020304" pitchFamily="18" charset="0"/>
              </a:rPr>
              <a:t>　</a:t>
            </a:r>
            <a:r>
              <a:rPr lang="en-US" altLang="ja-JP" sz="2400" dirty="0">
                <a:cs typeface="Times New Roman" panose="02020603050405020304" pitchFamily="18" charset="0"/>
              </a:rPr>
              <a:t>S</a:t>
            </a:r>
            <a:r>
              <a:rPr lang="ja-JP" altLang="en-US" sz="2400" dirty="0">
                <a:cs typeface="Times New Roman" panose="02020603050405020304" pitchFamily="18" charset="0"/>
              </a:rPr>
              <a:t>値と膜密度の関係</a:t>
            </a:r>
            <a:r>
              <a:rPr lang="ja-JP" altLang="en-US" sz="1400" i="1" dirty="0">
                <a:cs typeface="Times New Roman" panose="02020603050405020304" pitchFamily="18" charset="0"/>
              </a:rPr>
              <a:t> （</a:t>
            </a:r>
            <a:r>
              <a:rPr lang="en-US" altLang="ja-JP" sz="1400" i="1" dirty="0">
                <a:cs typeface="Times New Roman" panose="02020603050405020304" pitchFamily="18" charset="0"/>
              </a:rPr>
              <a:t>ESL</a:t>
            </a:r>
            <a:r>
              <a:rPr lang="ja-JP" altLang="en-US" sz="1400" i="1" dirty="0">
                <a:cs typeface="Times New Roman" panose="02020603050405020304" pitchFamily="18" charset="0"/>
              </a:rPr>
              <a:t> </a:t>
            </a:r>
            <a:r>
              <a:rPr lang="en-US" altLang="ja-JP" sz="1400" i="1" dirty="0">
                <a:cs typeface="Times New Roman" panose="02020603050405020304" pitchFamily="18" charset="0"/>
              </a:rPr>
              <a:t>11 (2008) H157)</a:t>
            </a:r>
            <a:r>
              <a:rPr lang="ja-JP" altLang="en-US" sz="1400" i="1" dirty="0">
                <a:cs typeface="Times New Roman" panose="02020603050405020304" pitchFamily="18" charset="0"/>
              </a:rPr>
              <a:t> </a:t>
            </a:r>
            <a:endParaRPr lang="en-US" altLang="ja-JP" sz="1400" i="1" dirty="0">
              <a:cs typeface="Times New Roman" panose="02020603050405020304" pitchFamily="18" charset="0"/>
            </a:endParaRPr>
          </a:p>
          <a:p>
            <a:pPr fontAlgn="base">
              <a:spcBef>
                <a:spcPts val="600"/>
              </a:spcBef>
              <a:spcAft>
                <a:spcPct val="0"/>
              </a:spcAft>
              <a:buFontTx/>
              <a:buNone/>
            </a:pPr>
            <a:r>
              <a:rPr lang="en-US" altLang="ja-JP" sz="2400" dirty="0">
                <a:cs typeface="Times New Roman" panose="02020603050405020304" pitchFamily="18" charset="0"/>
              </a:rPr>
              <a:t>2008</a:t>
            </a:r>
            <a:r>
              <a:rPr lang="ja-JP" altLang="en-US" sz="2400" dirty="0">
                <a:cs typeface="Times New Roman" panose="02020603050405020304" pitchFamily="18" charset="0"/>
              </a:rPr>
              <a:t>　光照射</a:t>
            </a:r>
            <a:r>
              <a:rPr lang="en-US" altLang="ja-JP" sz="2400" dirty="0" err="1">
                <a:cs typeface="Times New Roman" panose="02020603050405020304" pitchFamily="18" charset="0"/>
              </a:rPr>
              <a:t>V</a:t>
            </a:r>
            <a:r>
              <a:rPr lang="en-US" altLang="ja-JP" sz="2400" baseline="-25000" dirty="0" err="1">
                <a:cs typeface="Times New Roman" panose="02020603050405020304" pitchFamily="18" charset="0"/>
              </a:rPr>
              <a:t>th</a:t>
            </a:r>
            <a:r>
              <a:rPr lang="ja-JP" altLang="en-US" sz="2400" dirty="0">
                <a:cs typeface="Times New Roman" panose="02020603050405020304" pitchFamily="18" charset="0"/>
              </a:rPr>
              <a:t>シフト</a:t>
            </a:r>
            <a:r>
              <a:rPr lang="ja-JP" altLang="en-US" sz="1400" i="1" dirty="0">
                <a:cs typeface="Times New Roman" panose="02020603050405020304" pitchFamily="18" charset="0"/>
              </a:rPr>
              <a:t> </a:t>
            </a:r>
            <a:r>
              <a:rPr lang="en-US" altLang="ja-JP" sz="1400" i="1" dirty="0">
                <a:cs typeface="Times New Roman" panose="02020603050405020304" pitchFamily="18" charset="0"/>
              </a:rPr>
              <a:t>(JID</a:t>
            </a:r>
            <a:r>
              <a:rPr lang="ja-JP" altLang="en-US" sz="1400" i="1" dirty="0">
                <a:cs typeface="Times New Roman" panose="02020603050405020304" pitchFamily="18" charset="0"/>
              </a:rPr>
              <a:t> </a:t>
            </a:r>
            <a:r>
              <a:rPr lang="en-US" altLang="ja-JP" sz="1400" i="1" dirty="0">
                <a:cs typeface="Times New Roman" panose="02020603050405020304" pitchFamily="18" charset="0"/>
              </a:rPr>
              <a:t>9 (2008) 4; JJAP 48 (2009) 010203)</a:t>
            </a:r>
          </a:p>
          <a:p>
            <a:pPr fontAlgn="base">
              <a:spcBef>
                <a:spcPts val="600"/>
              </a:spcBef>
              <a:spcAft>
                <a:spcPct val="0"/>
              </a:spcAft>
              <a:buFontTx/>
              <a:buNone/>
            </a:pPr>
            <a:r>
              <a:rPr lang="en-US" altLang="ja-JP" sz="2400" b="1" dirty="0">
                <a:solidFill>
                  <a:srgbClr val="FF0000"/>
                </a:solidFill>
                <a:cs typeface="Times New Roman" panose="02020603050405020304" pitchFamily="18" charset="0"/>
              </a:rPr>
              <a:t>2009</a:t>
            </a:r>
            <a:r>
              <a:rPr lang="ja-JP" altLang="en-US" sz="2400" b="1" dirty="0">
                <a:solidFill>
                  <a:srgbClr val="FF0000"/>
                </a:solidFill>
                <a:cs typeface="Times New Roman" panose="02020603050405020304" pitchFamily="18" charset="0"/>
              </a:rPr>
              <a:t>　光照射不安定の準安定状態モデル</a:t>
            </a:r>
            <a:r>
              <a:rPr lang="en-US" altLang="ja-JP" sz="2400" b="1" dirty="0">
                <a:solidFill>
                  <a:srgbClr val="FF0000"/>
                </a:solidFill>
                <a:cs typeface="Times New Roman" panose="02020603050405020304" pitchFamily="18" charset="0"/>
              </a:rPr>
              <a:t/>
            </a:r>
            <a:br>
              <a:rPr lang="en-US" altLang="ja-JP" sz="2400" b="1" dirty="0">
                <a:solidFill>
                  <a:srgbClr val="FF0000"/>
                </a:solidFill>
                <a:cs typeface="Times New Roman" panose="02020603050405020304" pitchFamily="18" charset="0"/>
              </a:rPr>
            </a:b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(ESL </a:t>
            </a:r>
            <a:r>
              <a:rPr lang="en-US" altLang="ja-JP" sz="1400" b="1" i="1" dirty="0">
                <a:solidFill>
                  <a:srgbClr val="FF0000"/>
                </a:solidFill>
                <a:cs typeface="Times New Roman" panose="02020603050405020304" pitchFamily="18" charset="0"/>
              </a:rPr>
              <a:t>13</a:t>
            </a:r>
            <a:r>
              <a:rPr lang="en-US" altLang="ja-JP" sz="1400" i="1" dirty="0">
                <a:solidFill>
                  <a:srgbClr val="FF0000"/>
                </a:solidFill>
                <a:cs typeface="Times New Roman" panose="02020603050405020304" pitchFamily="18" charset="0"/>
              </a:rPr>
              <a:t> (2010) H324 ; JJAP </a:t>
            </a:r>
            <a:r>
              <a:rPr lang="en-US" altLang="ja-JP" sz="1400" b="1" i="1" dirty="0">
                <a:solidFill>
                  <a:srgbClr val="FF0000"/>
                </a:solidFill>
                <a:cs typeface="Times New Roman" panose="02020603050405020304" pitchFamily="18" charset="0"/>
              </a:rPr>
              <a:t>48</a:t>
            </a:r>
            <a:r>
              <a:rPr lang="en-US" altLang="ja-JP" sz="1400" i="1" dirty="0">
                <a:solidFill>
                  <a:srgbClr val="FF0000"/>
                </a:solidFill>
                <a:cs typeface="Times New Roman" panose="02020603050405020304" pitchFamily="18" charset="0"/>
              </a:rPr>
              <a:t> (2009) 010203)</a:t>
            </a:r>
          </a:p>
          <a:p>
            <a:pPr fontAlgn="base">
              <a:spcBef>
                <a:spcPts val="600"/>
              </a:spcBef>
              <a:spcAft>
                <a:spcPct val="0"/>
              </a:spcAft>
              <a:buFontTx/>
              <a:buNone/>
            </a:pPr>
            <a:r>
              <a:rPr lang="en-US" altLang="ja-JP" sz="2400" b="1" dirty="0">
                <a:solidFill>
                  <a:srgbClr val="FF0000"/>
                </a:solidFill>
                <a:cs typeface="Times New Roman" panose="02020603050405020304" pitchFamily="18" charset="0"/>
              </a:rPr>
              <a:t>2010</a:t>
            </a:r>
            <a:r>
              <a:rPr lang="ja-JP" altLang="en-US" sz="2400" b="1" dirty="0">
                <a:solidFill>
                  <a:srgbClr val="FF0000"/>
                </a:solidFill>
                <a:cs typeface="Times New Roman" panose="02020603050405020304" pitchFamily="18" charset="0"/>
              </a:rPr>
              <a:t>　不安定性の可逆性、遅い応答</a:t>
            </a: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(TSF </a:t>
            </a:r>
            <a:r>
              <a:rPr lang="en-US" altLang="ja-JP" sz="1400" b="1" i="1" dirty="0">
                <a:solidFill>
                  <a:srgbClr val="FF0000"/>
                </a:solidFill>
                <a:cs typeface="Times New Roman" panose="02020603050405020304" pitchFamily="18" charset="0"/>
              </a:rPr>
              <a:t>518</a:t>
            </a:r>
            <a:r>
              <a:rPr lang="en-US" altLang="ja-JP" sz="1400" i="1" dirty="0">
                <a:solidFill>
                  <a:srgbClr val="FF0000"/>
                </a:solidFill>
                <a:cs typeface="Times New Roman" panose="02020603050405020304" pitchFamily="18" charset="0"/>
              </a:rPr>
              <a:t> (2010) 3012)</a:t>
            </a:r>
          </a:p>
          <a:p>
            <a:pPr fontAlgn="base">
              <a:spcBef>
                <a:spcPts val="600"/>
              </a:spcBef>
              <a:spcAft>
                <a:spcPct val="0"/>
              </a:spcAft>
              <a:buFontTx/>
              <a:buNone/>
            </a:pPr>
            <a:r>
              <a:rPr lang="en-US" altLang="ja-JP" sz="2400" dirty="0">
                <a:solidFill>
                  <a:srgbClr val="000000"/>
                </a:solidFill>
                <a:cs typeface="Times New Roman" panose="02020603050405020304" pitchFamily="18" charset="0"/>
              </a:rPr>
              <a:t>2010</a:t>
            </a:r>
            <a:r>
              <a:rPr lang="ja-JP" altLang="en-US" sz="2400" dirty="0">
                <a:solidFill>
                  <a:srgbClr val="000000"/>
                </a:solidFill>
                <a:cs typeface="Times New Roman" panose="02020603050405020304" pitchFamily="18" charset="0"/>
              </a:rPr>
              <a:t>　負ゲート印加による光応答消去</a:t>
            </a:r>
            <a:r>
              <a:rPr lang="ja-JP" altLang="en-US" sz="1400" i="1" dirty="0">
                <a:solidFill>
                  <a:srgbClr val="000000"/>
                </a:solidFill>
                <a:cs typeface="Times New Roman" panose="02020603050405020304" pitchFamily="18" charset="0"/>
              </a:rPr>
              <a:t> </a:t>
            </a:r>
            <a:r>
              <a:rPr lang="en-US" altLang="ja-JP" sz="1400" i="1" dirty="0">
                <a:solidFill>
                  <a:srgbClr val="000000"/>
                </a:solidFill>
                <a:cs typeface="Times New Roman" panose="02020603050405020304" pitchFamily="18" charset="0"/>
              </a:rPr>
              <a:t>(APL 97 (2010) 143510)</a:t>
            </a:r>
          </a:p>
          <a:p>
            <a:pPr fontAlgn="base">
              <a:spcBef>
                <a:spcPts val="600"/>
              </a:spcBef>
              <a:spcAft>
                <a:spcPct val="0"/>
              </a:spcAft>
              <a:buFontTx/>
              <a:buNone/>
            </a:pPr>
            <a:r>
              <a:rPr lang="en-US" altLang="ja-JP" sz="2400" b="1" dirty="0">
                <a:solidFill>
                  <a:srgbClr val="FF0000"/>
                </a:solidFill>
                <a:cs typeface="Times New Roman" panose="02020603050405020304" pitchFamily="18" charset="0"/>
              </a:rPr>
              <a:t>2011</a:t>
            </a:r>
            <a:r>
              <a:rPr lang="ja-JP" altLang="en-US" sz="2400" b="1" dirty="0">
                <a:solidFill>
                  <a:srgbClr val="FF0000"/>
                </a:solidFill>
                <a:cs typeface="Times New Roman" panose="02020603050405020304" pitchFamily="18" charset="0"/>
              </a:rPr>
              <a:t>　パッシベーションと表面</a:t>
            </a:r>
            <a:r>
              <a:rPr lang="en-US" altLang="ja-JP" sz="2400" b="1" dirty="0">
                <a:solidFill>
                  <a:srgbClr val="FF0000"/>
                </a:solidFill>
                <a:cs typeface="Times New Roman" panose="02020603050405020304" pitchFamily="18" charset="0"/>
              </a:rPr>
              <a:t>VBM</a:t>
            </a:r>
            <a:r>
              <a:rPr lang="ja-JP" altLang="en-US" sz="2400" b="1" dirty="0">
                <a:solidFill>
                  <a:srgbClr val="FF0000"/>
                </a:solidFill>
                <a:cs typeface="Times New Roman" panose="02020603050405020304" pitchFamily="18" charset="0"/>
              </a:rPr>
              <a:t>近傍状態</a:t>
            </a: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(APL </a:t>
            </a:r>
            <a:r>
              <a:rPr lang="en-US" altLang="ja-JP" sz="1400" b="1" i="1" dirty="0">
                <a:solidFill>
                  <a:srgbClr val="FF0000"/>
                </a:solidFill>
                <a:cs typeface="Times New Roman" panose="02020603050405020304" pitchFamily="18" charset="0"/>
              </a:rPr>
              <a:t>99</a:t>
            </a:r>
            <a:r>
              <a:rPr lang="en-US" altLang="ja-JP" sz="1400" i="1" dirty="0">
                <a:solidFill>
                  <a:srgbClr val="FF0000"/>
                </a:solidFill>
                <a:cs typeface="Times New Roman" panose="02020603050405020304" pitchFamily="18" charset="0"/>
              </a:rPr>
              <a:t> (2011) 053505)</a:t>
            </a:r>
          </a:p>
          <a:p>
            <a:pPr fontAlgn="base">
              <a:spcBef>
                <a:spcPts val="600"/>
              </a:spcBef>
              <a:spcAft>
                <a:spcPct val="0"/>
              </a:spcAft>
              <a:buFontTx/>
              <a:buNone/>
            </a:pPr>
            <a:r>
              <a:rPr lang="en-US" altLang="ja-JP" sz="2400" b="1" dirty="0">
                <a:solidFill>
                  <a:srgbClr val="FF0000"/>
                </a:solidFill>
                <a:cs typeface="Times New Roman" panose="02020603050405020304" pitchFamily="18" charset="0"/>
              </a:rPr>
              <a:t>2011</a:t>
            </a:r>
            <a:r>
              <a:rPr lang="ja-JP" altLang="en-US" sz="2400" b="1" dirty="0">
                <a:solidFill>
                  <a:srgbClr val="FF0000"/>
                </a:solidFill>
                <a:cs typeface="Times New Roman" panose="02020603050405020304" pitchFamily="18" charset="0"/>
              </a:rPr>
              <a:t>　過剰酸素による双安定状態</a:t>
            </a: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(APL </a:t>
            </a:r>
            <a:r>
              <a:rPr lang="en-US" altLang="ja-JP" sz="1400" b="1" i="1" dirty="0">
                <a:solidFill>
                  <a:srgbClr val="FF0000"/>
                </a:solidFill>
                <a:cs typeface="Times New Roman" panose="02020603050405020304" pitchFamily="18" charset="0"/>
              </a:rPr>
              <a:t>99</a:t>
            </a:r>
            <a:r>
              <a:rPr lang="en-US" altLang="ja-JP" sz="1400" i="1" dirty="0">
                <a:solidFill>
                  <a:srgbClr val="FF0000"/>
                </a:solidFill>
                <a:cs typeface="Times New Roman" panose="02020603050405020304" pitchFamily="18" charset="0"/>
              </a:rPr>
              <a:t> (2011) 093507) </a:t>
            </a:r>
          </a:p>
        </p:txBody>
      </p:sp>
    </p:spTree>
    <p:extLst>
      <p:ext uri="{BB962C8B-B14F-4D97-AF65-F5344CB8AC3E}">
        <p14:creationId xmlns:p14="http://schemas.microsoft.com/office/powerpoint/2010/main" val="3321390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p:cNvSpPr>
            <a:spLocks noGrp="1" noChangeArrowheads="1"/>
          </p:cNvSpPr>
          <p:nvPr>
            <p:ph type="title" idx="4294967295"/>
          </p:nvPr>
        </p:nvSpPr>
        <p:spPr>
          <a:xfrm>
            <a:off x="-11113" y="0"/>
            <a:ext cx="9144001" cy="584200"/>
          </a:xfrm>
        </p:spPr>
        <p:txBody>
          <a:bodyPr/>
          <a:lstStyle/>
          <a:p>
            <a:pPr>
              <a:defRPr/>
            </a:pPr>
            <a:r>
              <a:rPr lang="ja-JP" altLang="en-US" sz="3600" b="1" kern="1200" dirty="0" smtClean="0">
                <a:solidFill>
                  <a:srgbClr val="0000FF"/>
                </a:solidFill>
                <a:cs typeface="+mn-cs"/>
              </a:rPr>
              <a:t>基礎研究： キャリア輸送</a:t>
            </a:r>
            <a:endParaRPr lang="en-US" altLang="ja-JP" sz="3600" b="1" kern="1200" dirty="0">
              <a:solidFill>
                <a:srgbClr val="0000FF"/>
              </a:solidFill>
              <a:cs typeface="+mn-cs"/>
            </a:endParaRPr>
          </a:p>
        </p:txBody>
      </p:sp>
      <p:sp>
        <p:nvSpPr>
          <p:cNvPr id="55299" name="テキスト ボックス 1"/>
          <p:cNvSpPr txBox="1">
            <a:spLocks noChangeArrowheads="1"/>
          </p:cNvSpPr>
          <p:nvPr/>
        </p:nvSpPr>
        <p:spPr bwMode="auto">
          <a:xfrm>
            <a:off x="469900" y="788988"/>
            <a:ext cx="86741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ts val="600"/>
              </a:spcBef>
              <a:spcAft>
                <a:spcPct val="0"/>
              </a:spcAft>
              <a:buFontTx/>
              <a:buNone/>
            </a:pPr>
            <a:r>
              <a:rPr lang="en-US" altLang="ja-JP" sz="2400" b="1" dirty="0" smtClean="0">
                <a:solidFill>
                  <a:srgbClr val="FF0000"/>
                </a:solidFill>
                <a:cs typeface="Times New Roman" panose="02020603050405020304" pitchFamily="18" charset="0"/>
              </a:rPr>
              <a:t>2005</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a-IGZO</a:t>
            </a:r>
            <a:r>
              <a:rPr lang="ja-JP" altLang="en-US" sz="2400" b="1" dirty="0">
                <a:solidFill>
                  <a:srgbClr val="FF0000"/>
                </a:solidFill>
                <a:cs typeface="Times New Roman" panose="02020603050405020304" pitchFamily="18" charset="0"/>
              </a:rPr>
              <a:t>の有効質量</a:t>
            </a: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(TSF </a:t>
            </a:r>
            <a:r>
              <a:rPr lang="en-US" altLang="ja-JP" sz="1400" b="1" i="1" dirty="0">
                <a:solidFill>
                  <a:srgbClr val="FF0000"/>
                </a:solidFill>
                <a:cs typeface="Times New Roman" panose="02020603050405020304" pitchFamily="18" charset="0"/>
              </a:rPr>
              <a:t>486</a:t>
            </a:r>
            <a:r>
              <a:rPr lang="en-US" altLang="ja-JP" sz="1400" i="1" dirty="0">
                <a:solidFill>
                  <a:srgbClr val="FF0000"/>
                </a:solidFill>
                <a:cs typeface="Times New Roman" panose="02020603050405020304" pitchFamily="18" charset="0"/>
              </a:rPr>
              <a:t> (2005) 38)</a:t>
            </a:r>
          </a:p>
          <a:p>
            <a:pPr fontAlgn="base">
              <a:spcBef>
                <a:spcPts val="600"/>
              </a:spcBef>
              <a:spcAft>
                <a:spcPct val="0"/>
              </a:spcAft>
              <a:buFontTx/>
              <a:buNone/>
            </a:pPr>
            <a:r>
              <a:rPr lang="en-US" altLang="ja-JP" sz="2400" b="1" dirty="0">
                <a:solidFill>
                  <a:srgbClr val="FF0000"/>
                </a:solidFill>
                <a:cs typeface="Times New Roman" panose="02020603050405020304" pitchFamily="18" charset="0"/>
              </a:rPr>
              <a:t>2009</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c-/a-IGZO</a:t>
            </a:r>
            <a:r>
              <a:rPr lang="ja-JP" altLang="en-US" sz="2400" b="1" dirty="0">
                <a:solidFill>
                  <a:srgbClr val="FF0000"/>
                </a:solidFill>
                <a:cs typeface="Times New Roman" panose="02020603050405020304" pitchFamily="18" charset="0"/>
              </a:rPr>
              <a:t>の</a:t>
            </a:r>
            <a:r>
              <a:rPr lang="en-US" altLang="ja-JP" sz="2400" b="1" dirty="0">
                <a:solidFill>
                  <a:srgbClr val="FF0000"/>
                </a:solidFill>
                <a:cs typeface="Times New Roman" panose="02020603050405020304" pitchFamily="18" charset="0"/>
              </a:rPr>
              <a:t>Percolation</a:t>
            </a:r>
            <a:r>
              <a:rPr lang="ja-JP" altLang="en-US" sz="2400" b="1" dirty="0">
                <a:solidFill>
                  <a:srgbClr val="FF0000"/>
                </a:solidFill>
                <a:cs typeface="Times New Roman" panose="02020603050405020304" pitchFamily="18" charset="0"/>
              </a:rPr>
              <a:t>モデルの定量的議論</a:t>
            </a:r>
            <a:r>
              <a:rPr lang="en-US" altLang="ja-JP" sz="2400" b="1" dirty="0">
                <a:solidFill>
                  <a:srgbClr val="FF0000"/>
                </a:solidFill>
                <a:cs typeface="Times New Roman" panose="02020603050405020304" pitchFamily="18" charset="0"/>
              </a:rPr>
              <a:t/>
            </a:r>
            <a:br>
              <a:rPr lang="en-US" altLang="ja-JP" sz="2400" b="1" dirty="0">
                <a:solidFill>
                  <a:srgbClr val="FF0000"/>
                </a:solidFill>
                <a:cs typeface="Times New Roman" panose="02020603050405020304" pitchFamily="18" charset="0"/>
              </a:rPr>
            </a:b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(JDT </a:t>
            </a:r>
            <a:r>
              <a:rPr lang="en-US" altLang="ja-JP" sz="1400" b="1" i="1" dirty="0">
                <a:solidFill>
                  <a:srgbClr val="FF0000"/>
                </a:solidFill>
                <a:cs typeface="Times New Roman" panose="02020603050405020304" pitchFamily="18" charset="0"/>
              </a:rPr>
              <a:t>5</a:t>
            </a:r>
            <a:r>
              <a:rPr lang="en-US" altLang="ja-JP" sz="1400" i="1" dirty="0">
                <a:solidFill>
                  <a:srgbClr val="FF0000"/>
                </a:solidFill>
                <a:cs typeface="Times New Roman" panose="02020603050405020304" pitchFamily="18" charset="0"/>
              </a:rPr>
              <a:t> (2009) 462; APL </a:t>
            </a:r>
            <a:r>
              <a:rPr lang="en-US" altLang="ja-JP" sz="1400" b="1" i="1" dirty="0">
                <a:solidFill>
                  <a:srgbClr val="FF0000"/>
                </a:solidFill>
                <a:cs typeface="Times New Roman" panose="02020603050405020304" pitchFamily="18" charset="0"/>
              </a:rPr>
              <a:t>96</a:t>
            </a:r>
            <a:r>
              <a:rPr lang="en-US" altLang="ja-JP" sz="1400" i="1" dirty="0">
                <a:solidFill>
                  <a:srgbClr val="FF0000"/>
                </a:solidFill>
                <a:cs typeface="Times New Roman" panose="02020603050405020304" pitchFamily="18" charset="0"/>
              </a:rPr>
              <a:t> (2010) 122103)</a:t>
            </a:r>
          </a:p>
          <a:p>
            <a:pPr fontAlgn="base">
              <a:spcBef>
                <a:spcPts val="600"/>
              </a:spcBef>
              <a:spcAft>
                <a:spcPct val="0"/>
              </a:spcAft>
              <a:buFontTx/>
              <a:buNone/>
            </a:pPr>
            <a:r>
              <a:rPr lang="en-US" altLang="ja-JP" sz="2400" b="1" dirty="0">
                <a:solidFill>
                  <a:srgbClr val="FF0000"/>
                </a:solidFill>
                <a:cs typeface="Times New Roman" panose="02020603050405020304" pitchFamily="18" charset="0"/>
              </a:rPr>
              <a:t>2010</a:t>
            </a:r>
            <a:r>
              <a:rPr lang="ja-JP" altLang="en-US" sz="2400" b="1" dirty="0">
                <a:solidFill>
                  <a:srgbClr val="FF0000"/>
                </a:solidFill>
                <a:cs typeface="Times New Roman" panose="02020603050405020304" pitchFamily="18" charset="0"/>
              </a:rPr>
              <a:t>　接触抵抗</a:t>
            </a:r>
            <a:r>
              <a:rPr lang="ja-JP" altLang="en-US" sz="2400" i="1" dirty="0">
                <a:solidFill>
                  <a:srgbClr val="FF0000"/>
                </a:solidFill>
                <a:cs typeface="Times New Roman" panose="02020603050405020304" pitchFamily="18" charset="0"/>
              </a:rPr>
              <a:t> </a:t>
            </a:r>
            <a:r>
              <a:rPr lang="en-US" altLang="ja-JP" sz="2400" i="1" dirty="0">
                <a:solidFill>
                  <a:srgbClr val="FF0000"/>
                </a:solidFill>
                <a:cs typeface="Times New Roman" panose="02020603050405020304" pitchFamily="18" charset="0"/>
              </a:rPr>
              <a:t>(TSF </a:t>
            </a:r>
            <a:r>
              <a:rPr lang="en-US" altLang="ja-JP" sz="2400" b="1" i="1" dirty="0">
                <a:solidFill>
                  <a:srgbClr val="FF0000"/>
                </a:solidFill>
                <a:cs typeface="Times New Roman" panose="02020603050405020304" pitchFamily="18" charset="0"/>
              </a:rPr>
              <a:t>518</a:t>
            </a:r>
            <a:r>
              <a:rPr lang="en-US" altLang="ja-JP" sz="2400" i="1" dirty="0">
                <a:solidFill>
                  <a:srgbClr val="FF0000"/>
                </a:solidFill>
                <a:cs typeface="Times New Roman" panose="02020603050405020304" pitchFamily="18" charset="0"/>
              </a:rPr>
              <a:t> (2010) 2996)</a:t>
            </a:r>
          </a:p>
          <a:p>
            <a:pPr fontAlgn="base">
              <a:spcBef>
                <a:spcPts val="600"/>
              </a:spcBef>
              <a:spcAft>
                <a:spcPct val="0"/>
              </a:spcAft>
              <a:buFontTx/>
              <a:buNone/>
            </a:pPr>
            <a:r>
              <a:rPr lang="en-US" altLang="ja-JP" sz="2400" b="1" dirty="0">
                <a:solidFill>
                  <a:srgbClr val="FF0000"/>
                </a:solidFill>
                <a:cs typeface="Times New Roman" panose="02020603050405020304" pitchFamily="18" charset="0"/>
              </a:rPr>
              <a:t>2010</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a-IGZO</a:t>
            </a:r>
            <a:r>
              <a:rPr lang="ja-JP" altLang="en-US" sz="2400" b="1" dirty="0">
                <a:solidFill>
                  <a:srgbClr val="FF0000"/>
                </a:solidFill>
                <a:cs typeface="Times New Roman" panose="02020603050405020304" pitchFamily="18" charset="0"/>
              </a:rPr>
              <a:t>の光応答</a:t>
            </a: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(ESL </a:t>
            </a:r>
            <a:r>
              <a:rPr lang="en-US" altLang="ja-JP" sz="1400" b="1" i="1" dirty="0">
                <a:solidFill>
                  <a:srgbClr val="FF0000"/>
                </a:solidFill>
                <a:cs typeface="Times New Roman" panose="02020603050405020304" pitchFamily="18" charset="0"/>
              </a:rPr>
              <a:t>13</a:t>
            </a:r>
            <a:r>
              <a:rPr lang="en-US" altLang="ja-JP" sz="1400" i="1" dirty="0">
                <a:solidFill>
                  <a:srgbClr val="FF0000"/>
                </a:solidFill>
                <a:cs typeface="Times New Roman" panose="02020603050405020304" pitchFamily="18" charset="0"/>
              </a:rPr>
              <a:t> (2010) H324)</a:t>
            </a:r>
          </a:p>
          <a:p>
            <a:pPr fontAlgn="base">
              <a:spcBef>
                <a:spcPts val="600"/>
              </a:spcBef>
              <a:spcAft>
                <a:spcPct val="0"/>
              </a:spcAft>
              <a:buFontTx/>
              <a:buNone/>
            </a:pPr>
            <a:r>
              <a:rPr lang="en-US" altLang="ja-JP" sz="2400" b="1" dirty="0">
                <a:solidFill>
                  <a:srgbClr val="FF0000"/>
                </a:solidFill>
                <a:cs typeface="Times New Roman" panose="02020603050405020304" pitchFamily="18" charset="0"/>
              </a:rPr>
              <a:t>2011</a:t>
            </a:r>
            <a:r>
              <a:rPr lang="ja-JP" altLang="en-US" sz="2400" b="1" dirty="0">
                <a:solidFill>
                  <a:srgbClr val="FF0000"/>
                </a:solidFill>
                <a:cs typeface="Times New Roman" panose="02020603050405020304" pitchFamily="18" charset="0"/>
              </a:rPr>
              <a:t>　光不安定性による正孔移動度推定 </a:t>
            </a: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(APL  </a:t>
            </a:r>
            <a:r>
              <a:rPr lang="en-US" altLang="ja-JP" sz="1400" b="1" i="1" dirty="0">
                <a:solidFill>
                  <a:srgbClr val="FF0000"/>
                </a:solidFill>
                <a:cs typeface="Times New Roman" panose="02020603050405020304" pitchFamily="18" charset="0"/>
              </a:rPr>
              <a:t>99</a:t>
            </a:r>
            <a:r>
              <a:rPr lang="en-US" altLang="ja-JP" sz="1400" i="1" dirty="0">
                <a:solidFill>
                  <a:srgbClr val="FF0000"/>
                </a:solidFill>
                <a:cs typeface="Times New Roman" panose="02020603050405020304" pitchFamily="18" charset="0"/>
              </a:rPr>
              <a:t> (2011) 053505)</a:t>
            </a:r>
          </a:p>
          <a:p>
            <a:pPr fontAlgn="base">
              <a:spcBef>
                <a:spcPts val="600"/>
              </a:spcBef>
              <a:spcAft>
                <a:spcPct val="0"/>
              </a:spcAft>
              <a:buFontTx/>
              <a:buNone/>
            </a:pPr>
            <a:r>
              <a:rPr lang="en-US" altLang="ja-JP" sz="2400" b="1" dirty="0">
                <a:solidFill>
                  <a:srgbClr val="FF0000"/>
                </a:solidFill>
                <a:cs typeface="Times New Roman" panose="02020603050405020304" pitchFamily="18" charset="0"/>
              </a:rPr>
              <a:t>2011</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a-</a:t>
            </a:r>
            <a:r>
              <a:rPr lang="en-US" altLang="ja-JP" sz="2400" b="1" dirty="0" err="1">
                <a:solidFill>
                  <a:srgbClr val="FF0000"/>
                </a:solidFill>
                <a:cs typeface="Times New Roman" panose="02020603050405020304" pitchFamily="18" charset="0"/>
              </a:rPr>
              <a:t>IG</a:t>
            </a:r>
            <a:r>
              <a:rPr lang="en-US" altLang="ja-JP" sz="2400" b="1" i="1" baseline="-25000" dirty="0" err="1">
                <a:solidFill>
                  <a:srgbClr val="FF0000"/>
                </a:solidFill>
                <a:cs typeface="Times New Roman" panose="02020603050405020304" pitchFamily="18" charset="0"/>
              </a:rPr>
              <a:t>x</a:t>
            </a:r>
            <a:r>
              <a:rPr lang="en-US" altLang="ja-JP" sz="2400" b="1" dirty="0" err="1">
                <a:solidFill>
                  <a:srgbClr val="FF0000"/>
                </a:solidFill>
                <a:cs typeface="Times New Roman" panose="02020603050405020304" pitchFamily="18" charset="0"/>
              </a:rPr>
              <a:t>ZO</a:t>
            </a:r>
            <a:r>
              <a:rPr lang="en-US" altLang="ja-JP" sz="2400" b="1" dirty="0">
                <a:solidFill>
                  <a:srgbClr val="FF0000"/>
                </a:solidFill>
                <a:cs typeface="Times New Roman" panose="02020603050405020304" pitchFamily="18" charset="0"/>
              </a:rPr>
              <a:t>/c-Si</a:t>
            </a:r>
            <a:r>
              <a:rPr lang="ja-JP" altLang="en-US" sz="2400" b="1" dirty="0">
                <a:solidFill>
                  <a:srgbClr val="FF0000"/>
                </a:solidFill>
                <a:cs typeface="Times New Roman" panose="02020603050405020304" pitchFamily="18" charset="0"/>
              </a:rPr>
              <a:t>のバンドアライメント</a:t>
            </a:r>
            <a:r>
              <a:rPr lang="en-US" altLang="ja-JP" sz="2400" b="1" dirty="0">
                <a:solidFill>
                  <a:srgbClr val="FF0000"/>
                </a:solidFill>
                <a:cs typeface="Times New Roman" panose="02020603050405020304" pitchFamily="18" charset="0"/>
              </a:rPr>
              <a:t/>
            </a:r>
            <a:br>
              <a:rPr lang="en-US" altLang="ja-JP" sz="2400" b="1" dirty="0">
                <a:solidFill>
                  <a:srgbClr val="FF0000"/>
                </a:solidFill>
                <a:cs typeface="Times New Roman" panose="02020603050405020304" pitchFamily="18" charset="0"/>
              </a:rPr>
            </a:br>
            <a:r>
              <a:rPr lang="en-US" altLang="ja-JP" sz="1400" b="1" dirty="0">
                <a:solidFill>
                  <a:srgbClr val="FF0000"/>
                </a:solidFill>
                <a:cs typeface="Times New Roman" panose="02020603050405020304" pitchFamily="18" charset="0"/>
              </a:rPr>
              <a:t>         </a:t>
            </a: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(ESL </a:t>
            </a:r>
            <a:r>
              <a:rPr lang="en-US" altLang="ja-JP" sz="1400" b="1" i="1" dirty="0">
                <a:solidFill>
                  <a:srgbClr val="FF0000"/>
                </a:solidFill>
                <a:cs typeface="Times New Roman" panose="02020603050405020304" pitchFamily="18" charset="0"/>
              </a:rPr>
              <a:t>14</a:t>
            </a:r>
            <a:r>
              <a:rPr lang="en-US" altLang="ja-JP" sz="1400" i="1" dirty="0">
                <a:solidFill>
                  <a:srgbClr val="FF0000"/>
                </a:solidFill>
                <a:cs typeface="Times New Roman" panose="02020603050405020304" pitchFamily="18" charset="0"/>
              </a:rPr>
              <a:t> (2011) H346; TSF </a:t>
            </a:r>
            <a:r>
              <a:rPr lang="en-US" altLang="ja-JP" sz="1400" b="1" i="1" dirty="0">
                <a:solidFill>
                  <a:srgbClr val="FF0000"/>
                </a:solidFill>
                <a:cs typeface="Times New Roman" panose="02020603050405020304" pitchFamily="18" charset="0"/>
              </a:rPr>
              <a:t>520</a:t>
            </a:r>
            <a:r>
              <a:rPr lang="en-US" altLang="ja-JP" sz="1400" i="1" dirty="0">
                <a:solidFill>
                  <a:srgbClr val="FF0000"/>
                </a:solidFill>
                <a:cs typeface="Times New Roman" panose="02020603050405020304" pitchFamily="18" charset="0"/>
              </a:rPr>
              <a:t> (2012) 3808)</a:t>
            </a:r>
          </a:p>
          <a:p>
            <a:pPr fontAlgn="base">
              <a:spcBef>
                <a:spcPts val="600"/>
              </a:spcBef>
              <a:spcAft>
                <a:spcPct val="0"/>
              </a:spcAft>
              <a:buFontTx/>
              <a:buNone/>
            </a:pPr>
            <a:r>
              <a:rPr lang="en-US" altLang="ja-JP" sz="2400" b="1" dirty="0">
                <a:solidFill>
                  <a:srgbClr val="FF0000"/>
                </a:solidFill>
                <a:cs typeface="Times New Roman" panose="02020603050405020304" pitchFamily="18" charset="0"/>
              </a:rPr>
              <a:t>2011</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a-IGZO/</a:t>
            </a:r>
            <a:r>
              <a:rPr lang="en-US" altLang="ja-JP" sz="2400" b="1" dirty="0" err="1">
                <a:solidFill>
                  <a:srgbClr val="FF0000"/>
                </a:solidFill>
                <a:cs typeface="Times New Roman" panose="02020603050405020304" pitchFamily="18" charset="0"/>
              </a:rPr>
              <a:t>Pt</a:t>
            </a:r>
            <a:r>
              <a:rPr lang="ja-JP" altLang="en-US" sz="2400" b="1" dirty="0">
                <a:solidFill>
                  <a:srgbClr val="FF0000"/>
                </a:solidFill>
                <a:cs typeface="Times New Roman" panose="02020603050405020304" pitchFamily="18" charset="0"/>
              </a:rPr>
              <a:t>の</a:t>
            </a:r>
            <a:r>
              <a:rPr lang="en-US" altLang="ja-JP" sz="2400" b="1" dirty="0" err="1">
                <a:solidFill>
                  <a:srgbClr val="FF0000"/>
                </a:solidFill>
                <a:cs typeface="Times New Roman" panose="02020603050405020304" pitchFamily="18" charset="0"/>
              </a:rPr>
              <a:t>Schottky</a:t>
            </a:r>
            <a:r>
              <a:rPr lang="en-US" altLang="ja-JP" sz="2400" b="1" dirty="0">
                <a:solidFill>
                  <a:srgbClr val="FF0000"/>
                </a:solidFill>
                <a:cs typeface="Times New Roman" panose="02020603050405020304" pitchFamily="18" charset="0"/>
              </a:rPr>
              <a:t>/MESFET</a:t>
            </a:r>
            <a:r>
              <a:rPr lang="ja-JP" altLang="en-US" sz="2400" b="1" dirty="0">
                <a:solidFill>
                  <a:srgbClr val="FF0000"/>
                </a:solidFill>
                <a:cs typeface="Times New Roman" panose="02020603050405020304" pitchFamily="18" charset="0"/>
              </a:rPr>
              <a:t>とバンドアライメント</a:t>
            </a:r>
            <a:r>
              <a:rPr lang="en-US" altLang="ja-JP" sz="2400" b="1" dirty="0">
                <a:solidFill>
                  <a:srgbClr val="FF0000"/>
                </a:solidFill>
                <a:cs typeface="Times New Roman" panose="02020603050405020304" pitchFamily="18" charset="0"/>
              </a:rPr>
              <a:t/>
            </a:r>
            <a:br>
              <a:rPr lang="en-US" altLang="ja-JP" sz="2400" b="1" dirty="0">
                <a:solidFill>
                  <a:srgbClr val="FF0000"/>
                </a:solidFill>
                <a:cs typeface="Times New Roman" panose="02020603050405020304" pitchFamily="18" charset="0"/>
              </a:rPr>
            </a:b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(EDL </a:t>
            </a:r>
            <a:r>
              <a:rPr lang="en-US" altLang="ja-JP" sz="1400" b="1" i="1" dirty="0">
                <a:solidFill>
                  <a:srgbClr val="FF0000"/>
                </a:solidFill>
                <a:cs typeface="Times New Roman" panose="02020603050405020304" pitchFamily="18" charset="0"/>
              </a:rPr>
              <a:t>32</a:t>
            </a:r>
            <a:r>
              <a:rPr lang="en-US" altLang="ja-JP" sz="1400" i="1" dirty="0">
                <a:solidFill>
                  <a:srgbClr val="FF0000"/>
                </a:solidFill>
                <a:cs typeface="Times New Roman" panose="02020603050405020304" pitchFamily="18" charset="0"/>
              </a:rPr>
              <a:t> (2011) 1695; ESL (2012) in print)</a:t>
            </a:r>
          </a:p>
          <a:p>
            <a:pPr fontAlgn="base">
              <a:spcBef>
                <a:spcPts val="600"/>
              </a:spcBef>
              <a:spcAft>
                <a:spcPct val="0"/>
              </a:spcAft>
              <a:buFontTx/>
              <a:buNone/>
            </a:pPr>
            <a:r>
              <a:rPr lang="en-US" altLang="ja-JP" sz="2400" b="1" dirty="0">
                <a:solidFill>
                  <a:srgbClr val="FF0000"/>
                </a:solidFill>
                <a:cs typeface="Times New Roman" panose="02020603050405020304" pitchFamily="18" charset="0"/>
              </a:rPr>
              <a:t>2012</a:t>
            </a:r>
            <a:r>
              <a:rPr lang="ja-JP" altLang="en-US" sz="2400" b="1" dirty="0">
                <a:solidFill>
                  <a:srgbClr val="FF0000"/>
                </a:solidFill>
                <a:cs typeface="Times New Roman" panose="02020603050405020304" pitchFamily="18" charset="0"/>
              </a:rPr>
              <a:t>　量子閉じ込め効果</a:t>
            </a:r>
            <a:r>
              <a:rPr lang="en-US" altLang="ja-JP" sz="2400" b="1" dirty="0">
                <a:solidFill>
                  <a:srgbClr val="FF0000"/>
                </a:solidFill>
                <a:cs typeface="Times New Roman" panose="02020603050405020304" pitchFamily="18" charset="0"/>
              </a:rPr>
              <a:t/>
            </a:r>
            <a:br>
              <a:rPr lang="en-US" altLang="ja-JP" sz="2400" b="1" dirty="0">
                <a:solidFill>
                  <a:srgbClr val="FF0000"/>
                </a:solidFill>
                <a:cs typeface="Times New Roman" panose="02020603050405020304" pitchFamily="18" charset="0"/>
              </a:rPr>
            </a:br>
            <a:r>
              <a:rPr lang="ja-JP" altLang="en-US" sz="1400" i="1" dirty="0">
                <a:solidFill>
                  <a:srgbClr val="FF0000"/>
                </a:solidFill>
                <a:cs typeface="Times New Roman" panose="02020603050405020304" pitchFamily="18" charset="0"/>
              </a:rPr>
              <a:t>          </a:t>
            </a:r>
            <a:r>
              <a:rPr lang="en-US" altLang="ja-JP" sz="1400" i="1" dirty="0">
                <a:solidFill>
                  <a:srgbClr val="FF0000"/>
                </a:solidFill>
                <a:cs typeface="Times New Roman" panose="02020603050405020304" pitchFamily="18" charset="0"/>
              </a:rPr>
              <a:t>(submitted to PRB)</a:t>
            </a:r>
          </a:p>
          <a:p>
            <a:pPr fontAlgn="base">
              <a:spcBef>
                <a:spcPts val="600"/>
              </a:spcBef>
              <a:spcAft>
                <a:spcPct val="0"/>
              </a:spcAft>
              <a:buFontTx/>
              <a:buNone/>
            </a:pPr>
            <a:endParaRPr lang="en-US" altLang="ja-JP" sz="2400"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656068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63500" y="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0" fontAlgn="base" hangingPunct="0">
              <a:spcBef>
                <a:spcPct val="50000"/>
              </a:spcBef>
              <a:spcAft>
                <a:spcPct val="0"/>
              </a:spcAft>
              <a:buFontTx/>
              <a:buNone/>
            </a:pPr>
            <a:endParaRPr lang="ja-JP" altLang="ja-JP" sz="2400" b="1">
              <a:solidFill>
                <a:srgbClr val="000000"/>
              </a:solidFill>
              <a:ea typeface="ＭＳ ゴシック" panose="020B0609070205080204" pitchFamily="49" charset="-128"/>
              <a:cs typeface="Times New Roman" panose="02020603050405020304" pitchFamily="18" charset="0"/>
            </a:endParaRPr>
          </a:p>
        </p:txBody>
      </p:sp>
      <p:sp>
        <p:nvSpPr>
          <p:cNvPr id="73732" name="Rectangle 4"/>
          <p:cNvSpPr>
            <a:spLocks noGrp="1" noChangeArrowheads="1"/>
          </p:cNvSpPr>
          <p:nvPr>
            <p:ph type="title"/>
          </p:nvPr>
        </p:nvSpPr>
        <p:spPr>
          <a:xfrm>
            <a:off x="0" y="0"/>
            <a:ext cx="9144000" cy="69215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defRPr/>
            </a:pPr>
            <a:r>
              <a:rPr lang="en-US" altLang="ja-JP" sz="3600" b="1" dirty="0">
                <a:solidFill>
                  <a:srgbClr val="0000FF"/>
                </a:solidFill>
                <a:cs typeface="Times New Roman" pitchFamily="18" charset="0"/>
              </a:rPr>
              <a:t>a-Si</a:t>
            </a:r>
            <a:r>
              <a:rPr lang="ja-JP" altLang="en-US" sz="3600" b="1" dirty="0">
                <a:solidFill>
                  <a:srgbClr val="0000FF"/>
                </a:solidFill>
                <a:cs typeface="Times New Roman" pitchFamily="18" charset="0"/>
              </a:rPr>
              <a:t> </a:t>
            </a:r>
            <a:r>
              <a:rPr lang="en-US" altLang="ja-JP" sz="3600" b="1" dirty="0">
                <a:solidFill>
                  <a:srgbClr val="0000FF"/>
                </a:solidFill>
                <a:cs typeface="Times New Roman" pitchFamily="18" charset="0"/>
              </a:rPr>
              <a:t>TFT/</a:t>
            </a:r>
            <a:r>
              <a:rPr lang="ja-JP" altLang="en-US" sz="3600" b="1" dirty="0">
                <a:solidFill>
                  <a:srgbClr val="0000FF"/>
                </a:solidFill>
                <a:cs typeface="Times New Roman" pitchFamily="18" charset="0"/>
              </a:rPr>
              <a:t>ディスプレイの歴史</a:t>
            </a:r>
            <a:endParaRPr lang="en-US" altLang="ja-JP" sz="3600" b="1" dirty="0">
              <a:solidFill>
                <a:srgbClr val="0000FF"/>
              </a:solidFill>
              <a:latin typeface="+mn-lt"/>
              <a:ea typeface="+mn-ea"/>
              <a:cs typeface="Times New Roman" pitchFamily="18" charset="0"/>
            </a:endParaRPr>
          </a:p>
        </p:txBody>
      </p:sp>
      <p:sp>
        <p:nvSpPr>
          <p:cNvPr id="30724" name="Text Box 5"/>
          <p:cNvSpPr txBox="1">
            <a:spLocks noChangeArrowheads="1"/>
          </p:cNvSpPr>
          <p:nvPr/>
        </p:nvSpPr>
        <p:spPr bwMode="auto">
          <a:xfrm>
            <a:off x="107950" y="745899"/>
            <a:ext cx="9036050"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1600" indent="-1016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pPr>
            <a:r>
              <a:rPr lang="en-US" altLang="ja-JP" sz="2400" b="1" dirty="0" smtClean="0">
                <a:solidFill>
                  <a:srgbClr val="FF0000"/>
                </a:solidFill>
                <a:cs typeface="Times New Roman" panose="02020603050405020304" pitchFamily="18" charset="0"/>
              </a:rPr>
              <a:t>1975</a:t>
            </a:r>
            <a:r>
              <a:rPr lang="ja-JP" altLang="en-US" sz="2400" b="1" dirty="0">
                <a:solidFill>
                  <a:srgbClr val="FF0000"/>
                </a:solidFill>
                <a:cs typeface="Times New Roman" panose="02020603050405020304" pitchFamily="18" charset="0"/>
              </a:rPr>
              <a:t>　</a:t>
            </a:r>
            <a:r>
              <a:rPr lang="en-US" altLang="ja-JP" sz="2400" b="1" dirty="0" err="1">
                <a:solidFill>
                  <a:srgbClr val="FF0000"/>
                </a:solidFill>
                <a:cs typeface="Times New Roman" panose="02020603050405020304" pitchFamily="18" charset="0"/>
              </a:rPr>
              <a:t>a-Si:H</a:t>
            </a:r>
            <a:r>
              <a:rPr lang="ja-JP" altLang="en-US" sz="2400" b="1" dirty="0">
                <a:solidFill>
                  <a:srgbClr val="FF0000"/>
                </a:solidFill>
                <a:cs typeface="Times New Roman" panose="02020603050405020304" pitchFamily="18" charset="0"/>
              </a:rPr>
              <a:t>の価電子</a:t>
            </a:r>
            <a:r>
              <a:rPr lang="en-US" altLang="ja-JP" sz="2400" b="1" dirty="0">
                <a:solidFill>
                  <a:srgbClr val="FF0000"/>
                </a:solidFill>
                <a:cs typeface="Times New Roman" panose="02020603050405020304" pitchFamily="18" charset="0"/>
              </a:rPr>
              <a:t>(</a:t>
            </a:r>
            <a:r>
              <a:rPr lang="ja-JP" altLang="en-US" sz="2400" b="1" dirty="0">
                <a:solidFill>
                  <a:srgbClr val="FF0000"/>
                </a:solidFill>
                <a:cs typeface="Times New Roman" panose="02020603050405020304" pitchFamily="18" charset="0"/>
              </a:rPr>
              <a:t>ドーピング</a:t>
            </a:r>
            <a:r>
              <a:rPr lang="en-US" altLang="ja-JP" sz="2400" b="1" dirty="0">
                <a:solidFill>
                  <a:srgbClr val="FF0000"/>
                </a:solidFill>
                <a:cs typeface="Times New Roman" panose="02020603050405020304" pitchFamily="18" charset="0"/>
              </a:rPr>
              <a:t>)</a:t>
            </a:r>
            <a:r>
              <a:rPr lang="ja-JP" altLang="en-US" sz="2400" b="1" dirty="0">
                <a:solidFill>
                  <a:srgbClr val="FF0000"/>
                </a:solidFill>
                <a:cs typeface="Times New Roman" panose="02020603050405020304" pitchFamily="18" charset="0"/>
              </a:rPr>
              <a:t>制御</a:t>
            </a:r>
            <a:r>
              <a:rPr lang="en-US" altLang="ja-JP" sz="2400" b="1" dirty="0">
                <a:solidFill>
                  <a:srgbClr val="FF0000"/>
                </a:solidFill>
                <a:cs typeface="Times New Roman" panose="02020603050405020304" pitchFamily="18" charset="0"/>
              </a:rPr>
              <a:t/>
            </a:r>
            <a:br>
              <a:rPr lang="en-US" altLang="ja-JP" sz="2400" b="1" dirty="0">
                <a:solidFill>
                  <a:srgbClr val="FF0000"/>
                </a:solidFill>
                <a:cs typeface="Times New Roman" panose="02020603050405020304" pitchFamily="18" charset="0"/>
              </a:rPr>
            </a:br>
            <a:r>
              <a:rPr lang="en-US" altLang="ja-JP" sz="1400" i="1" dirty="0">
                <a:solidFill>
                  <a:srgbClr val="000000"/>
                </a:solidFill>
                <a:cs typeface="Times New Roman" panose="02020603050405020304" pitchFamily="18" charset="0"/>
              </a:rPr>
              <a:t>W.E. Spear and P.G. </a:t>
            </a:r>
            <a:r>
              <a:rPr lang="en-US" altLang="ja-JP" sz="1400" i="1" dirty="0" err="1">
                <a:solidFill>
                  <a:srgbClr val="000000"/>
                </a:solidFill>
                <a:cs typeface="Times New Roman" panose="02020603050405020304" pitchFamily="18" charset="0"/>
              </a:rPr>
              <a:t>LeComber</a:t>
            </a:r>
            <a:r>
              <a:rPr lang="en-US" altLang="ja-JP" sz="1400" i="1" dirty="0">
                <a:solidFill>
                  <a:srgbClr val="000000"/>
                </a:solidFill>
                <a:cs typeface="Times New Roman" panose="02020603050405020304" pitchFamily="18" charset="0"/>
              </a:rPr>
              <a:t>, SSC </a:t>
            </a:r>
            <a:r>
              <a:rPr lang="en-US" altLang="ja-JP" sz="1400" b="1" i="1" dirty="0">
                <a:solidFill>
                  <a:srgbClr val="000000"/>
                </a:solidFill>
                <a:cs typeface="Times New Roman" panose="02020603050405020304" pitchFamily="18" charset="0"/>
              </a:rPr>
              <a:t>17</a:t>
            </a:r>
            <a:r>
              <a:rPr lang="en-US" altLang="ja-JP" sz="1400" i="1" dirty="0">
                <a:solidFill>
                  <a:srgbClr val="000000"/>
                </a:solidFill>
                <a:cs typeface="Times New Roman" panose="02020603050405020304" pitchFamily="18" charset="0"/>
              </a:rPr>
              <a:t> (1975) 1193; Philos. Mag. </a:t>
            </a:r>
            <a:r>
              <a:rPr lang="en-US" altLang="ja-JP" sz="1400" b="1" i="1" dirty="0">
                <a:solidFill>
                  <a:srgbClr val="000000"/>
                </a:solidFill>
                <a:cs typeface="Times New Roman" panose="02020603050405020304" pitchFamily="18" charset="0"/>
              </a:rPr>
              <a:t>33</a:t>
            </a:r>
            <a:r>
              <a:rPr lang="en-US" altLang="ja-JP" sz="1400" i="1" dirty="0">
                <a:solidFill>
                  <a:srgbClr val="000000"/>
                </a:solidFill>
                <a:cs typeface="Times New Roman" panose="02020603050405020304" pitchFamily="18" charset="0"/>
              </a:rPr>
              <a:t> (1976) 935.</a:t>
            </a:r>
          </a:p>
          <a:p>
            <a:pPr fontAlgn="base">
              <a:spcBef>
                <a:spcPct val="0"/>
              </a:spcBef>
              <a:spcAft>
                <a:spcPct val="0"/>
              </a:spcAft>
            </a:pPr>
            <a:r>
              <a:rPr lang="en-US" altLang="ja-JP" sz="2400" b="1" dirty="0">
                <a:solidFill>
                  <a:srgbClr val="FF0000"/>
                </a:solidFill>
                <a:cs typeface="Times New Roman" panose="02020603050405020304" pitchFamily="18" charset="0"/>
              </a:rPr>
              <a:t>1979</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a-Si</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TFT</a:t>
            </a:r>
            <a:r>
              <a:rPr lang="ja-JP" altLang="en-US" sz="2400" b="1" dirty="0" err="1">
                <a:solidFill>
                  <a:srgbClr val="FF0000"/>
                </a:solidFill>
                <a:cs typeface="Times New Roman" panose="02020603050405020304" pitchFamily="18" charset="0"/>
              </a:rPr>
              <a:t>、</a:t>
            </a:r>
            <a:r>
              <a:rPr lang="en-US" altLang="ja-JP" sz="2400" b="1" dirty="0">
                <a:solidFill>
                  <a:srgbClr val="FF0000"/>
                </a:solidFill>
                <a:cs typeface="Times New Roman" panose="02020603050405020304" pitchFamily="18" charset="0"/>
              </a:rPr>
              <a:t>LCD</a:t>
            </a:r>
            <a:r>
              <a:rPr lang="ja-JP" altLang="en-US" sz="2400" b="1" dirty="0" err="1">
                <a:solidFill>
                  <a:srgbClr val="FF0000"/>
                </a:solidFill>
                <a:cs typeface="Times New Roman" panose="02020603050405020304" pitchFamily="18" charset="0"/>
              </a:rPr>
              <a:t>への</a:t>
            </a:r>
            <a:r>
              <a:rPr lang="ja-JP" altLang="en-US" sz="2400" b="1" dirty="0">
                <a:solidFill>
                  <a:srgbClr val="FF0000"/>
                </a:solidFill>
                <a:cs typeface="Times New Roman" panose="02020603050405020304" pitchFamily="18" charset="0"/>
              </a:rPr>
              <a:t>提案</a:t>
            </a:r>
            <a:r>
              <a:rPr lang="en-US" altLang="ja-JP" sz="2400" b="1" dirty="0">
                <a:solidFill>
                  <a:srgbClr val="FF0000"/>
                </a:solidFill>
                <a:cs typeface="Times New Roman" panose="02020603050405020304" pitchFamily="18" charset="0"/>
              </a:rPr>
              <a:t/>
            </a:r>
            <a:br>
              <a:rPr lang="en-US" altLang="ja-JP" sz="2400" b="1" dirty="0">
                <a:solidFill>
                  <a:srgbClr val="FF0000"/>
                </a:solidFill>
                <a:cs typeface="Times New Roman" panose="02020603050405020304" pitchFamily="18" charset="0"/>
              </a:rPr>
            </a:br>
            <a:r>
              <a:rPr lang="en-US" altLang="ja-JP" sz="1400" i="1" dirty="0">
                <a:solidFill>
                  <a:srgbClr val="000000"/>
                </a:solidFill>
                <a:cs typeface="Times New Roman" panose="02020603050405020304" pitchFamily="18" charset="0"/>
              </a:rPr>
              <a:t>P.G. </a:t>
            </a:r>
            <a:r>
              <a:rPr lang="en-US" altLang="ja-JP" sz="1400" i="1" dirty="0" err="1">
                <a:solidFill>
                  <a:srgbClr val="000000"/>
                </a:solidFill>
                <a:cs typeface="Times New Roman" panose="02020603050405020304" pitchFamily="18" charset="0"/>
              </a:rPr>
              <a:t>LeComber</a:t>
            </a:r>
            <a:r>
              <a:rPr lang="en-US" altLang="ja-JP" sz="1400" i="1" dirty="0">
                <a:solidFill>
                  <a:srgbClr val="000000"/>
                </a:solidFill>
                <a:cs typeface="Times New Roman" panose="02020603050405020304" pitchFamily="18" charset="0"/>
              </a:rPr>
              <a:t>, W.E. Spear, and A. </a:t>
            </a:r>
            <a:r>
              <a:rPr lang="en-US" altLang="ja-JP" sz="1400" i="1" dirty="0" err="1">
                <a:solidFill>
                  <a:srgbClr val="000000"/>
                </a:solidFill>
                <a:cs typeface="Times New Roman" panose="02020603050405020304" pitchFamily="18" charset="0"/>
              </a:rPr>
              <a:t>Ghaith</a:t>
            </a:r>
            <a:r>
              <a:rPr lang="en-US" altLang="ja-JP" sz="1400" i="1" dirty="0">
                <a:solidFill>
                  <a:srgbClr val="000000"/>
                </a:solidFill>
                <a:cs typeface="Times New Roman" panose="02020603050405020304" pitchFamily="18" charset="0"/>
              </a:rPr>
              <a:t>, Electron. </a:t>
            </a:r>
            <a:r>
              <a:rPr lang="en-US" altLang="ja-JP" sz="1400" i="1" dirty="0" err="1">
                <a:solidFill>
                  <a:srgbClr val="000000"/>
                </a:solidFill>
                <a:cs typeface="Times New Roman" panose="02020603050405020304" pitchFamily="18" charset="0"/>
              </a:rPr>
              <a:t>Lett</a:t>
            </a:r>
            <a:r>
              <a:rPr lang="en-US" altLang="ja-JP" sz="1400" i="1" dirty="0">
                <a:solidFill>
                  <a:srgbClr val="000000"/>
                </a:solidFill>
                <a:cs typeface="Times New Roman" panose="02020603050405020304" pitchFamily="18" charset="0"/>
              </a:rPr>
              <a:t>., </a:t>
            </a:r>
            <a:r>
              <a:rPr lang="en-US" altLang="ja-JP" sz="1400" b="1" i="1" dirty="0">
                <a:solidFill>
                  <a:srgbClr val="000000"/>
                </a:solidFill>
                <a:cs typeface="Times New Roman" panose="02020603050405020304" pitchFamily="18" charset="0"/>
              </a:rPr>
              <a:t>15</a:t>
            </a:r>
            <a:r>
              <a:rPr lang="en-US" altLang="ja-JP" sz="1400" i="1" dirty="0">
                <a:solidFill>
                  <a:srgbClr val="000000"/>
                </a:solidFill>
                <a:cs typeface="Times New Roman" panose="02020603050405020304" pitchFamily="18" charset="0"/>
              </a:rPr>
              <a:t> (1979) 179.</a:t>
            </a:r>
          </a:p>
          <a:p>
            <a:pPr fontAlgn="base">
              <a:spcBef>
                <a:spcPct val="0"/>
              </a:spcBef>
              <a:spcAft>
                <a:spcPct val="0"/>
              </a:spcAft>
            </a:pPr>
            <a:r>
              <a:rPr lang="en-US" altLang="ja-JP" sz="2400" b="1" dirty="0">
                <a:solidFill>
                  <a:srgbClr val="FF0000"/>
                </a:solidFill>
                <a:cs typeface="Times New Roman" panose="02020603050405020304" pitchFamily="18" charset="0"/>
              </a:rPr>
              <a:t>1980</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a-Si</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LCD</a:t>
            </a:r>
            <a:r>
              <a:rPr lang="ja-JP" altLang="en-US" sz="2400" b="1" dirty="0">
                <a:solidFill>
                  <a:srgbClr val="FF0000"/>
                </a:solidFill>
                <a:cs typeface="Times New Roman" panose="02020603050405020304" pitchFamily="18" charset="0"/>
              </a:rPr>
              <a:t>の動作実証</a:t>
            </a:r>
            <a:endParaRPr lang="en-US" altLang="ja-JP" sz="2400" b="1" dirty="0">
              <a:solidFill>
                <a:srgbClr val="FF0000"/>
              </a:solidFill>
              <a:cs typeface="Times New Roman" panose="02020603050405020304" pitchFamily="18" charset="0"/>
            </a:endParaRPr>
          </a:p>
          <a:p>
            <a:pPr fontAlgn="base">
              <a:spcBef>
                <a:spcPct val="0"/>
              </a:spcBef>
              <a:spcAft>
                <a:spcPct val="0"/>
              </a:spcAft>
            </a:pPr>
            <a:r>
              <a:rPr lang="en-US" altLang="ja-JP" sz="2400" b="1" dirty="0">
                <a:solidFill>
                  <a:srgbClr val="FF0000"/>
                </a:solidFill>
                <a:cs typeface="Times New Roman" panose="02020603050405020304" pitchFamily="18" charset="0"/>
              </a:rPr>
              <a:t>1982</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320</a:t>
            </a:r>
            <a:r>
              <a:rPr lang="en-US" altLang="ja-JP" sz="2400" b="1" dirty="0">
                <a:solidFill>
                  <a:srgbClr val="FF0000"/>
                </a:solidFill>
                <a:cs typeface="Times New Roman" panose="02020603050405020304" pitchFamily="18" charset="0"/>
                <a:sym typeface="Symbol" panose="05050102010706020507" pitchFamily="18" charset="2"/>
              </a:rPr>
              <a:t></a:t>
            </a:r>
            <a:r>
              <a:rPr lang="en-US" altLang="ja-JP" sz="2400" b="1" dirty="0">
                <a:solidFill>
                  <a:srgbClr val="FF0000"/>
                </a:solidFill>
                <a:cs typeface="Times New Roman" panose="02020603050405020304" pitchFamily="18" charset="0"/>
              </a:rPr>
              <a:t>320</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a-Si</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LCD</a:t>
            </a:r>
          </a:p>
          <a:p>
            <a:pPr fontAlgn="base">
              <a:spcBef>
                <a:spcPct val="0"/>
              </a:spcBef>
              <a:spcAft>
                <a:spcPct val="0"/>
              </a:spcAft>
            </a:pPr>
            <a:r>
              <a:rPr lang="en-US" altLang="ja-JP" sz="2400" b="1" dirty="0">
                <a:solidFill>
                  <a:srgbClr val="FF0000"/>
                </a:solidFill>
                <a:cs typeface="Times New Roman" panose="02020603050405020304" pitchFamily="18" charset="0"/>
              </a:rPr>
              <a:t>1986</a:t>
            </a:r>
            <a:r>
              <a:rPr lang="ja-JP" altLang="en-US" sz="2400" b="1" dirty="0">
                <a:solidFill>
                  <a:srgbClr val="FF0000"/>
                </a:solidFill>
                <a:cs typeface="Times New Roman" panose="02020603050405020304" pitchFamily="18" charset="0"/>
              </a:rPr>
              <a:t>　松下電器、</a:t>
            </a:r>
            <a:r>
              <a:rPr lang="en-US" altLang="ja-JP" sz="2400" b="1" dirty="0">
                <a:solidFill>
                  <a:srgbClr val="FF0000"/>
                </a:solidFill>
                <a:cs typeface="Times New Roman" panose="02020603050405020304" pitchFamily="18" charset="0"/>
              </a:rPr>
              <a:t>a-Si</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TFT</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LCD</a:t>
            </a:r>
            <a:r>
              <a:rPr lang="ja-JP" altLang="en-US" sz="2400" b="1" dirty="0">
                <a:solidFill>
                  <a:srgbClr val="FF0000"/>
                </a:solidFill>
                <a:cs typeface="Times New Roman" panose="02020603050405020304" pitchFamily="18" charset="0"/>
              </a:rPr>
              <a:t>の実用化（</a:t>
            </a:r>
            <a:r>
              <a:rPr lang="en-US" altLang="ja-JP" sz="2400" b="1" dirty="0">
                <a:solidFill>
                  <a:srgbClr val="FF0000"/>
                </a:solidFill>
                <a:cs typeface="Times New Roman" panose="02020603050405020304" pitchFamily="18" charset="0"/>
              </a:rPr>
              <a:t>3”</a:t>
            </a:r>
            <a:r>
              <a:rPr lang="ja-JP" altLang="en-US" sz="2400" b="1" dirty="0">
                <a:solidFill>
                  <a:srgbClr val="FF0000"/>
                </a:solidFill>
                <a:cs typeface="Times New Roman" panose="02020603050405020304" pitchFamily="18" charset="0"/>
              </a:rPr>
              <a:t>ポケットカラー液晶</a:t>
            </a:r>
            <a:r>
              <a:rPr lang="en-US" altLang="ja-JP" sz="2400" b="1" dirty="0">
                <a:solidFill>
                  <a:srgbClr val="FF0000"/>
                </a:solidFill>
                <a:cs typeface="Times New Roman" panose="02020603050405020304" pitchFamily="18" charset="0"/>
              </a:rPr>
              <a:t>TV)</a:t>
            </a:r>
            <a:br>
              <a:rPr lang="en-US" altLang="ja-JP" sz="2400" b="1" dirty="0">
                <a:solidFill>
                  <a:srgbClr val="FF0000"/>
                </a:solidFill>
                <a:cs typeface="Times New Roman" panose="02020603050405020304" pitchFamily="18" charset="0"/>
              </a:rPr>
            </a:br>
            <a:r>
              <a:rPr lang="en-US" altLang="ja-JP" sz="1400" i="1" dirty="0">
                <a:solidFill>
                  <a:srgbClr val="000000"/>
                </a:solidFill>
                <a:cs typeface="Times New Roman" panose="02020603050405020304" pitchFamily="18" charset="0"/>
              </a:rPr>
              <a:t>S. </a:t>
            </a:r>
            <a:r>
              <a:rPr lang="en-US" altLang="ja-JP" sz="1400" i="1" dirty="0" err="1">
                <a:solidFill>
                  <a:srgbClr val="000000"/>
                </a:solidFill>
                <a:cs typeface="Times New Roman" panose="02020603050405020304" pitchFamily="18" charset="0"/>
              </a:rPr>
              <a:t>Hotta</a:t>
            </a:r>
            <a:r>
              <a:rPr lang="en-US" altLang="ja-JP" sz="1400" i="1" dirty="0">
                <a:solidFill>
                  <a:srgbClr val="000000"/>
                </a:solidFill>
                <a:cs typeface="Times New Roman" panose="02020603050405020304" pitchFamily="18" charset="0"/>
              </a:rPr>
              <a:t> et al., SID’86 Digest (1985) 66.</a:t>
            </a:r>
          </a:p>
          <a:p>
            <a:pPr fontAlgn="base">
              <a:spcBef>
                <a:spcPct val="0"/>
              </a:spcBef>
              <a:spcAft>
                <a:spcPct val="0"/>
              </a:spcAft>
            </a:pPr>
            <a:r>
              <a:rPr lang="en-US" altLang="ja-JP" sz="2400" b="1" dirty="0">
                <a:solidFill>
                  <a:srgbClr val="FF0000"/>
                </a:solidFill>
                <a:cs typeface="Times New Roman" panose="02020603050405020304" pitchFamily="18" charset="0"/>
              </a:rPr>
              <a:t>1986</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NEC: PC-98LT 640</a:t>
            </a:r>
            <a:r>
              <a:rPr lang="en-US" altLang="ja-JP" sz="2400" b="1" dirty="0">
                <a:solidFill>
                  <a:srgbClr val="FF0000"/>
                </a:solidFill>
                <a:cs typeface="Times New Roman" panose="02020603050405020304" pitchFamily="18" charset="0"/>
                <a:sym typeface="Symbol" panose="05050102010706020507" pitchFamily="18" charset="2"/>
              </a:rPr>
              <a:t></a:t>
            </a:r>
            <a:r>
              <a:rPr lang="en-US" altLang="ja-JP" sz="2400" b="1" dirty="0">
                <a:solidFill>
                  <a:srgbClr val="FF0000"/>
                </a:solidFill>
                <a:cs typeface="Times New Roman" panose="02020603050405020304" pitchFamily="18" charset="0"/>
              </a:rPr>
              <a:t>400 </a:t>
            </a:r>
            <a:r>
              <a:rPr lang="ja-JP" altLang="en-US" sz="2400" b="1" dirty="0">
                <a:solidFill>
                  <a:srgbClr val="FF0000"/>
                </a:solidFill>
                <a:cs typeface="Times New Roman" panose="02020603050405020304" pitchFamily="18" charset="0"/>
              </a:rPr>
              <a:t>反射式モノクロ</a:t>
            </a:r>
            <a:r>
              <a:rPr lang="en-US" altLang="ja-JP" sz="2400" b="1" dirty="0" smtClean="0">
                <a:solidFill>
                  <a:srgbClr val="FF0000"/>
                </a:solidFill>
                <a:cs typeface="Times New Roman" panose="02020603050405020304" pitchFamily="18" charset="0"/>
              </a:rPr>
              <a:t>LCD</a:t>
            </a:r>
            <a:endParaRPr lang="en-US" altLang="ja-JP" sz="2400"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2461449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0" y="0"/>
            <a:ext cx="9133842" cy="906539"/>
          </a:xfrm>
        </p:spPr>
        <p:txBody>
          <a:bodyPr>
            <a:normAutofit/>
          </a:bodyPr>
          <a:lstStyle/>
          <a:p>
            <a:r>
              <a:rPr kumimoji="1" lang="ja-JP" altLang="en-US" sz="3600" b="1" dirty="0" smtClean="0">
                <a:solidFill>
                  <a:srgbClr val="0000FF"/>
                </a:solidFill>
                <a:latin typeface="Times New Roman" panose="02020603050405020304" pitchFamily="18" charset="0"/>
                <a:cs typeface="Times New Roman" panose="02020603050405020304" pitchFamily="18" charset="0"/>
              </a:rPr>
              <a:t>液晶ディスプレイの実用化</a:t>
            </a:r>
            <a:r>
              <a:rPr kumimoji="1" lang="en-US" altLang="ja-JP" sz="3600" b="1" dirty="0" smtClean="0">
                <a:solidFill>
                  <a:srgbClr val="0000FF"/>
                </a:solidFill>
                <a:latin typeface="Times New Roman" panose="02020603050405020304" pitchFamily="18" charset="0"/>
                <a:cs typeface="Times New Roman" panose="02020603050405020304" pitchFamily="18" charset="0"/>
              </a:rPr>
              <a:t>:</a:t>
            </a:r>
            <a:r>
              <a:rPr kumimoji="1" lang="ja-JP" altLang="en-US" sz="3600" b="1" dirty="0" smtClean="0">
                <a:solidFill>
                  <a:srgbClr val="0000FF"/>
                </a:solidFill>
                <a:latin typeface="Times New Roman" panose="02020603050405020304" pitchFamily="18" charset="0"/>
                <a:cs typeface="Times New Roman" panose="02020603050405020304" pitchFamily="18" charset="0"/>
              </a:rPr>
              <a:t> </a:t>
            </a:r>
            <a:r>
              <a:rPr kumimoji="1" lang="en-US" altLang="ja-JP" sz="3600" b="1" dirty="0" smtClean="0">
                <a:solidFill>
                  <a:srgbClr val="0000FF"/>
                </a:solidFill>
                <a:latin typeface="Times New Roman" panose="02020603050405020304" pitchFamily="18" charset="0"/>
                <a:cs typeface="Times New Roman" panose="02020603050405020304" pitchFamily="18" charset="0"/>
              </a:rPr>
              <a:t>PC-98LT</a:t>
            </a:r>
            <a:endParaRPr kumimoji="1" lang="ja-JP" altLang="en-US" sz="3600" b="1" dirty="0">
              <a:solidFill>
                <a:srgbClr val="0000FF"/>
              </a:solidFill>
              <a:latin typeface="Times New Roman" panose="02020603050405020304" pitchFamily="18" charset="0"/>
              <a:cs typeface="Times New Roman" panose="02020603050405020304" pitchFamily="18" charset="0"/>
            </a:endParaRPr>
          </a:p>
        </p:txBody>
      </p:sp>
      <p:sp>
        <p:nvSpPr>
          <p:cNvPr id="39" name="テキスト ボックス 10"/>
          <p:cNvSpPr txBox="1">
            <a:spLocks noChangeArrowheads="1"/>
          </p:cNvSpPr>
          <p:nvPr/>
        </p:nvSpPr>
        <p:spPr bwMode="auto">
          <a:xfrm>
            <a:off x="35496" y="749628"/>
            <a:ext cx="4536504" cy="22467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1400" dirty="0">
                <a:solidFill>
                  <a:srgbClr val="000000"/>
                </a:solidFill>
                <a:cs typeface="Times New Roman" panose="02020603050405020304" pitchFamily="18" charset="0"/>
              </a:rPr>
              <a:t>http://www.weblio.jp/content/PC98LT </a:t>
            </a:r>
            <a:endParaRPr lang="en-US" altLang="ja-JP" sz="1400" dirty="0" smtClean="0">
              <a:solidFill>
                <a:srgbClr val="000000"/>
              </a:solidFill>
              <a:cs typeface="Times New Roman" panose="02020603050405020304" pitchFamily="18" charset="0"/>
            </a:endParaRPr>
          </a:p>
          <a:p>
            <a:pPr eaLnBrk="1" hangingPunct="1"/>
            <a:endParaRPr lang="en-US" altLang="ja-JP" sz="1400" b="1" dirty="0" smtClean="0">
              <a:solidFill>
                <a:srgbClr val="000000"/>
              </a:solidFill>
              <a:cs typeface="Times New Roman" panose="02020603050405020304" pitchFamily="18" charset="0"/>
            </a:endParaRPr>
          </a:p>
          <a:p>
            <a:pPr eaLnBrk="1" hangingPunct="1"/>
            <a:r>
              <a:rPr lang="ja-JP" altLang="en-US" sz="1400" b="1" dirty="0" smtClean="0">
                <a:solidFill>
                  <a:srgbClr val="000000"/>
                </a:solidFill>
                <a:cs typeface="Times New Roman" panose="02020603050405020304" pitchFamily="18" charset="0"/>
              </a:rPr>
              <a:t>ラップトップ</a:t>
            </a:r>
            <a:r>
              <a:rPr lang="ja-JP" altLang="en-US" sz="1400" b="1" dirty="0">
                <a:solidFill>
                  <a:srgbClr val="000000"/>
                </a:solidFill>
                <a:cs typeface="Times New Roman" panose="02020603050405020304" pitchFamily="18" charset="0"/>
              </a:rPr>
              <a:t>型</a:t>
            </a:r>
            <a:endParaRPr lang="en-US" altLang="ja-JP" sz="1400" b="1" dirty="0" smtClean="0">
              <a:solidFill>
                <a:srgbClr val="000000"/>
              </a:solidFill>
              <a:cs typeface="Times New Roman" panose="02020603050405020304" pitchFamily="18" charset="0"/>
            </a:endParaRPr>
          </a:p>
          <a:p>
            <a:pPr eaLnBrk="1" hangingPunct="1"/>
            <a:r>
              <a:rPr lang="en-US" altLang="ja-JP" sz="1400" b="1" dirty="0" smtClean="0">
                <a:solidFill>
                  <a:srgbClr val="000000"/>
                </a:solidFill>
                <a:cs typeface="Times New Roman" panose="02020603050405020304" pitchFamily="18" charset="0"/>
              </a:rPr>
              <a:t>PC-98LT</a:t>
            </a:r>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1986</a:t>
            </a:r>
            <a:r>
              <a:rPr lang="ja-JP" altLang="en-US" sz="1400" b="1" dirty="0" smtClean="0">
                <a:solidFill>
                  <a:srgbClr val="000000"/>
                </a:solidFill>
                <a:cs typeface="Times New Roman" panose="02020603050405020304" pitchFamily="18" charset="0"/>
              </a:rPr>
              <a:t>年</a:t>
            </a:r>
            <a:r>
              <a:rPr lang="en-US" altLang="ja-JP" sz="1400" b="1" dirty="0" smtClean="0">
                <a:solidFill>
                  <a:srgbClr val="000000"/>
                </a:solidFill>
                <a:cs typeface="Times New Roman" panose="02020603050405020304" pitchFamily="18" charset="0"/>
              </a:rPr>
              <a:t>10</a:t>
            </a:r>
            <a:r>
              <a:rPr lang="ja-JP" altLang="en-US" sz="1400" b="1" dirty="0" smtClean="0">
                <a:solidFill>
                  <a:srgbClr val="000000"/>
                </a:solidFill>
                <a:cs typeface="Times New Roman" panose="02020603050405020304" pitchFamily="18" charset="0"/>
              </a:rPr>
              <a:t>月</a:t>
            </a:r>
            <a:endParaRPr lang="en-US" altLang="ja-JP" sz="1400" b="1" dirty="0" smtClean="0">
              <a:solidFill>
                <a:srgbClr val="000000"/>
              </a:solidFill>
              <a:cs typeface="Times New Roman" panose="02020603050405020304" pitchFamily="18" charset="0"/>
            </a:endParaRPr>
          </a:p>
          <a:p>
            <a:pPr eaLnBrk="1" hangingPunct="1"/>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CPU </a:t>
            </a:r>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μPD70216(V50</a:t>
            </a:r>
            <a:r>
              <a:rPr lang="en-US" altLang="ja-JP" sz="1400" b="1" dirty="0">
                <a:solidFill>
                  <a:srgbClr val="000000"/>
                </a:solidFill>
                <a:cs typeface="Times New Roman" panose="02020603050405020304" pitchFamily="18" charset="0"/>
              </a:rPr>
              <a:t>) 8MHz </a:t>
            </a:r>
          </a:p>
          <a:p>
            <a:pPr eaLnBrk="1" hangingPunct="1"/>
            <a:r>
              <a:rPr lang="ja-JP" altLang="en-US" sz="1400" b="1" dirty="0" smtClean="0">
                <a:solidFill>
                  <a:srgbClr val="000000"/>
                </a:solidFill>
                <a:cs typeface="Times New Roman" panose="02020603050405020304" pitchFamily="18" charset="0"/>
              </a:rPr>
              <a:t>　メモリ    </a:t>
            </a:r>
            <a:r>
              <a:rPr lang="en-US" altLang="ja-JP" sz="1400" b="1" dirty="0" smtClean="0">
                <a:solidFill>
                  <a:srgbClr val="000000"/>
                </a:solidFill>
                <a:cs typeface="Times New Roman" panose="02020603050405020304" pitchFamily="18" charset="0"/>
              </a:rPr>
              <a:t>384kByte </a:t>
            </a:r>
            <a:endParaRPr lang="en-US" altLang="ja-JP" sz="1400" b="1" dirty="0">
              <a:solidFill>
                <a:srgbClr val="000000"/>
              </a:solidFill>
              <a:cs typeface="Times New Roman" panose="02020603050405020304" pitchFamily="18" charset="0"/>
            </a:endParaRPr>
          </a:p>
          <a:p>
            <a:pPr eaLnBrk="1" hangingPunct="1"/>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FD  </a:t>
            </a:r>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3.5</a:t>
            </a:r>
            <a:r>
              <a:rPr lang="ja-JP" altLang="en-US" sz="1400" b="1" dirty="0" smtClean="0">
                <a:solidFill>
                  <a:srgbClr val="000000"/>
                </a:solidFill>
                <a:cs typeface="Times New Roman" panose="02020603050405020304" pitchFamily="18" charset="0"/>
              </a:rPr>
              <a:t>インチ</a:t>
            </a:r>
            <a:r>
              <a:rPr lang="en-US" altLang="ja-JP" sz="1400" b="1" dirty="0">
                <a:solidFill>
                  <a:srgbClr val="000000"/>
                </a:solidFill>
                <a:cs typeface="Times New Roman" panose="02020603050405020304" pitchFamily="18" charset="0"/>
              </a:rPr>
              <a:t>(1MB)</a:t>
            </a:r>
            <a:r>
              <a:rPr lang="ja-JP" altLang="en-US" sz="1400" b="1" dirty="0" smtClean="0">
                <a:solidFill>
                  <a:srgbClr val="000000"/>
                </a:solidFill>
                <a:cs typeface="Times New Roman" panose="02020603050405020304" pitchFamily="18" charset="0"/>
              </a:rPr>
              <a:t> </a:t>
            </a:r>
            <a:r>
              <a:rPr lang="en-US" altLang="ja-JP" sz="1400" b="1" dirty="0">
                <a:solidFill>
                  <a:srgbClr val="000000"/>
                </a:solidFill>
                <a:cs typeface="Times New Roman" panose="02020603050405020304" pitchFamily="18" charset="0"/>
              </a:rPr>
              <a:t>×</a:t>
            </a:r>
            <a:r>
              <a:rPr lang="en-US" altLang="ja-JP" sz="1400" b="1" dirty="0" smtClean="0">
                <a:solidFill>
                  <a:srgbClr val="000000"/>
                </a:solidFill>
                <a:cs typeface="Times New Roman" panose="02020603050405020304" pitchFamily="18" charset="0"/>
              </a:rPr>
              <a:t>1</a:t>
            </a:r>
            <a:endParaRPr lang="en-US" altLang="ja-JP" sz="1400" b="1" dirty="0">
              <a:solidFill>
                <a:srgbClr val="000000"/>
              </a:solidFill>
              <a:cs typeface="Times New Roman" panose="02020603050405020304" pitchFamily="18" charset="0"/>
            </a:endParaRPr>
          </a:p>
          <a:p>
            <a:pPr eaLnBrk="1" hangingPunct="1"/>
            <a:r>
              <a:rPr lang="ja-JP" altLang="en-US" sz="1400" b="1" dirty="0" smtClean="0">
                <a:solidFill>
                  <a:srgbClr val="000000"/>
                </a:solidFill>
                <a:cs typeface="Times New Roman" panose="02020603050405020304" pitchFamily="18" charset="0"/>
              </a:rPr>
              <a:t>　その他  </a:t>
            </a:r>
            <a:r>
              <a:rPr lang="en-US" altLang="ja-JP" sz="1400" b="1" dirty="0">
                <a:solidFill>
                  <a:srgbClr val="000000"/>
                </a:solidFill>
                <a:cs typeface="Times New Roman" panose="02020603050405020304" pitchFamily="18" charset="0"/>
              </a:rPr>
              <a:t>640×400</a:t>
            </a:r>
            <a:r>
              <a:rPr lang="ja-JP" altLang="en-US" sz="1400" b="1" dirty="0">
                <a:solidFill>
                  <a:srgbClr val="000000"/>
                </a:solidFill>
                <a:cs typeface="Times New Roman" panose="02020603050405020304" pitchFamily="18" charset="0"/>
              </a:rPr>
              <a:t>ドット反射式モノクロ液晶ディスプレイ </a:t>
            </a:r>
          </a:p>
          <a:p>
            <a:pPr eaLnBrk="1" hangingPunct="1"/>
            <a:r>
              <a:rPr lang="ja-JP" altLang="en-US" sz="1400" b="1" dirty="0" smtClean="0">
                <a:solidFill>
                  <a:srgbClr val="000000"/>
                </a:solidFill>
                <a:cs typeface="Times New Roman" panose="02020603050405020304" pitchFamily="18" charset="0"/>
              </a:rPr>
              <a:t>　価格      </a:t>
            </a:r>
            <a:r>
              <a:rPr lang="en-US" altLang="ja-JP" sz="1400" b="1" dirty="0" smtClean="0">
                <a:solidFill>
                  <a:srgbClr val="000000"/>
                </a:solidFill>
                <a:cs typeface="Times New Roman" panose="02020603050405020304" pitchFamily="18" charset="0"/>
              </a:rPr>
              <a:t>238,000</a:t>
            </a:r>
            <a:r>
              <a:rPr lang="ja-JP" altLang="en-US" sz="1400" b="1" dirty="0" smtClean="0">
                <a:solidFill>
                  <a:srgbClr val="000000"/>
                </a:solidFill>
                <a:cs typeface="Times New Roman" panose="02020603050405020304" pitchFamily="18" charset="0"/>
              </a:rPr>
              <a:t>円 </a:t>
            </a:r>
            <a:r>
              <a:rPr lang="en-US" altLang="ja-JP" sz="1400" b="1" dirty="0" smtClean="0">
                <a:solidFill>
                  <a:srgbClr val="000000"/>
                </a:solidFill>
                <a:cs typeface="Times New Roman" panose="02020603050405020304" pitchFamily="18" charset="0"/>
              </a:rPr>
              <a:t>(model</a:t>
            </a:r>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1</a:t>
            </a:r>
            <a:r>
              <a:rPr lang="en-US" altLang="ja-JP" sz="1400" b="1" dirty="0">
                <a:solidFill>
                  <a:srgbClr val="000000"/>
                </a:solidFill>
                <a:cs typeface="Times New Roman" panose="02020603050405020304" pitchFamily="18" charset="0"/>
              </a:rPr>
              <a:t>) </a:t>
            </a:r>
            <a:endParaRPr lang="en-US" altLang="ja-JP" sz="1400" b="1" dirty="0" smtClean="0">
              <a:solidFill>
                <a:srgbClr val="000000"/>
              </a:solidFill>
              <a:cs typeface="Times New Roman" panose="02020603050405020304" pitchFamily="18" charset="0"/>
            </a:endParaRPr>
          </a:p>
          <a:p>
            <a:pPr eaLnBrk="1" hangingPunct="1"/>
            <a:r>
              <a:rPr lang="ja-JP" altLang="en-US" sz="1400" b="1" dirty="0">
                <a:solidFill>
                  <a:srgbClr val="000000"/>
                </a:solidFill>
                <a:cs typeface="Times New Roman" panose="02020603050405020304" pitchFamily="18" charset="0"/>
              </a:rPr>
              <a:t>　</a:t>
            </a:r>
            <a:r>
              <a:rPr lang="ja-JP" altLang="en-US" sz="1400" b="1" dirty="0" smtClean="0">
                <a:solidFill>
                  <a:srgbClr val="000000"/>
                </a:solidFill>
                <a:cs typeface="Times New Roman" panose="02020603050405020304" pitchFamily="18" charset="0"/>
              </a:rPr>
              <a:t>デスクトップ非互換</a:t>
            </a:r>
            <a:r>
              <a:rPr lang="en-US" altLang="ja-JP" sz="1400" b="1" dirty="0" smtClean="0">
                <a:solidFill>
                  <a:srgbClr val="000000"/>
                </a:solidFill>
                <a:cs typeface="Times New Roman" panose="02020603050405020304" pitchFamily="18" charset="0"/>
              </a:rPr>
              <a:t> </a:t>
            </a:r>
            <a:endParaRPr lang="ja-JP" altLang="en-US" sz="1400" b="1" dirty="0">
              <a:solidFill>
                <a:srgbClr val="000000"/>
              </a:solidFill>
              <a:cs typeface="Times New Roman" panose="02020603050405020304" pitchFamily="18" charset="0"/>
            </a:endParaRPr>
          </a:p>
        </p:txBody>
      </p:sp>
      <p:sp>
        <p:nvSpPr>
          <p:cNvPr id="25" name="テキスト ボックス 10"/>
          <p:cNvSpPr txBox="1">
            <a:spLocks noChangeArrowheads="1"/>
          </p:cNvSpPr>
          <p:nvPr/>
        </p:nvSpPr>
        <p:spPr bwMode="auto">
          <a:xfrm>
            <a:off x="-18008" y="6986096"/>
            <a:ext cx="4536504"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ja-JP" altLang="en-US" sz="1400" b="1" dirty="0" smtClean="0">
                <a:solidFill>
                  <a:srgbClr val="000000"/>
                </a:solidFill>
                <a:cs typeface="Times New Roman" panose="02020603050405020304" pitchFamily="18" charset="0"/>
              </a:rPr>
              <a:t>初代 </a:t>
            </a:r>
            <a:r>
              <a:rPr lang="en-US" altLang="ja-JP" sz="1400" b="1" dirty="0" smtClean="0">
                <a:solidFill>
                  <a:srgbClr val="000000"/>
                </a:solidFill>
                <a:cs typeface="Times New Roman" panose="02020603050405020304" pitchFamily="18" charset="0"/>
              </a:rPr>
              <a:t>PC-9801</a:t>
            </a:r>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1982</a:t>
            </a:r>
            <a:r>
              <a:rPr lang="ja-JP" altLang="en-US" sz="1400" b="1" dirty="0" smtClean="0">
                <a:solidFill>
                  <a:srgbClr val="000000"/>
                </a:solidFill>
                <a:cs typeface="Times New Roman" panose="02020603050405020304" pitchFamily="18" charset="0"/>
              </a:rPr>
              <a:t>年</a:t>
            </a:r>
            <a:r>
              <a:rPr lang="en-US" altLang="ja-JP" sz="1400" b="1" dirty="0" smtClean="0">
                <a:solidFill>
                  <a:srgbClr val="000000"/>
                </a:solidFill>
                <a:cs typeface="Times New Roman" panose="02020603050405020304" pitchFamily="18" charset="0"/>
              </a:rPr>
              <a:t>10</a:t>
            </a:r>
            <a:r>
              <a:rPr lang="ja-JP" altLang="en-US" sz="1400" b="1" dirty="0" smtClean="0">
                <a:solidFill>
                  <a:srgbClr val="000000"/>
                </a:solidFill>
                <a:cs typeface="Times New Roman" panose="02020603050405020304" pitchFamily="18" charset="0"/>
              </a:rPr>
              <a:t>月</a:t>
            </a:r>
            <a:endParaRPr lang="en-US" altLang="ja-JP" sz="1400" b="1" dirty="0" smtClean="0">
              <a:solidFill>
                <a:srgbClr val="000000"/>
              </a:solidFill>
              <a:cs typeface="Times New Roman" panose="02020603050405020304" pitchFamily="18" charset="0"/>
            </a:endParaRPr>
          </a:p>
          <a:p>
            <a:pPr eaLnBrk="1" hangingPunct="1"/>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16</a:t>
            </a:r>
            <a:r>
              <a:rPr lang="ja-JP" altLang="en-US" sz="1400" b="1" dirty="0" smtClean="0">
                <a:solidFill>
                  <a:srgbClr val="000000"/>
                </a:solidFill>
                <a:cs typeface="Times New Roman" panose="02020603050405020304" pitchFamily="18" charset="0"/>
              </a:rPr>
              <a:t>ビット </a:t>
            </a:r>
            <a:r>
              <a:rPr lang="en-US" altLang="ja-JP" sz="1400" b="1" dirty="0" smtClean="0">
                <a:solidFill>
                  <a:srgbClr val="000000"/>
                </a:solidFill>
                <a:cs typeface="Times New Roman" panose="02020603050405020304" pitchFamily="18" charset="0"/>
              </a:rPr>
              <a:t>NEC</a:t>
            </a:r>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μPD8086</a:t>
            </a:r>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Intel 8086</a:t>
            </a:r>
            <a:r>
              <a:rPr lang="ja-JP" altLang="en-US" sz="1400" b="1" dirty="0" smtClean="0">
                <a:solidFill>
                  <a:srgbClr val="000000"/>
                </a:solidFill>
                <a:cs typeface="Times New Roman" panose="02020603050405020304" pitchFamily="18" charset="0"/>
              </a:rPr>
              <a:t>互換） </a:t>
            </a:r>
            <a:r>
              <a:rPr lang="en-US" altLang="ja-JP" sz="1400" b="1" dirty="0" smtClean="0">
                <a:solidFill>
                  <a:srgbClr val="000000"/>
                </a:solidFill>
                <a:cs typeface="Times New Roman" panose="02020603050405020304" pitchFamily="18" charset="0"/>
              </a:rPr>
              <a:t>5MHz</a:t>
            </a:r>
            <a:br>
              <a:rPr lang="en-US" altLang="ja-JP" sz="1400" b="1" dirty="0" smtClean="0">
                <a:solidFill>
                  <a:srgbClr val="000000"/>
                </a:solidFill>
                <a:cs typeface="Times New Roman" panose="02020603050405020304" pitchFamily="18" charset="0"/>
              </a:rPr>
            </a:br>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640x400,</a:t>
            </a:r>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8</a:t>
            </a:r>
            <a:r>
              <a:rPr lang="ja-JP" altLang="en-US" sz="1400" b="1" dirty="0" smtClean="0">
                <a:solidFill>
                  <a:srgbClr val="000000"/>
                </a:solidFill>
                <a:cs typeface="Times New Roman" panose="02020603050405020304" pitchFamily="18" charset="0"/>
              </a:rPr>
              <a:t>色</a:t>
            </a:r>
            <a:endParaRPr lang="en-US" altLang="ja-JP" sz="1400" b="1" dirty="0" smtClean="0">
              <a:solidFill>
                <a:srgbClr val="000000"/>
              </a:solidFill>
              <a:cs typeface="Times New Roman" panose="02020603050405020304" pitchFamily="18" charset="0"/>
            </a:endParaRPr>
          </a:p>
          <a:p>
            <a:pPr eaLnBrk="1" hangingPunct="1"/>
            <a:endParaRPr lang="ja-JP" altLang="en-US" sz="1400" b="1" dirty="0" err="1" smtClean="0">
              <a:solidFill>
                <a:srgbClr val="000000"/>
              </a:solidFill>
              <a:cs typeface="Times New Roman" panose="02020603050405020304" pitchFamily="18" charset="0"/>
            </a:endParaRPr>
          </a:p>
        </p:txBody>
      </p:sp>
      <p:sp>
        <p:nvSpPr>
          <p:cNvPr id="28" name="テキスト ボックス 10"/>
          <p:cNvSpPr txBox="1">
            <a:spLocks noChangeArrowheads="1"/>
          </p:cNvSpPr>
          <p:nvPr/>
        </p:nvSpPr>
        <p:spPr bwMode="auto">
          <a:xfrm>
            <a:off x="-18008" y="3125892"/>
            <a:ext cx="4536504" cy="37548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en-US" altLang="ja-JP" sz="1400" dirty="0" smtClean="0">
                <a:solidFill>
                  <a:srgbClr val="000000"/>
                </a:solidFill>
                <a:cs typeface="Times New Roman" panose="02020603050405020304" pitchFamily="18" charset="0"/>
              </a:rPr>
              <a:t>Wikipedia</a:t>
            </a:r>
          </a:p>
          <a:p>
            <a:pPr eaLnBrk="1" hangingPunct="1"/>
            <a:r>
              <a:rPr lang="ja-JP" altLang="en-US" sz="1400" b="1" dirty="0" smtClean="0">
                <a:solidFill>
                  <a:srgbClr val="000000"/>
                </a:solidFill>
                <a:cs typeface="Times New Roman" panose="02020603050405020304" pitchFamily="18" charset="0"/>
              </a:rPr>
              <a:t>ラップトップ型</a:t>
            </a:r>
            <a:endParaRPr lang="en-US" altLang="ja-JP" sz="1400" b="1" dirty="0" smtClean="0">
              <a:solidFill>
                <a:srgbClr val="000000"/>
              </a:solidFill>
              <a:cs typeface="Times New Roman" panose="02020603050405020304" pitchFamily="18" charset="0"/>
            </a:endParaRPr>
          </a:p>
          <a:p>
            <a:pPr eaLnBrk="1" hangingPunct="1"/>
            <a:r>
              <a:rPr lang="ja-JP" altLang="en-US" sz="1400" b="1" dirty="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PC-9801LS</a:t>
            </a:r>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1988</a:t>
            </a:r>
            <a:r>
              <a:rPr lang="ja-JP" altLang="en-US" sz="1400" b="1" dirty="0" smtClean="0">
                <a:solidFill>
                  <a:srgbClr val="000000"/>
                </a:solidFill>
                <a:cs typeface="Times New Roman" panose="02020603050405020304" pitchFamily="18" charset="0"/>
              </a:rPr>
              <a:t>年</a:t>
            </a:r>
            <a:r>
              <a:rPr lang="en-US" altLang="ja-JP" sz="1400" b="1" dirty="0" smtClean="0">
                <a:solidFill>
                  <a:srgbClr val="000000"/>
                </a:solidFill>
                <a:cs typeface="Times New Roman" panose="02020603050405020304" pitchFamily="18" charset="0"/>
              </a:rPr>
              <a:t>10</a:t>
            </a:r>
            <a:r>
              <a:rPr lang="ja-JP" altLang="en-US" sz="1400" b="1" dirty="0" smtClean="0">
                <a:solidFill>
                  <a:srgbClr val="000000"/>
                </a:solidFill>
                <a:cs typeface="Times New Roman" panose="02020603050405020304" pitchFamily="18" charset="0"/>
              </a:rPr>
              <a:t>月</a:t>
            </a:r>
            <a:endParaRPr lang="en-US" altLang="ja-JP" sz="1400" b="1" dirty="0" smtClean="0">
              <a:solidFill>
                <a:srgbClr val="000000"/>
              </a:solidFill>
              <a:cs typeface="Times New Roman" panose="02020603050405020304" pitchFamily="18" charset="0"/>
            </a:endParaRPr>
          </a:p>
          <a:p>
            <a:pPr eaLnBrk="1" hangingPunct="1"/>
            <a:r>
              <a:rPr lang="ja-JP" altLang="en-US" sz="1400" b="1" dirty="0">
                <a:solidFill>
                  <a:srgbClr val="000000"/>
                </a:solidFill>
                <a:cs typeface="Times New Roman" panose="02020603050405020304" pitchFamily="18" charset="0"/>
              </a:rPr>
              <a:t>　</a:t>
            </a:r>
            <a:r>
              <a:rPr lang="ja-JP" altLang="en-US" sz="1400" b="1" dirty="0" smtClean="0">
                <a:solidFill>
                  <a:srgbClr val="000000"/>
                </a:solidFill>
                <a:cs typeface="Times New Roman" panose="02020603050405020304" pitchFamily="18" charset="0"/>
              </a:rPr>
              <a:t>　デスクトップ互換ラップトップ</a:t>
            </a:r>
            <a:endParaRPr lang="en-US" altLang="ja-JP" sz="1400" b="1" dirty="0" smtClean="0">
              <a:solidFill>
                <a:srgbClr val="000000"/>
              </a:solidFill>
              <a:cs typeface="Times New Roman" panose="02020603050405020304" pitchFamily="18" charset="0"/>
            </a:endParaRPr>
          </a:p>
          <a:p>
            <a:pPr eaLnBrk="1" hangingPunct="1"/>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15</a:t>
            </a:r>
            <a:r>
              <a:rPr lang="ja-JP" altLang="en-US" sz="1400" b="1" dirty="0" smtClean="0">
                <a:solidFill>
                  <a:srgbClr val="000000"/>
                </a:solidFill>
                <a:cs typeface="Times New Roman" panose="02020603050405020304" pitchFamily="18" charset="0"/>
              </a:rPr>
              <a:t>諧調プラズマディスプレイ </a:t>
            </a:r>
            <a:endParaRPr lang="ja-JP" altLang="en-US" sz="1400" b="1" dirty="0">
              <a:solidFill>
                <a:srgbClr val="000000"/>
              </a:solidFill>
              <a:cs typeface="Times New Roman" panose="02020603050405020304" pitchFamily="18" charset="0"/>
            </a:endParaRPr>
          </a:p>
          <a:p>
            <a:pPr eaLnBrk="1" hangingPunct="1"/>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PC-9801LV</a:t>
            </a:r>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1989</a:t>
            </a:r>
            <a:r>
              <a:rPr lang="ja-JP" altLang="en-US" sz="1400" b="1" dirty="0" smtClean="0">
                <a:solidFill>
                  <a:srgbClr val="000000"/>
                </a:solidFill>
                <a:cs typeface="Times New Roman" panose="02020603050405020304" pitchFamily="18" charset="0"/>
              </a:rPr>
              <a:t>年</a:t>
            </a:r>
            <a:r>
              <a:rPr lang="en-US" altLang="ja-JP" sz="1400" b="1" dirty="0" smtClean="0">
                <a:solidFill>
                  <a:srgbClr val="000000"/>
                </a:solidFill>
                <a:cs typeface="Times New Roman" panose="02020603050405020304" pitchFamily="18" charset="0"/>
              </a:rPr>
              <a:t>1</a:t>
            </a:r>
            <a:r>
              <a:rPr lang="ja-JP" altLang="en-US" sz="1400" b="1" dirty="0" smtClean="0">
                <a:solidFill>
                  <a:srgbClr val="000000"/>
                </a:solidFill>
                <a:cs typeface="Times New Roman" panose="02020603050405020304" pitchFamily="18" charset="0"/>
              </a:rPr>
              <a:t>月</a:t>
            </a:r>
            <a:endParaRPr lang="en-US" altLang="ja-JP" sz="1400" b="1" dirty="0" smtClean="0">
              <a:solidFill>
                <a:srgbClr val="000000"/>
              </a:solidFill>
              <a:cs typeface="Times New Roman" panose="02020603050405020304" pitchFamily="18" charset="0"/>
            </a:endParaRPr>
          </a:p>
          <a:p>
            <a:pPr eaLnBrk="1" hangingPunct="1"/>
            <a:r>
              <a:rPr lang="ja-JP" altLang="en-US" sz="1400" b="1" dirty="0">
                <a:solidFill>
                  <a:srgbClr val="000000"/>
                </a:solidFill>
                <a:cs typeface="Times New Roman" panose="02020603050405020304" pitchFamily="18" charset="0"/>
              </a:rPr>
              <a:t>　</a:t>
            </a:r>
            <a:r>
              <a:rPr lang="ja-JP" altLang="en-US" sz="1400" b="1" dirty="0" smtClean="0">
                <a:solidFill>
                  <a:srgbClr val="000000"/>
                </a:solidFill>
                <a:cs typeface="Times New Roman" panose="02020603050405020304" pitchFamily="18" charset="0"/>
              </a:rPr>
              <a:t>　外部電極蛍光管バックライト付き  </a:t>
            </a:r>
            <a:r>
              <a:rPr lang="en-US" altLang="ja-JP" sz="1400" b="1" dirty="0" smtClean="0">
                <a:solidFill>
                  <a:srgbClr val="000000"/>
                </a:solidFill>
                <a:cs typeface="Times New Roman" panose="02020603050405020304" pitchFamily="18" charset="0"/>
              </a:rPr>
              <a:t>8</a:t>
            </a:r>
            <a:r>
              <a:rPr lang="ja-JP" altLang="en-US" sz="1400" b="1" dirty="0" smtClean="0">
                <a:solidFill>
                  <a:srgbClr val="000000"/>
                </a:solidFill>
                <a:cs typeface="Times New Roman" panose="02020603050405020304" pitchFamily="18" charset="0"/>
              </a:rPr>
              <a:t>諧調 青液晶　</a:t>
            </a:r>
            <a:endParaRPr lang="en-US" altLang="ja-JP" sz="1400" b="1" dirty="0" smtClean="0">
              <a:solidFill>
                <a:srgbClr val="000000"/>
              </a:solidFill>
              <a:cs typeface="Times New Roman" panose="02020603050405020304" pitchFamily="18" charset="0"/>
            </a:endParaRPr>
          </a:p>
          <a:p>
            <a:pPr eaLnBrk="1" hangingPunct="1"/>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PC-9801LX</a:t>
            </a:r>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1989</a:t>
            </a:r>
            <a:r>
              <a:rPr lang="ja-JP" altLang="en-US" sz="1400" b="1" dirty="0" smtClean="0">
                <a:solidFill>
                  <a:srgbClr val="000000"/>
                </a:solidFill>
                <a:cs typeface="Times New Roman" panose="02020603050405020304" pitchFamily="18" charset="0"/>
              </a:rPr>
              <a:t>年</a:t>
            </a:r>
            <a:r>
              <a:rPr lang="en-US" altLang="ja-JP" sz="1400" b="1" dirty="0" smtClean="0">
                <a:solidFill>
                  <a:srgbClr val="000000"/>
                </a:solidFill>
                <a:cs typeface="Times New Roman" panose="02020603050405020304" pitchFamily="18" charset="0"/>
              </a:rPr>
              <a:t>4</a:t>
            </a:r>
            <a:r>
              <a:rPr lang="ja-JP" altLang="en-US" sz="1400" b="1" dirty="0" smtClean="0">
                <a:solidFill>
                  <a:srgbClr val="000000"/>
                </a:solidFill>
                <a:cs typeface="Times New Roman" panose="02020603050405020304" pitchFamily="18" charset="0"/>
              </a:rPr>
              <a:t>月</a:t>
            </a:r>
            <a:endParaRPr lang="en-US" altLang="ja-JP" sz="1400" b="1" dirty="0" smtClean="0">
              <a:solidFill>
                <a:srgbClr val="000000"/>
              </a:solidFill>
              <a:cs typeface="Times New Roman" panose="02020603050405020304" pitchFamily="18" charset="0"/>
            </a:endParaRPr>
          </a:p>
          <a:p>
            <a:pPr eaLnBrk="1" hangingPunct="1"/>
            <a:r>
              <a:rPr lang="ja-JP" altLang="en-US" sz="1400" b="1" dirty="0">
                <a:solidFill>
                  <a:srgbClr val="000000"/>
                </a:solidFill>
                <a:cs typeface="Times New Roman" panose="02020603050405020304" pitchFamily="18" charset="0"/>
              </a:rPr>
              <a:t>　</a:t>
            </a:r>
            <a:r>
              <a:rPr lang="ja-JP" altLang="en-US" sz="1400" b="1" dirty="0" smtClean="0">
                <a:solidFill>
                  <a:srgbClr val="000000"/>
                </a:solidFill>
                <a:cs typeface="Times New Roman" panose="02020603050405020304" pitchFamily="18" charset="0"/>
              </a:rPr>
              <a:t>　外部</a:t>
            </a:r>
            <a:r>
              <a:rPr lang="ja-JP" altLang="en-US" sz="1400" b="1" dirty="0">
                <a:solidFill>
                  <a:srgbClr val="000000"/>
                </a:solidFill>
                <a:cs typeface="Times New Roman" panose="02020603050405020304" pitchFamily="18" charset="0"/>
              </a:rPr>
              <a:t>電極蛍光管バックライト付き  </a:t>
            </a:r>
            <a:r>
              <a:rPr lang="en-US" altLang="ja-JP" sz="1400" b="1" dirty="0" smtClean="0">
                <a:solidFill>
                  <a:srgbClr val="000000"/>
                </a:solidFill>
                <a:cs typeface="Times New Roman" panose="02020603050405020304" pitchFamily="18" charset="0"/>
              </a:rPr>
              <a:t>8</a:t>
            </a:r>
            <a:r>
              <a:rPr lang="ja-JP" altLang="en-US" sz="1400" b="1" dirty="0" smtClean="0">
                <a:solidFill>
                  <a:srgbClr val="000000"/>
                </a:solidFill>
                <a:cs typeface="Times New Roman" panose="02020603050405020304" pitchFamily="18" charset="0"/>
              </a:rPr>
              <a:t>諧調 白黒液晶</a:t>
            </a:r>
            <a:endParaRPr lang="en-US" altLang="ja-JP" sz="1400" b="1" dirty="0">
              <a:solidFill>
                <a:srgbClr val="000000"/>
              </a:solidFill>
              <a:cs typeface="Times New Roman" panose="02020603050405020304" pitchFamily="18" charset="0"/>
            </a:endParaRPr>
          </a:p>
          <a:p>
            <a:pPr eaLnBrk="1" hangingPunct="1"/>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PC-9801LX5C</a:t>
            </a:r>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1989</a:t>
            </a:r>
            <a:r>
              <a:rPr lang="ja-JP" altLang="en-US" sz="1400" b="1" dirty="0" smtClean="0">
                <a:solidFill>
                  <a:srgbClr val="000000"/>
                </a:solidFill>
                <a:cs typeface="Times New Roman" panose="02020603050405020304" pitchFamily="18" charset="0"/>
              </a:rPr>
              <a:t>年</a:t>
            </a:r>
            <a:r>
              <a:rPr lang="en-US" altLang="ja-JP" sz="1400" b="1" dirty="0" smtClean="0">
                <a:solidFill>
                  <a:srgbClr val="000000"/>
                </a:solidFill>
                <a:cs typeface="Times New Roman" panose="02020603050405020304" pitchFamily="18" charset="0"/>
              </a:rPr>
              <a:t>6</a:t>
            </a:r>
            <a:r>
              <a:rPr lang="ja-JP" altLang="en-US" sz="1400" b="1" dirty="0" smtClean="0">
                <a:solidFill>
                  <a:srgbClr val="000000"/>
                </a:solidFill>
                <a:cs typeface="Times New Roman" panose="02020603050405020304" pitchFamily="18" charset="0"/>
              </a:rPr>
              <a:t>月</a:t>
            </a:r>
            <a:endParaRPr lang="en-US" altLang="ja-JP" sz="1400" b="1" dirty="0" smtClean="0">
              <a:solidFill>
                <a:srgbClr val="000000"/>
              </a:solidFill>
              <a:cs typeface="Times New Roman" panose="02020603050405020304" pitchFamily="18" charset="0"/>
            </a:endParaRPr>
          </a:p>
          <a:p>
            <a:pPr eaLnBrk="1" hangingPunct="1"/>
            <a:r>
              <a:rPr lang="ja-JP" altLang="en-US" sz="1400" b="1" dirty="0">
                <a:solidFill>
                  <a:srgbClr val="000000"/>
                </a:solidFill>
                <a:cs typeface="Times New Roman" panose="02020603050405020304" pitchFamily="18" charset="0"/>
              </a:rPr>
              <a:t>　</a:t>
            </a:r>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STN</a:t>
            </a:r>
            <a:r>
              <a:rPr lang="ja-JP" altLang="en-US" sz="1400" b="1" dirty="0" smtClean="0">
                <a:solidFill>
                  <a:srgbClr val="000000"/>
                </a:solidFill>
                <a:cs typeface="Times New Roman" panose="02020603050405020304" pitchFamily="18" charset="0"/>
              </a:rPr>
              <a:t>カラー液晶 </a:t>
            </a:r>
            <a:r>
              <a:rPr lang="en-US" altLang="ja-JP" sz="1400" b="1" dirty="0" smtClean="0">
                <a:solidFill>
                  <a:srgbClr val="000000"/>
                </a:solidFill>
                <a:cs typeface="Times New Roman" panose="02020603050405020304" pitchFamily="18" charset="0"/>
              </a:rPr>
              <a:t>(8</a:t>
            </a:r>
            <a:r>
              <a:rPr lang="ja-JP" altLang="en-US" sz="1400" b="1" dirty="0" smtClean="0">
                <a:solidFill>
                  <a:srgbClr val="000000"/>
                </a:solidFill>
                <a:cs typeface="Times New Roman" panose="02020603050405020304" pitchFamily="18" charset="0"/>
              </a:rPr>
              <a:t>色</a:t>
            </a:r>
            <a:r>
              <a:rPr lang="en-US" altLang="ja-JP" sz="1400" b="1" dirty="0" smtClean="0">
                <a:solidFill>
                  <a:srgbClr val="000000"/>
                </a:solidFill>
                <a:cs typeface="Times New Roman" panose="02020603050405020304" pitchFamily="18" charset="0"/>
              </a:rPr>
              <a:t>)</a:t>
            </a:r>
            <a:endParaRPr lang="en-US" altLang="ja-JP" sz="1400" b="1" dirty="0">
              <a:solidFill>
                <a:srgbClr val="000000"/>
              </a:solidFill>
              <a:cs typeface="Times New Roman" panose="02020603050405020304" pitchFamily="18" charset="0"/>
            </a:endParaRPr>
          </a:p>
          <a:p>
            <a:pPr eaLnBrk="1" hangingPunct="1"/>
            <a:endParaRPr lang="en-US" altLang="ja-JP" sz="1400" b="1" dirty="0" smtClean="0">
              <a:solidFill>
                <a:srgbClr val="000000"/>
              </a:solidFill>
              <a:cs typeface="Times New Roman" panose="02020603050405020304" pitchFamily="18" charset="0"/>
            </a:endParaRPr>
          </a:p>
          <a:p>
            <a:pPr eaLnBrk="1" hangingPunct="1"/>
            <a:r>
              <a:rPr lang="ja-JP" altLang="en-US" sz="1400" b="1" dirty="0" smtClean="0">
                <a:solidFill>
                  <a:srgbClr val="000000"/>
                </a:solidFill>
                <a:cs typeface="Times New Roman" panose="02020603050405020304" pitchFamily="18" charset="0"/>
              </a:rPr>
              <a:t>ノート型</a:t>
            </a:r>
            <a:endParaRPr lang="en-US" altLang="ja-JP" sz="1400" b="1" dirty="0" smtClean="0">
              <a:solidFill>
                <a:srgbClr val="000000"/>
              </a:solidFill>
              <a:cs typeface="Times New Roman" panose="02020603050405020304" pitchFamily="18" charset="0"/>
            </a:endParaRPr>
          </a:p>
          <a:p>
            <a:pPr eaLnBrk="1" hangingPunct="1"/>
            <a:r>
              <a:rPr lang="ja-JP" altLang="en-US" sz="1400" b="1" dirty="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PC-9801N</a:t>
            </a:r>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1989</a:t>
            </a:r>
            <a:r>
              <a:rPr lang="ja-JP" altLang="en-US" sz="1400" b="1" dirty="0" smtClean="0">
                <a:solidFill>
                  <a:srgbClr val="000000"/>
                </a:solidFill>
                <a:cs typeface="Times New Roman" panose="02020603050405020304" pitchFamily="18" charset="0"/>
              </a:rPr>
              <a:t>年</a:t>
            </a:r>
            <a:r>
              <a:rPr lang="en-US" altLang="ja-JP" sz="1400" b="1" dirty="0" smtClean="0">
                <a:solidFill>
                  <a:srgbClr val="000000"/>
                </a:solidFill>
                <a:cs typeface="Times New Roman" panose="02020603050405020304" pitchFamily="18" charset="0"/>
              </a:rPr>
              <a:t>11</a:t>
            </a:r>
            <a:r>
              <a:rPr lang="ja-JP" altLang="en-US" sz="1400" b="1" dirty="0" smtClean="0">
                <a:solidFill>
                  <a:srgbClr val="000000"/>
                </a:solidFill>
                <a:cs typeface="Times New Roman" panose="02020603050405020304" pitchFamily="18" charset="0"/>
              </a:rPr>
              <a:t>月</a:t>
            </a:r>
            <a:endParaRPr lang="en-US" altLang="ja-JP" sz="1400" b="1" dirty="0" smtClean="0">
              <a:solidFill>
                <a:srgbClr val="000000"/>
              </a:solidFill>
              <a:cs typeface="Times New Roman" panose="02020603050405020304" pitchFamily="18" charset="0"/>
            </a:endParaRPr>
          </a:p>
          <a:p>
            <a:pPr eaLnBrk="1" hangingPunct="1"/>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8.9”</a:t>
            </a:r>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8</a:t>
            </a:r>
            <a:r>
              <a:rPr lang="ja-JP" altLang="en-US" sz="1400" b="1" dirty="0" smtClean="0">
                <a:solidFill>
                  <a:srgbClr val="000000"/>
                </a:solidFill>
                <a:cs typeface="Times New Roman" panose="02020603050405020304" pitchFamily="18" charset="0"/>
              </a:rPr>
              <a:t>諧調 青液晶</a:t>
            </a:r>
            <a:r>
              <a:rPr lang="en-US" altLang="ja-JP" sz="1400" b="1" dirty="0" smtClean="0">
                <a:solidFill>
                  <a:srgbClr val="000000"/>
                </a:solidFill>
                <a:cs typeface="Times New Roman" panose="02020603050405020304" pitchFamily="18" charset="0"/>
              </a:rPr>
              <a:t>, A4</a:t>
            </a:r>
            <a:r>
              <a:rPr lang="ja-JP" altLang="en-US" sz="1400" b="1" dirty="0" smtClean="0">
                <a:solidFill>
                  <a:srgbClr val="000000"/>
                </a:solidFill>
                <a:cs typeface="Times New Roman" panose="02020603050405020304" pitchFamily="18" charset="0"/>
              </a:rPr>
              <a:t>サイズ</a:t>
            </a:r>
            <a:r>
              <a:rPr lang="en-US" altLang="ja-JP" sz="1400" b="1" dirty="0" smtClean="0">
                <a:solidFill>
                  <a:srgbClr val="000000"/>
                </a:solidFill>
                <a:cs typeface="Times New Roman" panose="02020603050405020304" pitchFamily="18" charset="0"/>
              </a:rPr>
              <a:t>,</a:t>
            </a:r>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2.9kg,</a:t>
            </a:r>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V30</a:t>
            </a:r>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10MHz</a:t>
            </a:r>
          </a:p>
          <a:p>
            <a:pPr eaLnBrk="1" hangingPunct="1"/>
            <a:r>
              <a:rPr lang="ja-JP" altLang="en-US" sz="1400" b="1" dirty="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PC-9801NC</a:t>
            </a:r>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1991</a:t>
            </a:r>
            <a:r>
              <a:rPr lang="ja-JP" altLang="en-US" sz="1400" b="1" dirty="0" smtClean="0">
                <a:solidFill>
                  <a:srgbClr val="000000"/>
                </a:solidFill>
                <a:cs typeface="Times New Roman" panose="02020603050405020304" pitchFamily="18" charset="0"/>
              </a:rPr>
              <a:t>年</a:t>
            </a:r>
            <a:r>
              <a:rPr lang="en-US" altLang="ja-JP" sz="1400" b="1" dirty="0" smtClean="0">
                <a:solidFill>
                  <a:srgbClr val="000000"/>
                </a:solidFill>
                <a:cs typeface="Times New Roman" panose="02020603050405020304" pitchFamily="18" charset="0"/>
              </a:rPr>
              <a:t>10</a:t>
            </a:r>
            <a:r>
              <a:rPr lang="ja-JP" altLang="en-US" sz="1400" b="1" dirty="0" smtClean="0">
                <a:solidFill>
                  <a:srgbClr val="000000"/>
                </a:solidFill>
                <a:cs typeface="Times New Roman" panose="02020603050405020304" pitchFamily="18" charset="0"/>
              </a:rPr>
              <a:t>月</a:t>
            </a:r>
            <a:endParaRPr lang="en-US" altLang="ja-JP" sz="1400" b="1" dirty="0" smtClean="0">
              <a:solidFill>
                <a:srgbClr val="000000"/>
              </a:solidFill>
              <a:cs typeface="Times New Roman" panose="02020603050405020304" pitchFamily="18" charset="0"/>
            </a:endParaRPr>
          </a:p>
          <a:p>
            <a:pPr eaLnBrk="1" hangingPunct="1"/>
            <a:r>
              <a:rPr lang="ja-JP" altLang="en-US" sz="1400" b="1" dirty="0">
                <a:solidFill>
                  <a:srgbClr val="000000"/>
                </a:solidFill>
                <a:cs typeface="Times New Roman" panose="02020603050405020304" pitchFamily="18" charset="0"/>
              </a:rPr>
              <a:t>　</a:t>
            </a:r>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TFT</a:t>
            </a:r>
            <a:r>
              <a:rPr lang="ja-JP" altLang="en-US" sz="1400" b="1" dirty="0" smtClean="0">
                <a:solidFill>
                  <a:srgbClr val="000000"/>
                </a:solidFill>
                <a:cs typeface="Times New Roman" panose="02020603050405020304" pitchFamily="18" charset="0"/>
              </a:rPr>
              <a:t>カラー</a:t>
            </a:r>
            <a:r>
              <a:rPr lang="en-US" altLang="ja-JP" sz="1400" b="1" dirty="0" smtClean="0">
                <a:solidFill>
                  <a:srgbClr val="000000"/>
                </a:solidFill>
                <a:cs typeface="Times New Roman" panose="02020603050405020304" pitchFamily="18" charset="0"/>
              </a:rPr>
              <a:t>LCD</a:t>
            </a:r>
            <a:r>
              <a:rPr lang="ja-JP" altLang="en-US" sz="1400" b="1" dirty="0" smtClean="0">
                <a:solidFill>
                  <a:srgbClr val="000000"/>
                </a:solidFill>
                <a:cs typeface="Times New Roman" panose="02020603050405020304" pitchFamily="18" charset="0"/>
              </a:rPr>
              <a:t> </a:t>
            </a:r>
            <a:r>
              <a:rPr lang="en-US" altLang="ja-JP" sz="1400" b="1" dirty="0" smtClean="0">
                <a:solidFill>
                  <a:srgbClr val="000000"/>
                </a:solidFill>
                <a:cs typeface="Times New Roman" panose="02020603050405020304" pitchFamily="18" charset="0"/>
              </a:rPr>
              <a:t>(598,000</a:t>
            </a:r>
            <a:r>
              <a:rPr lang="ja-JP" altLang="en-US" sz="1400" b="1" dirty="0" smtClean="0">
                <a:solidFill>
                  <a:srgbClr val="000000"/>
                </a:solidFill>
                <a:cs typeface="Times New Roman" panose="02020603050405020304" pitchFamily="18" charset="0"/>
              </a:rPr>
              <a:t>円</a:t>
            </a:r>
            <a:r>
              <a:rPr lang="en-US" altLang="ja-JP" sz="1400" b="1" dirty="0" smtClean="0">
                <a:solidFill>
                  <a:srgbClr val="000000"/>
                </a:solidFill>
                <a:cs typeface="Times New Roman" panose="02020603050405020304" pitchFamily="18" charset="0"/>
              </a:rPr>
              <a:t>)</a:t>
            </a:r>
            <a:endParaRPr lang="en-US" altLang="ja-JP" sz="1400" b="1" dirty="0">
              <a:solidFill>
                <a:srgbClr val="000000"/>
              </a:solidFill>
              <a:cs typeface="Times New Roman" panose="02020603050405020304" pitchFamily="18" charset="0"/>
            </a:endParaRPr>
          </a:p>
        </p:txBody>
      </p:sp>
      <p:pic>
        <p:nvPicPr>
          <p:cNvPr id="2" name="Picture 4" descr="http://www011.upp.so-net.ne.jp/kjts/n/pc_9801n_to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0533" y="5534025"/>
            <a:ext cx="1643231" cy="1323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ttp://www011.upp.so-net.ne.jp/kjts/n/pc_9801n_ba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678" y="5534025"/>
            <a:ext cx="1666875" cy="1323975"/>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4302663" y="5236329"/>
            <a:ext cx="5814392" cy="307777"/>
          </a:xfrm>
          <a:prstGeom prst="rect">
            <a:avLst/>
          </a:prstGeom>
        </p:spPr>
        <p:txBody>
          <a:bodyPr wrap="square">
            <a:spAutoFit/>
          </a:bodyPr>
          <a:lstStyle/>
          <a:p>
            <a:r>
              <a:rPr lang="en-US" altLang="ja-JP" sz="1400" dirty="0" smtClean="0">
                <a:solidFill>
                  <a:prstClr val="black"/>
                </a:solidFill>
                <a:latin typeface="Times New Roman" pitchFamily="18" charset="0"/>
                <a:cs typeface="Times New Roman" pitchFamily="18" charset="0"/>
              </a:rPr>
              <a:t>PC-9801N http</a:t>
            </a:r>
            <a:r>
              <a:rPr lang="en-US" altLang="ja-JP" sz="1400" dirty="0">
                <a:solidFill>
                  <a:prstClr val="black"/>
                </a:solidFill>
                <a:latin typeface="Times New Roman" pitchFamily="18" charset="0"/>
                <a:cs typeface="Times New Roman" pitchFamily="18" charset="0"/>
              </a:rPr>
              <a:t>://www011.upp.so-net.ne.jp/kjts/9801n.htm</a:t>
            </a:r>
            <a:endParaRPr lang="ja-JP" altLang="en-US" sz="1400" dirty="0">
              <a:solidFill>
                <a:prstClr val="black"/>
              </a:solidFill>
              <a:latin typeface="Times New Roman" pitchFamily="18" charset="0"/>
              <a:cs typeface="Times New Roman" pitchFamily="18" charset="0"/>
            </a:endParaRPr>
          </a:p>
        </p:txBody>
      </p:sp>
      <p:pic>
        <p:nvPicPr>
          <p:cNvPr id="1026" name="Picture 2" descr="PC-98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1268760"/>
            <a:ext cx="4707047" cy="3888432"/>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4397007" y="831240"/>
            <a:ext cx="1760671" cy="523220"/>
          </a:xfrm>
          <a:prstGeom prst="rect">
            <a:avLst/>
          </a:prstGeom>
        </p:spPr>
        <p:txBody>
          <a:bodyPr wrap="square">
            <a:spAutoFit/>
          </a:bodyPr>
          <a:lstStyle/>
          <a:p>
            <a:r>
              <a:rPr lang="en-US" altLang="ja-JP" sz="2800" b="1" dirty="0" smtClean="0">
                <a:solidFill>
                  <a:srgbClr val="FF0000"/>
                </a:solidFill>
                <a:latin typeface="Times New Roman" pitchFamily="18" charset="0"/>
                <a:cs typeface="Times New Roman" pitchFamily="18" charset="0"/>
              </a:rPr>
              <a:t>PC-98LT</a:t>
            </a:r>
            <a:endParaRPr lang="ja-JP" alt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83501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63500" y="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0" fontAlgn="base" hangingPunct="0">
              <a:spcBef>
                <a:spcPct val="50000"/>
              </a:spcBef>
              <a:spcAft>
                <a:spcPct val="0"/>
              </a:spcAft>
              <a:buFontTx/>
              <a:buNone/>
            </a:pPr>
            <a:endParaRPr lang="ja-JP" altLang="ja-JP" sz="2400" b="1">
              <a:solidFill>
                <a:srgbClr val="000000"/>
              </a:solidFill>
              <a:ea typeface="ＭＳ ゴシック" panose="020B0609070205080204" pitchFamily="49" charset="-128"/>
              <a:cs typeface="Times New Roman" panose="02020603050405020304" pitchFamily="18" charset="0"/>
            </a:endParaRPr>
          </a:p>
        </p:txBody>
      </p:sp>
      <p:sp>
        <p:nvSpPr>
          <p:cNvPr id="73732" name="Rectangle 4"/>
          <p:cNvSpPr>
            <a:spLocks noGrp="1" noChangeArrowheads="1"/>
          </p:cNvSpPr>
          <p:nvPr>
            <p:ph type="title"/>
          </p:nvPr>
        </p:nvSpPr>
        <p:spPr>
          <a:xfrm>
            <a:off x="0" y="0"/>
            <a:ext cx="9144000" cy="69215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a:defRPr/>
            </a:pPr>
            <a:r>
              <a:rPr lang="en-US" altLang="ja-JP" sz="3600" b="1" dirty="0">
                <a:solidFill>
                  <a:srgbClr val="0000FF"/>
                </a:solidFill>
                <a:latin typeface="Times New Roman" panose="02020603050405020304" pitchFamily="18" charset="0"/>
                <a:cs typeface="Times New Roman" panose="02020603050405020304" pitchFamily="18" charset="0"/>
              </a:rPr>
              <a:t>a-Si</a:t>
            </a:r>
            <a:r>
              <a:rPr lang="ja-JP" altLang="en-US" sz="3600" b="1" dirty="0">
                <a:solidFill>
                  <a:srgbClr val="0000FF"/>
                </a:solidFill>
                <a:latin typeface="Times New Roman" panose="02020603050405020304" pitchFamily="18" charset="0"/>
                <a:cs typeface="Times New Roman" panose="02020603050405020304" pitchFamily="18" charset="0"/>
              </a:rPr>
              <a:t> </a:t>
            </a:r>
            <a:r>
              <a:rPr lang="en-US" altLang="ja-JP" sz="3600" b="1" dirty="0">
                <a:solidFill>
                  <a:srgbClr val="0000FF"/>
                </a:solidFill>
                <a:latin typeface="Times New Roman" panose="02020603050405020304" pitchFamily="18" charset="0"/>
                <a:cs typeface="Times New Roman" panose="02020603050405020304" pitchFamily="18" charset="0"/>
              </a:rPr>
              <a:t>TFT/</a:t>
            </a:r>
            <a:r>
              <a:rPr lang="ja-JP" altLang="en-US" sz="3600" b="1" dirty="0">
                <a:solidFill>
                  <a:srgbClr val="0000FF"/>
                </a:solidFill>
                <a:latin typeface="Times New Roman" panose="02020603050405020304" pitchFamily="18" charset="0"/>
                <a:cs typeface="Times New Roman" panose="02020603050405020304" pitchFamily="18" charset="0"/>
              </a:rPr>
              <a:t>ディスプレイの歴史</a:t>
            </a:r>
            <a:endParaRPr lang="en-US" altLang="ja-JP" sz="3600" b="1" dirty="0">
              <a:solidFill>
                <a:srgbClr val="0000FF"/>
              </a:solidFill>
              <a:latin typeface="Times New Roman" panose="02020603050405020304" pitchFamily="18" charset="0"/>
              <a:ea typeface="+mn-ea"/>
              <a:cs typeface="Times New Roman" panose="02020603050405020304" pitchFamily="18" charset="0"/>
            </a:endParaRPr>
          </a:p>
        </p:txBody>
      </p:sp>
      <p:sp>
        <p:nvSpPr>
          <p:cNvPr id="30724" name="Text Box 5"/>
          <p:cNvSpPr txBox="1">
            <a:spLocks noChangeArrowheads="1"/>
          </p:cNvSpPr>
          <p:nvPr/>
        </p:nvSpPr>
        <p:spPr bwMode="auto">
          <a:xfrm>
            <a:off x="107950" y="745899"/>
            <a:ext cx="9036050"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1600" indent="-1016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pPr>
            <a:r>
              <a:rPr lang="en-US" altLang="ja-JP" sz="2400" b="1" dirty="0" smtClean="0">
                <a:solidFill>
                  <a:srgbClr val="FF0000"/>
                </a:solidFill>
                <a:cs typeface="Times New Roman" panose="02020603050405020304" pitchFamily="18" charset="0"/>
              </a:rPr>
              <a:t>1975</a:t>
            </a:r>
            <a:r>
              <a:rPr lang="ja-JP" altLang="en-US" sz="2400" b="1" dirty="0">
                <a:solidFill>
                  <a:srgbClr val="FF0000"/>
                </a:solidFill>
                <a:cs typeface="Times New Roman" panose="02020603050405020304" pitchFamily="18" charset="0"/>
              </a:rPr>
              <a:t>　</a:t>
            </a:r>
            <a:r>
              <a:rPr lang="en-US" altLang="ja-JP" sz="2400" b="1" dirty="0" err="1">
                <a:solidFill>
                  <a:srgbClr val="FF0000"/>
                </a:solidFill>
                <a:cs typeface="Times New Roman" panose="02020603050405020304" pitchFamily="18" charset="0"/>
              </a:rPr>
              <a:t>a-Si:H</a:t>
            </a:r>
            <a:r>
              <a:rPr lang="ja-JP" altLang="en-US" sz="2400" b="1" dirty="0">
                <a:solidFill>
                  <a:srgbClr val="FF0000"/>
                </a:solidFill>
                <a:cs typeface="Times New Roman" panose="02020603050405020304" pitchFamily="18" charset="0"/>
              </a:rPr>
              <a:t>の価電子</a:t>
            </a:r>
            <a:r>
              <a:rPr lang="en-US" altLang="ja-JP" sz="2400" b="1" dirty="0">
                <a:solidFill>
                  <a:srgbClr val="FF0000"/>
                </a:solidFill>
                <a:cs typeface="Times New Roman" panose="02020603050405020304" pitchFamily="18" charset="0"/>
              </a:rPr>
              <a:t>(</a:t>
            </a:r>
            <a:r>
              <a:rPr lang="ja-JP" altLang="en-US" sz="2400" b="1" dirty="0">
                <a:solidFill>
                  <a:srgbClr val="FF0000"/>
                </a:solidFill>
                <a:cs typeface="Times New Roman" panose="02020603050405020304" pitchFamily="18" charset="0"/>
              </a:rPr>
              <a:t>ドーピング</a:t>
            </a:r>
            <a:r>
              <a:rPr lang="en-US" altLang="ja-JP" sz="2400" b="1" dirty="0">
                <a:solidFill>
                  <a:srgbClr val="FF0000"/>
                </a:solidFill>
                <a:cs typeface="Times New Roman" panose="02020603050405020304" pitchFamily="18" charset="0"/>
              </a:rPr>
              <a:t>)</a:t>
            </a:r>
            <a:r>
              <a:rPr lang="ja-JP" altLang="en-US" sz="2400" b="1" dirty="0">
                <a:solidFill>
                  <a:srgbClr val="FF0000"/>
                </a:solidFill>
                <a:cs typeface="Times New Roman" panose="02020603050405020304" pitchFamily="18" charset="0"/>
              </a:rPr>
              <a:t>制御</a:t>
            </a:r>
            <a:r>
              <a:rPr lang="en-US" altLang="ja-JP" sz="2400" b="1" dirty="0">
                <a:solidFill>
                  <a:srgbClr val="FF0000"/>
                </a:solidFill>
                <a:cs typeface="Times New Roman" panose="02020603050405020304" pitchFamily="18" charset="0"/>
              </a:rPr>
              <a:t/>
            </a:r>
            <a:br>
              <a:rPr lang="en-US" altLang="ja-JP" sz="2400" b="1" dirty="0">
                <a:solidFill>
                  <a:srgbClr val="FF0000"/>
                </a:solidFill>
                <a:cs typeface="Times New Roman" panose="02020603050405020304" pitchFamily="18" charset="0"/>
              </a:rPr>
            </a:br>
            <a:r>
              <a:rPr lang="en-US" altLang="ja-JP" sz="1400" i="1" dirty="0">
                <a:solidFill>
                  <a:srgbClr val="000000"/>
                </a:solidFill>
                <a:cs typeface="Times New Roman" panose="02020603050405020304" pitchFamily="18" charset="0"/>
              </a:rPr>
              <a:t>W.E. Spear and P.G. </a:t>
            </a:r>
            <a:r>
              <a:rPr lang="en-US" altLang="ja-JP" sz="1400" i="1" dirty="0" err="1">
                <a:solidFill>
                  <a:srgbClr val="000000"/>
                </a:solidFill>
                <a:cs typeface="Times New Roman" panose="02020603050405020304" pitchFamily="18" charset="0"/>
              </a:rPr>
              <a:t>LeComber</a:t>
            </a:r>
            <a:r>
              <a:rPr lang="en-US" altLang="ja-JP" sz="1400" i="1" dirty="0">
                <a:solidFill>
                  <a:srgbClr val="000000"/>
                </a:solidFill>
                <a:cs typeface="Times New Roman" panose="02020603050405020304" pitchFamily="18" charset="0"/>
              </a:rPr>
              <a:t>, SSC </a:t>
            </a:r>
            <a:r>
              <a:rPr lang="en-US" altLang="ja-JP" sz="1400" b="1" i="1" dirty="0">
                <a:solidFill>
                  <a:srgbClr val="000000"/>
                </a:solidFill>
                <a:cs typeface="Times New Roman" panose="02020603050405020304" pitchFamily="18" charset="0"/>
              </a:rPr>
              <a:t>17</a:t>
            </a:r>
            <a:r>
              <a:rPr lang="en-US" altLang="ja-JP" sz="1400" i="1" dirty="0">
                <a:solidFill>
                  <a:srgbClr val="000000"/>
                </a:solidFill>
                <a:cs typeface="Times New Roman" panose="02020603050405020304" pitchFamily="18" charset="0"/>
              </a:rPr>
              <a:t> (1975) 1193; Philos. Mag. </a:t>
            </a:r>
            <a:r>
              <a:rPr lang="en-US" altLang="ja-JP" sz="1400" b="1" i="1" dirty="0">
                <a:solidFill>
                  <a:srgbClr val="000000"/>
                </a:solidFill>
                <a:cs typeface="Times New Roman" panose="02020603050405020304" pitchFamily="18" charset="0"/>
              </a:rPr>
              <a:t>33</a:t>
            </a:r>
            <a:r>
              <a:rPr lang="en-US" altLang="ja-JP" sz="1400" i="1" dirty="0">
                <a:solidFill>
                  <a:srgbClr val="000000"/>
                </a:solidFill>
                <a:cs typeface="Times New Roman" panose="02020603050405020304" pitchFamily="18" charset="0"/>
              </a:rPr>
              <a:t> (1976) 935.</a:t>
            </a:r>
          </a:p>
          <a:p>
            <a:pPr fontAlgn="base">
              <a:spcBef>
                <a:spcPct val="0"/>
              </a:spcBef>
              <a:spcAft>
                <a:spcPct val="0"/>
              </a:spcAft>
            </a:pPr>
            <a:r>
              <a:rPr lang="en-US" altLang="ja-JP" sz="2400" b="1" dirty="0">
                <a:solidFill>
                  <a:srgbClr val="FF0000"/>
                </a:solidFill>
                <a:cs typeface="Times New Roman" panose="02020603050405020304" pitchFamily="18" charset="0"/>
              </a:rPr>
              <a:t>1979</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a-Si</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TFT</a:t>
            </a:r>
            <a:r>
              <a:rPr lang="ja-JP" altLang="en-US" sz="2400" b="1" dirty="0" err="1">
                <a:solidFill>
                  <a:srgbClr val="FF0000"/>
                </a:solidFill>
                <a:cs typeface="Times New Roman" panose="02020603050405020304" pitchFamily="18" charset="0"/>
              </a:rPr>
              <a:t>、</a:t>
            </a:r>
            <a:r>
              <a:rPr lang="en-US" altLang="ja-JP" sz="2400" b="1" dirty="0">
                <a:solidFill>
                  <a:srgbClr val="FF0000"/>
                </a:solidFill>
                <a:cs typeface="Times New Roman" panose="02020603050405020304" pitchFamily="18" charset="0"/>
              </a:rPr>
              <a:t>LCD</a:t>
            </a:r>
            <a:r>
              <a:rPr lang="ja-JP" altLang="en-US" sz="2400" b="1" dirty="0" err="1">
                <a:solidFill>
                  <a:srgbClr val="FF0000"/>
                </a:solidFill>
                <a:cs typeface="Times New Roman" panose="02020603050405020304" pitchFamily="18" charset="0"/>
              </a:rPr>
              <a:t>への</a:t>
            </a:r>
            <a:r>
              <a:rPr lang="ja-JP" altLang="en-US" sz="2400" b="1" dirty="0">
                <a:solidFill>
                  <a:srgbClr val="FF0000"/>
                </a:solidFill>
                <a:cs typeface="Times New Roman" panose="02020603050405020304" pitchFamily="18" charset="0"/>
              </a:rPr>
              <a:t>提案</a:t>
            </a:r>
            <a:r>
              <a:rPr lang="en-US" altLang="ja-JP" sz="2400" b="1" dirty="0">
                <a:solidFill>
                  <a:srgbClr val="FF0000"/>
                </a:solidFill>
                <a:cs typeface="Times New Roman" panose="02020603050405020304" pitchFamily="18" charset="0"/>
              </a:rPr>
              <a:t/>
            </a:r>
            <a:br>
              <a:rPr lang="en-US" altLang="ja-JP" sz="2400" b="1" dirty="0">
                <a:solidFill>
                  <a:srgbClr val="FF0000"/>
                </a:solidFill>
                <a:cs typeface="Times New Roman" panose="02020603050405020304" pitchFamily="18" charset="0"/>
              </a:rPr>
            </a:br>
            <a:r>
              <a:rPr lang="en-US" altLang="ja-JP" sz="1400" i="1" dirty="0">
                <a:solidFill>
                  <a:srgbClr val="000000"/>
                </a:solidFill>
                <a:cs typeface="Times New Roman" panose="02020603050405020304" pitchFamily="18" charset="0"/>
              </a:rPr>
              <a:t>P.G. </a:t>
            </a:r>
            <a:r>
              <a:rPr lang="en-US" altLang="ja-JP" sz="1400" i="1" dirty="0" err="1">
                <a:solidFill>
                  <a:srgbClr val="000000"/>
                </a:solidFill>
                <a:cs typeface="Times New Roman" panose="02020603050405020304" pitchFamily="18" charset="0"/>
              </a:rPr>
              <a:t>LeComber</a:t>
            </a:r>
            <a:r>
              <a:rPr lang="en-US" altLang="ja-JP" sz="1400" i="1" dirty="0">
                <a:solidFill>
                  <a:srgbClr val="000000"/>
                </a:solidFill>
                <a:cs typeface="Times New Roman" panose="02020603050405020304" pitchFamily="18" charset="0"/>
              </a:rPr>
              <a:t>, W.E. Spear, and A. </a:t>
            </a:r>
            <a:r>
              <a:rPr lang="en-US" altLang="ja-JP" sz="1400" i="1" dirty="0" err="1">
                <a:solidFill>
                  <a:srgbClr val="000000"/>
                </a:solidFill>
                <a:cs typeface="Times New Roman" panose="02020603050405020304" pitchFamily="18" charset="0"/>
              </a:rPr>
              <a:t>Ghaith</a:t>
            </a:r>
            <a:r>
              <a:rPr lang="en-US" altLang="ja-JP" sz="1400" i="1" dirty="0">
                <a:solidFill>
                  <a:srgbClr val="000000"/>
                </a:solidFill>
                <a:cs typeface="Times New Roman" panose="02020603050405020304" pitchFamily="18" charset="0"/>
              </a:rPr>
              <a:t>, Electron. </a:t>
            </a:r>
            <a:r>
              <a:rPr lang="en-US" altLang="ja-JP" sz="1400" i="1" dirty="0" err="1">
                <a:solidFill>
                  <a:srgbClr val="000000"/>
                </a:solidFill>
                <a:cs typeface="Times New Roman" panose="02020603050405020304" pitchFamily="18" charset="0"/>
              </a:rPr>
              <a:t>Lett</a:t>
            </a:r>
            <a:r>
              <a:rPr lang="en-US" altLang="ja-JP" sz="1400" i="1" dirty="0">
                <a:solidFill>
                  <a:srgbClr val="000000"/>
                </a:solidFill>
                <a:cs typeface="Times New Roman" panose="02020603050405020304" pitchFamily="18" charset="0"/>
              </a:rPr>
              <a:t>., </a:t>
            </a:r>
            <a:r>
              <a:rPr lang="en-US" altLang="ja-JP" sz="1400" b="1" i="1" dirty="0">
                <a:solidFill>
                  <a:srgbClr val="000000"/>
                </a:solidFill>
                <a:cs typeface="Times New Roman" panose="02020603050405020304" pitchFamily="18" charset="0"/>
              </a:rPr>
              <a:t>15</a:t>
            </a:r>
            <a:r>
              <a:rPr lang="en-US" altLang="ja-JP" sz="1400" i="1" dirty="0">
                <a:solidFill>
                  <a:srgbClr val="000000"/>
                </a:solidFill>
                <a:cs typeface="Times New Roman" panose="02020603050405020304" pitchFamily="18" charset="0"/>
              </a:rPr>
              <a:t> (1979) 179.</a:t>
            </a:r>
          </a:p>
          <a:p>
            <a:pPr fontAlgn="base">
              <a:spcBef>
                <a:spcPct val="0"/>
              </a:spcBef>
              <a:spcAft>
                <a:spcPct val="0"/>
              </a:spcAft>
            </a:pPr>
            <a:r>
              <a:rPr lang="en-US" altLang="ja-JP" sz="2400" b="1" dirty="0">
                <a:solidFill>
                  <a:srgbClr val="FF0000"/>
                </a:solidFill>
                <a:cs typeface="Times New Roman" panose="02020603050405020304" pitchFamily="18" charset="0"/>
              </a:rPr>
              <a:t>1980</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a-Si</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LCD</a:t>
            </a:r>
            <a:r>
              <a:rPr lang="ja-JP" altLang="en-US" sz="2400" b="1" dirty="0">
                <a:solidFill>
                  <a:srgbClr val="FF0000"/>
                </a:solidFill>
                <a:cs typeface="Times New Roman" panose="02020603050405020304" pitchFamily="18" charset="0"/>
              </a:rPr>
              <a:t>の動作実証</a:t>
            </a:r>
            <a:endParaRPr lang="en-US" altLang="ja-JP" sz="2400" b="1" dirty="0">
              <a:solidFill>
                <a:srgbClr val="FF0000"/>
              </a:solidFill>
              <a:cs typeface="Times New Roman" panose="02020603050405020304" pitchFamily="18" charset="0"/>
            </a:endParaRPr>
          </a:p>
          <a:p>
            <a:pPr fontAlgn="base">
              <a:spcBef>
                <a:spcPct val="0"/>
              </a:spcBef>
              <a:spcAft>
                <a:spcPct val="0"/>
              </a:spcAft>
            </a:pPr>
            <a:r>
              <a:rPr lang="en-US" altLang="ja-JP" sz="2400" b="1" dirty="0">
                <a:solidFill>
                  <a:srgbClr val="FF0000"/>
                </a:solidFill>
                <a:cs typeface="Times New Roman" panose="02020603050405020304" pitchFamily="18" charset="0"/>
              </a:rPr>
              <a:t>1982</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320</a:t>
            </a:r>
            <a:r>
              <a:rPr lang="en-US" altLang="ja-JP" sz="2400" b="1" dirty="0">
                <a:solidFill>
                  <a:srgbClr val="FF0000"/>
                </a:solidFill>
                <a:cs typeface="Times New Roman" panose="02020603050405020304" pitchFamily="18" charset="0"/>
                <a:sym typeface="Symbol" panose="05050102010706020507" pitchFamily="18" charset="2"/>
              </a:rPr>
              <a:t></a:t>
            </a:r>
            <a:r>
              <a:rPr lang="en-US" altLang="ja-JP" sz="2400" b="1" dirty="0">
                <a:solidFill>
                  <a:srgbClr val="FF0000"/>
                </a:solidFill>
                <a:cs typeface="Times New Roman" panose="02020603050405020304" pitchFamily="18" charset="0"/>
              </a:rPr>
              <a:t>320</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a-Si</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LCD</a:t>
            </a:r>
          </a:p>
          <a:p>
            <a:pPr fontAlgn="base">
              <a:spcBef>
                <a:spcPct val="0"/>
              </a:spcBef>
              <a:spcAft>
                <a:spcPct val="0"/>
              </a:spcAft>
            </a:pPr>
            <a:r>
              <a:rPr lang="en-US" altLang="ja-JP" sz="2400" b="1" dirty="0">
                <a:solidFill>
                  <a:srgbClr val="FF0000"/>
                </a:solidFill>
                <a:cs typeface="Times New Roman" panose="02020603050405020304" pitchFamily="18" charset="0"/>
              </a:rPr>
              <a:t>1986</a:t>
            </a:r>
            <a:r>
              <a:rPr lang="ja-JP" altLang="en-US" sz="2400" b="1" dirty="0">
                <a:solidFill>
                  <a:srgbClr val="FF0000"/>
                </a:solidFill>
                <a:cs typeface="Times New Roman" panose="02020603050405020304" pitchFamily="18" charset="0"/>
              </a:rPr>
              <a:t>　松下電器、</a:t>
            </a:r>
            <a:r>
              <a:rPr lang="en-US" altLang="ja-JP" sz="2400" b="1" dirty="0">
                <a:solidFill>
                  <a:srgbClr val="FF0000"/>
                </a:solidFill>
                <a:cs typeface="Times New Roman" panose="02020603050405020304" pitchFamily="18" charset="0"/>
              </a:rPr>
              <a:t>a-Si</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TFT</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LCD</a:t>
            </a:r>
            <a:r>
              <a:rPr lang="ja-JP" altLang="en-US" sz="2400" b="1" dirty="0">
                <a:solidFill>
                  <a:srgbClr val="FF0000"/>
                </a:solidFill>
                <a:cs typeface="Times New Roman" panose="02020603050405020304" pitchFamily="18" charset="0"/>
              </a:rPr>
              <a:t>の実用化（</a:t>
            </a:r>
            <a:r>
              <a:rPr lang="en-US" altLang="ja-JP" sz="2400" b="1" dirty="0">
                <a:solidFill>
                  <a:srgbClr val="FF0000"/>
                </a:solidFill>
                <a:cs typeface="Times New Roman" panose="02020603050405020304" pitchFamily="18" charset="0"/>
              </a:rPr>
              <a:t>3”</a:t>
            </a:r>
            <a:r>
              <a:rPr lang="ja-JP" altLang="en-US" sz="2400" b="1" dirty="0">
                <a:solidFill>
                  <a:srgbClr val="FF0000"/>
                </a:solidFill>
                <a:cs typeface="Times New Roman" panose="02020603050405020304" pitchFamily="18" charset="0"/>
              </a:rPr>
              <a:t>ポケットカラー液晶</a:t>
            </a:r>
            <a:r>
              <a:rPr lang="en-US" altLang="ja-JP" sz="2400" b="1" dirty="0">
                <a:solidFill>
                  <a:srgbClr val="FF0000"/>
                </a:solidFill>
                <a:cs typeface="Times New Roman" panose="02020603050405020304" pitchFamily="18" charset="0"/>
              </a:rPr>
              <a:t>TV)</a:t>
            </a:r>
            <a:br>
              <a:rPr lang="en-US" altLang="ja-JP" sz="2400" b="1" dirty="0">
                <a:solidFill>
                  <a:srgbClr val="FF0000"/>
                </a:solidFill>
                <a:cs typeface="Times New Roman" panose="02020603050405020304" pitchFamily="18" charset="0"/>
              </a:rPr>
            </a:br>
            <a:r>
              <a:rPr lang="en-US" altLang="ja-JP" sz="1400" i="1" dirty="0">
                <a:solidFill>
                  <a:srgbClr val="000000"/>
                </a:solidFill>
                <a:cs typeface="Times New Roman" panose="02020603050405020304" pitchFamily="18" charset="0"/>
              </a:rPr>
              <a:t>S. </a:t>
            </a:r>
            <a:r>
              <a:rPr lang="en-US" altLang="ja-JP" sz="1400" i="1" dirty="0" err="1">
                <a:solidFill>
                  <a:srgbClr val="000000"/>
                </a:solidFill>
                <a:cs typeface="Times New Roman" panose="02020603050405020304" pitchFamily="18" charset="0"/>
              </a:rPr>
              <a:t>Hotta</a:t>
            </a:r>
            <a:r>
              <a:rPr lang="en-US" altLang="ja-JP" sz="1400" i="1" dirty="0">
                <a:solidFill>
                  <a:srgbClr val="000000"/>
                </a:solidFill>
                <a:cs typeface="Times New Roman" panose="02020603050405020304" pitchFamily="18" charset="0"/>
              </a:rPr>
              <a:t> et al., SID’86 Digest (1985) 66.</a:t>
            </a:r>
          </a:p>
          <a:p>
            <a:pPr fontAlgn="base">
              <a:spcBef>
                <a:spcPct val="0"/>
              </a:spcBef>
              <a:spcAft>
                <a:spcPct val="0"/>
              </a:spcAft>
            </a:pPr>
            <a:r>
              <a:rPr lang="en-US" altLang="ja-JP" sz="2400" b="1" dirty="0">
                <a:solidFill>
                  <a:srgbClr val="FF0000"/>
                </a:solidFill>
                <a:cs typeface="Times New Roman" panose="02020603050405020304" pitchFamily="18" charset="0"/>
              </a:rPr>
              <a:t>1986</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NEC: PC-98LT 640</a:t>
            </a:r>
            <a:r>
              <a:rPr lang="en-US" altLang="ja-JP" sz="2400" b="1" dirty="0">
                <a:solidFill>
                  <a:srgbClr val="FF0000"/>
                </a:solidFill>
                <a:cs typeface="Times New Roman" panose="02020603050405020304" pitchFamily="18" charset="0"/>
                <a:sym typeface="Symbol" panose="05050102010706020507" pitchFamily="18" charset="2"/>
              </a:rPr>
              <a:t></a:t>
            </a:r>
            <a:r>
              <a:rPr lang="en-US" altLang="ja-JP" sz="2400" b="1" dirty="0">
                <a:solidFill>
                  <a:srgbClr val="FF0000"/>
                </a:solidFill>
                <a:cs typeface="Times New Roman" panose="02020603050405020304" pitchFamily="18" charset="0"/>
              </a:rPr>
              <a:t>400 </a:t>
            </a:r>
            <a:r>
              <a:rPr lang="ja-JP" altLang="en-US" sz="2400" b="1" dirty="0">
                <a:solidFill>
                  <a:srgbClr val="FF0000"/>
                </a:solidFill>
                <a:cs typeface="Times New Roman" panose="02020603050405020304" pitchFamily="18" charset="0"/>
              </a:rPr>
              <a:t>反射式モノクロ</a:t>
            </a:r>
            <a:r>
              <a:rPr lang="en-US" altLang="ja-JP" sz="2400" b="1" dirty="0">
                <a:solidFill>
                  <a:srgbClr val="FF0000"/>
                </a:solidFill>
                <a:cs typeface="Times New Roman" panose="02020603050405020304" pitchFamily="18" charset="0"/>
              </a:rPr>
              <a:t>LCD</a:t>
            </a:r>
          </a:p>
          <a:p>
            <a:pPr fontAlgn="base">
              <a:spcBef>
                <a:spcPct val="0"/>
              </a:spcBef>
              <a:spcAft>
                <a:spcPct val="0"/>
              </a:spcAft>
            </a:pPr>
            <a:r>
              <a:rPr lang="en-US" altLang="ja-JP" sz="2400" b="1" dirty="0">
                <a:solidFill>
                  <a:srgbClr val="000000"/>
                </a:solidFill>
                <a:cs typeface="Times New Roman" panose="02020603050405020304" pitchFamily="18" charset="0"/>
              </a:rPr>
              <a:t>1987</a:t>
            </a:r>
            <a:r>
              <a:rPr lang="ja-JP" altLang="en-US" sz="2400" b="1" dirty="0">
                <a:solidFill>
                  <a:srgbClr val="000000"/>
                </a:solidFill>
                <a:cs typeface="Times New Roman" panose="02020603050405020304" pitchFamily="18" charset="0"/>
              </a:rPr>
              <a:t>　ホワイトモード</a:t>
            </a:r>
            <a:r>
              <a:rPr lang="en-US" altLang="ja-JP" sz="2400" b="1" dirty="0">
                <a:solidFill>
                  <a:srgbClr val="000000"/>
                </a:solidFill>
                <a:cs typeface="Times New Roman" panose="02020603050405020304" pitchFamily="18" charset="0"/>
              </a:rPr>
              <a:t>DSTN</a:t>
            </a:r>
            <a:r>
              <a:rPr lang="ja-JP" altLang="en-US" sz="2400" b="1" dirty="0">
                <a:solidFill>
                  <a:srgbClr val="000000"/>
                </a:solidFill>
                <a:cs typeface="Times New Roman" panose="02020603050405020304" pitchFamily="18" charset="0"/>
              </a:rPr>
              <a:t> </a:t>
            </a:r>
            <a:r>
              <a:rPr lang="en-US" altLang="ja-JP" sz="2400" b="1" dirty="0">
                <a:solidFill>
                  <a:srgbClr val="000000"/>
                </a:solidFill>
                <a:cs typeface="Times New Roman" panose="02020603050405020304" pitchFamily="18" charset="0"/>
              </a:rPr>
              <a:t>LCD</a:t>
            </a:r>
            <a:r>
              <a:rPr lang="ja-JP" altLang="en-US" sz="2400" b="1" dirty="0">
                <a:solidFill>
                  <a:srgbClr val="000000"/>
                </a:solidFill>
                <a:cs typeface="Times New Roman" panose="02020603050405020304" pitchFamily="18" charset="0"/>
              </a:rPr>
              <a:t>パネルがワープロに搭載される</a:t>
            </a:r>
            <a:r>
              <a:rPr lang="en-US" altLang="ja-JP" sz="2400" b="1" dirty="0">
                <a:solidFill>
                  <a:srgbClr val="000000"/>
                </a:solidFill>
                <a:cs typeface="Times New Roman" panose="02020603050405020304" pitchFamily="18" charset="0"/>
              </a:rPr>
              <a:t/>
            </a:r>
            <a:br>
              <a:rPr lang="en-US" altLang="ja-JP" sz="2400" b="1" dirty="0">
                <a:solidFill>
                  <a:srgbClr val="000000"/>
                </a:solidFill>
                <a:cs typeface="Times New Roman" panose="02020603050405020304" pitchFamily="18" charset="0"/>
              </a:rPr>
            </a:br>
            <a:r>
              <a:rPr lang="ja-JP" altLang="en-US" sz="2400" b="1" dirty="0">
                <a:solidFill>
                  <a:srgbClr val="000000"/>
                </a:solidFill>
                <a:cs typeface="Times New Roman" panose="02020603050405020304" pitchFamily="18" charset="0"/>
              </a:rPr>
              <a:t>　　　　</a:t>
            </a:r>
            <a:r>
              <a:rPr lang="en-US" altLang="ja-JP" sz="2400" b="1" dirty="0">
                <a:solidFill>
                  <a:srgbClr val="000000"/>
                </a:solidFill>
                <a:cs typeface="Times New Roman" panose="02020603050405020304" pitchFamily="18" charset="0"/>
              </a:rPr>
              <a:t>PC</a:t>
            </a:r>
            <a:r>
              <a:rPr lang="ja-JP" altLang="en-US" sz="2400" b="1" dirty="0">
                <a:solidFill>
                  <a:srgbClr val="000000"/>
                </a:solidFill>
                <a:cs typeface="Times New Roman" panose="02020603050405020304" pitchFamily="18" charset="0"/>
              </a:rPr>
              <a:t>用</a:t>
            </a:r>
            <a:r>
              <a:rPr lang="en-US" altLang="ja-JP" sz="2400" b="1" dirty="0">
                <a:solidFill>
                  <a:srgbClr val="000000"/>
                </a:solidFill>
                <a:cs typeface="Times New Roman" panose="02020603050405020304" pitchFamily="18" charset="0"/>
              </a:rPr>
              <a:t>12”</a:t>
            </a:r>
            <a:r>
              <a:rPr lang="ja-JP" altLang="en-US" sz="2400" b="1" dirty="0">
                <a:solidFill>
                  <a:srgbClr val="000000"/>
                </a:solidFill>
                <a:cs typeface="Times New Roman" panose="02020603050405020304" pitchFamily="18" charset="0"/>
              </a:rPr>
              <a:t> </a:t>
            </a:r>
            <a:r>
              <a:rPr lang="en-US" altLang="ja-JP" sz="2400" b="1" dirty="0">
                <a:solidFill>
                  <a:srgbClr val="000000"/>
                </a:solidFill>
                <a:cs typeface="Times New Roman" panose="02020603050405020304" pitchFamily="18" charset="0"/>
              </a:rPr>
              <a:t>640</a:t>
            </a:r>
            <a:r>
              <a:rPr lang="en-US" altLang="ja-JP" sz="2400" b="1" dirty="0">
                <a:solidFill>
                  <a:srgbClr val="000000"/>
                </a:solidFill>
                <a:cs typeface="Times New Roman" panose="02020603050405020304" pitchFamily="18" charset="0"/>
                <a:sym typeface="Symbol" panose="05050102010706020507" pitchFamily="18" charset="2"/>
              </a:rPr>
              <a:t></a:t>
            </a:r>
            <a:r>
              <a:rPr lang="en-US" altLang="ja-JP" sz="2400" b="1" dirty="0">
                <a:solidFill>
                  <a:srgbClr val="000000"/>
                </a:solidFill>
                <a:cs typeface="Times New Roman" panose="02020603050405020304" pitchFamily="18" charset="0"/>
              </a:rPr>
              <a:t>400</a:t>
            </a:r>
            <a:r>
              <a:rPr lang="ja-JP" altLang="en-US" sz="2400" b="1" dirty="0">
                <a:solidFill>
                  <a:srgbClr val="000000"/>
                </a:solidFill>
                <a:cs typeface="Times New Roman" panose="02020603050405020304" pitchFamily="18" charset="0"/>
              </a:rPr>
              <a:t>カラー</a:t>
            </a:r>
            <a:r>
              <a:rPr lang="en-US" altLang="ja-JP" sz="2400" b="1" dirty="0">
                <a:solidFill>
                  <a:srgbClr val="000000"/>
                </a:solidFill>
                <a:cs typeface="Times New Roman" panose="02020603050405020304" pitchFamily="18" charset="0"/>
              </a:rPr>
              <a:t>STN</a:t>
            </a:r>
            <a:r>
              <a:rPr lang="ja-JP" altLang="en-US" sz="2400" b="1" dirty="0">
                <a:solidFill>
                  <a:srgbClr val="000000"/>
                </a:solidFill>
                <a:cs typeface="Times New Roman" panose="02020603050405020304" pitchFamily="18" charset="0"/>
              </a:rPr>
              <a:t> </a:t>
            </a:r>
            <a:r>
              <a:rPr lang="en-US" altLang="ja-JP" sz="2400" b="1" dirty="0">
                <a:solidFill>
                  <a:srgbClr val="000000"/>
                </a:solidFill>
                <a:cs typeface="Times New Roman" panose="02020603050405020304" pitchFamily="18" charset="0"/>
              </a:rPr>
              <a:t>LCD</a:t>
            </a:r>
            <a:r>
              <a:rPr lang="ja-JP" altLang="en-US" sz="2400" b="1" dirty="0">
                <a:solidFill>
                  <a:srgbClr val="000000"/>
                </a:solidFill>
                <a:cs typeface="Times New Roman" panose="02020603050405020304" pitchFamily="18" charset="0"/>
              </a:rPr>
              <a:t>試作</a:t>
            </a:r>
            <a:endParaRPr lang="en-US" altLang="ja-JP" sz="2400" b="1" dirty="0">
              <a:solidFill>
                <a:srgbClr val="000000"/>
              </a:solidFill>
              <a:cs typeface="Times New Roman" panose="02020603050405020304" pitchFamily="18" charset="0"/>
            </a:endParaRPr>
          </a:p>
          <a:p>
            <a:pPr fontAlgn="base">
              <a:spcBef>
                <a:spcPct val="0"/>
              </a:spcBef>
              <a:spcAft>
                <a:spcPct val="0"/>
              </a:spcAft>
            </a:pPr>
            <a:r>
              <a:rPr lang="en-US" altLang="ja-JP" sz="2400" b="1" dirty="0">
                <a:solidFill>
                  <a:srgbClr val="FF0000"/>
                </a:solidFill>
                <a:cs typeface="Times New Roman" panose="02020603050405020304" pitchFamily="18" charset="0"/>
              </a:rPr>
              <a:t>1989</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NEC: PC-9801N 640</a:t>
            </a:r>
            <a:r>
              <a:rPr lang="en-US" altLang="ja-JP" sz="2400" b="1" dirty="0">
                <a:solidFill>
                  <a:srgbClr val="FF0000"/>
                </a:solidFill>
                <a:cs typeface="Times New Roman" panose="02020603050405020304" pitchFamily="18" charset="0"/>
                <a:sym typeface="Symbol" panose="05050102010706020507" pitchFamily="18" charset="2"/>
              </a:rPr>
              <a:t></a:t>
            </a:r>
            <a:r>
              <a:rPr lang="en-US" altLang="ja-JP" sz="2400" b="1" dirty="0">
                <a:solidFill>
                  <a:srgbClr val="FF0000"/>
                </a:solidFill>
                <a:cs typeface="Times New Roman" panose="02020603050405020304" pitchFamily="18" charset="0"/>
              </a:rPr>
              <a:t>400 8</a:t>
            </a:r>
            <a:r>
              <a:rPr lang="ja-JP" altLang="en-US" sz="2400" b="1" dirty="0">
                <a:solidFill>
                  <a:srgbClr val="FF0000"/>
                </a:solidFill>
                <a:cs typeface="Times New Roman" panose="02020603050405020304" pitchFamily="18" charset="0"/>
              </a:rPr>
              <a:t>階調モノクロ</a:t>
            </a:r>
            <a:r>
              <a:rPr lang="en-US" altLang="ja-JP" sz="2400" b="1" dirty="0">
                <a:solidFill>
                  <a:srgbClr val="FF0000"/>
                </a:solidFill>
                <a:cs typeface="Times New Roman" panose="02020603050405020304" pitchFamily="18" charset="0"/>
              </a:rPr>
              <a:t>LCD</a:t>
            </a:r>
            <a:br>
              <a:rPr lang="en-US" altLang="ja-JP" sz="2400" b="1" dirty="0">
                <a:solidFill>
                  <a:srgbClr val="FF0000"/>
                </a:solidFill>
                <a:cs typeface="Times New Roman" panose="02020603050405020304" pitchFamily="18" charset="0"/>
              </a:rPr>
            </a:b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Apple:</a:t>
            </a:r>
            <a:r>
              <a:rPr lang="ja-JP" altLang="en-US" sz="2400" b="1" dirty="0">
                <a:solidFill>
                  <a:srgbClr val="FF0000"/>
                </a:solidFill>
                <a:cs typeface="Times New Roman" panose="02020603050405020304" pitchFamily="18" charset="0"/>
              </a:rPr>
              <a:t> ラップトップ</a:t>
            </a:r>
            <a:r>
              <a:rPr lang="en-US" altLang="ja-JP" sz="2400" b="1" dirty="0">
                <a:solidFill>
                  <a:srgbClr val="FF0000"/>
                </a:solidFill>
                <a:cs typeface="Times New Roman" panose="02020603050405020304" pitchFamily="18" charset="0"/>
              </a:rPr>
              <a:t>PC</a:t>
            </a:r>
            <a:r>
              <a:rPr lang="ja-JP" altLang="en-US" sz="2400" b="1" dirty="0">
                <a:solidFill>
                  <a:srgbClr val="FF0000"/>
                </a:solidFill>
                <a:cs typeface="Times New Roman" panose="02020603050405020304" pitchFamily="18" charset="0"/>
              </a:rPr>
              <a:t> </a:t>
            </a:r>
            <a:r>
              <a:rPr lang="en-US" altLang="ja-JP" sz="2400" b="1" dirty="0">
                <a:solidFill>
                  <a:srgbClr val="FF0000"/>
                </a:solidFill>
                <a:cs typeface="Times New Roman" panose="02020603050405020304" pitchFamily="18" charset="0"/>
              </a:rPr>
              <a:t>(ref.</a:t>
            </a:r>
            <a:r>
              <a:rPr lang="ja-JP" altLang="en-US" sz="2400" b="1" dirty="0">
                <a:solidFill>
                  <a:srgbClr val="FF0000"/>
                </a:solidFill>
                <a:cs typeface="Times New Roman" panose="02020603050405020304" pitchFamily="18" charset="0"/>
              </a:rPr>
              <a:t> </a:t>
            </a:r>
            <a:r>
              <a:rPr lang="en-US" altLang="ja-JP" sz="2400" b="1" dirty="0" err="1">
                <a:solidFill>
                  <a:srgbClr val="FF0000"/>
                </a:solidFill>
                <a:cs typeface="Times New Roman" panose="02020603050405020304" pitchFamily="18" charset="0"/>
              </a:rPr>
              <a:t>Machintosh</a:t>
            </a:r>
            <a:r>
              <a:rPr lang="en-US" altLang="ja-JP" sz="2400" b="1" dirty="0">
                <a:solidFill>
                  <a:srgbClr val="FF0000"/>
                </a:solidFill>
                <a:cs typeface="Times New Roman" panose="02020603050405020304" pitchFamily="18" charset="0"/>
              </a:rPr>
              <a:t> </a:t>
            </a:r>
            <a:r>
              <a:rPr lang="en-US" altLang="ja-JP" sz="2400" b="1" dirty="0" err="1">
                <a:solidFill>
                  <a:srgbClr val="FF0000"/>
                </a:solidFill>
                <a:cs typeface="Times New Roman" panose="02020603050405020304" pitchFamily="18" charset="0"/>
              </a:rPr>
              <a:t>Protable</a:t>
            </a:r>
            <a:r>
              <a:rPr lang="ja-JP" altLang="en-US" sz="2400" b="1" dirty="0">
                <a:solidFill>
                  <a:srgbClr val="FF0000"/>
                </a:solidFill>
                <a:cs typeface="Times New Roman" panose="02020603050405020304" pitchFamily="18" charset="0"/>
              </a:rPr>
              <a:t>カタログ</a:t>
            </a:r>
            <a:r>
              <a:rPr lang="en-US" altLang="ja-JP" sz="2400" b="1" dirty="0">
                <a:solidFill>
                  <a:srgbClr val="FF0000"/>
                </a:solidFill>
                <a:cs typeface="Times New Roman" panose="02020603050405020304" pitchFamily="18" charset="0"/>
              </a:rPr>
              <a:t>)</a:t>
            </a:r>
          </a:p>
          <a:p>
            <a:pPr fontAlgn="base">
              <a:spcBef>
                <a:spcPct val="0"/>
              </a:spcBef>
              <a:spcAft>
                <a:spcPct val="0"/>
              </a:spcAft>
            </a:pPr>
            <a:r>
              <a:rPr lang="en-US" altLang="ja-JP" sz="2400" b="1" dirty="0">
                <a:solidFill>
                  <a:srgbClr val="000000"/>
                </a:solidFill>
                <a:cs typeface="Times New Roman" panose="02020603050405020304" pitchFamily="18" charset="0"/>
              </a:rPr>
              <a:t>2000</a:t>
            </a:r>
            <a:r>
              <a:rPr lang="ja-JP" altLang="en-US" sz="2400" b="1" dirty="0">
                <a:solidFill>
                  <a:srgbClr val="000000"/>
                </a:solidFill>
                <a:cs typeface="Times New Roman" panose="02020603050405020304" pitchFamily="18" charset="0"/>
              </a:rPr>
              <a:t>　</a:t>
            </a:r>
            <a:r>
              <a:rPr lang="en-US" altLang="ja-JP" sz="2400" b="1" dirty="0">
                <a:solidFill>
                  <a:srgbClr val="000000"/>
                </a:solidFill>
                <a:cs typeface="Times New Roman" panose="02020603050405020304" pitchFamily="18" charset="0"/>
              </a:rPr>
              <a:t>Sharp: “</a:t>
            </a:r>
            <a:r>
              <a:rPr lang="ja-JP" altLang="en-US" sz="2400" b="1" dirty="0">
                <a:solidFill>
                  <a:srgbClr val="000000"/>
                </a:solidFill>
                <a:cs typeface="Times New Roman" panose="02020603050405020304" pitchFamily="18" charset="0"/>
              </a:rPr>
              <a:t>液晶世紀</a:t>
            </a:r>
            <a:r>
              <a:rPr lang="en-US" altLang="ja-JP" sz="2400" b="1" dirty="0">
                <a:solidFill>
                  <a:srgbClr val="000000"/>
                </a:solidFill>
                <a:cs typeface="Times New Roman" panose="02020603050405020304" pitchFamily="18" charset="0"/>
              </a:rPr>
              <a:t>”</a:t>
            </a:r>
          </a:p>
          <a:p>
            <a:pPr fontAlgn="base">
              <a:spcBef>
                <a:spcPct val="0"/>
              </a:spcBef>
              <a:spcAft>
                <a:spcPct val="0"/>
              </a:spcAft>
            </a:pPr>
            <a:r>
              <a:rPr lang="en-US" altLang="ja-JP" sz="2400" b="1" dirty="0">
                <a:solidFill>
                  <a:srgbClr val="000000"/>
                </a:solidFill>
                <a:cs typeface="Times New Roman" panose="02020603050405020304" pitchFamily="18" charset="0"/>
              </a:rPr>
              <a:t>2005</a:t>
            </a:r>
            <a:r>
              <a:rPr lang="ja-JP" altLang="en-US" sz="2400" b="1" dirty="0">
                <a:solidFill>
                  <a:srgbClr val="000000"/>
                </a:solidFill>
                <a:cs typeface="Times New Roman" panose="02020603050405020304" pitchFamily="18" charset="0"/>
              </a:rPr>
              <a:t>　液晶</a:t>
            </a:r>
            <a:r>
              <a:rPr lang="en-US" altLang="ja-JP" sz="2400" b="1" dirty="0">
                <a:solidFill>
                  <a:srgbClr val="000000"/>
                </a:solidFill>
                <a:cs typeface="Times New Roman" panose="02020603050405020304" pitchFamily="18" charset="0"/>
              </a:rPr>
              <a:t>CRT</a:t>
            </a:r>
            <a:r>
              <a:rPr lang="ja-JP" altLang="en-US" sz="2400" b="1" dirty="0">
                <a:solidFill>
                  <a:srgbClr val="000000"/>
                </a:solidFill>
                <a:cs typeface="Times New Roman" panose="02020603050405020304" pitchFamily="18" charset="0"/>
              </a:rPr>
              <a:t>の出荷額がブラウン管を超える</a:t>
            </a:r>
            <a:endParaRPr lang="en-US" altLang="ja-JP" sz="2400" b="1" dirty="0">
              <a:solidFill>
                <a:srgbClr val="000000"/>
              </a:solidFill>
              <a:cs typeface="Times New Roman" panose="02020603050405020304" pitchFamily="18" charset="0"/>
            </a:endParaRPr>
          </a:p>
          <a:p>
            <a:pPr fontAlgn="base">
              <a:spcBef>
                <a:spcPct val="0"/>
              </a:spcBef>
              <a:spcAft>
                <a:spcPct val="0"/>
              </a:spcAft>
            </a:pPr>
            <a:r>
              <a:rPr lang="en-US" altLang="ja-JP" sz="2400" b="1" dirty="0">
                <a:solidFill>
                  <a:srgbClr val="000000"/>
                </a:solidFill>
                <a:cs typeface="Times New Roman" panose="02020603050405020304" pitchFamily="18" charset="0"/>
              </a:rPr>
              <a:t>2006</a:t>
            </a:r>
            <a:r>
              <a:rPr lang="ja-JP" altLang="en-US" sz="2400" b="1" dirty="0">
                <a:solidFill>
                  <a:srgbClr val="000000"/>
                </a:solidFill>
                <a:cs typeface="Times New Roman" panose="02020603050405020304" pitchFamily="18" charset="0"/>
              </a:rPr>
              <a:t>　液晶</a:t>
            </a:r>
            <a:r>
              <a:rPr lang="en-US" altLang="ja-JP" sz="2400" b="1" dirty="0">
                <a:solidFill>
                  <a:srgbClr val="000000"/>
                </a:solidFill>
                <a:cs typeface="Times New Roman" panose="02020603050405020304" pitchFamily="18" charset="0"/>
              </a:rPr>
              <a:t>TV</a:t>
            </a:r>
            <a:r>
              <a:rPr lang="ja-JP" altLang="en-US" sz="2400" b="1" dirty="0">
                <a:solidFill>
                  <a:srgbClr val="000000"/>
                </a:solidFill>
                <a:cs typeface="Times New Roman" panose="02020603050405020304" pitchFamily="18" charset="0"/>
              </a:rPr>
              <a:t>の出荷額がブラウン管を超える</a:t>
            </a:r>
            <a:endParaRPr lang="en-US" altLang="ja-JP" sz="2400" b="1"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2916660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501206" y="617844"/>
            <a:ext cx="7855396" cy="6196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lnSpc>
                <a:spcPts val="2800"/>
              </a:lnSpc>
              <a:spcBef>
                <a:spcPct val="0"/>
              </a:spcBef>
              <a:spcAft>
                <a:spcPct val="0"/>
              </a:spcAft>
              <a:buFontTx/>
              <a:buNone/>
            </a:pPr>
            <a:r>
              <a:rPr lang="en-US" altLang="ja-JP" sz="2400" dirty="0" smtClean="0">
                <a:solidFill>
                  <a:srgbClr val="000000"/>
                </a:solidFill>
                <a:ea typeface="ＭＳ 明朝" panose="02020609040205080304" pitchFamily="17" charset="-128"/>
              </a:rPr>
              <a:t>1964	 </a:t>
            </a:r>
            <a:r>
              <a:rPr lang="ja-JP" altLang="en-US" sz="2400" dirty="0" smtClean="0">
                <a:solidFill>
                  <a:srgbClr val="000000"/>
                </a:solidFill>
                <a:ea typeface="ＭＳ 明朝" panose="02020609040205080304" pitchFamily="17" charset="-128"/>
              </a:rPr>
              <a:t>多結晶</a:t>
            </a:r>
            <a:r>
              <a:rPr lang="en-US" altLang="ja-JP" sz="2400" dirty="0" smtClean="0">
                <a:solidFill>
                  <a:srgbClr val="000000"/>
                </a:solidFill>
                <a:ea typeface="ＭＳ 明朝" panose="02020609040205080304" pitchFamily="17" charset="-128"/>
              </a:rPr>
              <a:t>SnO</a:t>
            </a:r>
            <a:r>
              <a:rPr lang="en-US" altLang="ja-JP" sz="2400" baseline="-25000" dirty="0" smtClean="0">
                <a:solidFill>
                  <a:srgbClr val="000000"/>
                </a:solidFill>
                <a:ea typeface="ＭＳ 明朝" panose="02020609040205080304" pitchFamily="17" charset="-128"/>
              </a:rPr>
              <a:t>2</a:t>
            </a:r>
            <a:r>
              <a:rPr lang="en-US" altLang="ja-JP" sz="2400" dirty="0" smtClean="0">
                <a:solidFill>
                  <a:srgbClr val="000000"/>
                </a:solidFill>
                <a:ea typeface="ＭＳ 明朝" panose="02020609040205080304" pitchFamily="17" charset="-128"/>
              </a:rPr>
              <a:t>, </a:t>
            </a:r>
            <a:r>
              <a:rPr lang="ja-JP" altLang="en-US" sz="2400" dirty="0" smtClean="0">
                <a:solidFill>
                  <a:srgbClr val="000000"/>
                </a:solidFill>
                <a:ea typeface="ＭＳ 明朝" panose="02020609040205080304" pitchFamily="17" charset="-128"/>
              </a:rPr>
              <a:t>多結晶</a:t>
            </a:r>
            <a:r>
              <a:rPr lang="en-US" altLang="ja-JP" sz="2400" dirty="0" smtClean="0">
                <a:solidFill>
                  <a:srgbClr val="000000"/>
                </a:solidFill>
                <a:ea typeface="ＭＳ 明朝" panose="02020609040205080304" pitchFamily="17" charset="-128"/>
              </a:rPr>
              <a:t>In</a:t>
            </a:r>
            <a:r>
              <a:rPr lang="en-US" altLang="ja-JP" sz="2400" baseline="-25000" dirty="0" smtClean="0">
                <a:solidFill>
                  <a:srgbClr val="000000"/>
                </a:solidFill>
                <a:ea typeface="ＭＳ 明朝" panose="02020609040205080304" pitchFamily="17" charset="-128"/>
              </a:rPr>
              <a:t>2</a:t>
            </a:r>
            <a:r>
              <a:rPr lang="en-US" altLang="ja-JP" sz="2400" dirty="0" smtClean="0">
                <a:solidFill>
                  <a:srgbClr val="000000"/>
                </a:solidFill>
                <a:ea typeface="ＭＳ 明朝" panose="02020609040205080304" pitchFamily="17" charset="-128"/>
              </a:rPr>
              <a:t>O</a:t>
            </a:r>
            <a:r>
              <a:rPr lang="en-US" altLang="ja-JP" sz="2400" baseline="-25000" dirty="0" smtClean="0">
                <a:solidFill>
                  <a:srgbClr val="000000"/>
                </a:solidFill>
                <a:ea typeface="ＭＳ 明朝" panose="02020609040205080304" pitchFamily="17" charset="-128"/>
              </a:rPr>
              <a:t>3</a:t>
            </a:r>
            <a:r>
              <a:rPr lang="en-US" altLang="ja-JP" sz="2400" dirty="0" smtClean="0">
                <a:solidFill>
                  <a:srgbClr val="000000"/>
                </a:solidFill>
                <a:ea typeface="ＭＳ 明朝" panose="02020609040205080304" pitchFamily="17" charset="-128"/>
              </a:rPr>
              <a:t> </a:t>
            </a:r>
            <a:r>
              <a:rPr lang="ja-JP" altLang="en-US" sz="2400" dirty="0" smtClean="0">
                <a:solidFill>
                  <a:srgbClr val="000000"/>
                </a:solidFill>
                <a:ea typeface="ＭＳ 明朝" panose="02020609040205080304" pitchFamily="17" charset="-128"/>
              </a:rPr>
              <a:t>トランジスタ</a:t>
            </a:r>
            <a:endParaRPr lang="en-US" altLang="ja-JP" sz="2400" dirty="0" smtClean="0">
              <a:solidFill>
                <a:srgbClr val="000000"/>
              </a:solidFill>
              <a:ea typeface="ＭＳ 明朝" panose="02020609040205080304" pitchFamily="17" charset="-128"/>
            </a:endParaRPr>
          </a:p>
          <a:p>
            <a:pPr fontAlgn="base">
              <a:lnSpc>
                <a:spcPts val="2800"/>
              </a:lnSpc>
              <a:spcBef>
                <a:spcPct val="0"/>
              </a:spcBef>
              <a:spcAft>
                <a:spcPct val="0"/>
              </a:spcAft>
              <a:buFontTx/>
              <a:buNone/>
            </a:pPr>
            <a:r>
              <a:rPr lang="en-US" altLang="ja-JP" sz="2400" dirty="0" smtClean="0">
                <a:solidFill>
                  <a:srgbClr val="000000"/>
                </a:solidFill>
                <a:ea typeface="ＭＳ 明朝" panose="02020609040205080304" pitchFamily="17" charset="-128"/>
              </a:rPr>
              <a:t>1968	</a:t>
            </a:r>
            <a:r>
              <a:rPr lang="ja-JP" altLang="en-US" sz="2400" dirty="0" smtClean="0">
                <a:solidFill>
                  <a:srgbClr val="000000"/>
                </a:solidFill>
                <a:ea typeface="ＭＳ 明朝" panose="02020609040205080304" pitchFamily="17" charset="-128"/>
              </a:rPr>
              <a:t>単結晶</a:t>
            </a:r>
            <a:r>
              <a:rPr lang="en-US" altLang="ja-JP" sz="2400" dirty="0" err="1" smtClean="0">
                <a:solidFill>
                  <a:srgbClr val="000000"/>
                </a:solidFill>
                <a:ea typeface="ＭＳ 明朝" panose="02020609040205080304" pitchFamily="17" charset="-128"/>
              </a:rPr>
              <a:t>ZnO</a:t>
            </a:r>
            <a:r>
              <a:rPr lang="ja-JP" altLang="en-US" sz="2400" dirty="0">
                <a:solidFill>
                  <a:srgbClr val="000000"/>
                </a:solidFill>
                <a:ea typeface="ＭＳ 明朝" panose="02020609040205080304" pitchFamily="17" charset="-128"/>
              </a:rPr>
              <a:t>トランジスタ</a:t>
            </a:r>
            <a:endParaRPr lang="en-US" altLang="ja-JP" sz="2400" dirty="0" smtClean="0">
              <a:solidFill>
                <a:srgbClr val="000000"/>
              </a:solidFill>
              <a:ea typeface="ＭＳ 明朝" panose="02020609040205080304" pitchFamily="17" charset="-128"/>
            </a:endParaRPr>
          </a:p>
          <a:p>
            <a:pPr fontAlgn="base">
              <a:lnSpc>
                <a:spcPts val="2800"/>
              </a:lnSpc>
              <a:spcBef>
                <a:spcPct val="0"/>
              </a:spcBef>
              <a:spcAft>
                <a:spcPct val="0"/>
              </a:spcAft>
              <a:buFontTx/>
              <a:buNone/>
            </a:pPr>
            <a:r>
              <a:rPr lang="en-US" altLang="ja-JP" sz="2400" i="1" dirty="0" smtClean="0">
                <a:solidFill>
                  <a:srgbClr val="000000"/>
                </a:solidFill>
                <a:ea typeface="ＭＳ 明朝" panose="02020609040205080304" pitchFamily="17" charset="-128"/>
              </a:rPr>
              <a:t>1975	a-Si</a:t>
            </a:r>
            <a:r>
              <a:rPr lang="ja-JP" altLang="en-US" sz="2400" i="1" dirty="0" smtClean="0">
                <a:solidFill>
                  <a:srgbClr val="000000"/>
                </a:solidFill>
                <a:ea typeface="ＭＳ 明朝" panose="02020609040205080304" pitchFamily="17" charset="-128"/>
              </a:rPr>
              <a:t>の</a:t>
            </a:r>
            <a:r>
              <a:rPr lang="en-US" altLang="ja-JP" sz="2400" i="1" dirty="0" err="1" smtClean="0">
                <a:solidFill>
                  <a:srgbClr val="000000"/>
                </a:solidFill>
                <a:ea typeface="ＭＳ 明朝" panose="02020609040205080304" pitchFamily="17" charset="-128"/>
              </a:rPr>
              <a:t>p/n</a:t>
            </a:r>
            <a:r>
              <a:rPr lang="ja-JP" altLang="en-US" sz="2400" i="1" dirty="0" smtClean="0">
                <a:solidFill>
                  <a:srgbClr val="000000"/>
                </a:solidFill>
                <a:ea typeface="ＭＳ 明朝" panose="02020609040205080304" pitchFamily="17" charset="-128"/>
              </a:rPr>
              <a:t>制御</a:t>
            </a:r>
            <a:r>
              <a:rPr lang="en-US" altLang="ja-JP" sz="2400" i="1" dirty="0" smtClean="0">
                <a:solidFill>
                  <a:srgbClr val="000000"/>
                </a:solidFill>
                <a:ea typeface="ＭＳ 明朝" panose="02020609040205080304" pitchFamily="17" charset="-128"/>
              </a:rPr>
              <a:t> (P.G. </a:t>
            </a:r>
            <a:r>
              <a:rPr lang="en-US" altLang="ja-JP" sz="2400" i="1" dirty="0" err="1" smtClean="0">
                <a:solidFill>
                  <a:srgbClr val="000000"/>
                </a:solidFill>
                <a:ea typeface="ＭＳ 明朝" panose="02020609040205080304" pitchFamily="17" charset="-128"/>
              </a:rPr>
              <a:t>Lecomber</a:t>
            </a:r>
            <a:r>
              <a:rPr lang="en-US" altLang="ja-JP" sz="2400" i="1" dirty="0" smtClean="0">
                <a:solidFill>
                  <a:srgbClr val="000000"/>
                </a:solidFill>
                <a:ea typeface="ＭＳ 明朝" panose="02020609040205080304" pitchFamily="17" charset="-128"/>
              </a:rPr>
              <a:t> et al.)</a:t>
            </a:r>
          </a:p>
          <a:p>
            <a:pPr fontAlgn="base">
              <a:lnSpc>
                <a:spcPts val="2800"/>
              </a:lnSpc>
              <a:spcBef>
                <a:spcPct val="0"/>
              </a:spcBef>
              <a:spcAft>
                <a:spcPct val="0"/>
              </a:spcAft>
              <a:buFontTx/>
              <a:buNone/>
            </a:pPr>
            <a:r>
              <a:rPr lang="en-US" altLang="ja-JP" sz="2400" i="1" dirty="0" smtClean="0">
                <a:solidFill>
                  <a:srgbClr val="000000"/>
                </a:solidFill>
                <a:ea typeface="ＭＳ 明朝" panose="02020609040205080304" pitchFamily="17" charset="-128"/>
              </a:rPr>
              <a:t>1979	</a:t>
            </a:r>
            <a:r>
              <a:rPr lang="en-US" altLang="ja-JP" sz="2400" i="1" dirty="0" err="1" smtClean="0">
                <a:solidFill>
                  <a:srgbClr val="000000"/>
                </a:solidFill>
                <a:ea typeface="ＭＳ 明朝" panose="02020609040205080304" pitchFamily="17" charset="-128"/>
              </a:rPr>
              <a:t>a-Si:H</a:t>
            </a:r>
            <a:r>
              <a:rPr lang="ja-JP" altLang="en-US" sz="2400" i="1" dirty="0" smtClean="0">
                <a:solidFill>
                  <a:srgbClr val="000000"/>
                </a:solidFill>
                <a:ea typeface="ＭＳ 明朝" panose="02020609040205080304" pitchFamily="17" charset="-128"/>
              </a:rPr>
              <a:t> </a:t>
            </a:r>
            <a:r>
              <a:rPr lang="en-US" altLang="ja-JP" sz="2400" i="1" dirty="0" smtClean="0">
                <a:solidFill>
                  <a:srgbClr val="000000"/>
                </a:solidFill>
                <a:ea typeface="ＭＳ 明朝" panose="02020609040205080304" pitchFamily="17" charset="-128"/>
              </a:rPr>
              <a:t>TFT </a:t>
            </a:r>
            <a:r>
              <a:rPr lang="en-US" altLang="ja-JP" sz="2400" i="1" dirty="0">
                <a:solidFill>
                  <a:srgbClr val="000000"/>
                </a:solidFill>
                <a:ea typeface="ＭＳ 明朝" panose="02020609040205080304" pitchFamily="17" charset="-128"/>
              </a:rPr>
              <a:t>(P.G. </a:t>
            </a:r>
            <a:r>
              <a:rPr lang="en-US" altLang="ja-JP" sz="2400" i="1" dirty="0" err="1">
                <a:solidFill>
                  <a:srgbClr val="000000"/>
                </a:solidFill>
                <a:ea typeface="ＭＳ 明朝" panose="02020609040205080304" pitchFamily="17" charset="-128"/>
              </a:rPr>
              <a:t>LeComber</a:t>
            </a:r>
            <a:r>
              <a:rPr lang="en-US" altLang="ja-JP" sz="2400" i="1" dirty="0">
                <a:solidFill>
                  <a:srgbClr val="000000"/>
                </a:solidFill>
                <a:ea typeface="ＭＳ 明朝" panose="02020609040205080304" pitchFamily="17" charset="-128"/>
              </a:rPr>
              <a:t> et al., Electron. </a:t>
            </a:r>
            <a:r>
              <a:rPr lang="en-US" altLang="ja-JP" sz="2400" i="1" dirty="0" err="1">
                <a:solidFill>
                  <a:srgbClr val="000000"/>
                </a:solidFill>
                <a:ea typeface="ＭＳ 明朝" panose="02020609040205080304" pitchFamily="17" charset="-128"/>
              </a:rPr>
              <a:t>Lett</a:t>
            </a:r>
            <a:r>
              <a:rPr lang="en-US" altLang="ja-JP" sz="2400" i="1" dirty="0" smtClean="0">
                <a:solidFill>
                  <a:srgbClr val="000000"/>
                </a:solidFill>
                <a:ea typeface="ＭＳ 明朝" panose="02020609040205080304" pitchFamily="17" charset="-128"/>
              </a:rPr>
              <a:t>.)</a:t>
            </a:r>
            <a:endParaRPr lang="en-US" altLang="ja-JP" sz="2400" b="1" i="1" dirty="0">
              <a:solidFill>
                <a:srgbClr val="000000"/>
              </a:solidFill>
              <a:ea typeface="ＭＳ 明朝" panose="02020609040205080304" pitchFamily="17" charset="-128"/>
            </a:endParaRPr>
          </a:p>
          <a:p>
            <a:pPr fontAlgn="base">
              <a:lnSpc>
                <a:spcPts val="2800"/>
              </a:lnSpc>
              <a:spcBef>
                <a:spcPct val="0"/>
              </a:spcBef>
              <a:spcAft>
                <a:spcPct val="0"/>
              </a:spcAft>
              <a:buFontTx/>
              <a:buNone/>
            </a:pPr>
            <a:r>
              <a:rPr lang="en-US" altLang="ja-JP" sz="2400" dirty="0" smtClean="0">
                <a:ea typeface="ＭＳ 明朝" panose="02020609040205080304" pitchFamily="17" charset="-128"/>
              </a:rPr>
              <a:t>1985	</a:t>
            </a:r>
            <a:r>
              <a:rPr lang="ja-JP" altLang="en-US" sz="2400" dirty="0" smtClean="0">
                <a:ea typeface="ＭＳ 明朝" panose="02020609040205080304" pitchFamily="17" charset="-128"/>
              </a:rPr>
              <a:t>結晶</a:t>
            </a:r>
            <a:r>
              <a:rPr lang="en-US" altLang="ja-JP" sz="2400" dirty="0" smtClean="0">
                <a:ea typeface="ＭＳ 明朝" panose="02020609040205080304" pitchFamily="17" charset="-128"/>
              </a:rPr>
              <a:t>InGaZnO</a:t>
            </a:r>
            <a:r>
              <a:rPr lang="en-US" altLang="ja-JP" sz="2400" baseline="-25000" dirty="0" smtClean="0">
                <a:ea typeface="ＭＳ 明朝" panose="02020609040205080304" pitchFamily="17" charset="-128"/>
              </a:rPr>
              <a:t>4</a:t>
            </a:r>
            <a:r>
              <a:rPr lang="ja-JP" altLang="en-US" sz="2400" dirty="0" smtClean="0">
                <a:ea typeface="ＭＳ 明朝" panose="02020609040205080304" pitchFamily="17" charset="-128"/>
              </a:rPr>
              <a:t>の発見 </a:t>
            </a:r>
            <a:r>
              <a:rPr lang="en-US" altLang="ja-JP" sz="2400" dirty="0" smtClean="0">
                <a:ea typeface="ＭＳ 明朝" panose="02020609040205080304" pitchFamily="17" charset="-128"/>
              </a:rPr>
              <a:t>(</a:t>
            </a:r>
            <a:r>
              <a:rPr lang="en-US" altLang="ja-JP" sz="2400" dirty="0" err="1" smtClean="0">
                <a:ea typeface="ＭＳ 明朝" panose="02020609040205080304" pitchFamily="17" charset="-128"/>
              </a:rPr>
              <a:t>Kimizuka</a:t>
            </a:r>
            <a:r>
              <a:rPr lang="en-US" altLang="ja-JP" sz="2400" dirty="0" smtClean="0">
                <a:ea typeface="ＭＳ 明朝" panose="02020609040205080304" pitchFamily="17" charset="-128"/>
              </a:rPr>
              <a:t> et al.)</a:t>
            </a:r>
          </a:p>
          <a:p>
            <a:pPr fontAlgn="base">
              <a:lnSpc>
                <a:spcPts val="2800"/>
              </a:lnSpc>
              <a:spcBef>
                <a:spcPct val="0"/>
              </a:spcBef>
              <a:spcAft>
                <a:spcPct val="0"/>
              </a:spcAft>
              <a:buFontTx/>
              <a:buNone/>
            </a:pPr>
            <a:endParaRPr lang="en-US" altLang="ja-JP" sz="2400" dirty="0" smtClean="0">
              <a:ea typeface="ＭＳ 明朝" panose="02020609040205080304" pitchFamily="17" charset="-128"/>
            </a:endParaRPr>
          </a:p>
          <a:p>
            <a:pPr fontAlgn="base">
              <a:lnSpc>
                <a:spcPts val="2800"/>
              </a:lnSpc>
              <a:spcBef>
                <a:spcPct val="0"/>
              </a:spcBef>
              <a:spcAft>
                <a:spcPct val="0"/>
              </a:spcAft>
              <a:buFontTx/>
              <a:buNone/>
            </a:pPr>
            <a:r>
              <a:rPr lang="ja-JP" altLang="en-US" sz="2400" dirty="0">
                <a:solidFill>
                  <a:srgbClr val="FF0000"/>
                </a:solidFill>
                <a:ea typeface="ＭＳ 明朝" panose="02020609040205080304" pitchFamily="17" charset="-128"/>
              </a:rPr>
              <a:t> ＝＝＝ 酸化物</a:t>
            </a:r>
            <a:r>
              <a:rPr lang="en-US" altLang="ja-JP" sz="2400" dirty="0">
                <a:solidFill>
                  <a:srgbClr val="FF0000"/>
                </a:solidFill>
                <a:ea typeface="ＭＳ 明朝" panose="02020609040205080304" pitchFamily="17" charset="-128"/>
              </a:rPr>
              <a:t>TFT</a:t>
            </a:r>
            <a:r>
              <a:rPr lang="ja-JP" altLang="en-US" sz="2400" dirty="0">
                <a:solidFill>
                  <a:srgbClr val="FF0000"/>
                </a:solidFill>
                <a:ea typeface="ＭＳ 明朝" panose="02020609040205080304" pitchFamily="17" charset="-128"/>
              </a:rPr>
              <a:t>が見捨てられていた期間＝＝</a:t>
            </a:r>
            <a:r>
              <a:rPr lang="ja-JP" altLang="en-US" sz="2400" dirty="0" smtClean="0">
                <a:solidFill>
                  <a:srgbClr val="FF0000"/>
                </a:solidFill>
                <a:ea typeface="ＭＳ 明朝" panose="02020609040205080304" pitchFamily="17" charset="-128"/>
              </a:rPr>
              <a:t>＝</a:t>
            </a:r>
            <a:endParaRPr lang="en-US" altLang="ja-JP" sz="2400" dirty="0" smtClean="0">
              <a:solidFill>
                <a:srgbClr val="FF0000"/>
              </a:solidFill>
              <a:ea typeface="ＭＳ 明朝" panose="02020609040205080304" pitchFamily="17" charset="-128"/>
            </a:endParaRPr>
          </a:p>
          <a:p>
            <a:pPr fontAlgn="base">
              <a:lnSpc>
                <a:spcPts val="2800"/>
              </a:lnSpc>
              <a:spcBef>
                <a:spcPct val="0"/>
              </a:spcBef>
              <a:spcAft>
                <a:spcPct val="0"/>
              </a:spcAft>
              <a:buFontTx/>
              <a:buNone/>
            </a:pPr>
            <a:endParaRPr lang="en-US" altLang="ja-JP" sz="2400" dirty="0" smtClean="0">
              <a:ea typeface="ＭＳ 明朝" panose="02020609040205080304" pitchFamily="17" charset="-128"/>
            </a:endParaRPr>
          </a:p>
          <a:p>
            <a:pPr fontAlgn="base">
              <a:lnSpc>
                <a:spcPts val="2800"/>
              </a:lnSpc>
              <a:spcBef>
                <a:spcPct val="0"/>
              </a:spcBef>
              <a:spcAft>
                <a:spcPct val="0"/>
              </a:spcAft>
              <a:buFontTx/>
              <a:buNone/>
            </a:pPr>
            <a:r>
              <a:rPr lang="en-US" altLang="ja-JP" sz="2400" dirty="0" smtClean="0">
                <a:ea typeface="ＭＳ 明朝" panose="02020609040205080304" pitchFamily="17" charset="-128"/>
              </a:rPr>
              <a:t>1995	</a:t>
            </a:r>
            <a:r>
              <a:rPr lang="ja-JP" altLang="en-US" sz="2400" dirty="0" smtClean="0">
                <a:ea typeface="ＭＳ 明朝" panose="02020609040205080304" pitchFamily="17" charset="-128"/>
              </a:rPr>
              <a:t>結晶</a:t>
            </a:r>
            <a:r>
              <a:rPr lang="en-US" altLang="ja-JP" sz="2400" dirty="0" smtClean="0">
                <a:ea typeface="ＭＳ 明朝" panose="02020609040205080304" pitchFamily="17" charset="-128"/>
              </a:rPr>
              <a:t>InGaZnO</a:t>
            </a:r>
            <a:r>
              <a:rPr lang="en-US" altLang="ja-JP" sz="2400" baseline="-25000" dirty="0" smtClean="0">
                <a:ea typeface="ＭＳ 明朝" panose="02020609040205080304" pitchFamily="17" charset="-128"/>
              </a:rPr>
              <a:t>4</a:t>
            </a:r>
            <a:r>
              <a:rPr lang="ja-JP" altLang="en-US" sz="2400" dirty="0" smtClean="0">
                <a:ea typeface="ＭＳ 明朝" panose="02020609040205080304" pitchFamily="17" charset="-128"/>
              </a:rPr>
              <a:t>の電気特性と薄膜</a:t>
            </a:r>
            <a:r>
              <a:rPr lang="en-US" altLang="ja-JP" sz="2400" dirty="0" smtClean="0">
                <a:ea typeface="ＭＳ 明朝" panose="02020609040205080304" pitchFamily="17" charset="-128"/>
              </a:rPr>
              <a:t> (HOYA Co.)</a:t>
            </a:r>
          </a:p>
          <a:p>
            <a:pPr fontAlgn="base">
              <a:lnSpc>
                <a:spcPts val="2800"/>
              </a:lnSpc>
              <a:spcBef>
                <a:spcPct val="0"/>
              </a:spcBef>
              <a:spcAft>
                <a:spcPct val="0"/>
              </a:spcAft>
              <a:buFontTx/>
              <a:buNone/>
            </a:pPr>
            <a:r>
              <a:rPr lang="en-US" altLang="ja-JP" sz="2400" b="1" dirty="0" smtClean="0">
                <a:solidFill>
                  <a:srgbClr val="0000FF"/>
                </a:solidFill>
                <a:ea typeface="ＭＳ 明朝" panose="02020609040205080304" pitchFamily="17" charset="-128"/>
              </a:rPr>
              <a:t>1995</a:t>
            </a:r>
            <a:r>
              <a:rPr lang="en-US" altLang="ja-JP" sz="2400" b="1" dirty="0">
                <a:solidFill>
                  <a:srgbClr val="0000FF"/>
                </a:solidFill>
                <a:ea typeface="ＭＳ 明朝" panose="02020609040205080304" pitchFamily="17" charset="-128"/>
              </a:rPr>
              <a:t>	</a:t>
            </a:r>
            <a:r>
              <a:rPr lang="ja-JP" altLang="en-US" sz="2400" b="1" dirty="0" smtClean="0">
                <a:solidFill>
                  <a:srgbClr val="0000FF"/>
                </a:solidFill>
                <a:ea typeface="ＭＳ 明朝" panose="02020609040205080304" pitchFamily="17" charset="-128"/>
              </a:rPr>
              <a:t>初めてのアモルファス酸化物半導体</a:t>
            </a:r>
            <a:r>
              <a:rPr lang="en-US" altLang="ja-JP" sz="2400" b="1" dirty="0" smtClean="0">
                <a:solidFill>
                  <a:srgbClr val="0000FF"/>
                </a:solidFill>
                <a:ea typeface="ＭＳ 明朝" panose="02020609040205080304" pitchFamily="17" charset="-128"/>
              </a:rPr>
              <a:t> (</a:t>
            </a:r>
            <a:r>
              <a:rPr lang="ja-JP" altLang="en-US" sz="2400" b="1" dirty="0" smtClean="0">
                <a:solidFill>
                  <a:srgbClr val="0000FF"/>
                </a:solidFill>
                <a:ea typeface="ＭＳ 明朝" panose="02020609040205080304" pitchFamily="17" charset="-128"/>
              </a:rPr>
              <a:t>東工大</a:t>
            </a:r>
            <a:r>
              <a:rPr lang="en-US" altLang="ja-JP" sz="2400" b="1" dirty="0" smtClean="0">
                <a:solidFill>
                  <a:srgbClr val="0000FF"/>
                </a:solidFill>
                <a:ea typeface="ＭＳ 明朝" panose="02020609040205080304" pitchFamily="17" charset="-128"/>
              </a:rPr>
              <a:t>)</a:t>
            </a:r>
            <a:endParaRPr lang="en-US" altLang="ja-JP" sz="2400" b="1" dirty="0">
              <a:solidFill>
                <a:srgbClr val="0000FF"/>
              </a:solidFill>
              <a:ea typeface="ＭＳ 明朝" panose="02020609040205080304" pitchFamily="17" charset="-128"/>
            </a:endParaRPr>
          </a:p>
          <a:p>
            <a:pPr fontAlgn="base">
              <a:lnSpc>
                <a:spcPts val="2800"/>
              </a:lnSpc>
              <a:spcBef>
                <a:spcPct val="0"/>
              </a:spcBef>
              <a:spcAft>
                <a:spcPct val="0"/>
              </a:spcAft>
              <a:buFontTx/>
              <a:buNone/>
            </a:pPr>
            <a:r>
              <a:rPr lang="en-US" altLang="ja-JP" sz="2400" dirty="0" smtClean="0">
                <a:solidFill>
                  <a:srgbClr val="000000"/>
                </a:solidFill>
                <a:ea typeface="ＭＳ 明朝" panose="02020609040205080304" pitchFamily="17" charset="-128"/>
              </a:rPr>
              <a:t>1996	</a:t>
            </a:r>
            <a:r>
              <a:rPr lang="ja-JP" altLang="en-US" sz="2400" dirty="0" smtClean="0">
                <a:solidFill>
                  <a:srgbClr val="000000"/>
                </a:solidFill>
                <a:ea typeface="ＭＳ 明朝" panose="02020609040205080304" pitchFamily="17" charset="-128"/>
              </a:rPr>
              <a:t>結晶</a:t>
            </a:r>
            <a:r>
              <a:rPr lang="en-US" altLang="ja-JP" sz="2400" dirty="0" smtClean="0">
                <a:solidFill>
                  <a:srgbClr val="000000"/>
                </a:solidFill>
                <a:ea typeface="ＭＳ 明朝" panose="02020609040205080304" pitchFamily="17" charset="-128"/>
              </a:rPr>
              <a:t>SnO</a:t>
            </a:r>
            <a:r>
              <a:rPr lang="en-US" altLang="ja-JP" sz="2400" baseline="-25000" dirty="0" smtClean="0">
                <a:solidFill>
                  <a:srgbClr val="000000"/>
                </a:solidFill>
                <a:ea typeface="ＭＳ 明朝" panose="02020609040205080304" pitchFamily="17" charset="-128"/>
              </a:rPr>
              <a:t>2</a:t>
            </a:r>
            <a:r>
              <a:rPr lang="en-US" altLang="ja-JP" sz="2400" dirty="0" smtClean="0">
                <a:solidFill>
                  <a:srgbClr val="000000"/>
                </a:solidFill>
                <a:ea typeface="ＭＳ 明朝" panose="02020609040205080304" pitchFamily="17" charset="-128"/>
              </a:rPr>
              <a:t> </a:t>
            </a:r>
            <a:r>
              <a:rPr lang="ja-JP" altLang="en-US" sz="2400" dirty="0" smtClean="0">
                <a:solidFill>
                  <a:srgbClr val="000000"/>
                </a:solidFill>
                <a:ea typeface="ＭＳ 明朝" panose="02020609040205080304" pitchFamily="17" charset="-128"/>
              </a:rPr>
              <a:t>メモリー</a:t>
            </a:r>
            <a:r>
              <a:rPr lang="en-US" altLang="ja-JP" sz="2400" dirty="0" smtClean="0">
                <a:solidFill>
                  <a:srgbClr val="000000"/>
                </a:solidFill>
                <a:ea typeface="ＭＳ 明朝" panose="02020609040205080304" pitchFamily="17" charset="-128"/>
              </a:rPr>
              <a:t> TFT</a:t>
            </a:r>
            <a:r>
              <a:rPr lang="ja-JP" altLang="en-US" sz="2400" dirty="0" smtClean="0">
                <a:solidFill>
                  <a:srgbClr val="000000"/>
                </a:solidFill>
                <a:ea typeface="ＭＳ 明朝" panose="02020609040205080304" pitchFamily="17" charset="-128"/>
              </a:rPr>
              <a:t> </a:t>
            </a:r>
            <a:r>
              <a:rPr lang="en-US" altLang="ja-JP" sz="2400" dirty="0">
                <a:solidFill>
                  <a:srgbClr val="000000"/>
                </a:solidFill>
                <a:ea typeface="ＭＳ 明朝" panose="02020609040205080304" pitchFamily="17" charset="-128"/>
              </a:rPr>
              <a:t>(M. J. Prince et al</a:t>
            </a:r>
            <a:r>
              <a:rPr lang="en-US" altLang="ja-JP" sz="2400" dirty="0" smtClean="0">
                <a:solidFill>
                  <a:srgbClr val="000000"/>
                </a:solidFill>
                <a:ea typeface="ＭＳ 明朝" panose="02020609040205080304" pitchFamily="17" charset="-128"/>
              </a:rPr>
              <a:t>.)</a:t>
            </a:r>
            <a:endParaRPr lang="en-US" altLang="ja-JP" sz="2400" dirty="0">
              <a:solidFill>
                <a:srgbClr val="000000"/>
              </a:solidFill>
              <a:ea typeface="ＭＳ 明朝" panose="02020609040205080304" pitchFamily="17" charset="-128"/>
            </a:endParaRPr>
          </a:p>
          <a:p>
            <a:pPr fontAlgn="base">
              <a:lnSpc>
                <a:spcPts val="2800"/>
              </a:lnSpc>
              <a:spcBef>
                <a:spcPct val="0"/>
              </a:spcBef>
              <a:spcAft>
                <a:spcPct val="0"/>
              </a:spcAft>
              <a:buFontTx/>
              <a:buNone/>
            </a:pPr>
            <a:r>
              <a:rPr lang="en-US" altLang="ja-JP" sz="2400" b="1" dirty="0" smtClean="0">
                <a:solidFill>
                  <a:srgbClr val="0000FF"/>
                </a:solidFill>
                <a:ea typeface="ＭＳ 明朝" panose="02020609040205080304" pitchFamily="17" charset="-128"/>
              </a:rPr>
              <a:t>2000</a:t>
            </a:r>
            <a:r>
              <a:rPr lang="en-US" altLang="ja-JP" sz="2400" b="1" dirty="0">
                <a:solidFill>
                  <a:srgbClr val="0000FF"/>
                </a:solidFill>
                <a:ea typeface="ＭＳ 明朝" panose="02020609040205080304" pitchFamily="17" charset="-128"/>
              </a:rPr>
              <a:t>	</a:t>
            </a:r>
            <a:r>
              <a:rPr lang="ja-JP" altLang="en-US" sz="2400" b="1" dirty="0" smtClean="0">
                <a:solidFill>
                  <a:srgbClr val="0000FF"/>
                </a:solidFill>
                <a:ea typeface="ＭＳ 明朝" panose="02020609040205080304" pitchFamily="17" charset="-128"/>
              </a:rPr>
              <a:t>アモルファス</a:t>
            </a:r>
            <a:r>
              <a:rPr lang="en-US" altLang="ja-JP" sz="2400" b="1" dirty="0" smtClean="0">
                <a:solidFill>
                  <a:srgbClr val="0000FF"/>
                </a:solidFill>
                <a:ea typeface="ＭＳ 明朝" panose="02020609040205080304" pitchFamily="17" charset="-128"/>
              </a:rPr>
              <a:t>IGZO (</a:t>
            </a:r>
            <a:r>
              <a:rPr lang="ja-JP" altLang="en-US" sz="2400" b="1" dirty="0" smtClean="0">
                <a:solidFill>
                  <a:srgbClr val="0000FF"/>
                </a:solidFill>
                <a:ea typeface="ＭＳ 明朝" panose="02020609040205080304" pitchFamily="17" charset="-128"/>
              </a:rPr>
              <a:t>東工大</a:t>
            </a:r>
            <a:r>
              <a:rPr lang="en-US" altLang="ja-JP" sz="2400" b="1" dirty="0" smtClean="0">
                <a:solidFill>
                  <a:srgbClr val="0000FF"/>
                </a:solidFill>
                <a:ea typeface="ＭＳ 明朝" panose="02020609040205080304" pitchFamily="17" charset="-128"/>
              </a:rPr>
              <a:t>)</a:t>
            </a:r>
            <a:endParaRPr lang="en-US" altLang="ja-JP" sz="2400" b="1" dirty="0">
              <a:solidFill>
                <a:srgbClr val="0000FF"/>
              </a:solidFill>
              <a:ea typeface="ＭＳ 明朝" panose="02020609040205080304" pitchFamily="17" charset="-128"/>
            </a:endParaRPr>
          </a:p>
          <a:p>
            <a:pPr fontAlgn="base">
              <a:lnSpc>
                <a:spcPts val="2800"/>
              </a:lnSpc>
              <a:spcBef>
                <a:spcPct val="0"/>
              </a:spcBef>
              <a:spcAft>
                <a:spcPct val="0"/>
              </a:spcAft>
              <a:buFontTx/>
              <a:buNone/>
            </a:pPr>
            <a:r>
              <a:rPr lang="en-US" altLang="ja-JP" sz="2400" b="1" dirty="0" smtClean="0">
                <a:solidFill>
                  <a:srgbClr val="0000FF"/>
                </a:solidFill>
                <a:ea typeface="ＭＳ 明朝" panose="02020609040205080304" pitchFamily="17" charset="-128"/>
              </a:rPr>
              <a:t>2003	</a:t>
            </a:r>
            <a:r>
              <a:rPr lang="ja-JP" altLang="en-US" sz="2400" b="1" dirty="0" smtClean="0">
                <a:solidFill>
                  <a:srgbClr val="0000FF"/>
                </a:solidFill>
                <a:ea typeface="ＭＳ 明朝" panose="02020609040205080304" pitchFamily="17" charset="-128"/>
              </a:rPr>
              <a:t>単結晶</a:t>
            </a:r>
            <a:r>
              <a:rPr lang="en-US" altLang="ja-JP" sz="2400" b="1" dirty="0" smtClean="0">
                <a:solidFill>
                  <a:srgbClr val="0000FF"/>
                </a:solidFill>
                <a:ea typeface="ＭＳ 明朝" panose="02020609040205080304" pitchFamily="17" charset="-128"/>
              </a:rPr>
              <a:t>IGZO</a:t>
            </a:r>
            <a:r>
              <a:rPr lang="ja-JP" altLang="en-US" sz="2400" b="1" dirty="0" smtClean="0">
                <a:solidFill>
                  <a:srgbClr val="0000FF"/>
                </a:solidFill>
                <a:ea typeface="ＭＳ 明朝" panose="02020609040205080304" pitchFamily="17" charset="-128"/>
              </a:rPr>
              <a:t>トランジスタ</a:t>
            </a:r>
            <a:r>
              <a:rPr lang="en-US" altLang="ja-JP" sz="2400" b="1" dirty="0" smtClean="0">
                <a:solidFill>
                  <a:srgbClr val="0000FF"/>
                </a:solidFill>
                <a:ea typeface="ＭＳ 明朝" panose="02020609040205080304" pitchFamily="17" charset="-128"/>
              </a:rPr>
              <a:t> (</a:t>
            </a:r>
            <a:r>
              <a:rPr lang="ja-JP" altLang="en-US" sz="2400" b="1" dirty="0" smtClean="0">
                <a:solidFill>
                  <a:srgbClr val="0000FF"/>
                </a:solidFill>
                <a:ea typeface="ＭＳ 明朝" panose="02020609040205080304" pitchFamily="17" charset="-128"/>
              </a:rPr>
              <a:t>東工大</a:t>
            </a:r>
            <a:r>
              <a:rPr lang="en-US" altLang="ja-JP" sz="2400" b="1" dirty="0" smtClean="0">
                <a:solidFill>
                  <a:srgbClr val="0000FF"/>
                </a:solidFill>
                <a:ea typeface="ＭＳ 明朝" panose="02020609040205080304" pitchFamily="17" charset="-128"/>
              </a:rPr>
              <a:t>)</a:t>
            </a:r>
          </a:p>
          <a:p>
            <a:pPr fontAlgn="base">
              <a:lnSpc>
                <a:spcPts val="2800"/>
              </a:lnSpc>
              <a:spcBef>
                <a:spcPct val="0"/>
              </a:spcBef>
              <a:spcAft>
                <a:spcPct val="0"/>
              </a:spcAft>
              <a:buFontTx/>
              <a:buNone/>
            </a:pPr>
            <a:r>
              <a:rPr lang="en-US" altLang="ja-JP" sz="2400" dirty="0" smtClean="0">
                <a:solidFill>
                  <a:srgbClr val="000000"/>
                </a:solidFill>
                <a:ea typeface="ＭＳ 明朝" panose="02020609040205080304" pitchFamily="17" charset="-128"/>
              </a:rPr>
              <a:t>		</a:t>
            </a:r>
            <a:r>
              <a:rPr lang="ja-JP" altLang="en-US" sz="2400" dirty="0" smtClean="0">
                <a:solidFill>
                  <a:srgbClr val="000000"/>
                </a:solidFill>
                <a:ea typeface="ＭＳ 明朝" panose="02020609040205080304" pitchFamily="17" charset="-128"/>
              </a:rPr>
              <a:t>多結晶</a:t>
            </a:r>
            <a:r>
              <a:rPr lang="en-US" altLang="ja-JP" sz="2400" dirty="0" err="1" smtClean="0">
                <a:solidFill>
                  <a:srgbClr val="000000"/>
                </a:solidFill>
                <a:ea typeface="ＭＳ 明朝" panose="02020609040205080304" pitchFamily="17" charset="-128"/>
              </a:rPr>
              <a:t>ZnO</a:t>
            </a:r>
            <a:r>
              <a:rPr lang="ja-JP" altLang="en-US" sz="2400" dirty="0" smtClean="0">
                <a:solidFill>
                  <a:srgbClr val="000000"/>
                </a:solidFill>
                <a:ea typeface="ＭＳ 明朝" panose="02020609040205080304" pitchFamily="17" charset="-128"/>
              </a:rPr>
              <a:t>トランジスタ</a:t>
            </a:r>
            <a:endParaRPr lang="en-US" altLang="ja-JP" sz="2400" dirty="0" smtClean="0">
              <a:solidFill>
                <a:srgbClr val="000000"/>
              </a:solidFill>
              <a:ea typeface="ＭＳ 明朝" panose="02020609040205080304" pitchFamily="17" charset="-128"/>
            </a:endParaRPr>
          </a:p>
          <a:p>
            <a:pPr fontAlgn="base">
              <a:lnSpc>
                <a:spcPts val="2800"/>
              </a:lnSpc>
              <a:spcBef>
                <a:spcPct val="0"/>
              </a:spcBef>
              <a:spcAft>
                <a:spcPct val="0"/>
              </a:spcAft>
              <a:buFontTx/>
              <a:buNone/>
            </a:pPr>
            <a:r>
              <a:rPr lang="en-US" altLang="ja-JP" sz="2400" b="1" dirty="0" smtClean="0">
                <a:solidFill>
                  <a:srgbClr val="0000FF"/>
                </a:solidFill>
                <a:ea typeface="ＭＳ 明朝" panose="02020609040205080304" pitchFamily="17" charset="-128"/>
              </a:rPr>
              <a:t>2004	a-IGZO TFT (</a:t>
            </a:r>
            <a:r>
              <a:rPr lang="ja-JP" altLang="en-US" sz="2400" b="1" dirty="0" smtClean="0">
                <a:solidFill>
                  <a:srgbClr val="0000FF"/>
                </a:solidFill>
                <a:ea typeface="ＭＳ 明朝" panose="02020609040205080304" pitchFamily="17" charset="-128"/>
              </a:rPr>
              <a:t>東工大</a:t>
            </a:r>
            <a:r>
              <a:rPr lang="en-US" altLang="ja-JP" sz="2400" b="1" dirty="0" smtClean="0">
                <a:solidFill>
                  <a:srgbClr val="0000FF"/>
                </a:solidFill>
                <a:ea typeface="ＭＳ 明朝" panose="02020609040205080304" pitchFamily="17" charset="-128"/>
              </a:rPr>
              <a:t>)</a:t>
            </a:r>
          </a:p>
          <a:p>
            <a:pPr fontAlgn="base">
              <a:lnSpc>
                <a:spcPts val="2800"/>
              </a:lnSpc>
              <a:spcBef>
                <a:spcPct val="0"/>
              </a:spcBef>
              <a:spcAft>
                <a:spcPct val="0"/>
              </a:spcAft>
              <a:buFontTx/>
              <a:buNone/>
            </a:pPr>
            <a:endParaRPr lang="en-US" altLang="ja-JP" sz="2400" b="1" dirty="0" smtClean="0">
              <a:solidFill>
                <a:srgbClr val="0000FF"/>
              </a:solidFill>
              <a:ea typeface="ＭＳ 明朝" panose="02020609040205080304" pitchFamily="17" charset="-128"/>
            </a:endParaRPr>
          </a:p>
          <a:p>
            <a:pPr fontAlgn="base">
              <a:lnSpc>
                <a:spcPts val="2800"/>
              </a:lnSpc>
              <a:spcBef>
                <a:spcPct val="0"/>
              </a:spcBef>
              <a:spcAft>
                <a:spcPct val="0"/>
              </a:spcAft>
              <a:buFontTx/>
              <a:buNone/>
            </a:pPr>
            <a:r>
              <a:rPr lang="en-US" altLang="ja-JP" sz="2400" b="1" dirty="0" smtClean="0">
                <a:solidFill>
                  <a:srgbClr val="0000FF"/>
                </a:solidFill>
                <a:ea typeface="ＭＳ 明朝" panose="02020609040205080304" pitchFamily="17" charset="-128"/>
              </a:rPr>
              <a:t>2012</a:t>
            </a:r>
            <a:r>
              <a:rPr lang="ja-JP" altLang="en-US" sz="2400" b="1" dirty="0" smtClean="0">
                <a:solidFill>
                  <a:srgbClr val="0000FF"/>
                </a:solidFill>
                <a:ea typeface="ＭＳ 明朝" panose="02020609040205080304" pitchFamily="17" charset="-128"/>
              </a:rPr>
              <a:t>　</a:t>
            </a:r>
            <a:r>
              <a:rPr lang="en-US" altLang="ja-JP" sz="2400" b="1" dirty="0" smtClean="0">
                <a:solidFill>
                  <a:srgbClr val="0000FF"/>
                </a:solidFill>
                <a:ea typeface="ＭＳ 明朝" panose="02020609040205080304" pitchFamily="17" charset="-128"/>
              </a:rPr>
              <a:t>a-IGZO</a:t>
            </a:r>
            <a:r>
              <a:rPr lang="ja-JP" altLang="en-US" sz="2400" b="1" dirty="0" smtClean="0">
                <a:solidFill>
                  <a:srgbClr val="0000FF"/>
                </a:solidFill>
                <a:ea typeface="ＭＳ 明朝" panose="02020609040205080304" pitchFamily="17" charset="-128"/>
              </a:rPr>
              <a:t> </a:t>
            </a:r>
            <a:r>
              <a:rPr lang="en-US" altLang="ja-JP" sz="2400" b="1" dirty="0" smtClean="0">
                <a:solidFill>
                  <a:srgbClr val="0000FF"/>
                </a:solidFill>
                <a:ea typeface="ＭＳ 明朝" panose="02020609040205080304" pitchFamily="17" charset="-128"/>
              </a:rPr>
              <a:t>TFT</a:t>
            </a:r>
            <a:r>
              <a:rPr lang="ja-JP" altLang="en-US" sz="2400" b="1" dirty="0" smtClean="0">
                <a:solidFill>
                  <a:srgbClr val="0000FF"/>
                </a:solidFill>
                <a:ea typeface="ＭＳ 明朝" panose="02020609040205080304" pitchFamily="17" charset="-128"/>
              </a:rPr>
              <a:t>ディスプレイの実用化 </a:t>
            </a:r>
            <a:r>
              <a:rPr lang="en-US" altLang="ja-JP" sz="2400" b="1" dirty="0" smtClean="0">
                <a:solidFill>
                  <a:srgbClr val="0000FF"/>
                </a:solidFill>
                <a:ea typeface="ＭＳ 明朝" panose="02020609040205080304" pitchFamily="17" charset="-128"/>
              </a:rPr>
              <a:t>(</a:t>
            </a:r>
            <a:r>
              <a:rPr lang="ja-JP" altLang="en-US" sz="2400" b="1" dirty="0" smtClean="0">
                <a:solidFill>
                  <a:srgbClr val="0000FF"/>
                </a:solidFill>
                <a:ea typeface="ＭＳ 明朝" panose="02020609040205080304" pitchFamily="17" charset="-128"/>
              </a:rPr>
              <a:t>シャープ</a:t>
            </a:r>
            <a:r>
              <a:rPr lang="en-US" altLang="ja-JP" sz="2400" b="1" dirty="0" smtClean="0">
                <a:solidFill>
                  <a:srgbClr val="0000FF"/>
                </a:solidFill>
                <a:ea typeface="ＭＳ 明朝" panose="02020609040205080304" pitchFamily="17" charset="-128"/>
              </a:rPr>
              <a:t>)</a:t>
            </a:r>
          </a:p>
        </p:txBody>
      </p:sp>
      <p:sp>
        <p:nvSpPr>
          <p:cNvPr id="68612" name="Rectangle 4"/>
          <p:cNvSpPr>
            <a:spLocks noGrp="1" noChangeArrowheads="1"/>
          </p:cNvSpPr>
          <p:nvPr>
            <p:ph type="title" idx="4294967295"/>
          </p:nvPr>
        </p:nvSpPr>
        <p:spPr>
          <a:xfrm>
            <a:off x="0" y="0"/>
            <a:ext cx="9144000" cy="548680"/>
          </a:xfrm>
        </p:spPr>
        <p:txBody>
          <a:bodyPr/>
          <a:lstStyle/>
          <a:p>
            <a:pPr eaLnBrk="1" hangingPunct="1"/>
            <a:r>
              <a:rPr lang="ja-JP" altLang="en-US" sz="3600" b="1" dirty="0" smtClean="0">
                <a:solidFill>
                  <a:srgbClr val="0000FF"/>
                </a:solidFill>
              </a:rPr>
              <a:t>酸化物</a:t>
            </a:r>
            <a:r>
              <a:rPr lang="en-US" altLang="ja-JP" sz="3600" b="1" dirty="0" smtClean="0">
                <a:solidFill>
                  <a:srgbClr val="0000FF"/>
                </a:solidFill>
              </a:rPr>
              <a:t>TFT/</a:t>
            </a:r>
            <a:r>
              <a:rPr lang="ja-JP" altLang="en-US" sz="3600" b="1" dirty="0" smtClean="0">
                <a:solidFill>
                  <a:srgbClr val="0000FF"/>
                </a:solidFill>
              </a:rPr>
              <a:t>ディスプレイの歴史</a:t>
            </a:r>
            <a:endParaRPr lang="en-US" altLang="ja-JP" sz="3600" b="1" dirty="0" smtClean="0">
              <a:solidFill>
                <a:srgbClr val="0000FF"/>
              </a:solidFill>
            </a:endParaRPr>
          </a:p>
        </p:txBody>
      </p:sp>
    </p:spTree>
    <p:extLst>
      <p:ext uri="{BB962C8B-B14F-4D97-AF65-F5344CB8AC3E}">
        <p14:creationId xmlns:p14="http://schemas.microsoft.com/office/powerpoint/2010/main" val="1315368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63500" y="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endParaRPr lang="ja-JP" altLang="ja-JP" sz="2400" b="1">
              <a:solidFill>
                <a:srgbClr val="000000"/>
              </a:solidFill>
              <a:ea typeface="ＭＳ ゴシック" pitchFamily="49" charset="-128"/>
              <a:cs typeface="Times New Roman" pitchFamily="18" charset="0"/>
            </a:endParaRPr>
          </a:p>
        </p:txBody>
      </p:sp>
      <p:sp>
        <p:nvSpPr>
          <p:cNvPr id="73732" name="Rectangle 4"/>
          <p:cNvSpPr>
            <a:spLocks noGrp="1" noChangeArrowheads="1"/>
          </p:cNvSpPr>
          <p:nvPr>
            <p:ph type="title"/>
          </p:nvPr>
        </p:nvSpPr>
        <p:spPr>
          <a:xfrm>
            <a:off x="0" y="0"/>
            <a:ext cx="9144000" cy="69269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ja-JP" altLang="en-US" sz="3600" b="1" dirty="0" smtClean="0">
                <a:solidFill>
                  <a:srgbClr val="0000FF"/>
                </a:solidFill>
                <a:latin typeface="+mn-lt"/>
                <a:ea typeface="+mn-ea"/>
                <a:cs typeface="Times New Roman" pitchFamily="18" charset="0"/>
              </a:rPr>
              <a:t>実用化の歴史： 比較</a:t>
            </a:r>
            <a:endParaRPr lang="en-US" altLang="ja-JP" sz="3600" b="1" dirty="0">
              <a:solidFill>
                <a:srgbClr val="0000FF"/>
              </a:solidFill>
              <a:latin typeface="+mn-lt"/>
              <a:ea typeface="+mn-ea"/>
              <a:cs typeface="Times New Roman" pitchFamily="18" charset="0"/>
            </a:endParaRPr>
          </a:p>
        </p:txBody>
      </p:sp>
      <p:graphicFrame>
        <p:nvGraphicFramePr>
          <p:cNvPr id="3" name="オブジェクト 2"/>
          <p:cNvGraphicFramePr>
            <a:graphicFrameLocks noChangeAspect="1"/>
          </p:cNvGraphicFramePr>
          <p:nvPr>
            <p:extLst/>
          </p:nvPr>
        </p:nvGraphicFramePr>
        <p:xfrm>
          <a:off x="-36512" y="1308096"/>
          <a:ext cx="10137824" cy="2434212"/>
        </p:xfrm>
        <a:graphic>
          <a:graphicData uri="http://schemas.openxmlformats.org/presentationml/2006/ole">
            <mc:AlternateContent xmlns:mc="http://schemas.openxmlformats.org/markup-compatibility/2006">
              <mc:Choice xmlns:v="urn:schemas-microsoft-com:vml" Requires="v">
                <p:oleObj spid="_x0000_s6228" name="ワークシート" r:id="rId5" imgW="6981825" imgH="1676400" progId="Excel.Sheet.12">
                  <p:embed/>
                </p:oleObj>
              </mc:Choice>
              <mc:Fallback>
                <p:oleObj name="ワークシート" r:id="rId5" imgW="6981825" imgH="1676400" progId="Excel.Sheet.12">
                  <p:embed/>
                  <p:pic>
                    <p:nvPicPr>
                      <p:cNvPr id="0" name=""/>
                      <p:cNvPicPr/>
                      <p:nvPr/>
                    </p:nvPicPr>
                    <p:blipFill>
                      <a:blip r:embed="rId6"/>
                      <a:stretch>
                        <a:fillRect/>
                      </a:stretch>
                    </p:blipFill>
                    <p:spPr>
                      <a:xfrm>
                        <a:off x="-36512" y="1308096"/>
                        <a:ext cx="10137824" cy="2434212"/>
                      </a:xfrm>
                      <a:prstGeom prst="rect">
                        <a:avLst/>
                      </a:prstGeom>
                    </p:spPr>
                  </p:pic>
                </p:oleObj>
              </mc:Fallback>
            </mc:AlternateContent>
          </a:graphicData>
        </a:graphic>
      </p:graphicFrame>
      <p:graphicFrame>
        <p:nvGraphicFramePr>
          <p:cNvPr id="4" name="オブジェクト 3"/>
          <p:cNvGraphicFramePr>
            <a:graphicFrameLocks noChangeAspect="1"/>
          </p:cNvGraphicFramePr>
          <p:nvPr>
            <p:extLst/>
          </p:nvPr>
        </p:nvGraphicFramePr>
        <p:xfrm>
          <a:off x="-28738" y="4341771"/>
          <a:ext cx="9172738" cy="2094685"/>
        </p:xfrm>
        <a:graphic>
          <a:graphicData uri="http://schemas.openxmlformats.org/presentationml/2006/ole">
            <mc:AlternateContent xmlns:mc="http://schemas.openxmlformats.org/markup-compatibility/2006">
              <mc:Choice xmlns:v="urn:schemas-microsoft-com:vml" Requires="v">
                <p:oleObj spid="_x0000_s6229" name="ワークシート" r:id="rId8" imgW="6295988" imgH="1438290" progId="Excel.Sheet.12">
                  <p:embed/>
                </p:oleObj>
              </mc:Choice>
              <mc:Fallback>
                <p:oleObj name="ワークシート" r:id="rId8" imgW="6295988" imgH="1438290" progId="Excel.Sheet.12">
                  <p:embed/>
                  <p:pic>
                    <p:nvPicPr>
                      <p:cNvPr id="0" name=""/>
                      <p:cNvPicPr/>
                      <p:nvPr/>
                    </p:nvPicPr>
                    <p:blipFill>
                      <a:blip r:embed="rId9"/>
                      <a:stretch>
                        <a:fillRect/>
                      </a:stretch>
                    </p:blipFill>
                    <p:spPr>
                      <a:xfrm>
                        <a:off x="-28738" y="4341771"/>
                        <a:ext cx="9172738" cy="2094685"/>
                      </a:xfrm>
                      <a:prstGeom prst="rect">
                        <a:avLst/>
                      </a:prstGeom>
                    </p:spPr>
                  </p:pic>
                </p:oleObj>
              </mc:Fallback>
            </mc:AlternateContent>
          </a:graphicData>
        </a:graphic>
      </p:graphicFrame>
      <p:sp>
        <p:nvSpPr>
          <p:cNvPr id="2" name="テキスト ボックス 1"/>
          <p:cNvSpPr txBox="1"/>
          <p:nvPr/>
        </p:nvSpPr>
        <p:spPr>
          <a:xfrm>
            <a:off x="-10134" y="3717032"/>
            <a:ext cx="4224233" cy="584775"/>
          </a:xfrm>
          <a:prstGeom prst="rect">
            <a:avLst/>
          </a:prstGeom>
          <a:noFill/>
        </p:spPr>
        <p:txBody>
          <a:bodyPr wrap="none" rtlCol="0">
            <a:spAutoFit/>
          </a:bodyPr>
          <a:lstStyle/>
          <a:p>
            <a:pPr fontAlgn="base">
              <a:spcBef>
                <a:spcPct val="0"/>
              </a:spcBef>
              <a:spcAft>
                <a:spcPct val="0"/>
              </a:spcAft>
            </a:pPr>
            <a:r>
              <a:rPr lang="ja-JP" altLang="en-US" sz="3200" b="1" dirty="0">
                <a:solidFill>
                  <a:srgbClr val="FF0000"/>
                </a:solidFill>
              </a:rPr>
              <a:t>材料発見年からの経過</a:t>
            </a:r>
          </a:p>
        </p:txBody>
      </p:sp>
      <p:sp>
        <p:nvSpPr>
          <p:cNvPr id="6" name="正方形/長方形 5"/>
          <p:cNvSpPr/>
          <p:nvPr/>
        </p:nvSpPr>
        <p:spPr bwMode="auto">
          <a:xfrm>
            <a:off x="-36512" y="1175656"/>
            <a:ext cx="1647598" cy="19049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600" b="1" i="0" u="none" strike="noStrike" cap="none" normalizeH="0" baseline="0" smtClean="0">
              <a:ln>
                <a:noFill/>
              </a:ln>
              <a:solidFill>
                <a:schemeClr val="tx1"/>
              </a:solidFill>
              <a:effectLst/>
              <a:latin typeface="Times New Roman" pitchFamily="18" charset="0"/>
              <a:ea typeface="ＭＳ Ｐゴシック" charset="-128"/>
            </a:endParaRPr>
          </a:p>
        </p:txBody>
      </p:sp>
      <p:sp>
        <p:nvSpPr>
          <p:cNvPr id="5" name="テキスト ボックス 4"/>
          <p:cNvSpPr txBox="1"/>
          <p:nvPr/>
        </p:nvSpPr>
        <p:spPr>
          <a:xfrm>
            <a:off x="-6350" y="533400"/>
            <a:ext cx="4185826" cy="923330"/>
          </a:xfrm>
          <a:prstGeom prst="rect">
            <a:avLst/>
          </a:prstGeom>
          <a:noFill/>
        </p:spPr>
        <p:txBody>
          <a:bodyPr wrap="none" rtlCol="0">
            <a:spAutoFit/>
          </a:bodyPr>
          <a:lstStyle/>
          <a:p>
            <a:r>
              <a:rPr lang="en-US" altLang="ja-JP" b="1" dirty="0">
                <a:solidFill>
                  <a:srgbClr val="FF0000"/>
                </a:solidFill>
              </a:rPr>
              <a:t>SC:</a:t>
            </a:r>
            <a:r>
              <a:rPr lang="ja-JP" altLang="en-US" b="1" dirty="0">
                <a:solidFill>
                  <a:srgbClr val="FF0000"/>
                </a:solidFill>
              </a:rPr>
              <a:t> 太陽電池 </a:t>
            </a:r>
            <a:r>
              <a:rPr lang="en-US" altLang="ja-JP" b="1" dirty="0">
                <a:solidFill>
                  <a:srgbClr val="FF0000"/>
                </a:solidFill>
              </a:rPr>
              <a:t>(Solar</a:t>
            </a:r>
            <a:r>
              <a:rPr lang="ja-JP" altLang="en-US" b="1" dirty="0">
                <a:solidFill>
                  <a:srgbClr val="FF0000"/>
                </a:solidFill>
              </a:rPr>
              <a:t> </a:t>
            </a:r>
            <a:r>
              <a:rPr lang="en-US" altLang="ja-JP" b="1" dirty="0">
                <a:solidFill>
                  <a:srgbClr val="FF0000"/>
                </a:solidFill>
              </a:rPr>
              <a:t>Cell)</a:t>
            </a:r>
            <a:r>
              <a:rPr lang="ja-JP" altLang="en-US" b="1" dirty="0">
                <a:solidFill>
                  <a:srgbClr val="FF0000"/>
                </a:solidFill>
              </a:rPr>
              <a:t>　　</a:t>
            </a:r>
            <a:r>
              <a:rPr lang="en-US" altLang="ja-JP" b="1" dirty="0">
                <a:solidFill>
                  <a:srgbClr val="FF0000"/>
                </a:solidFill>
              </a:rPr>
              <a:t/>
            </a:r>
            <a:br>
              <a:rPr lang="en-US" altLang="ja-JP" b="1" dirty="0">
                <a:solidFill>
                  <a:srgbClr val="FF0000"/>
                </a:solidFill>
              </a:rPr>
            </a:br>
            <a:r>
              <a:rPr lang="en-US" altLang="ja-JP" b="1" dirty="0">
                <a:solidFill>
                  <a:srgbClr val="FF0000"/>
                </a:solidFill>
              </a:rPr>
              <a:t>TFT:</a:t>
            </a:r>
            <a:r>
              <a:rPr lang="ja-JP" altLang="en-US" b="1" dirty="0">
                <a:solidFill>
                  <a:srgbClr val="FF0000"/>
                </a:solidFill>
              </a:rPr>
              <a:t> トランジスタ </a:t>
            </a:r>
            <a:r>
              <a:rPr lang="en-US" altLang="ja-JP" b="1" dirty="0">
                <a:solidFill>
                  <a:srgbClr val="FF0000"/>
                </a:solidFill>
              </a:rPr>
              <a:t>(Thin-Film</a:t>
            </a:r>
            <a:r>
              <a:rPr lang="ja-JP" altLang="en-US" b="1" dirty="0">
                <a:solidFill>
                  <a:srgbClr val="FF0000"/>
                </a:solidFill>
              </a:rPr>
              <a:t> </a:t>
            </a:r>
            <a:r>
              <a:rPr lang="en-US" altLang="ja-JP" b="1" dirty="0">
                <a:solidFill>
                  <a:srgbClr val="FF0000"/>
                </a:solidFill>
              </a:rPr>
              <a:t>Transistor)</a:t>
            </a:r>
          </a:p>
          <a:p>
            <a:r>
              <a:rPr lang="en-US" altLang="ja-JP" b="1" dirty="0">
                <a:solidFill>
                  <a:srgbClr val="FF0000"/>
                </a:solidFill>
              </a:rPr>
              <a:t>OLED:</a:t>
            </a:r>
            <a:r>
              <a:rPr lang="ja-JP" altLang="en-US" b="1" dirty="0">
                <a:solidFill>
                  <a:srgbClr val="FF0000"/>
                </a:solidFill>
              </a:rPr>
              <a:t> 有機</a:t>
            </a:r>
            <a:r>
              <a:rPr lang="en-US" altLang="ja-JP" b="1" dirty="0">
                <a:solidFill>
                  <a:srgbClr val="FF0000"/>
                </a:solidFill>
              </a:rPr>
              <a:t>EL</a:t>
            </a:r>
            <a:r>
              <a:rPr lang="ja-JP" altLang="en-US" b="1" dirty="0">
                <a:solidFill>
                  <a:srgbClr val="FF0000"/>
                </a:solidFill>
              </a:rPr>
              <a:t> </a:t>
            </a:r>
          </a:p>
        </p:txBody>
      </p:sp>
    </p:spTree>
    <p:extLst>
      <p:ext uri="{BB962C8B-B14F-4D97-AF65-F5344CB8AC3E}">
        <p14:creationId xmlns:p14="http://schemas.microsoft.com/office/powerpoint/2010/main" val="2076299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title" idx="4294967295"/>
          </p:nvPr>
        </p:nvSpPr>
        <p:spPr>
          <a:xfrm>
            <a:off x="0" y="0"/>
            <a:ext cx="9144000" cy="762000"/>
          </a:xfrm>
        </p:spPr>
        <p:txBody>
          <a:bodyPr/>
          <a:lstStyle/>
          <a:p>
            <a:pPr eaLnBrk="1" hangingPunct="1"/>
            <a:r>
              <a:rPr lang="ja-JP" altLang="en-US" sz="3600" b="1" smtClean="0">
                <a:solidFill>
                  <a:srgbClr val="0000FF"/>
                </a:solidFill>
                <a:latin typeface="ＭＳ Ｐゴシック" charset="-128"/>
              </a:rPr>
              <a:t>新材料の産業化への課題</a:t>
            </a:r>
            <a:endParaRPr lang="ja-JP" altLang="en-US" smtClean="0">
              <a:latin typeface="ＭＳ Ｐゴシック" charset="-128"/>
            </a:endParaRPr>
          </a:p>
        </p:txBody>
      </p:sp>
      <p:sp>
        <p:nvSpPr>
          <p:cNvPr id="1160201" name="Rectangle 9"/>
          <p:cNvSpPr>
            <a:spLocks noChangeArrowheads="1"/>
          </p:cNvSpPr>
          <p:nvPr/>
        </p:nvSpPr>
        <p:spPr bwMode="auto">
          <a:xfrm>
            <a:off x="304800" y="699412"/>
            <a:ext cx="8382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fontAlgn="base">
              <a:spcBef>
                <a:spcPct val="50000"/>
              </a:spcBef>
              <a:spcAft>
                <a:spcPct val="0"/>
              </a:spcAft>
              <a:tabLst>
                <a:tab pos="92075" algn="l"/>
              </a:tabLst>
            </a:pPr>
            <a:r>
              <a:rPr lang="ja-JP" altLang="en-US" sz="3000" b="1">
                <a:solidFill>
                  <a:srgbClr val="000000"/>
                </a:solidFill>
              </a:rPr>
              <a:t>エレクトロニクス企業</a:t>
            </a:r>
            <a:r>
              <a:rPr lang="en-US" altLang="ja-JP" sz="3000" b="1" dirty="0">
                <a:solidFill>
                  <a:srgbClr val="000000"/>
                </a:solidFill>
              </a:rPr>
              <a:t>: </a:t>
            </a:r>
            <a:r>
              <a:rPr lang="ja-JP" altLang="en-US" sz="3000" b="1" dirty="0">
                <a:solidFill>
                  <a:srgbClr val="000000"/>
                </a:solidFill>
              </a:rPr>
              <a:t>新材料への偏見・抵抗　　　　　　　　　　　　　　　基礎研究体力の消耗</a:t>
            </a:r>
            <a:br>
              <a:rPr lang="ja-JP" altLang="en-US" sz="3000" b="1" dirty="0">
                <a:solidFill>
                  <a:srgbClr val="000000"/>
                </a:solidFill>
              </a:rPr>
            </a:br>
            <a:r>
              <a:rPr lang="ja-JP" altLang="en-US" sz="3000" b="1" dirty="0">
                <a:solidFill>
                  <a:srgbClr val="000000"/>
                </a:solidFill>
              </a:rPr>
              <a:t>材料企業　　　　</a:t>
            </a:r>
            <a:r>
              <a:rPr lang="en-US" altLang="ja-JP" sz="3000" b="1" dirty="0">
                <a:solidFill>
                  <a:srgbClr val="000000"/>
                </a:solidFill>
              </a:rPr>
              <a:t>: </a:t>
            </a:r>
            <a:r>
              <a:rPr lang="ja-JP" altLang="en-US" sz="3000" b="1" dirty="0">
                <a:solidFill>
                  <a:srgbClr val="000000"/>
                </a:solidFill>
              </a:rPr>
              <a:t>半導体・デバイス技術の欠如</a:t>
            </a:r>
            <a:br>
              <a:rPr lang="ja-JP" altLang="en-US" sz="3000" b="1" dirty="0">
                <a:solidFill>
                  <a:srgbClr val="000000"/>
                </a:solidFill>
              </a:rPr>
            </a:br>
            <a:r>
              <a:rPr lang="ja-JP" altLang="en-US" sz="3000" b="1" dirty="0">
                <a:solidFill>
                  <a:srgbClr val="000000"/>
                </a:solidFill>
              </a:rPr>
              <a:t>　　　　　　　　　　　投資体力の不足</a:t>
            </a:r>
          </a:p>
        </p:txBody>
      </p:sp>
      <p:sp>
        <p:nvSpPr>
          <p:cNvPr id="1160203" name="Rectangle 11"/>
          <p:cNvSpPr>
            <a:spLocks noChangeArrowheads="1"/>
          </p:cNvSpPr>
          <p:nvPr/>
        </p:nvSpPr>
        <p:spPr bwMode="auto">
          <a:xfrm>
            <a:off x="304800" y="2807614"/>
            <a:ext cx="8382000" cy="401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fontAlgn="base">
              <a:spcBef>
                <a:spcPct val="50000"/>
              </a:spcBef>
              <a:spcAft>
                <a:spcPct val="0"/>
              </a:spcAft>
              <a:tabLst>
                <a:tab pos="92075" algn="l"/>
              </a:tabLst>
            </a:pPr>
            <a:r>
              <a:rPr lang="ja-JP" altLang="en-US" sz="3000" b="1" dirty="0" smtClean="0">
                <a:solidFill>
                  <a:srgbClr val="FF0000"/>
                </a:solidFill>
              </a:rPr>
              <a:t>共同研究相手になぜ</a:t>
            </a:r>
            <a:r>
              <a:rPr lang="en-US" altLang="ja-JP" sz="3000" b="1" dirty="0">
                <a:solidFill>
                  <a:srgbClr val="FF0000"/>
                </a:solidFill>
              </a:rPr>
              <a:t>C</a:t>
            </a:r>
            <a:r>
              <a:rPr lang="ja-JP" altLang="en-US" sz="3000" b="1" dirty="0">
                <a:solidFill>
                  <a:srgbClr val="FF0000"/>
                </a:solidFill>
              </a:rPr>
              <a:t>社を選んだか</a:t>
            </a:r>
            <a:br>
              <a:rPr lang="ja-JP" altLang="en-US" sz="3000" b="1" dirty="0">
                <a:solidFill>
                  <a:srgbClr val="FF0000"/>
                </a:solidFill>
              </a:rPr>
            </a:br>
            <a:r>
              <a:rPr lang="ja-JP" altLang="en-US" sz="3000" b="1" dirty="0">
                <a:solidFill>
                  <a:srgbClr val="000000"/>
                </a:solidFill>
              </a:rPr>
              <a:t>・日本の企業である</a:t>
            </a:r>
            <a:br>
              <a:rPr lang="ja-JP" altLang="en-US" sz="3000" b="1" dirty="0">
                <a:solidFill>
                  <a:srgbClr val="000000"/>
                </a:solidFill>
              </a:rPr>
            </a:br>
            <a:r>
              <a:rPr lang="ja-JP" altLang="en-US" sz="3000" b="1" dirty="0">
                <a:solidFill>
                  <a:srgbClr val="000000"/>
                </a:solidFill>
              </a:rPr>
              <a:t>・酸化物などの新材料研究のグループ</a:t>
            </a:r>
            <a:br>
              <a:rPr lang="ja-JP" altLang="en-US" sz="3000" b="1" dirty="0">
                <a:solidFill>
                  <a:srgbClr val="000000"/>
                </a:solidFill>
              </a:rPr>
            </a:br>
            <a:r>
              <a:rPr lang="ja-JP" altLang="en-US" sz="3000" b="1" dirty="0">
                <a:solidFill>
                  <a:srgbClr val="000000"/>
                </a:solidFill>
              </a:rPr>
              <a:t>・半導体デバイスの研究グループ</a:t>
            </a:r>
            <a:br>
              <a:rPr lang="ja-JP" altLang="en-US" sz="3000" b="1" dirty="0">
                <a:solidFill>
                  <a:srgbClr val="000000"/>
                </a:solidFill>
              </a:rPr>
            </a:br>
            <a:r>
              <a:rPr lang="ja-JP" altLang="en-US" sz="3000" b="1" dirty="0">
                <a:solidFill>
                  <a:srgbClr val="000000"/>
                </a:solidFill>
              </a:rPr>
              <a:t>・基礎研究余力</a:t>
            </a:r>
            <a:br>
              <a:rPr lang="ja-JP" altLang="en-US" sz="3000" b="1" dirty="0">
                <a:solidFill>
                  <a:srgbClr val="000000"/>
                </a:solidFill>
              </a:rPr>
            </a:br>
            <a:r>
              <a:rPr lang="ja-JP" altLang="en-US" sz="3000" b="1" dirty="0">
                <a:solidFill>
                  <a:srgbClr val="000000"/>
                </a:solidFill>
              </a:rPr>
              <a:t>・知財マネージメント</a:t>
            </a:r>
            <a:br>
              <a:rPr lang="ja-JP" altLang="en-US" sz="3000" b="1" dirty="0">
                <a:solidFill>
                  <a:srgbClr val="000000"/>
                </a:solidFill>
              </a:rPr>
            </a:br>
            <a:r>
              <a:rPr lang="ja-JP" altLang="en-US" sz="3000" b="1" dirty="0">
                <a:solidFill>
                  <a:srgbClr val="000000"/>
                </a:solidFill>
              </a:rPr>
              <a:t>・今までの</a:t>
            </a:r>
            <a:r>
              <a:rPr lang="ja-JP" altLang="en-US" sz="3000" b="1" dirty="0" smtClean="0">
                <a:solidFill>
                  <a:srgbClr val="000000"/>
                </a:solidFill>
              </a:rPr>
              <a:t>実績</a:t>
            </a:r>
            <a:endParaRPr lang="en-US" altLang="ja-JP" sz="3000" b="1" dirty="0" smtClean="0">
              <a:solidFill>
                <a:srgbClr val="000000"/>
              </a:solidFill>
            </a:endParaRPr>
          </a:p>
          <a:p>
            <a:pPr fontAlgn="base">
              <a:spcBef>
                <a:spcPct val="50000"/>
              </a:spcBef>
              <a:spcAft>
                <a:spcPct val="0"/>
              </a:spcAft>
              <a:tabLst>
                <a:tab pos="92075" algn="l"/>
              </a:tabLst>
            </a:pPr>
            <a:r>
              <a:rPr lang="ja-JP" altLang="en-US" sz="3000" b="1" dirty="0" smtClean="0">
                <a:solidFill>
                  <a:srgbClr val="FF0000"/>
                </a:solidFill>
              </a:rPr>
              <a:t>最初の特許ライセンスはなぜ韓国</a:t>
            </a:r>
            <a:r>
              <a:rPr lang="en-US" altLang="ja-JP" sz="3000" b="1" dirty="0" smtClean="0">
                <a:solidFill>
                  <a:srgbClr val="FF0000"/>
                </a:solidFill>
              </a:rPr>
              <a:t>S</a:t>
            </a:r>
            <a:r>
              <a:rPr lang="ja-JP" altLang="en-US" sz="3000" b="1" dirty="0" smtClean="0">
                <a:solidFill>
                  <a:srgbClr val="FF0000"/>
                </a:solidFill>
              </a:rPr>
              <a:t>社だったのか</a:t>
            </a:r>
            <a:endParaRPr lang="ja-JP" altLang="en-US" sz="3000" b="1" dirty="0">
              <a:solidFill>
                <a:srgbClr val="000000"/>
              </a:solidFill>
            </a:endParaRPr>
          </a:p>
        </p:txBody>
      </p:sp>
    </p:spTree>
    <p:extLst>
      <p:ext uri="{BB962C8B-B14F-4D97-AF65-F5344CB8AC3E}">
        <p14:creationId xmlns:p14="http://schemas.microsoft.com/office/powerpoint/2010/main" val="4238541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0" y="0"/>
            <a:ext cx="9144000" cy="6858000"/>
          </a:xfrm>
          <a:prstGeom prst="rect">
            <a:avLst/>
          </a:prstGeom>
          <a:gradFill rotWithShape="0">
            <a:gsLst>
              <a:gs pos="0">
                <a:srgbClr val="DDFFDD"/>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z="2400" b="1" dirty="0" smtClean="0">
              <a:solidFill>
                <a:srgbClr val="0000FF"/>
              </a:solidFill>
              <a:latin typeface="Times New Roman" pitchFamily="18" charset="0"/>
              <a:ea typeface="HG丸ｺﾞｼｯｸM-PRO" pitchFamily="50" charset="-128"/>
            </a:endParaRPr>
          </a:p>
        </p:txBody>
      </p:sp>
      <p:sp>
        <p:nvSpPr>
          <p:cNvPr id="21507" name="Rectangle 3"/>
          <p:cNvSpPr>
            <a:spLocks noChangeArrowheads="1"/>
          </p:cNvSpPr>
          <p:nvPr/>
        </p:nvSpPr>
        <p:spPr bwMode="auto">
          <a:xfrm>
            <a:off x="0" y="2362200"/>
            <a:ext cx="914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endParaRPr lang="ja-JP" altLang="ja-JP" sz="4400">
              <a:solidFill>
                <a:srgbClr val="000000"/>
              </a:solidFill>
              <a:latin typeface="Times New Roman" pitchFamily="18" charset="0"/>
            </a:endParaRPr>
          </a:p>
        </p:txBody>
      </p:sp>
      <p:sp>
        <p:nvSpPr>
          <p:cNvPr id="2"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ja-JP" altLang="en-US" sz="4400" b="1">
              <a:solidFill>
                <a:prstClr val="black"/>
              </a:solidFill>
              <a:latin typeface="Times New Roman" pitchFamily="18" charset="0"/>
            </a:endParaRPr>
          </a:p>
        </p:txBody>
      </p:sp>
      <p:sp>
        <p:nvSpPr>
          <p:cNvPr id="3" name="Rectangle 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ja-JP" altLang="en-US" sz="4400" b="1">
              <a:solidFill>
                <a:prstClr val="black"/>
              </a:solidFill>
              <a:latin typeface="Times New Roman" pitchFamily="18" charset="0"/>
            </a:endParaRPr>
          </a:p>
        </p:txBody>
      </p:sp>
      <p:sp>
        <p:nvSpPr>
          <p:cNvPr id="8" name="タイトル 4"/>
          <p:cNvSpPr txBox="1">
            <a:spLocks/>
          </p:cNvSpPr>
          <p:nvPr/>
        </p:nvSpPr>
        <p:spPr>
          <a:xfrm>
            <a:off x="0" y="152399"/>
            <a:ext cx="9161462" cy="9144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eaLnBrk="1" hangingPunct="1"/>
            <a:r>
              <a:rPr lang="ja-JP" altLang="en-US" sz="3600" b="1" kern="1200" smtClean="0">
                <a:solidFill>
                  <a:srgbClr val="0000FF"/>
                </a:solidFill>
                <a:latin typeface="Times New Roman"/>
                <a:cs typeface="+mn-cs"/>
              </a:rPr>
              <a:t>講演の内容</a:t>
            </a:r>
            <a:endParaRPr lang="ja-JP" altLang="en-US" sz="3600" b="1" kern="1200" dirty="0">
              <a:solidFill>
                <a:srgbClr val="0000FF"/>
              </a:solidFill>
              <a:latin typeface="Times New Roman"/>
              <a:cs typeface="+mn-cs"/>
            </a:endParaRPr>
          </a:p>
        </p:txBody>
      </p:sp>
      <p:sp>
        <p:nvSpPr>
          <p:cNvPr id="9" name="正方形/長方形 8"/>
          <p:cNvSpPr/>
          <p:nvPr/>
        </p:nvSpPr>
        <p:spPr>
          <a:xfrm>
            <a:off x="122194" y="1695478"/>
            <a:ext cx="8991600" cy="3539430"/>
          </a:xfrm>
          <a:prstGeom prst="rect">
            <a:avLst/>
          </a:prstGeom>
        </p:spPr>
        <p:txBody>
          <a:bodyPr wrap="square">
            <a:spAutoFit/>
          </a:bodyPr>
          <a:lstStyle/>
          <a:p>
            <a:r>
              <a:rPr lang="ja-JP" altLang="en-US" sz="3200" b="1" dirty="0" smtClean="0">
                <a:solidFill>
                  <a:schemeClr val="bg1">
                    <a:lumMod val="75000"/>
                  </a:schemeClr>
                </a:solidFill>
                <a:latin typeface="Times New Roman"/>
              </a:rPr>
              <a:t>・ 最近のディスプレイ技術</a:t>
            </a:r>
            <a:r>
              <a:rPr lang="en-US" altLang="ja-JP" sz="3200" b="1" dirty="0" smtClean="0">
                <a:solidFill>
                  <a:schemeClr val="bg1">
                    <a:lumMod val="75000"/>
                  </a:schemeClr>
                </a:solidFill>
                <a:latin typeface="Times New Roman"/>
              </a:rPr>
              <a:t/>
            </a:r>
            <a:br>
              <a:rPr lang="en-US" altLang="ja-JP" sz="3200" b="1" dirty="0" smtClean="0">
                <a:solidFill>
                  <a:schemeClr val="bg1">
                    <a:lumMod val="75000"/>
                  </a:schemeClr>
                </a:solidFill>
                <a:latin typeface="Times New Roman"/>
              </a:rPr>
            </a:br>
            <a:r>
              <a:rPr lang="ja-JP" altLang="en-US" sz="3200" b="1" dirty="0" smtClean="0">
                <a:solidFill>
                  <a:schemeClr val="bg1">
                    <a:lumMod val="75000"/>
                  </a:schemeClr>
                </a:solidFill>
                <a:latin typeface="Times New Roman"/>
              </a:rPr>
              <a:t>・ </a:t>
            </a:r>
            <a:r>
              <a:rPr lang="ja-JP" altLang="en-US" sz="3200" b="1" dirty="0">
                <a:solidFill>
                  <a:schemeClr val="bg1">
                    <a:lumMod val="75000"/>
                  </a:schemeClr>
                </a:solidFill>
                <a:latin typeface="Times New Roman"/>
              </a:rPr>
              <a:t>平面</a:t>
            </a:r>
            <a:r>
              <a:rPr lang="en-US" altLang="ja-JP" sz="3200" b="1" dirty="0">
                <a:solidFill>
                  <a:schemeClr val="bg1">
                    <a:lumMod val="75000"/>
                  </a:schemeClr>
                </a:solidFill>
                <a:latin typeface="Times New Roman"/>
              </a:rPr>
              <a:t>TV</a:t>
            </a:r>
            <a:r>
              <a:rPr lang="ja-JP" altLang="en-US" sz="3200" b="1" dirty="0">
                <a:solidFill>
                  <a:schemeClr val="bg1">
                    <a:lumMod val="75000"/>
                  </a:schemeClr>
                </a:solidFill>
                <a:latin typeface="Times New Roman"/>
              </a:rPr>
              <a:t>はどのようにして動くのか</a:t>
            </a:r>
            <a:endParaRPr lang="en-US" altLang="ja-JP" sz="3200" b="1" dirty="0">
              <a:solidFill>
                <a:schemeClr val="bg1">
                  <a:lumMod val="75000"/>
                </a:schemeClr>
              </a:solidFill>
              <a:latin typeface="Times New Roman"/>
            </a:endParaRPr>
          </a:p>
          <a:p>
            <a:r>
              <a:rPr lang="ja-JP" altLang="en-US" sz="3200" b="1" dirty="0">
                <a:solidFill>
                  <a:schemeClr val="bg1">
                    <a:lumMod val="75000"/>
                  </a:schemeClr>
                </a:solidFill>
                <a:latin typeface="Times New Roman"/>
              </a:rPr>
              <a:t>・ 酸化物がなぜ面白いか</a:t>
            </a:r>
            <a:endParaRPr lang="en-US" altLang="ja-JP" sz="3200" b="1" dirty="0">
              <a:solidFill>
                <a:schemeClr val="bg1">
                  <a:lumMod val="75000"/>
                </a:schemeClr>
              </a:solidFill>
              <a:latin typeface="Times New Roman"/>
            </a:endParaRPr>
          </a:p>
          <a:p>
            <a:r>
              <a:rPr lang="ja-JP" altLang="en-US" sz="3200" b="1" dirty="0" smtClean="0">
                <a:solidFill>
                  <a:schemeClr val="bg1">
                    <a:lumMod val="75000"/>
                  </a:schemeClr>
                </a:solidFill>
                <a:latin typeface="Times New Roman"/>
              </a:rPr>
              <a:t>・ </a:t>
            </a:r>
            <a:r>
              <a:rPr lang="ja-JP" altLang="en-US" sz="3200" b="1" dirty="0">
                <a:solidFill>
                  <a:schemeClr val="bg1">
                    <a:lumMod val="75000"/>
                  </a:schemeClr>
                </a:solidFill>
                <a:latin typeface="Times New Roman"/>
              </a:rPr>
              <a:t>なぜ 「ガラス半導体」 が大事なのか</a:t>
            </a:r>
            <a:endParaRPr lang="en-US" altLang="ja-JP" sz="3200" b="1" dirty="0">
              <a:solidFill>
                <a:schemeClr val="bg1">
                  <a:lumMod val="75000"/>
                </a:schemeClr>
              </a:solidFill>
              <a:latin typeface="Times New Roman"/>
            </a:endParaRPr>
          </a:p>
          <a:p>
            <a:r>
              <a:rPr lang="ja-JP" altLang="en-US" sz="3200" b="1" dirty="0" smtClean="0">
                <a:solidFill>
                  <a:schemeClr val="bg1">
                    <a:lumMod val="75000"/>
                  </a:schemeClr>
                </a:solidFill>
                <a:latin typeface="Times New Roman"/>
              </a:rPr>
              <a:t>・ 「</a:t>
            </a:r>
            <a:r>
              <a:rPr lang="ja-JP" altLang="en-US" sz="3200" b="1" dirty="0">
                <a:solidFill>
                  <a:schemeClr val="bg1">
                    <a:lumMod val="75000"/>
                  </a:schemeClr>
                </a:solidFill>
                <a:latin typeface="Times New Roman"/>
              </a:rPr>
              <a:t>ガラス半導体」が実用化されるまで</a:t>
            </a:r>
            <a:endParaRPr lang="en-US" altLang="ja-JP" sz="3200" b="1" dirty="0">
              <a:solidFill>
                <a:schemeClr val="bg1">
                  <a:lumMod val="75000"/>
                </a:schemeClr>
              </a:solidFill>
              <a:latin typeface="Times New Roman"/>
            </a:endParaRPr>
          </a:p>
          <a:p>
            <a:r>
              <a:rPr lang="ja-JP" altLang="en-US" sz="3200" b="1" dirty="0" smtClean="0"/>
              <a:t>・酸化物で</a:t>
            </a:r>
            <a:r>
              <a:rPr lang="ja-JP" altLang="en-US" sz="3200" b="1" dirty="0"/>
              <a:t>何が</a:t>
            </a:r>
            <a:r>
              <a:rPr lang="ja-JP" altLang="en-US" sz="3200" b="1" dirty="0" smtClean="0"/>
              <a:t>できなかったのか</a:t>
            </a:r>
            <a:endParaRPr lang="en-US" altLang="ja-JP" sz="3200" b="1" dirty="0" smtClean="0"/>
          </a:p>
          <a:p>
            <a:r>
              <a:rPr lang="ja-JP" altLang="en-US" sz="3200" b="1" smtClean="0">
                <a:latin typeface="Times New Roman"/>
              </a:rPr>
              <a:t>・ </a:t>
            </a:r>
            <a:r>
              <a:rPr lang="ja-JP" altLang="en-US" sz="3200" b="1" dirty="0">
                <a:latin typeface="Times New Roman"/>
              </a:rPr>
              <a:t>「ガラス半導体」 </a:t>
            </a:r>
            <a:r>
              <a:rPr lang="ja-JP" altLang="en-US" sz="3200" b="1" dirty="0" smtClean="0">
                <a:latin typeface="Times New Roman"/>
              </a:rPr>
              <a:t>で何ができるようになるのか</a:t>
            </a:r>
            <a:endParaRPr lang="ja-JP" altLang="en-US" sz="3200" dirty="0"/>
          </a:p>
        </p:txBody>
      </p:sp>
    </p:spTree>
    <p:extLst>
      <p:ext uri="{BB962C8B-B14F-4D97-AF65-F5344CB8AC3E}">
        <p14:creationId xmlns:p14="http://schemas.microsoft.com/office/powerpoint/2010/main" val="2777416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730250"/>
            <a:ext cx="37338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8" y="1069975"/>
            <a:ext cx="2181225" cy="162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138" y="1085850"/>
            <a:ext cx="1203325" cy="158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7" name="タイトル 1"/>
          <p:cNvSpPr>
            <a:spLocks noGrp="1"/>
          </p:cNvSpPr>
          <p:nvPr>
            <p:ph type="ctrTitle"/>
          </p:nvPr>
        </p:nvSpPr>
        <p:spPr>
          <a:xfrm>
            <a:off x="0" y="0"/>
            <a:ext cx="9144000" cy="692150"/>
          </a:xfrm>
        </p:spPr>
        <p:txBody>
          <a:bodyPr/>
          <a:lstStyle/>
          <a:p>
            <a:r>
              <a:rPr lang="ja-JP" altLang="en-US" sz="3600" b="1" smtClean="0">
                <a:solidFill>
                  <a:srgbClr val="0000FF"/>
                </a:solidFill>
                <a:latin typeface="Times New Roman" pitchFamily="18" charset="0"/>
                <a:ea typeface="ＭＳ ゴシック" pitchFamily="49" charset="-128"/>
                <a:cs typeface="Times New Roman" pitchFamily="18" charset="0"/>
              </a:rPr>
              <a:t>ボーイング</a:t>
            </a:r>
            <a:r>
              <a:rPr lang="en-US" altLang="ja-JP" sz="3600" b="1" smtClean="0">
                <a:solidFill>
                  <a:srgbClr val="0000FF"/>
                </a:solidFill>
                <a:latin typeface="Times New Roman" pitchFamily="18" charset="0"/>
                <a:ea typeface="ＭＳ ゴシック" pitchFamily="49" charset="-128"/>
                <a:cs typeface="Times New Roman" pitchFamily="18" charset="0"/>
              </a:rPr>
              <a:t>787</a:t>
            </a:r>
            <a:r>
              <a:rPr lang="ja-JP" altLang="en-US" sz="3600" b="1" smtClean="0">
                <a:solidFill>
                  <a:srgbClr val="0000FF"/>
                </a:solidFill>
                <a:latin typeface="Times New Roman" pitchFamily="18" charset="0"/>
                <a:ea typeface="ＭＳ ゴシック" pitchFamily="49" charset="-128"/>
                <a:cs typeface="Times New Roman" pitchFamily="18" charset="0"/>
              </a:rPr>
              <a:t> </a:t>
            </a:r>
            <a:r>
              <a:rPr lang="en-US" altLang="ja-JP" sz="3600" b="1" smtClean="0">
                <a:solidFill>
                  <a:srgbClr val="0000FF"/>
                </a:solidFill>
                <a:latin typeface="Times New Roman" pitchFamily="18" charset="0"/>
                <a:ea typeface="ＭＳ ゴシック" pitchFamily="49" charset="-128"/>
                <a:cs typeface="Times New Roman" pitchFamily="18" charset="0"/>
              </a:rPr>
              <a:t>Dreamliner</a:t>
            </a:r>
            <a:endParaRPr lang="ja-JP" altLang="en-US" sz="3600" b="1" smtClean="0">
              <a:solidFill>
                <a:srgbClr val="0000FF"/>
              </a:solidFill>
              <a:latin typeface="Times New Roman" pitchFamily="18" charset="0"/>
              <a:ea typeface="ＭＳ ゴシック" pitchFamily="49" charset="-128"/>
              <a:cs typeface="Times New Roman" pitchFamily="18" charset="0"/>
            </a:endParaRPr>
          </a:p>
        </p:txBody>
      </p:sp>
      <p:pic>
        <p:nvPicPr>
          <p:cNvPr id="747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63" y="2852738"/>
            <a:ext cx="5984875" cy="203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9" name="Picture 4" descr="sIMG_9798.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7763" y="2268538"/>
            <a:ext cx="2647950"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正方形/長方形 1"/>
          <p:cNvSpPr>
            <a:spLocks noChangeArrowheads="1"/>
          </p:cNvSpPr>
          <p:nvPr/>
        </p:nvSpPr>
        <p:spPr bwMode="auto">
          <a:xfrm>
            <a:off x="1935163" y="5232400"/>
            <a:ext cx="45481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1600" smtClean="0">
                <a:solidFill>
                  <a:srgbClr val="000000"/>
                </a:solidFill>
                <a:latin typeface="Times New Roman" pitchFamily="18" charset="0"/>
              </a:rPr>
              <a:t>http://optpelec.blog.fc2.com/blog-entry-540.html</a:t>
            </a:r>
          </a:p>
          <a:p>
            <a:pPr fontAlgn="base">
              <a:spcBef>
                <a:spcPct val="0"/>
              </a:spcBef>
              <a:spcAft>
                <a:spcPct val="0"/>
              </a:spcAft>
            </a:pPr>
            <a:r>
              <a:rPr lang="en-US" altLang="ja-JP" sz="1600" b="1" smtClean="0">
                <a:solidFill>
                  <a:srgbClr val="000000"/>
                </a:solidFill>
                <a:latin typeface="Times New Roman" pitchFamily="18" charset="0"/>
              </a:rPr>
              <a:t>GENTEX Corp.</a:t>
            </a:r>
            <a:br>
              <a:rPr lang="en-US" altLang="ja-JP" sz="1600" b="1" smtClean="0">
                <a:solidFill>
                  <a:srgbClr val="000000"/>
                </a:solidFill>
                <a:latin typeface="Times New Roman" pitchFamily="18" charset="0"/>
              </a:rPr>
            </a:br>
            <a:r>
              <a:rPr lang="en-US" altLang="ja-JP" sz="1600" smtClean="0">
                <a:solidFill>
                  <a:srgbClr val="000000"/>
                </a:solidFill>
                <a:latin typeface="Times New Roman" pitchFamily="18" charset="0"/>
              </a:rPr>
              <a:t>  http://www.gentex.com/aerospace/aircraft-windows</a:t>
            </a:r>
          </a:p>
          <a:p>
            <a:pPr fontAlgn="base">
              <a:spcBef>
                <a:spcPct val="0"/>
              </a:spcBef>
              <a:spcAft>
                <a:spcPct val="0"/>
              </a:spcAft>
            </a:pPr>
            <a:r>
              <a:rPr lang="en-US" altLang="ja-JP" sz="1600" smtClean="0">
                <a:solidFill>
                  <a:srgbClr val="000000"/>
                </a:solidFill>
                <a:latin typeface="Times New Roman" pitchFamily="18" charset="0"/>
              </a:rPr>
              <a:t>       TCO</a:t>
            </a:r>
            <a:r>
              <a:rPr lang="ja-JP" altLang="en-US" sz="1600" smtClean="0">
                <a:solidFill>
                  <a:srgbClr val="000000"/>
                </a:solidFill>
                <a:latin typeface="Times New Roman" pitchFamily="18" charset="0"/>
              </a:rPr>
              <a:t> </a:t>
            </a:r>
            <a:r>
              <a:rPr lang="en-US" altLang="ja-JP" sz="1600" smtClean="0">
                <a:solidFill>
                  <a:srgbClr val="000000"/>
                </a:solidFill>
                <a:latin typeface="Times New Roman" pitchFamily="18" charset="0"/>
              </a:rPr>
              <a:t>/</a:t>
            </a:r>
            <a:r>
              <a:rPr lang="ja-JP" altLang="en-US" sz="1600" smtClean="0">
                <a:solidFill>
                  <a:srgbClr val="000000"/>
                </a:solidFill>
                <a:latin typeface="Times New Roman" pitchFamily="18" charset="0"/>
              </a:rPr>
              <a:t> </a:t>
            </a:r>
            <a:r>
              <a:rPr lang="en-US" altLang="ja-JP" sz="1600" smtClean="0">
                <a:solidFill>
                  <a:srgbClr val="000000"/>
                </a:solidFill>
                <a:latin typeface="Times New Roman" pitchFamily="18" charset="0"/>
              </a:rPr>
              <a:t>gel</a:t>
            </a:r>
            <a:r>
              <a:rPr lang="ja-JP" altLang="en-US" sz="1600" smtClean="0">
                <a:solidFill>
                  <a:srgbClr val="000000"/>
                </a:solidFill>
                <a:latin typeface="Times New Roman" pitchFamily="18" charset="0"/>
              </a:rPr>
              <a:t> のエレクトロクロミック材料 </a:t>
            </a:r>
            <a:r>
              <a:rPr lang="en-US" altLang="ja-JP" sz="1600" smtClean="0">
                <a:solidFill>
                  <a:srgbClr val="000000"/>
                </a:solidFill>
                <a:latin typeface="Times New Roman" pitchFamily="18" charset="0"/>
              </a:rPr>
              <a:t>/</a:t>
            </a:r>
            <a:r>
              <a:rPr lang="ja-JP" altLang="en-US" sz="1600" smtClean="0">
                <a:solidFill>
                  <a:srgbClr val="000000"/>
                </a:solidFill>
                <a:latin typeface="Times New Roman" pitchFamily="18" charset="0"/>
              </a:rPr>
              <a:t> </a:t>
            </a:r>
            <a:r>
              <a:rPr lang="en-US" altLang="ja-JP" sz="1600" smtClean="0">
                <a:solidFill>
                  <a:srgbClr val="000000"/>
                </a:solidFill>
                <a:latin typeface="Times New Roman" pitchFamily="18" charset="0"/>
              </a:rPr>
              <a:t>TCO</a:t>
            </a:r>
            <a:endParaRPr lang="ja-JP" altLang="en-US" sz="1600" smtClean="0">
              <a:solidFill>
                <a:srgbClr val="000000"/>
              </a:solidFill>
              <a:latin typeface="Times New Roman" pitchFamily="18" charset="0"/>
            </a:endParaRPr>
          </a:p>
        </p:txBody>
      </p:sp>
      <p:pic>
        <p:nvPicPr>
          <p:cNvPr id="74761"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1738" y="2268538"/>
            <a:ext cx="1577975" cy="208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62" name="Picture 6" descr="5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83350" y="4149725"/>
            <a:ext cx="278606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5725" y="723900"/>
            <a:ext cx="2547938"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64" name="テキスト ボックス 16"/>
          <p:cNvSpPr txBox="1">
            <a:spLocks noChangeArrowheads="1"/>
          </p:cNvSpPr>
          <p:nvPr/>
        </p:nvSpPr>
        <p:spPr bwMode="auto">
          <a:xfrm>
            <a:off x="6880452" y="611188"/>
            <a:ext cx="2292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800" dirty="0" smtClean="0">
                <a:solidFill>
                  <a:srgbClr val="000000"/>
                </a:solidFill>
                <a:cs typeface="Times New Roman" pitchFamily="18" charset="0"/>
              </a:rPr>
              <a:t>Newton2011</a:t>
            </a:r>
            <a:r>
              <a:rPr lang="ja-JP" altLang="en-US" sz="1800" dirty="0" smtClean="0">
                <a:solidFill>
                  <a:srgbClr val="000000"/>
                </a:solidFill>
                <a:cs typeface="Times New Roman" pitchFamily="18" charset="0"/>
              </a:rPr>
              <a:t>年</a:t>
            </a:r>
            <a:r>
              <a:rPr lang="en-US" altLang="ja-JP" sz="1800" dirty="0" smtClean="0">
                <a:solidFill>
                  <a:srgbClr val="000000"/>
                </a:solidFill>
                <a:cs typeface="Times New Roman" pitchFamily="18" charset="0"/>
              </a:rPr>
              <a:t>12</a:t>
            </a:r>
            <a:r>
              <a:rPr lang="ja-JP" altLang="en-US" sz="1800" dirty="0" smtClean="0">
                <a:solidFill>
                  <a:srgbClr val="000000"/>
                </a:solidFill>
                <a:cs typeface="Times New Roman" pitchFamily="18" charset="0"/>
              </a:rPr>
              <a:t>月号</a:t>
            </a:r>
          </a:p>
        </p:txBody>
      </p:sp>
    </p:spTree>
    <p:extLst>
      <p:ext uri="{BB962C8B-B14F-4D97-AF65-F5344CB8AC3E}">
        <p14:creationId xmlns:p14="http://schemas.microsoft.com/office/powerpoint/2010/main" val="76814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620" y="3810000"/>
            <a:ext cx="952500" cy="2882900"/>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707" y="3810000"/>
            <a:ext cx="3744913" cy="2847975"/>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66675" y="4057650"/>
            <a:ext cx="5038725"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pic>
        <p:nvPicPr>
          <p:cNvPr id="757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88" y="1743075"/>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Rectangle 5"/>
          <p:cNvSpPr>
            <a:spLocks noGrp="1" noChangeArrowheads="1"/>
          </p:cNvSpPr>
          <p:nvPr>
            <p:ph type="title" idx="4294967295"/>
          </p:nvPr>
        </p:nvSpPr>
        <p:spPr>
          <a:xfrm>
            <a:off x="0" y="0"/>
            <a:ext cx="9144000" cy="692150"/>
          </a:xfrm>
          <a:extLs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ja-JP" altLang="en-US" sz="3600" b="1" smtClean="0">
                <a:solidFill>
                  <a:srgbClr val="0000FF"/>
                </a:solidFill>
                <a:latin typeface="Times New Roman" panose="02020603050405020304" pitchFamily="18" charset="0"/>
                <a:cs typeface="Times New Roman" panose="02020603050405020304" pitchFamily="18" charset="0"/>
              </a:rPr>
              <a:t>実用化された有機</a:t>
            </a:r>
            <a:r>
              <a:rPr lang="en-US" altLang="ja-JP" sz="3600" b="1" smtClean="0">
                <a:solidFill>
                  <a:srgbClr val="0000FF"/>
                </a:solidFill>
                <a:latin typeface="Times New Roman" panose="02020603050405020304" pitchFamily="18" charset="0"/>
                <a:cs typeface="Times New Roman" panose="02020603050405020304" pitchFamily="18" charset="0"/>
              </a:rPr>
              <a:t>EL</a:t>
            </a:r>
            <a:r>
              <a:rPr lang="ja-JP" altLang="en-US" sz="3600" b="1" smtClean="0">
                <a:solidFill>
                  <a:srgbClr val="0000FF"/>
                </a:solidFill>
                <a:latin typeface="Times New Roman" panose="02020603050405020304" pitchFamily="18" charset="0"/>
                <a:cs typeface="Times New Roman" panose="02020603050405020304" pitchFamily="18" charset="0"/>
              </a:rPr>
              <a:t>ディスプレイ</a:t>
            </a:r>
            <a:endParaRPr lang="en-US" altLang="ja-JP" sz="3600" b="1" smtClean="0">
              <a:solidFill>
                <a:srgbClr val="0000FF"/>
              </a:solidFill>
              <a:latin typeface="Times New Roman" panose="02020603050405020304" pitchFamily="18" charset="0"/>
              <a:cs typeface="Times New Roman" panose="02020603050405020304" pitchFamily="18" charset="0"/>
            </a:endParaRPr>
          </a:p>
        </p:txBody>
      </p:sp>
      <p:sp>
        <p:nvSpPr>
          <p:cNvPr id="75783" name="Rectangle 6"/>
          <p:cNvSpPr>
            <a:spLocks noChangeArrowheads="1"/>
          </p:cNvSpPr>
          <p:nvPr/>
        </p:nvSpPr>
        <p:spPr bwMode="auto">
          <a:xfrm>
            <a:off x="34925" y="533400"/>
            <a:ext cx="7124700" cy="1201738"/>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spcBef>
                <a:spcPct val="0"/>
              </a:spcBef>
              <a:spcAft>
                <a:spcPct val="0"/>
              </a:spcAft>
            </a:pPr>
            <a:r>
              <a:rPr lang="ja-JP" altLang="en-US" b="1" smtClean="0">
                <a:solidFill>
                  <a:srgbClr val="FF0000"/>
                </a:solidFill>
                <a:cs typeface="Times New Roman" panose="02020603050405020304" pitchFamily="18" charset="0"/>
              </a:rPr>
              <a:t>ソニー</a:t>
            </a:r>
            <a:r>
              <a:rPr lang="en-US" altLang="ja-JP" b="1" smtClean="0">
                <a:solidFill>
                  <a:srgbClr val="FF0000"/>
                </a:solidFill>
                <a:cs typeface="Times New Roman" panose="02020603050405020304" pitchFamily="18" charset="0"/>
              </a:rPr>
              <a:t/>
            </a:r>
            <a:br>
              <a:rPr lang="en-US" altLang="ja-JP" b="1" smtClean="0">
                <a:solidFill>
                  <a:srgbClr val="FF0000"/>
                </a:solidFill>
                <a:cs typeface="Times New Roman" panose="02020603050405020304" pitchFamily="18" charset="0"/>
              </a:rPr>
            </a:br>
            <a:r>
              <a:rPr lang="en-US" altLang="ja-JP" b="1" smtClean="0">
                <a:solidFill>
                  <a:srgbClr val="0000FF"/>
                </a:solidFill>
                <a:cs typeface="Times New Roman" panose="02020603050405020304" pitchFamily="18" charset="0"/>
              </a:rPr>
              <a:t>  11</a:t>
            </a:r>
            <a:r>
              <a:rPr lang="ja-JP" altLang="en-US" b="1" smtClean="0">
                <a:solidFill>
                  <a:srgbClr val="0000FF"/>
                </a:solidFill>
                <a:cs typeface="Times New Roman" panose="02020603050405020304" pitchFamily="18" charset="0"/>
              </a:rPr>
              <a:t>型</a:t>
            </a:r>
            <a:r>
              <a:rPr lang="en-US" altLang="ja-JP" b="1" smtClean="0">
                <a:solidFill>
                  <a:srgbClr val="0000FF"/>
                </a:solidFill>
                <a:cs typeface="Times New Roman" panose="02020603050405020304" pitchFamily="18" charset="0"/>
              </a:rPr>
              <a:t> TV (XEL-1) </a:t>
            </a:r>
            <a:r>
              <a:rPr lang="ja-JP" altLang="en-US" b="1" smtClean="0">
                <a:solidFill>
                  <a:srgbClr val="0000FF"/>
                </a:solidFill>
                <a:cs typeface="Times New Roman" panose="02020603050405020304" pitchFamily="18" charset="0"/>
              </a:rPr>
              <a:t>         　       </a:t>
            </a:r>
            <a:r>
              <a:rPr lang="ja-JP" altLang="en-US" b="1" smtClean="0">
                <a:solidFill>
                  <a:srgbClr val="000000"/>
                </a:solidFill>
              </a:rPr>
              <a:t>(2007/12/1 </a:t>
            </a:r>
            <a:r>
              <a:rPr lang="en-US" altLang="ja-JP" b="1" smtClean="0">
                <a:solidFill>
                  <a:srgbClr val="000000"/>
                </a:solidFill>
              </a:rPr>
              <a:t>– 2010/2/16)</a:t>
            </a:r>
            <a:br>
              <a:rPr lang="en-US" altLang="ja-JP" b="1" smtClean="0">
                <a:solidFill>
                  <a:srgbClr val="000000"/>
                </a:solidFill>
              </a:rPr>
            </a:br>
            <a:r>
              <a:rPr lang="en-US" altLang="ja-JP" b="1" smtClean="0">
                <a:solidFill>
                  <a:srgbClr val="000000"/>
                </a:solidFill>
              </a:rPr>
              <a:t>  </a:t>
            </a:r>
            <a:r>
              <a:rPr lang="en-US" altLang="ja-JP" b="1" smtClean="0">
                <a:solidFill>
                  <a:srgbClr val="0000FF"/>
                </a:solidFill>
              </a:rPr>
              <a:t>25</a:t>
            </a:r>
            <a:r>
              <a:rPr lang="ja-JP" altLang="en-US" b="1" smtClean="0">
                <a:solidFill>
                  <a:srgbClr val="0000FF"/>
                </a:solidFill>
                <a:cs typeface="Times New Roman" panose="02020603050405020304" pitchFamily="18" charset="0"/>
              </a:rPr>
              <a:t>型</a:t>
            </a:r>
            <a:r>
              <a:rPr lang="en-US" altLang="ja-JP" b="1" smtClean="0">
                <a:solidFill>
                  <a:srgbClr val="0000FF"/>
                </a:solidFill>
                <a:cs typeface="Times New Roman" panose="02020603050405020304" pitchFamily="18" charset="0"/>
              </a:rPr>
              <a:t>､</a:t>
            </a:r>
            <a:r>
              <a:rPr lang="en-US" altLang="ja-JP" b="1" smtClean="0">
                <a:solidFill>
                  <a:srgbClr val="0000FF"/>
                </a:solidFill>
              </a:rPr>
              <a:t> 17</a:t>
            </a:r>
            <a:r>
              <a:rPr lang="ja-JP" altLang="en-US" b="1" smtClean="0">
                <a:solidFill>
                  <a:srgbClr val="0000FF"/>
                </a:solidFill>
                <a:cs typeface="Times New Roman" panose="02020603050405020304" pitchFamily="18" charset="0"/>
              </a:rPr>
              <a:t>型 </a:t>
            </a:r>
            <a:r>
              <a:rPr lang="en-US" altLang="ja-JP" b="1" smtClean="0">
                <a:solidFill>
                  <a:srgbClr val="0000FF"/>
                </a:solidFill>
                <a:cs typeface="Times New Roman" panose="02020603050405020304" pitchFamily="18" charset="0"/>
              </a:rPr>
              <a:t>(</a:t>
            </a:r>
            <a:r>
              <a:rPr lang="ja-JP" altLang="en-US" b="1" smtClean="0">
                <a:solidFill>
                  <a:srgbClr val="0000FF"/>
                </a:solidFill>
                <a:cs typeface="Times New Roman" panose="02020603050405020304" pitchFamily="18" charset="0"/>
              </a:rPr>
              <a:t>業務用</a:t>
            </a:r>
            <a:r>
              <a:rPr lang="en-US" altLang="ja-JP" b="1" smtClean="0">
                <a:solidFill>
                  <a:srgbClr val="0000FF"/>
                </a:solidFill>
                <a:cs typeface="Times New Roman" panose="02020603050405020304" pitchFamily="18" charset="0"/>
              </a:rPr>
              <a:t>,</a:t>
            </a:r>
            <a:r>
              <a:rPr lang="ja-JP" altLang="en-US" b="1" smtClean="0">
                <a:solidFill>
                  <a:srgbClr val="0000FF"/>
                </a:solidFill>
                <a:cs typeface="Times New Roman" panose="02020603050405020304" pitchFamily="18" charset="0"/>
              </a:rPr>
              <a:t> 医療用</a:t>
            </a:r>
            <a:r>
              <a:rPr lang="en-US" altLang="ja-JP" b="1" smtClean="0">
                <a:solidFill>
                  <a:srgbClr val="0000FF"/>
                </a:solidFill>
                <a:cs typeface="Times New Roman" panose="02020603050405020304" pitchFamily="18" charset="0"/>
              </a:rPr>
              <a:t>)</a:t>
            </a:r>
            <a:r>
              <a:rPr lang="en-US" altLang="ja-JP" b="1" smtClean="0">
                <a:solidFill>
                  <a:srgbClr val="000000"/>
                </a:solidFill>
              </a:rPr>
              <a:t> (2011/2/16</a:t>
            </a:r>
            <a:r>
              <a:rPr lang="ja-JP" altLang="en-US" b="1" smtClean="0">
                <a:solidFill>
                  <a:srgbClr val="000000"/>
                </a:solidFill>
              </a:rPr>
              <a:t>発表</a:t>
            </a:r>
            <a:r>
              <a:rPr lang="en-US" altLang="ja-JP" b="1" smtClean="0">
                <a:solidFill>
                  <a:srgbClr val="000000"/>
                </a:solidFill>
              </a:rPr>
              <a:t>)</a:t>
            </a:r>
          </a:p>
        </p:txBody>
      </p:sp>
      <p:sp>
        <p:nvSpPr>
          <p:cNvPr id="11" name="正方形/長方形 10"/>
          <p:cNvSpPr/>
          <p:nvPr/>
        </p:nvSpPr>
        <p:spPr>
          <a:xfrm>
            <a:off x="4800600" y="4210050"/>
            <a:ext cx="323850" cy="26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2" name="正方形/長方形 11"/>
          <p:cNvSpPr/>
          <p:nvPr/>
        </p:nvSpPr>
        <p:spPr>
          <a:xfrm>
            <a:off x="3725863" y="4246563"/>
            <a:ext cx="323850" cy="26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75788" name="正方形/長方形 1"/>
          <p:cNvSpPr>
            <a:spLocks noChangeArrowheads="1"/>
          </p:cNvSpPr>
          <p:nvPr/>
        </p:nvSpPr>
        <p:spPr bwMode="auto">
          <a:xfrm>
            <a:off x="4211961" y="3149600"/>
            <a:ext cx="46805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spcBef>
                <a:spcPct val="0"/>
              </a:spcBef>
              <a:spcAft>
                <a:spcPct val="0"/>
              </a:spcAft>
            </a:pPr>
            <a:r>
              <a:rPr lang="en-US" altLang="ja-JP" b="1" smtClean="0">
                <a:solidFill>
                  <a:srgbClr val="FF0000"/>
                </a:solidFill>
                <a:cs typeface="Times New Roman" panose="02020603050405020304" pitchFamily="18" charset="0"/>
              </a:rPr>
              <a:t>LG</a:t>
            </a:r>
            <a:r>
              <a:rPr lang="ja-JP" altLang="en-US" b="1" smtClean="0">
                <a:solidFill>
                  <a:srgbClr val="FF0000"/>
                </a:solidFill>
                <a:cs typeface="Times New Roman" panose="02020603050405020304" pitchFamily="18" charset="0"/>
              </a:rPr>
              <a:t>ディスプレイ</a:t>
            </a:r>
            <a:r>
              <a:rPr lang="en-US" altLang="ja-JP" b="1" smtClean="0">
                <a:solidFill>
                  <a:srgbClr val="0000FF"/>
                </a:solidFill>
                <a:cs typeface="Times New Roman" panose="02020603050405020304" pitchFamily="18" charset="0"/>
              </a:rPr>
              <a:t>:</a:t>
            </a:r>
            <a:r>
              <a:rPr lang="ja-JP" altLang="en-US" b="1" smtClean="0">
                <a:solidFill>
                  <a:srgbClr val="0000FF"/>
                </a:solidFill>
                <a:cs typeface="Times New Roman" panose="02020603050405020304" pitchFamily="18" charset="0"/>
              </a:rPr>
              <a:t> </a:t>
            </a:r>
            <a:r>
              <a:rPr lang="en-US" altLang="ja-JP" b="1" smtClean="0">
                <a:solidFill>
                  <a:srgbClr val="0000FF"/>
                </a:solidFill>
                <a:cs typeface="Times New Roman" panose="02020603050405020304" pitchFamily="18" charset="0"/>
              </a:rPr>
              <a:t>15</a:t>
            </a:r>
            <a:r>
              <a:rPr lang="ja-JP" altLang="en-US" b="1" smtClean="0">
                <a:solidFill>
                  <a:srgbClr val="0000FF"/>
                </a:solidFill>
                <a:cs typeface="Times New Roman" panose="02020603050405020304" pitchFamily="18" charset="0"/>
              </a:rPr>
              <a:t>型</a:t>
            </a:r>
            <a:r>
              <a:rPr lang="en-US" altLang="ja-JP" b="1" smtClean="0">
                <a:solidFill>
                  <a:srgbClr val="0000FF"/>
                </a:solidFill>
                <a:cs typeface="Times New Roman" panose="02020603050405020304" pitchFamily="18" charset="0"/>
              </a:rPr>
              <a:t> TV (2009)</a:t>
            </a:r>
            <a:endParaRPr lang="ja-JP" altLang="en-US" b="1" smtClean="0">
              <a:solidFill>
                <a:srgbClr val="000000"/>
              </a:solidFill>
            </a:endParaRPr>
          </a:p>
        </p:txBody>
      </p:sp>
    </p:spTree>
    <p:extLst>
      <p:ext uri="{BB962C8B-B14F-4D97-AF65-F5344CB8AC3E}">
        <p14:creationId xmlns:p14="http://schemas.microsoft.com/office/powerpoint/2010/main" val="431979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1200329"/>
          </a:xfrm>
          <a:prstGeom prst="rect">
            <a:avLst/>
          </a:prstGeom>
          <a:noFill/>
        </p:spPr>
        <p:txBody>
          <a:bodyPr wrap="square" rtlCol="0">
            <a:spAutoFit/>
          </a:bodyPr>
          <a:lstStyle/>
          <a:p>
            <a:pPr algn="ctr"/>
            <a:r>
              <a:rPr lang="en-US" altLang="ja-JP" sz="3600" b="1" dirty="0">
                <a:solidFill>
                  <a:srgbClr val="0000FF"/>
                </a:solidFill>
                <a:latin typeface="Times New Roman" pitchFamily="18" charset="0"/>
                <a:cs typeface="Times New Roman" pitchFamily="18" charset="0"/>
              </a:rPr>
              <a:t>Samsung</a:t>
            </a:r>
            <a:r>
              <a:rPr lang="ja-JP" altLang="en-US" sz="3600" b="1" dirty="0" err="1">
                <a:solidFill>
                  <a:srgbClr val="0000FF"/>
                </a:solidFill>
                <a:latin typeface="Times New Roman" pitchFamily="18" charset="0"/>
                <a:cs typeface="Times New Roman" pitchFamily="18" charset="0"/>
              </a:rPr>
              <a:t>、</a:t>
            </a:r>
            <a:r>
              <a:rPr lang="ja-JP" altLang="en-US" sz="3600" b="1" dirty="0">
                <a:solidFill>
                  <a:srgbClr val="0000FF"/>
                </a:solidFill>
                <a:latin typeface="Times New Roman" pitchFamily="18" charset="0"/>
                <a:cs typeface="Times New Roman" pitchFamily="18" charset="0"/>
              </a:rPr>
              <a:t>フレキシブル画面搭載製品</a:t>
            </a:r>
            <a:r>
              <a:rPr lang="ja-JP" altLang="en-US" sz="3600" b="1" dirty="0" smtClean="0">
                <a:solidFill>
                  <a:srgbClr val="0000FF"/>
                </a:solidFill>
                <a:latin typeface="Times New Roman" pitchFamily="18" charset="0"/>
                <a:cs typeface="Times New Roman" pitchFamily="18" charset="0"/>
              </a:rPr>
              <a:t>を</a:t>
            </a:r>
            <a:r>
              <a:rPr lang="en-US" altLang="ja-JP" sz="3600" b="1" dirty="0" smtClean="0">
                <a:solidFill>
                  <a:srgbClr val="0000FF"/>
                </a:solidFill>
                <a:latin typeface="Times New Roman" pitchFamily="18" charset="0"/>
                <a:cs typeface="Times New Roman" pitchFamily="18" charset="0"/>
              </a:rPr>
              <a:t/>
            </a:r>
            <a:br>
              <a:rPr lang="en-US" altLang="ja-JP" sz="3600" b="1" dirty="0" smtClean="0">
                <a:solidFill>
                  <a:srgbClr val="0000FF"/>
                </a:solidFill>
                <a:latin typeface="Times New Roman" pitchFamily="18" charset="0"/>
                <a:cs typeface="Times New Roman" pitchFamily="18" charset="0"/>
              </a:rPr>
            </a:br>
            <a:r>
              <a:rPr lang="ja-JP" altLang="en-US" sz="3600" b="1" dirty="0" smtClean="0">
                <a:solidFill>
                  <a:srgbClr val="0000FF"/>
                </a:solidFill>
                <a:latin typeface="Times New Roman" pitchFamily="18" charset="0"/>
                <a:cs typeface="Times New Roman" pitchFamily="18" charset="0"/>
              </a:rPr>
              <a:t>来年</a:t>
            </a:r>
            <a:r>
              <a:rPr lang="ja-JP" altLang="en-US" sz="3600" b="1" dirty="0">
                <a:solidFill>
                  <a:srgbClr val="0000FF"/>
                </a:solidFill>
                <a:latin typeface="Times New Roman" pitchFamily="18" charset="0"/>
                <a:cs typeface="Times New Roman" pitchFamily="18" charset="0"/>
              </a:rPr>
              <a:t>発売</a:t>
            </a:r>
            <a:r>
              <a:rPr lang="ja-JP" altLang="en-US" sz="3600" b="1" dirty="0" smtClean="0">
                <a:solidFill>
                  <a:srgbClr val="0000FF"/>
                </a:solidFill>
                <a:latin typeface="Times New Roman" pitchFamily="18" charset="0"/>
                <a:cs typeface="Times New Roman" pitchFamily="18" charset="0"/>
              </a:rPr>
              <a:t>へ</a:t>
            </a:r>
            <a:endParaRPr lang="ja-JP" altLang="en-US" sz="3600" b="1" dirty="0">
              <a:solidFill>
                <a:srgbClr val="0000FF"/>
              </a:solidFill>
              <a:latin typeface="Times New Roman" pitchFamily="18" charset="0"/>
              <a:cs typeface="Times New Roman" pitchFamily="18" charset="0"/>
            </a:endParaRPr>
          </a:p>
        </p:txBody>
      </p:sp>
      <p:sp>
        <p:nvSpPr>
          <p:cNvPr id="9" name="テキスト ボックス 8"/>
          <p:cNvSpPr txBox="1"/>
          <p:nvPr/>
        </p:nvSpPr>
        <p:spPr>
          <a:xfrm>
            <a:off x="2871936" y="910461"/>
            <a:ext cx="6236568" cy="646331"/>
          </a:xfrm>
          <a:prstGeom prst="rect">
            <a:avLst/>
          </a:prstGeom>
          <a:noFill/>
        </p:spPr>
        <p:txBody>
          <a:bodyPr wrap="square" rtlCol="0">
            <a:spAutoFit/>
          </a:bodyPr>
          <a:lstStyle/>
          <a:p>
            <a:pPr algn="r"/>
            <a:r>
              <a:rPr lang="en-US" altLang="ja-JP" dirty="0" smtClean="0">
                <a:solidFill>
                  <a:prstClr val="black"/>
                </a:solidFill>
                <a:latin typeface="Times New Roman" pitchFamily="18" charset="0"/>
                <a:cs typeface="Times New Roman" pitchFamily="18" charset="0"/>
              </a:rPr>
              <a:t>2011/11/01  IT Pro</a:t>
            </a:r>
            <a:r>
              <a:rPr lang="en-US" altLang="ja-JP" dirty="0">
                <a:solidFill>
                  <a:prstClr val="black"/>
                </a:solidFill>
                <a:latin typeface="Times New Roman" pitchFamily="18" charset="0"/>
                <a:cs typeface="Times New Roman" pitchFamily="18" charset="0"/>
              </a:rPr>
              <a:t/>
            </a:r>
            <a:br>
              <a:rPr lang="en-US" altLang="ja-JP" dirty="0">
                <a:solidFill>
                  <a:prstClr val="black"/>
                </a:solidFill>
                <a:latin typeface="Times New Roman" pitchFamily="18" charset="0"/>
                <a:cs typeface="Times New Roman" pitchFamily="18" charset="0"/>
              </a:rPr>
            </a:br>
            <a:r>
              <a:rPr lang="en-US" altLang="ja-JP" dirty="0">
                <a:solidFill>
                  <a:prstClr val="black"/>
                </a:solidFill>
                <a:latin typeface="Times New Roman" pitchFamily="18" charset="0"/>
                <a:cs typeface="Times New Roman" pitchFamily="18" charset="0"/>
              </a:rPr>
              <a:t>http://itpro.nikkeibp.co.jp/article/NEWS/20111101/371782</a:t>
            </a:r>
            <a:r>
              <a:rPr lang="en-US" altLang="ja-JP" dirty="0" smtClean="0">
                <a:solidFill>
                  <a:prstClr val="black"/>
                </a:solidFill>
                <a:latin typeface="Times New Roman" pitchFamily="18" charset="0"/>
                <a:cs typeface="Times New Roman" pitchFamily="18" charset="0"/>
              </a:rPr>
              <a:t>/</a:t>
            </a:r>
            <a:endParaRPr lang="ja-JP" altLang="en-US" dirty="0">
              <a:solidFill>
                <a:prstClr val="black"/>
              </a:solidFill>
              <a:latin typeface="Times New Roman" pitchFamily="18" charset="0"/>
              <a:cs typeface="Times New Roman" pitchFamily="18" charset="0"/>
            </a:endParaRPr>
          </a:p>
        </p:txBody>
      </p:sp>
      <p:pic>
        <p:nvPicPr>
          <p:cNvPr id="64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236" y="2338536"/>
            <a:ext cx="57531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61714" y="1517883"/>
            <a:ext cx="6759624" cy="830997"/>
          </a:xfrm>
          <a:prstGeom prst="rect">
            <a:avLst/>
          </a:prstGeom>
        </p:spPr>
        <p:txBody>
          <a:bodyPr wrap="square">
            <a:spAutoFit/>
          </a:bodyPr>
          <a:lstStyle/>
          <a:p>
            <a:pPr fontAlgn="base">
              <a:spcBef>
                <a:spcPct val="0"/>
              </a:spcBef>
              <a:spcAft>
                <a:spcPct val="0"/>
              </a:spcAft>
            </a:pPr>
            <a:r>
              <a:rPr lang="ja-JP" altLang="en-US" sz="2400" b="1" dirty="0" smtClean="0">
                <a:solidFill>
                  <a:prstClr val="black"/>
                </a:solidFill>
                <a:latin typeface="Times New Roman" pitchFamily="18" charset="0"/>
              </a:rPr>
              <a:t>同社</a:t>
            </a:r>
            <a:r>
              <a:rPr lang="ja-JP" altLang="en-US" sz="2400" b="1" dirty="0">
                <a:solidFill>
                  <a:prstClr val="black"/>
                </a:solidFill>
                <a:latin typeface="Times New Roman" pitchFamily="18" charset="0"/>
              </a:rPr>
              <a:t>の</a:t>
            </a:r>
            <a:r>
              <a:rPr lang="ja-JP" altLang="en-US" sz="2400" b="1" dirty="0" smtClean="0">
                <a:solidFill>
                  <a:prstClr val="black"/>
                </a:solidFill>
                <a:latin typeface="Times New Roman" pitchFamily="18" charset="0"/>
              </a:rPr>
              <a:t>スマートフォン</a:t>
            </a:r>
            <a:endParaRPr lang="en-US" altLang="ja-JP" sz="2400" b="1" dirty="0" smtClean="0">
              <a:solidFill>
                <a:prstClr val="black"/>
              </a:solidFill>
              <a:latin typeface="Times New Roman" pitchFamily="18" charset="0"/>
            </a:endParaRPr>
          </a:p>
          <a:p>
            <a:pPr fontAlgn="base">
              <a:spcBef>
                <a:spcPct val="0"/>
              </a:spcBef>
              <a:spcAft>
                <a:spcPct val="0"/>
              </a:spcAft>
            </a:pPr>
            <a:r>
              <a:rPr lang="en-US" altLang="ja-JP" sz="2400" b="1" dirty="0" smtClean="0">
                <a:solidFill>
                  <a:prstClr val="black"/>
                </a:solidFill>
                <a:latin typeface="Times New Roman" pitchFamily="18" charset="0"/>
              </a:rPr>
              <a:t>2012</a:t>
            </a:r>
            <a:r>
              <a:rPr lang="ja-JP" altLang="en-US" sz="2400" b="1" dirty="0">
                <a:solidFill>
                  <a:prstClr val="black"/>
                </a:solidFill>
                <a:latin typeface="Times New Roman" pitchFamily="18" charset="0"/>
              </a:rPr>
              <a:t>年上</a:t>
            </a:r>
            <a:r>
              <a:rPr lang="ja-JP" altLang="en-US" sz="2400" b="1" dirty="0" smtClean="0">
                <a:solidFill>
                  <a:prstClr val="black"/>
                </a:solidFill>
                <a:latin typeface="Times New Roman" pitchFamily="18" charset="0"/>
              </a:rPr>
              <a:t>半期発売？</a:t>
            </a:r>
            <a:endParaRPr lang="en-US" altLang="ja-JP" sz="2400" b="1" dirty="0" smtClean="0">
              <a:solidFill>
                <a:prstClr val="black"/>
              </a:solidFill>
              <a:latin typeface="Times New Roman" pitchFamily="18" charset="0"/>
            </a:endParaRPr>
          </a:p>
        </p:txBody>
      </p:sp>
    </p:spTree>
    <p:extLst>
      <p:ext uri="{BB962C8B-B14F-4D97-AF65-F5344CB8AC3E}">
        <p14:creationId xmlns:p14="http://schemas.microsoft.com/office/powerpoint/2010/main" val="1079030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738" y="692696"/>
            <a:ext cx="2854830" cy="1904707"/>
          </a:xfrm>
          <a:prstGeom prst="rect">
            <a:avLst/>
          </a:prstGeom>
        </p:spPr>
      </p:pic>
      <p:pic>
        <p:nvPicPr>
          <p:cNvPr id="9" name="図 8"/>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7766839" y="3909725"/>
            <a:ext cx="1516886" cy="1187639"/>
          </a:xfrm>
          <a:prstGeom prst="rect">
            <a:avLst/>
          </a:prstGeom>
        </p:spPr>
      </p:pic>
      <p:grpSp>
        <p:nvGrpSpPr>
          <p:cNvPr id="25" name="グループ化 24"/>
          <p:cNvGrpSpPr/>
          <p:nvPr/>
        </p:nvGrpSpPr>
        <p:grpSpPr>
          <a:xfrm>
            <a:off x="-2583" y="3554500"/>
            <a:ext cx="2727558" cy="3303500"/>
            <a:chOff x="4014023" y="1904862"/>
            <a:chExt cx="2727558" cy="3303500"/>
          </a:xfrm>
        </p:grpSpPr>
        <p:pic>
          <p:nvPicPr>
            <p:cNvPr id="23" name="図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4581" y="2169887"/>
              <a:ext cx="2667000" cy="3038475"/>
            </a:xfrm>
            <a:prstGeom prst="rect">
              <a:avLst/>
            </a:prstGeom>
          </p:spPr>
        </p:pic>
        <p:sp>
          <p:nvSpPr>
            <p:cNvPr id="24" name="正方形/長方形 23"/>
            <p:cNvSpPr/>
            <p:nvPr/>
          </p:nvSpPr>
          <p:spPr>
            <a:xfrm>
              <a:off x="4014023" y="1904862"/>
              <a:ext cx="2727558" cy="224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white"/>
                </a:solidFill>
              </a:endParaRPr>
            </a:p>
          </p:txBody>
        </p:sp>
      </p:grpSp>
      <p:sp>
        <p:nvSpPr>
          <p:cNvPr id="2" name="正方形/長方形 1"/>
          <p:cNvSpPr/>
          <p:nvPr/>
        </p:nvSpPr>
        <p:spPr>
          <a:xfrm>
            <a:off x="0" y="0"/>
            <a:ext cx="9144000" cy="584775"/>
          </a:xfrm>
          <a:prstGeom prst="rect">
            <a:avLst/>
          </a:prstGeom>
        </p:spPr>
        <p:txBody>
          <a:bodyPr wrap="square">
            <a:spAutoFit/>
          </a:bodyPr>
          <a:lstStyle/>
          <a:p>
            <a:pPr algn="ctr" fontAlgn="base">
              <a:spcBef>
                <a:spcPct val="0"/>
              </a:spcBef>
              <a:spcAft>
                <a:spcPct val="0"/>
              </a:spcAft>
            </a:pPr>
            <a:r>
              <a:rPr lang="ja-JP" altLang="en-US" sz="3200" b="1" dirty="0">
                <a:solidFill>
                  <a:srgbClr val="0000FF"/>
                </a:solidFill>
                <a:latin typeface="Times New Roman" pitchFamily="18" charset="0"/>
              </a:rPr>
              <a:t>韓国サムスン、腕時計型スマホを来月４日に発表</a:t>
            </a:r>
            <a:r>
              <a:rPr lang="ja-JP" altLang="en-US" sz="3200" b="1" dirty="0" smtClean="0">
                <a:solidFill>
                  <a:srgbClr val="0000FF"/>
                </a:solidFill>
                <a:latin typeface="Times New Roman" pitchFamily="18" charset="0"/>
              </a:rPr>
              <a:t>か</a:t>
            </a:r>
            <a:endParaRPr lang="ja-JP" altLang="en-US" sz="3200" b="1" dirty="0">
              <a:solidFill>
                <a:srgbClr val="0000FF"/>
              </a:solidFill>
              <a:latin typeface="Times New Roman" pitchFamily="18" charset="0"/>
            </a:endParaRPr>
          </a:p>
        </p:txBody>
      </p:sp>
      <p:sp>
        <p:nvSpPr>
          <p:cNvPr id="3" name="テキスト ボックス 2"/>
          <p:cNvSpPr txBox="1"/>
          <p:nvPr/>
        </p:nvSpPr>
        <p:spPr>
          <a:xfrm>
            <a:off x="35496" y="548680"/>
            <a:ext cx="9141733" cy="338554"/>
          </a:xfrm>
          <a:prstGeom prst="rect">
            <a:avLst/>
          </a:prstGeom>
          <a:noFill/>
        </p:spPr>
        <p:txBody>
          <a:bodyPr wrap="none" rtlCol="0">
            <a:spAutoFit/>
          </a:bodyPr>
          <a:lstStyle/>
          <a:p>
            <a:pPr fontAlgn="base">
              <a:spcBef>
                <a:spcPct val="0"/>
              </a:spcBef>
              <a:spcAft>
                <a:spcPct val="0"/>
              </a:spcAft>
            </a:pPr>
            <a:r>
              <a:rPr lang="en-US" altLang="ja-JP" sz="1600" dirty="0" smtClean="0">
                <a:solidFill>
                  <a:prstClr val="black"/>
                </a:solidFill>
                <a:latin typeface="Times New Roman" pitchFamily="18" charset="0"/>
              </a:rPr>
              <a:t>2013/8/18 cnn.co.jp</a:t>
            </a:r>
            <a:r>
              <a:rPr lang="ja-JP" altLang="en-US" sz="1600" dirty="0" smtClean="0">
                <a:solidFill>
                  <a:prstClr val="black"/>
                </a:solidFill>
                <a:latin typeface="Times New Roman" pitchFamily="18" charset="0"/>
              </a:rPr>
              <a:t>　　　　　　　　　　　</a:t>
            </a:r>
            <a:r>
              <a:rPr lang="en-US" altLang="ja-JP" sz="1600" dirty="0" smtClean="0">
                <a:solidFill>
                  <a:prstClr val="black"/>
                </a:solidFill>
                <a:latin typeface="Times New Roman" pitchFamily="18" charset="0"/>
              </a:rPr>
              <a:t> </a:t>
            </a:r>
            <a:r>
              <a:rPr lang="en-US" altLang="ja-JP" sz="1600" dirty="0">
                <a:solidFill>
                  <a:prstClr val="black"/>
                </a:solidFill>
                <a:latin typeface="Times New Roman" pitchFamily="18" charset="0"/>
              </a:rPr>
              <a:t>8/19 </a:t>
            </a:r>
            <a:r>
              <a:rPr lang="en-US" altLang="ja-JP" sz="1600" dirty="0" smtClean="0">
                <a:solidFill>
                  <a:prstClr val="black"/>
                </a:solidFill>
                <a:latin typeface="Times New Roman" pitchFamily="18" charset="0"/>
              </a:rPr>
              <a:t>GIZMODO http</a:t>
            </a:r>
            <a:r>
              <a:rPr lang="en-US" altLang="ja-JP" sz="1600" dirty="0">
                <a:solidFill>
                  <a:prstClr val="black"/>
                </a:solidFill>
                <a:latin typeface="Times New Roman" pitchFamily="18" charset="0"/>
              </a:rPr>
              <a:t>://www.gizmodo.jp/2013/08/galaxy_gear94.html</a:t>
            </a:r>
            <a:endParaRPr lang="ja-JP" altLang="en-US" sz="1600" dirty="0">
              <a:solidFill>
                <a:prstClr val="black"/>
              </a:solidFill>
              <a:latin typeface="Times New Roman" pitchFamily="18" charset="0"/>
            </a:endParaRPr>
          </a:p>
        </p:txBody>
      </p:sp>
      <p:sp>
        <p:nvSpPr>
          <p:cNvPr id="4" name="正方形/長方形 3"/>
          <p:cNvSpPr/>
          <p:nvPr/>
        </p:nvSpPr>
        <p:spPr>
          <a:xfrm>
            <a:off x="35496" y="764704"/>
            <a:ext cx="2744406" cy="584775"/>
          </a:xfrm>
          <a:prstGeom prst="rect">
            <a:avLst/>
          </a:prstGeom>
        </p:spPr>
        <p:txBody>
          <a:bodyPr wrap="square">
            <a:spAutoFit/>
          </a:bodyPr>
          <a:lstStyle/>
          <a:p>
            <a:pPr fontAlgn="base">
              <a:spcBef>
                <a:spcPct val="0"/>
              </a:spcBef>
              <a:spcAft>
                <a:spcPct val="0"/>
              </a:spcAft>
            </a:pPr>
            <a:r>
              <a:rPr lang="ja-JP" altLang="en-US" sz="1600" dirty="0">
                <a:solidFill>
                  <a:prstClr val="black"/>
                </a:solidFill>
                <a:latin typeface="Times New Roman" pitchFamily="18" charset="0"/>
              </a:rPr>
              <a:t>米金融情報</a:t>
            </a:r>
            <a:r>
              <a:rPr lang="ja-JP" altLang="en-US" sz="1600" dirty="0" smtClean="0">
                <a:solidFill>
                  <a:prstClr val="black"/>
                </a:solidFill>
                <a:latin typeface="Times New Roman" pitchFamily="18" charset="0"/>
              </a:rPr>
              <a:t>サービス</a:t>
            </a:r>
            <a:r>
              <a:rPr lang="en-US" altLang="ja-JP" sz="1600" dirty="0" smtClean="0">
                <a:solidFill>
                  <a:prstClr val="black"/>
                </a:solidFill>
                <a:latin typeface="Times New Roman" pitchFamily="18" charset="0"/>
              </a:rPr>
              <a:t/>
            </a:r>
            <a:br>
              <a:rPr lang="en-US" altLang="ja-JP" sz="1600" dirty="0" smtClean="0">
                <a:solidFill>
                  <a:prstClr val="black"/>
                </a:solidFill>
                <a:latin typeface="Times New Roman" pitchFamily="18" charset="0"/>
              </a:rPr>
            </a:br>
            <a:r>
              <a:rPr lang="ja-JP" altLang="en-US" sz="1600" dirty="0" smtClean="0">
                <a:solidFill>
                  <a:prstClr val="black"/>
                </a:solidFill>
                <a:latin typeface="Times New Roman" pitchFamily="18" charset="0"/>
              </a:rPr>
              <a:t>大手ブルームバーグの見通し</a:t>
            </a:r>
            <a:endParaRPr lang="en-US" altLang="ja-JP" sz="1600" dirty="0" smtClean="0">
              <a:solidFill>
                <a:prstClr val="black"/>
              </a:solidFill>
              <a:latin typeface="Times New Roman" pitchFamily="18" charset="0"/>
            </a:endParaRPr>
          </a:p>
        </p:txBody>
      </p:sp>
      <p:cxnSp>
        <p:nvCxnSpPr>
          <p:cNvPr id="13" name="直線コネクタ 12"/>
          <p:cNvCxnSpPr/>
          <p:nvPr/>
        </p:nvCxnSpPr>
        <p:spPr>
          <a:xfrm>
            <a:off x="107504" y="2577034"/>
            <a:ext cx="8928992" cy="0"/>
          </a:xfrm>
          <a:prstGeom prst="line">
            <a:avLst/>
          </a:prstGeom>
          <a:ln w="28575"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4499992" y="5270574"/>
            <a:ext cx="4608512" cy="378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white"/>
              </a:solidFill>
            </a:endParaRPr>
          </a:p>
        </p:txBody>
      </p:sp>
      <p:pic>
        <p:nvPicPr>
          <p:cNvPr id="21" name="図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6792" y="3481784"/>
            <a:ext cx="2016224" cy="1345829"/>
          </a:xfrm>
          <a:prstGeom prst="rect">
            <a:avLst/>
          </a:prstGeom>
        </p:spPr>
      </p:pic>
      <p:sp>
        <p:nvSpPr>
          <p:cNvPr id="22" name="正方形/長方形 21"/>
          <p:cNvSpPr/>
          <p:nvPr/>
        </p:nvSpPr>
        <p:spPr>
          <a:xfrm>
            <a:off x="5975568" y="2660850"/>
            <a:ext cx="3019752" cy="523220"/>
          </a:xfrm>
          <a:prstGeom prst="rect">
            <a:avLst/>
          </a:prstGeom>
        </p:spPr>
        <p:txBody>
          <a:bodyPr wrap="square">
            <a:spAutoFit/>
          </a:bodyPr>
          <a:lstStyle/>
          <a:p>
            <a:pPr fontAlgn="base">
              <a:spcBef>
                <a:spcPct val="0"/>
              </a:spcBef>
              <a:spcAft>
                <a:spcPct val="0"/>
              </a:spcAft>
            </a:pPr>
            <a:r>
              <a:rPr lang="en-US" altLang="ja-JP" sz="1600" b="1" dirty="0" smtClean="0">
                <a:solidFill>
                  <a:prstClr val="black"/>
                </a:solidFill>
                <a:latin typeface="Times New Roman" pitchFamily="18" charset="0"/>
              </a:rPr>
              <a:t>iPod nano6</a:t>
            </a:r>
            <a:br>
              <a:rPr lang="en-US" altLang="ja-JP" sz="1600" b="1" dirty="0" smtClean="0">
                <a:solidFill>
                  <a:prstClr val="black"/>
                </a:solidFill>
                <a:latin typeface="Times New Roman" pitchFamily="18" charset="0"/>
              </a:rPr>
            </a:br>
            <a:r>
              <a:rPr lang="en-US" altLang="ja-JP" sz="1200" dirty="0">
                <a:solidFill>
                  <a:prstClr val="black"/>
                </a:solidFill>
                <a:latin typeface="Times New Roman" pitchFamily="18" charset="0"/>
              </a:rPr>
              <a:t>http://gigazine.net/news/20100906_iwatch/</a:t>
            </a:r>
            <a:endParaRPr lang="ja-JP" altLang="en-US" sz="1200" dirty="0">
              <a:solidFill>
                <a:prstClr val="black"/>
              </a:solidFill>
              <a:latin typeface="Times New Roman" pitchFamily="18" charset="0"/>
            </a:endParaRPr>
          </a:p>
        </p:txBody>
      </p:sp>
      <p:sp>
        <p:nvSpPr>
          <p:cNvPr id="26" name="正方形/長方形 25"/>
          <p:cNvSpPr/>
          <p:nvPr/>
        </p:nvSpPr>
        <p:spPr>
          <a:xfrm>
            <a:off x="503765" y="5083728"/>
            <a:ext cx="3019752" cy="707886"/>
          </a:xfrm>
          <a:prstGeom prst="rect">
            <a:avLst/>
          </a:prstGeom>
        </p:spPr>
        <p:txBody>
          <a:bodyPr wrap="square">
            <a:spAutoFit/>
          </a:bodyPr>
          <a:lstStyle/>
          <a:p>
            <a:pPr fontAlgn="base">
              <a:spcBef>
                <a:spcPct val="0"/>
              </a:spcBef>
              <a:spcAft>
                <a:spcPct val="0"/>
              </a:spcAft>
            </a:pPr>
            <a:r>
              <a:rPr lang="en-US" altLang="ja-JP" sz="1600" b="1" dirty="0" smtClean="0">
                <a:solidFill>
                  <a:prstClr val="black"/>
                </a:solidFill>
                <a:latin typeface="Times New Roman" pitchFamily="18" charset="0"/>
              </a:rPr>
              <a:t>Apple</a:t>
            </a:r>
            <a:r>
              <a:rPr lang="ja-JP" altLang="en-US" sz="1600" b="1" dirty="0" smtClean="0">
                <a:solidFill>
                  <a:prstClr val="black"/>
                </a:solidFill>
                <a:latin typeface="Times New Roman" pitchFamily="18" charset="0"/>
              </a:rPr>
              <a:t> </a:t>
            </a:r>
            <a:r>
              <a:rPr lang="en-US" altLang="ja-JP" sz="1600" b="1" dirty="0" err="1" smtClean="0">
                <a:solidFill>
                  <a:prstClr val="black"/>
                </a:solidFill>
                <a:latin typeface="Times New Roman" pitchFamily="18" charset="0"/>
              </a:rPr>
              <a:t>iWatch</a:t>
            </a:r>
            <a:r>
              <a:rPr lang="en-US" altLang="ja-JP" sz="1600" b="1" dirty="0" smtClean="0">
                <a:solidFill>
                  <a:prstClr val="black"/>
                </a:solidFill>
                <a:latin typeface="Times New Roman" pitchFamily="18" charset="0"/>
              </a:rPr>
              <a:t> </a:t>
            </a:r>
            <a:r>
              <a:rPr lang="ja-JP" altLang="en-US" sz="1600" b="1" dirty="0" smtClean="0">
                <a:solidFill>
                  <a:prstClr val="black"/>
                </a:solidFill>
                <a:latin typeface="Times New Roman" pitchFamily="18" charset="0"/>
              </a:rPr>
              <a:t>特許出願資料</a:t>
            </a:r>
            <a:r>
              <a:rPr lang="en-US" altLang="ja-JP" sz="1600" b="1" dirty="0" smtClean="0">
                <a:solidFill>
                  <a:prstClr val="black"/>
                </a:solidFill>
                <a:latin typeface="Times New Roman" pitchFamily="18" charset="0"/>
              </a:rPr>
              <a:t/>
            </a:r>
            <a:br>
              <a:rPr lang="en-US" altLang="ja-JP" sz="1600" b="1" dirty="0" smtClean="0">
                <a:solidFill>
                  <a:prstClr val="black"/>
                </a:solidFill>
                <a:latin typeface="Times New Roman" pitchFamily="18" charset="0"/>
              </a:rPr>
            </a:br>
            <a:r>
              <a:rPr lang="en-US" altLang="ja-JP" sz="1200" dirty="0">
                <a:solidFill>
                  <a:prstClr val="black"/>
                </a:solidFill>
                <a:latin typeface="Times New Roman" pitchFamily="18" charset="0"/>
              </a:rPr>
              <a:t>http://bylines.news.yahoo.co.jp/ohmototakashi/20130701-00026100/</a:t>
            </a:r>
            <a:endParaRPr lang="ja-JP" altLang="en-US" sz="1200" dirty="0">
              <a:solidFill>
                <a:prstClr val="black"/>
              </a:solidFill>
              <a:latin typeface="Times New Roman" pitchFamily="18" charset="0"/>
            </a:endParaRPr>
          </a:p>
        </p:txBody>
      </p:sp>
      <p:pic>
        <p:nvPicPr>
          <p:cNvPr id="27" name="図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3517" y="3343944"/>
            <a:ext cx="2247404" cy="1793337"/>
          </a:xfrm>
          <a:prstGeom prst="rect">
            <a:avLst/>
          </a:prstGeom>
        </p:spPr>
      </p:pic>
      <p:sp>
        <p:nvSpPr>
          <p:cNvPr id="28" name="正方形/長方形 27"/>
          <p:cNvSpPr/>
          <p:nvPr/>
        </p:nvSpPr>
        <p:spPr>
          <a:xfrm>
            <a:off x="3059832" y="2590071"/>
            <a:ext cx="2835118" cy="954107"/>
          </a:xfrm>
          <a:prstGeom prst="rect">
            <a:avLst/>
          </a:prstGeom>
        </p:spPr>
        <p:txBody>
          <a:bodyPr wrap="square">
            <a:spAutoFit/>
          </a:bodyPr>
          <a:lstStyle/>
          <a:p>
            <a:pPr fontAlgn="base">
              <a:spcBef>
                <a:spcPct val="0"/>
              </a:spcBef>
              <a:spcAft>
                <a:spcPct val="0"/>
              </a:spcAft>
            </a:pPr>
            <a:r>
              <a:rPr lang="ja-JP" altLang="en-US" sz="1600" b="1" dirty="0" smtClean="0">
                <a:solidFill>
                  <a:prstClr val="black"/>
                </a:solidFill>
                <a:latin typeface="Times New Roman" pitchFamily="18" charset="0"/>
              </a:rPr>
              <a:t>セイコー  電子ペーパー腕時計</a:t>
            </a:r>
            <a:r>
              <a:rPr lang="en-US" altLang="ja-JP" sz="1600" b="1" dirty="0" smtClean="0">
                <a:solidFill>
                  <a:prstClr val="black"/>
                </a:solidFill>
                <a:latin typeface="Times New Roman" pitchFamily="18" charset="0"/>
              </a:rPr>
              <a:t/>
            </a:r>
            <a:br>
              <a:rPr lang="en-US" altLang="ja-JP" sz="1600" b="1" dirty="0" smtClean="0">
                <a:solidFill>
                  <a:prstClr val="black"/>
                </a:solidFill>
                <a:latin typeface="Times New Roman" pitchFamily="18" charset="0"/>
              </a:rPr>
            </a:br>
            <a:r>
              <a:rPr lang="en-US" altLang="ja-JP" sz="1600" b="1" dirty="0" smtClean="0">
                <a:solidFill>
                  <a:prstClr val="black"/>
                </a:solidFill>
                <a:latin typeface="Times New Roman" pitchFamily="18" charset="0"/>
              </a:rPr>
              <a:t>2010/12/3</a:t>
            </a:r>
            <a:r>
              <a:rPr lang="ja-JP" altLang="en-US" sz="1600" b="1" dirty="0" smtClean="0">
                <a:solidFill>
                  <a:prstClr val="black"/>
                </a:solidFill>
                <a:latin typeface="Times New Roman" pitchFamily="18" charset="0"/>
              </a:rPr>
              <a:t>発売 </a:t>
            </a:r>
            <a:r>
              <a:rPr lang="en-US" altLang="ja-JP" sz="1600" b="1" dirty="0" smtClean="0">
                <a:solidFill>
                  <a:prstClr val="black"/>
                </a:solidFill>
                <a:latin typeface="Times New Roman" pitchFamily="18" charset="0"/>
              </a:rPr>
              <a:t>~10</a:t>
            </a:r>
            <a:r>
              <a:rPr lang="ja-JP" altLang="en-US" sz="1600" b="1" dirty="0" smtClean="0">
                <a:solidFill>
                  <a:prstClr val="black"/>
                </a:solidFill>
                <a:latin typeface="Times New Roman" pitchFamily="18" charset="0"/>
              </a:rPr>
              <a:t>万円</a:t>
            </a:r>
            <a:r>
              <a:rPr lang="en-US" altLang="ja-JP" sz="1600" b="1" dirty="0" smtClean="0">
                <a:solidFill>
                  <a:prstClr val="black"/>
                </a:solidFill>
                <a:latin typeface="Times New Roman" pitchFamily="18" charset="0"/>
              </a:rPr>
              <a:t/>
            </a:r>
            <a:br>
              <a:rPr lang="en-US" altLang="ja-JP" sz="1600" b="1" dirty="0" smtClean="0">
                <a:solidFill>
                  <a:prstClr val="black"/>
                </a:solidFill>
                <a:latin typeface="Times New Roman" pitchFamily="18" charset="0"/>
              </a:rPr>
            </a:br>
            <a:r>
              <a:rPr lang="en-US" altLang="ja-JP" sz="1200" dirty="0" smtClean="0">
                <a:solidFill>
                  <a:prstClr val="black"/>
                </a:solidFill>
                <a:latin typeface="Times New Roman" pitchFamily="18" charset="0"/>
              </a:rPr>
              <a:t>http</a:t>
            </a:r>
            <a:r>
              <a:rPr lang="en-US" altLang="ja-JP" sz="1200" dirty="0">
                <a:solidFill>
                  <a:prstClr val="black"/>
                </a:solidFill>
                <a:latin typeface="Times New Roman" pitchFamily="18" charset="0"/>
              </a:rPr>
              <a:t>://</a:t>
            </a:r>
            <a:r>
              <a:rPr lang="en-US" altLang="ja-JP" sz="1200" dirty="0" smtClean="0">
                <a:solidFill>
                  <a:prstClr val="black"/>
                </a:solidFill>
                <a:latin typeface="Times New Roman" pitchFamily="18" charset="0"/>
              </a:rPr>
              <a:t>bizmakoto.jp/makoto/articles/1009/08/news011.html</a:t>
            </a:r>
          </a:p>
        </p:txBody>
      </p:sp>
      <p:pic>
        <p:nvPicPr>
          <p:cNvPr id="30" name="図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71" y="3473262"/>
            <a:ext cx="2245240" cy="1683930"/>
          </a:xfrm>
          <a:prstGeom prst="rect">
            <a:avLst/>
          </a:prstGeom>
        </p:spPr>
      </p:pic>
      <p:sp>
        <p:nvSpPr>
          <p:cNvPr id="31" name="正方形/長方形 30"/>
          <p:cNvSpPr/>
          <p:nvPr/>
        </p:nvSpPr>
        <p:spPr>
          <a:xfrm>
            <a:off x="31834" y="2607172"/>
            <a:ext cx="3019752" cy="954107"/>
          </a:xfrm>
          <a:prstGeom prst="rect">
            <a:avLst/>
          </a:prstGeom>
        </p:spPr>
        <p:txBody>
          <a:bodyPr wrap="square">
            <a:spAutoFit/>
          </a:bodyPr>
          <a:lstStyle/>
          <a:p>
            <a:pPr fontAlgn="base">
              <a:spcBef>
                <a:spcPct val="0"/>
              </a:spcBef>
              <a:spcAft>
                <a:spcPct val="0"/>
              </a:spcAft>
            </a:pPr>
            <a:r>
              <a:rPr lang="ja-JP" altLang="en-US" sz="1600" b="1" dirty="0" smtClean="0">
                <a:solidFill>
                  <a:prstClr val="black"/>
                </a:solidFill>
                <a:latin typeface="Times New Roman" pitchFamily="18" charset="0"/>
              </a:rPr>
              <a:t>セイコー  電子ペーパー腕時計</a:t>
            </a:r>
            <a:r>
              <a:rPr lang="en-US" altLang="ja-JP" sz="1600" b="1" dirty="0" smtClean="0">
                <a:solidFill>
                  <a:prstClr val="black"/>
                </a:solidFill>
                <a:latin typeface="Times New Roman" pitchFamily="18" charset="0"/>
              </a:rPr>
              <a:t/>
            </a:r>
            <a:br>
              <a:rPr lang="en-US" altLang="ja-JP" sz="1600" b="1" dirty="0" smtClean="0">
                <a:solidFill>
                  <a:prstClr val="black"/>
                </a:solidFill>
                <a:latin typeface="Times New Roman" pitchFamily="18" charset="0"/>
              </a:rPr>
            </a:br>
            <a:r>
              <a:rPr lang="en-US" altLang="ja-JP" sz="1600" b="1" dirty="0" smtClean="0">
                <a:solidFill>
                  <a:prstClr val="black"/>
                </a:solidFill>
                <a:latin typeface="Times New Roman" pitchFamily="18" charset="0"/>
              </a:rPr>
              <a:t>2006/1/27</a:t>
            </a:r>
            <a:r>
              <a:rPr lang="ja-JP" altLang="en-US" sz="1600" b="1" dirty="0" smtClean="0">
                <a:solidFill>
                  <a:prstClr val="black"/>
                </a:solidFill>
                <a:latin typeface="Times New Roman" pitchFamily="18" charset="0"/>
              </a:rPr>
              <a:t>発売 </a:t>
            </a:r>
            <a:r>
              <a:rPr lang="en-US" altLang="ja-JP" sz="1600" b="1" dirty="0" smtClean="0">
                <a:solidFill>
                  <a:prstClr val="black"/>
                </a:solidFill>
                <a:latin typeface="Times New Roman" pitchFamily="18" charset="0"/>
              </a:rPr>
              <a:t>26</a:t>
            </a:r>
            <a:r>
              <a:rPr lang="ja-JP" altLang="en-US" sz="1600" b="1" dirty="0" smtClean="0">
                <a:solidFill>
                  <a:prstClr val="black"/>
                </a:solidFill>
                <a:latin typeface="Times New Roman" pitchFamily="18" charset="0"/>
              </a:rPr>
              <a:t>万</a:t>
            </a:r>
            <a:r>
              <a:rPr lang="en-US" altLang="ja-JP" sz="1600" b="1" dirty="0" smtClean="0">
                <a:solidFill>
                  <a:prstClr val="black"/>
                </a:solidFill>
                <a:latin typeface="Times New Roman" pitchFamily="18" charset="0"/>
              </a:rPr>
              <a:t>2500</a:t>
            </a:r>
            <a:r>
              <a:rPr lang="ja-JP" altLang="en-US" sz="1600" b="1" dirty="0" smtClean="0">
                <a:solidFill>
                  <a:prstClr val="black"/>
                </a:solidFill>
                <a:latin typeface="Times New Roman" pitchFamily="18" charset="0"/>
              </a:rPr>
              <a:t>円</a:t>
            </a:r>
            <a:r>
              <a:rPr lang="en-US" altLang="ja-JP" sz="1600" b="1" dirty="0" smtClean="0">
                <a:solidFill>
                  <a:prstClr val="black"/>
                </a:solidFill>
                <a:latin typeface="Times New Roman" pitchFamily="18" charset="0"/>
              </a:rPr>
              <a:t/>
            </a:r>
            <a:br>
              <a:rPr lang="en-US" altLang="ja-JP" sz="1600" b="1" dirty="0" smtClean="0">
                <a:solidFill>
                  <a:prstClr val="black"/>
                </a:solidFill>
                <a:latin typeface="Times New Roman" pitchFamily="18" charset="0"/>
              </a:rPr>
            </a:br>
            <a:r>
              <a:rPr lang="en-US" altLang="ja-JP" sz="1200" dirty="0">
                <a:solidFill>
                  <a:prstClr val="black"/>
                </a:solidFill>
                <a:latin typeface="Times New Roman" pitchFamily="18" charset="0"/>
              </a:rPr>
              <a:t>http://www.itmedia.co.jp/lifestyle/articles/0511/30/news038.html</a:t>
            </a:r>
            <a:endParaRPr lang="en-US" altLang="ja-JP" sz="1200" dirty="0" smtClean="0">
              <a:solidFill>
                <a:prstClr val="black"/>
              </a:solidFill>
              <a:latin typeface="Times New Roman" pitchFamily="18" charset="0"/>
            </a:endParaRPr>
          </a:p>
        </p:txBody>
      </p:sp>
      <p:pic>
        <p:nvPicPr>
          <p:cNvPr id="32" name="図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56041" y="3754553"/>
            <a:ext cx="1223367" cy="1364054"/>
          </a:xfrm>
          <a:prstGeom prst="rect">
            <a:avLst/>
          </a:prstGeom>
        </p:spPr>
      </p:pic>
      <p:pic>
        <p:nvPicPr>
          <p:cNvPr id="8" name="図 7"/>
          <p:cNvPicPr>
            <a:picLocks noChangeAspect="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Lst>
          </a:blip>
          <a:stretch>
            <a:fillRect/>
          </a:stretch>
        </p:blipFill>
        <p:spPr>
          <a:xfrm>
            <a:off x="5932049" y="3172043"/>
            <a:ext cx="2072573" cy="1537273"/>
          </a:xfrm>
          <a:prstGeom prst="rect">
            <a:avLst/>
          </a:prstGeom>
        </p:spPr>
      </p:pic>
      <p:sp>
        <p:nvSpPr>
          <p:cNvPr id="29" name="正方形/長方形 28"/>
          <p:cNvSpPr/>
          <p:nvPr/>
        </p:nvSpPr>
        <p:spPr>
          <a:xfrm>
            <a:off x="9182768" y="2658007"/>
            <a:ext cx="3019752" cy="523220"/>
          </a:xfrm>
          <a:prstGeom prst="rect">
            <a:avLst/>
          </a:prstGeom>
        </p:spPr>
        <p:txBody>
          <a:bodyPr wrap="square">
            <a:spAutoFit/>
          </a:bodyPr>
          <a:lstStyle/>
          <a:p>
            <a:pPr fontAlgn="base">
              <a:spcBef>
                <a:spcPct val="0"/>
              </a:spcBef>
              <a:spcAft>
                <a:spcPct val="0"/>
              </a:spcAft>
            </a:pPr>
            <a:r>
              <a:rPr lang="en-US" altLang="ja-JP" sz="1600" b="1" dirty="0" smtClean="0">
                <a:solidFill>
                  <a:prstClr val="black"/>
                </a:solidFill>
                <a:latin typeface="Times New Roman" pitchFamily="18" charset="0"/>
              </a:rPr>
              <a:t>iPod nano6</a:t>
            </a:r>
            <a:br>
              <a:rPr lang="en-US" altLang="ja-JP" sz="1600" b="1" dirty="0" smtClean="0">
                <a:solidFill>
                  <a:prstClr val="black"/>
                </a:solidFill>
                <a:latin typeface="Times New Roman" pitchFamily="18" charset="0"/>
              </a:rPr>
            </a:br>
            <a:r>
              <a:rPr lang="en-US" altLang="ja-JP" sz="1200" dirty="0">
                <a:solidFill>
                  <a:prstClr val="black"/>
                </a:solidFill>
                <a:latin typeface="Times New Roman" pitchFamily="18" charset="0"/>
              </a:rPr>
              <a:t>http://gigazine.net/news/20100906_iwatch/</a:t>
            </a:r>
            <a:endParaRPr lang="ja-JP" altLang="en-US" sz="1200" dirty="0">
              <a:solidFill>
                <a:prstClr val="black"/>
              </a:solidFill>
              <a:latin typeface="Times New Roman" pitchFamily="18" charset="0"/>
            </a:endParaRPr>
          </a:p>
        </p:txBody>
      </p:sp>
      <p:pic>
        <p:nvPicPr>
          <p:cNvPr id="10" name="図 9"/>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Lst>
          </a:blip>
          <a:stretch>
            <a:fillRect/>
          </a:stretch>
        </p:blipFill>
        <p:spPr>
          <a:xfrm>
            <a:off x="7788503" y="3141755"/>
            <a:ext cx="885714" cy="896926"/>
          </a:xfrm>
          <a:prstGeom prst="rect">
            <a:avLst/>
          </a:prstGeom>
        </p:spPr>
      </p:pic>
      <p:pic>
        <p:nvPicPr>
          <p:cNvPr id="11" name="図 10"/>
          <p:cNvPicPr>
            <a:picLocks noChangeAspect="1"/>
          </p:cNvPicPr>
          <p:nvPr/>
        </p:nvPicPr>
        <p:blipFill>
          <a:blip r:embed="rId15"/>
          <a:stretch>
            <a:fillRect/>
          </a:stretch>
        </p:blipFill>
        <p:spPr>
          <a:xfrm>
            <a:off x="4236393" y="5457574"/>
            <a:ext cx="1810433" cy="1391693"/>
          </a:xfrm>
          <a:prstGeom prst="rect">
            <a:avLst/>
          </a:prstGeom>
        </p:spPr>
      </p:pic>
      <p:pic>
        <p:nvPicPr>
          <p:cNvPr id="12" name="図 11"/>
          <p:cNvPicPr>
            <a:picLocks noChangeAspect="1"/>
          </p:cNvPicPr>
          <p:nvPr/>
        </p:nvPicPr>
        <p:blipFill>
          <a:blip r:embed="rId16"/>
          <a:stretch>
            <a:fillRect/>
          </a:stretch>
        </p:blipFill>
        <p:spPr>
          <a:xfrm>
            <a:off x="6376189" y="5467487"/>
            <a:ext cx="1754260" cy="1381780"/>
          </a:xfrm>
          <a:prstGeom prst="rect">
            <a:avLst/>
          </a:prstGeom>
        </p:spPr>
      </p:pic>
      <p:sp>
        <p:nvSpPr>
          <p:cNvPr id="6" name="正方形/長方形 5"/>
          <p:cNvSpPr/>
          <p:nvPr/>
        </p:nvSpPr>
        <p:spPr>
          <a:xfrm>
            <a:off x="3240360" y="836712"/>
            <a:ext cx="4572000" cy="1384995"/>
          </a:xfrm>
          <a:prstGeom prst="rect">
            <a:avLst/>
          </a:prstGeom>
        </p:spPr>
        <p:txBody>
          <a:bodyPr>
            <a:spAutoFit/>
          </a:bodyPr>
          <a:lstStyle/>
          <a:p>
            <a:pPr fontAlgn="base">
              <a:spcBef>
                <a:spcPct val="0"/>
              </a:spcBef>
              <a:spcAft>
                <a:spcPct val="0"/>
              </a:spcAft>
            </a:pPr>
            <a:r>
              <a:rPr lang="ja-JP" altLang="en-US" sz="1200" b="1" dirty="0" smtClean="0">
                <a:solidFill>
                  <a:srgbClr val="000000"/>
                </a:solidFill>
                <a:latin typeface="Times New Roman" pitchFamily="18" charset="0"/>
              </a:rPr>
              <a:t>？？？</a:t>
            </a:r>
            <a:endParaRPr lang="en-US" altLang="ja-JP" sz="1200" b="1" dirty="0" smtClean="0">
              <a:solidFill>
                <a:srgbClr val="000000"/>
              </a:solidFill>
              <a:latin typeface="Times New Roman" pitchFamily="18" charset="0"/>
            </a:endParaRPr>
          </a:p>
          <a:p>
            <a:pPr fontAlgn="base">
              <a:spcBef>
                <a:spcPct val="0"/>
              </a:spcBef>
              <a:spcAft>
                <a:spcPct val="0"/>
              </a:spcAft>
            </a:pPr>
            <a:r>
              <a:rPr lang="ja-JP" altLang="en-US" sz="1200" dirty="0" smtClean="0">
                <a:solidFill>
                  <a:srgbClr val="000000"/>
                </a:solidFill>
                <a:latin typeface="Times New Roman" pitchFamily="18" charset="0"/>
              </a:rPr>
              <a:t>・</a:t>
            </a:r>
            <a:r>
              <a:rPr lang="en-US" altLang="ja-JP" sz="1200" dirty="0">
                <a:solidFill>
                  <a:srgbClr val="000000"/>
                </a:solidFill>
                <a:latin typeface="Times New Roman" pitchFamily="18" charset="0"/>
              </a:rPr>
              <a:t>CPU</a:t>
            </a:r>
            <a:r>
              <a:rPr lang="ja-JP" altLang="en-US" sz="1200" dirty="0">
                <a:solidFill>
                  <a:srgbClr val="000000"/>
                </a:solidFill>
                <a:latin typeface="Times New Roman" pitchFamily="18" charset="0"/>
              </a:rPr>
              <a:t>：</a:t>
            </a:r>
            <a:r>
              <a:rPr lang="en-US" altLang="ja-JP" sz="1200" dirty="0">
                <a:solidFill>
                  <a:srgbClr val="000000"/>
                </a:solidFill>
                <a:latin typeface="Times New Roman" pitchFamily="18" charset="0"/>
              </a:rPr>
              <a:t>Samsung </a:t>
            </a:r>
            <a:r>
              <a:rPr lang="en-US" altLang="ja-JP" sz="1200" dirty="0" err="1">
                <a:solidFill>
                  <a:srgbClr val="000000"/>
                </a:solidFill>
                <a:latin typeface="Times New Roman" pitchFamily="18" charset="0"/>
              </a:rPr>
              <a:t>Exynos</a:t>
            </a:r>
            <a:r>
              <a:rPr lang="en-US" altLang="ja-JP" sz="1200" dirty="0">
                <a:solidFill>
                  <a:srgbClr val="000000"/>
                </a:solidFill>
                <a:latin typeface="Times New Roman" pitchFamily="18" charset="0"/>
              </a:rPr>
              <a:t> 4212 </a:t>
            </a:r>
            <a:r>
              <a:rPr lang="ja-JP" altLang="en-US" sz="1200" dirty="0">
                <a:solidFill>
                  <a:srgbClr val="000000"/>
                </a:solidFill>
                <a:latin typeface="Times New Roman" pitchFamily="18" charset="0"/>
              </a:rPr>
              <a:t>デュアルコア </a:t>
            </a:r>
            <a:r>
              <a:rPr lang="en-US" altLang="ja-JP" sz="1200" dirty="0">
                <a:solidFill>
                  <a:srgbClr val="000000"/>
                </a:solidFill>
                <a:latin typeface="Times New Roman" pitchFamily="18" charset="0"/>
              </a:rPr>
              <a:t>1.5GHz</a:t>
            </a:r>
          </a:p>
          <a:p>
            <a:pPr fontAlgn="base">
              <a:spcBef>
                <a:spcPct val="0"/>
              </a:spcBef>
              <a:spcAft>
                <a:spcPct val="0"/>
              </a:spcAft>
            </a:pPr>
            <a:r>
              <a:rPr lang="ja-JP" altLang="en-US" sz="1200" dirty="0">
                <a:solidFill>
                  <a:srgbClr val="000000"/>
                </a:solidFill>
                <a:latin typeface="Times New Roman" pitchFamily="18" charset="0"/>
              </a:rPr>
              <a:t>・</a:t>
            </a:r>
            <a:r>
              <a:rPr lang="en-US" altLang="ja-JP" sz="1200" dirty="0">
                <a:solidFill>
                  <a:srgbClr val="000000"/>
                </a:solidFill>
                <a:latin typeface="Times New Roman" pitchFamily="18" charset="0"/>
              </a:rPr>
              <a:t>GPU</a:t>
            </a:r>
            <a:r>
              <a:rPr lang="ja-JP" altLang="en-US" sz="1200" dirty="0">
                <a:solidFill>
                  <a:srgbClr val="000000"/>
                </a:solidFill>
                <a:latin typeface="Times New Roman" pitchFamily="18" charset="0"/>
              </a:rPr>
              <a:t>：</a:t>
            </a:r>
            <a:r>
              <a:rPr lang="en-US" altLang="ja-JP" sz="1200" dirty="0">
                <a:solidFill>
                  <a:srgbClr val="000000"/>
                </a:solidFill>
                <a:latin typeface="Times New Roman" pitchFamily="18" charset="0"/>
              </a:rPr>
              <a:t>ARM Mali-400 MP4</a:t>
            </a:r>
          </a:p>
          <a:p>
            <a:pPr fontAlgn="base">
              <a:spcBef>
                <a:spcPct val="0"/>
              </a:spcBef>
              <a:spcAft>
                <a:spcPct val="0"/>
              </a:spcAft>
            </a:pPr>
            <a:r>
              <a:rPr lang="ja-JP" altLang="en-US" sz="1200" dirty="0">
                <a:solidFill>
                  <a:srgbClr val="000000"/>
                </a:solidFill>
                <a:latin typeface="Times New Roman" pitchFamily="18" charset="0"/>
              </a:rPr>
              <a:t>・</a:t>
            </a:r>
            <a:r>
              <a:rPr lang="en-US" altLang="ja-JP" sz="1200" dirty="0">
                <a:solidFill>
                  <a:srgbClr val="000000"/>
                </a:solidFill>
                <a:latin typeface="Times New Roman" pitchFamily="18" charset="0"/>
              </a:rPr>
              <a:t>RAM</a:t>
            </a:r>
            <a:r>
              <a:rPr lang="ja-JP" altLang="en-US" sz="1200" dirty="0">
                <a:solidFill>
                  <a:srgbClr val="000000"/>
                </a:solidFill>
                <a:latin typeface="Times New Roman" pitchFamily="18" charset="0"/>
              </a:rPr>
              <a:t>：</a:t>
            </a:r>
            <a:r>
              <a:rPr lang="en-US" altLang="ja-JP" sz="1200" dirty="0">
                <a:solidFill>
                  <a:srgbClr val="000000"/>
                </a:solidFill>
                <a:latin typeface="Times New Roman" pitchFamily="18" charset="0"/>
              </a:rPr>
              <a:t>1GB</a:t>
            </a:r>
          </a:p>
          <a:p>
            <a:pPr fontAlgn="base">
              <a:spcBef>
                <a:spcPct val="0"/>
              </a:spcBef>
              <a:spcAft>
                <a:spcPct val="0"/>
              </a:spcAft>
            </a:pPr>
            <a:r>
              <a:rPr lang="ja-JP" altLang="en-US" sz="1200" dirty="0">
                <a:solidFill>
                  <a:srgbClr val="000000"/>
                </a:solidFill>
                <a:latin typeface="Times New Roman" pitchFamily="18" charset="0"/>
              </a:rPr>
              <a:t>・ディスプレイ：</a:t>
            </a:r>
            <a:r>
              <a:rPr lang="en-US" altLang="ja-JP" sz="1200" dirty="0">
                <a:solidFill>
                  <a:srgbClr val="000000"/>
                </a:solidFill>
                <a:latin typeface="Times New Roman" pitchFamily="18" charset="0"/>
              </a:rPr>
              <a:t>320×320 (3cm×3cm–1.67</a:t>
            </a:r>
            <a:r>
              <a:rPr lang="ja-JP" altLang="en-US" sz="1200" dirty="0">
                <a:solidFill>
                  <a:srgbClr val="000000"/>
                </a:solidFill>
                <a:latin typeface="Times New Roman" pitchFamily="18" charset="0"/>
              </a:rPr>
              <a:t>インチ</a:t>
            </a:r>
            <a:r>
              <a:rPr lang="en-US" altLang="ja-JP" sz="1200" dirty="0">
                <a:solidFill>
                  <a:srgbClr val="000000"/>
                </a:solidFill>
                <a:latin typeface="Times New Roman" pitchFamily="18" charset="0"/>
              </a:rPr>
              <a:t>) AMOLED</a:t>
            </a:r>
          </a:p>
          <a:p>
            <a:pPr fontAlgn="base">
              <a:spcBef>
                <a:spcPct val="0"/>
              </a:spcBef>
              <a:spcAft>
                <a:spcPct val="0"/>
              </a:spcAft>
            </a:pPr>
            <a:r>
              <a:rPr lang="ja-JP" altLang="en-US" sz="1200" dirty="0">
                <a:solidFill>
                  <a:srgbClr val="000000"/>
                </a:solidFill>
                <a:latin typeface="Times New Roman" pitchFamily="18" charset="0"/>
              </a:rPr>
              <a:t>・カメラ：</a:t>
            </a:r>
            <a:r>
              <a:rPr lang="en-US" altLang="ja-JP" sz="1200" dirty="0">
                <a:solidFill>
                  <a:srgbClr val="000000"/>
                </a:solidFill>
                <a:latin typeface="Times New Roman" pitchFamily="18" charset="0"/>
              </a:rPr>
              <a:t>200</a:t>
            </a:r>
            <a:r>
              <a:rPr lang="ja-JP" altLang="en-US" sz="1200" dirty="0">
                <a:solidFill>
                  <a:srgbClr val="000000"/>
                </a:solidFill>
                <a:latin typeface="Times New Roman" pitchFamily="18" charset="0"/>
              </a:rPr>
              <a:t>万画素</a:t>
            </a:r>
          </a:p>
          <a:p>
            <a:pPr fontAlgn="base">
              <a:spcBef>
                <a:spcPct val="0"/>
              </a:spcBef>
              <a:spcAft>
                <a:spcPct val="0"/>
              </a:spcAft>
            </a:pPr>
            <a:r>
              <a:rPr lang="ja-JP" altLang="en-US" sz="1200" dirty="0">
                <a:solidFill>
                  <a:srgbClr val="000000"/>
                </a:solidFill>
                <a:latin typeface="Times New Roman" pitchFamily="18" charset="0"/>
              </a:rPr>
              <a:t>・接続：</a:t>
            </a:r>
            <a:r>
              <a:rPr lang="en-US" altLang="ja-JP" sz="1200" dirty="0">
                <a:solidFill>
                  <a:srgbClr val="000000"/>
                </a:solidFill>
                <a:latin typeface="Times New Roman" pitchFamily="18" charset="0"/>
              </a:rPr>
              <a:t>Bluetooth</a:t>
            </a:r>
            <a:r>
              <a:rPr lang="ja-JP" altLang="en-US" sz="1200" dirty="0" err="1">
                <a:solidFill>
                  <a:srgbClr val="000000"/>
                </a:solidFill>
                <a:latin typeface="Times New Roman" pitchFamily="18" charset="0"/>
              </a:rPr>
              <a:t>、</a:t>
            </a:r>
            <a:r>
              <a:rPr lang="ja-JP" altLang="en-US" sz="1200" dirty="0">
                <a:solidFill>
                  <a:srgbClr val="000000"/>
                </a:solidFill>
                <a:latin typeface="Times New Roman" pitchFamily="18" charset="0"/>
              </a:rPr>
              <a:t> </a:t>
            </a:r>
            <a:r>
              <a:rPr lang="en-US" altLang="ja-JP" sz="1200" dirty="0">
                <a:solidFill>
                  <a:srgbClr val="000000"/>
                </a:solidFill>
                <a:latin typeface="Times New Roman" pitchFamily="18" charset="0"/>
              </a:rPr>
              <a:t>NFC </a:t>
            </a:r>
            <a:endParaRPr lang="ja-JP" altLang="en-US" sz="1200" dirty="0">
              <a:solidFill>
                <a:srgbClr val="000000"/>
              </a:solidFill>
              <a:latin typeface="Times New Roman" pitchFamily="18" charset="0"/>
            </a:endParaRPr>
          </a:p>
        </p:txBody>
      </p:sp>
      <p:sp>
        <p:nvSpPr>
          <p:cNvPr id="33" name="テキスト ボックス 32"/>
          <p:cNvSpPr txBox="1"/>
          <p:nvPr/>
        </p:nvSpPr>
        <p:spPr>
          <a:xfrm>
            <a:off x="25059" y="1412776"/>
            <a:ext cx="2899255" cy="1138773"/>
          </a:xfrm>
          <a:prstGeom prst="rect">
            <a:avLst/>
          </a:prstGeom>
          <a:noFill/>
        </p:spPr>
        <p:txBody>
          <a:bodyPr wrap="none" rtlCol="0">
            <a:spAutoFit/>
          </a:bodyPr>
          <a:lstStyle/>
          <a:p>
            <a:pPr fontAlgn="base">
              <a:spcBef>
                <a:spcPct val="0"/>
              </a:spcBef>
              <a:spcAft>
                <a:spcPct val="0"/>
              </a:spcAft>
            </a:pPr>
            <a:r>
              <a:rPr lang="en-US" altLang="ja-JP" sz="1600" dirty="0" smtClean="0">
                <a:solidFill>
                  <a:prstClr val="black"/>
                </a:solidFill>
                <a:latin typeface="Times New Roman" pitchFamily="18" charset="0"/>
              </a:rPr>
              <a:t>2013/8/28 </a:t>
            </a:r>
            <a:r>
              <a:rPr lang="en-US" altLang="ja-JP" sz="1600" dirty="0" err="1" smtClean="0">
                <a:solidFill>
                  <a:prstClr val="black"/>
                </a:solidFill>
                <a:latin typeface="Times New Roman" pitchFamily="18" charset="0"/>
              </a:rPr>
              <a:t>ITpro</a:t>
            </a:r>
            <a:r>
              <a:rPr lang="en-US" altLang="ja-JP" sz="1600" dirty="0" smtClean="0">
                <a:solidFill>
                  <a:prstClr val="black"/>
                </a:solidFill>
                <a:latin typeface="Times New Roman" pitchFamily="18" charset="0"/>
              </a:rPr>
              <a:t> </a:t>
            </a:r>
            <a:br>
              <a:rPr lang="en-US" altLang="ja-JP" sz="1600" dirty="0" smtClean="0">
                <a:solidFill>
                  <a:prstClr val="black"/>
                </a:solidFill>
                <a:latin typeface="Times New Roman" pitchFamily="18" charset="0"/>
              </a:rPr>
            </a:br>
            <a:r>
              <a:rPr lang="en-US" altLang="ja-JP" sz="1000" dirty="0" smtClean="0">
                <a:solidFill>
                  <a:prstClr val="black"/>
                </a:solidFill>
                <a:latin typeface="Times New Roman" pitchFamily="18" charset="0"/>
              </a:rPr>
              <a:t>http</a:t>
            </a:r>
            <a:r>
              <a:rPr lang="en-US" altLang="ja-JP" sz="1000" dirty="0">
                <a:solidFill>
                  <a:prstClr val="black"/>
                </a:solidFill>
                <a:latin typeface="Times New Roman" pitchFamily="18" charset="0"/>
              </a:rPr>
              <a:t>://itpro.nikkeibp.co.jp/article/NEWS/20130828</a:t>
            </a:r>
            <a:r>
              <a:rPr lang="en-US" altLang="ja-JP" sz="1000" dirty="0" smtClean="0">
                <a:solidFill>
                  <a:prstClr val="black"/>
                </a:solidFill>
                <a:latin typeface="Times New Roman" pitchFamily="18" charset="0"/>
              </a:rPr>
              <a:t>/</a:t>
            </a:r>
          </a:p>
          <a:p>
            <a:pPr fontAlgn="base">
              <a:spcBef>
                <a:spcPct val="0"/>
              </a:spcBef>
              <a:spcAft>
                <a:spcPct val="0"/>
              </a:spcAft>
            </a:pPr>
            <a:r>
              <a:rPr lang="en-US" altLang="ja-JP" sz="1000" dirty="0" smtClean="0">
                <a:solidFill>
                  <a:prstClr val="black"/>
                </a:solidFill>
                <a:latin typeface="Times New Roman" pitchFamily="18" charset="0"/>
              </a:rPr>
              <a:t>500582</a:t>
            </a:r>
            <a:r>
              <a:rPr lang="en-US" altLang="ja-JP" sz="1000" dirty="0">
                <a:solidFill>
                  <a:prstClr val="black"/>
                </a:solidFill>
                <a:latin typeface="Times New Roman" pitchFamily="18" charset="0"/>
              </a:rPr>
              <a:t>/?</a:t>
            </a:r>
            <a:r>
              <a:rPr lang="en-US" altLang="ja-JP" sz="1000" dirty="0" err="1" smtClean="0">
                <a:solidFill>
                  <a:prstClr val="black"/>
                </a:solidFill>
                <a:latin typeface="Times New Roman" pitchFamily="18" charset="0"/>
              </a:rPr>
              <a:t>bpnet</a:t>
            </a:r>
            <a:endParaRPr lang="en-US" altLang="ja-JP" sz="1000" dirty="0" smtClean="0">
              <a:solidFill>
                <a:prstClr val="black"/>
              </a:solidFill>
              <a:latin typeface="Times New Roman" pitchFamily="18" charset="0"/>
            </a:endParaRPr>
          </a:p>
          <a:p>
            <a:pPr fontAlgn="base">
              <a:spcBef>
                <a:spcPct val="0"/>
              </a:spcBef>
              <a:spcAft>
                <a:spcPct val="0"/>
              </a:spcAft>
            </a:pPr>
            <a:r>
              <a:rPr lang="ja-JP" altLang="en-US" sz="1600" dirty="0" smtClean="0">
                <a:solidFill>
                  <a:prstClr val="black"/>
                </a:solidFill>
                <a:latin typeface="Times New Roman" pitchFamily="18" charset="0"/>
              </a:rPr>
              <a:t>「フレキシブルは使わない」</a:t>
            </a:r>
            <a:r>
              <a:rPr lang="en-US" altLang="ja-JP" sz="1600" dirty="0" smtClean="0">
                <a:solidFill>
                  <a:prstClr val="black"/>
                </a:solidFill>
                <a:latin typeface="Times New Roman" pitchFamily="18" charset="0"/>
              </a:rPr>
              <a:t/>
            </a:r>
            <a:br>
              <a:rPr lang="en-US" altLang="ja-JP" sz="1600" dirty="0" smtClean="0">
                <a:solidFill>
                  <a:prstClr val="black"/>
                </a:solidFill>
                <a:latin typeface="Times New Roman" pitchFamily="18" charset="0"/>
              </a:rPr>
            </a:br>
            <a:r>
              <a:rPr lang="en-US" altLang="ja-JP" sz="1600" dirty="0" smtClean="0">
                <a:solidFill>
                  <a:prstClr val="black"/>
                </a:solidFill>
                <a:latin typeface="Times New Roman" pitchFamily="18" charset="0"/>
              </a:rPr>
              <a:t>Samsung</a:t>
            </a:r>
            <a:r>
              <a:rPr lang="ja-JP" altLang="en-US" sz="1600" dirty="0" smtClean="0">
                <a:solidFill>
                  <a:prstClr val="black"/>
                </a:solidFill>
                <a:latin typeface="Times New Roman" pitchFamily="18" charset="0"/>
              </a:rPr>
              <a:t>副社長</a:t>
            </a:r>
            <a:r>
              <a:rPr lang="en-US" altLang="ja-JP" sz="1600" dirty="0" smtClean="0">
                <a:solidFill>
                  <a:prstClr val="black"/>
                </a:solidFill>
                <a:latin typeface="Times New Roman" pitchFamily="18" charset="0"/>
              </a:rPr>
              <a:t>Lee</a:t>
            </a:r>
            <a:r>
              <a:rPr lang="ja-JP" altLang="en-US" sz="1600" dirty="0" smtClean="0">
                <a:solidFill>
                  <a:prstClr val="black"/>
                </a:solidFill>
                <a:latin typeface="Times New Roman" pitchFamily="18" charset="0"/>
              </a:rPr>
              <a:t> </a:t>
            </a:r>
            <a:r>
              <a:rPr lang="en-US" altLang="ja-JP" sz="1600" dirty="0" smtClean="0">
                <a:solidFill>
                  <a:prstClr val="black"/>
                </a:solidFill>
                <a:latin typeface="Times New Roman" pitchFamily="18" charset="0"/>
              </a:rPr>
              <a:t>Yong-</a:t>
            </a:r>
            <a:r>
              <a:rPr lang="en-US" altLang="ja-JP" sz="1600" dirty="0" err="1" smtClean="0">
                <a:solidFill>
                  <a:prstClr val="black"/>
                </a:solidFill>
                <a:latin typeface="Times New Roman" pitchFamily="18" charset="0"/>
              </a:rPr>
              <a:t>hee</a:t>
            </a:r>
            <a:r>
              <a:rPr lang="ja-JP" altLang="en-US" sz="1600" dirty="0" smtClean="0">
                <a:solidFill>
                  <a:prstClr val="black"/>
                </a:solidFill>
                <a:latin typeface="Times New Roman" pitchFamily="18" charset="0"/>
              </a:rPr>
              <a:t>談</a:t>
            </a:r>
            <a:endParaRPr lang="ja-JP" altLang="en-US" sz="1600" dirty="0">
              <a:solidFill>
                <a:prstClr val="black"/>
              </a:solidFill>
              <a:latin typeface="Times New Roman" pitchFamily="18" charset="0"/>
            </a:endParaRPr>
          </a:p>
        </p:txBody>
      </p:sp>
      <p:sp>
        <p:nvSpPr>
          <p:cNvPr id="16" name="正方形/長方形 15"/>
          <p:cNvSpPr/>
          <p:nvPr/>
        </p:nvSpPr>
        <p:spPr>
          <a:xfrm>
            <a:off x="4772733" y="4936999"/>
            <a:ext cx="4495328" cy="707886"/>
          </a:xfrm>
          <a:prstGeom prst="rect">
            <a:avLst/>
          </a:prstGeom>
        </p:spPr>
        <p:txBody>
          <a:bodyPr wrap="square">
            <a:spAutoFit/>
          </a:bodyPr>
          <a:lstStyle/>
          <a:p>
            <a:pPr fontAlgn="base">
              <a:spcBef>
                <a:spcPct val="0"/>
              </a:spcBef>
              <a:spcAft>
                <a:spcPct val="0"/>
              </a:spcAft>
            </a:pPr>
            <a:r>
              <a:rPr lang="en-US" altLang="ja-JP" sz="1600" b="1" dirty="0" smtClean="0">
                <a:solidFill>
                  <a:prstClr val="black"/>
                </a:solidFill>
                <a:latin typeface="Times New Roman" pitchFamily="18" charset="0"/>
              </a:rPr>
              <a:t>Google Glass              </a:t>
            </a:r>
            <a:r>
              <a:rPr lang="en-US" altLang="ja-JP" sz="1600" b="1" dirty="0" err="1" smtClean="0">
                <a:solidFill>
                  <a:prstClr val="black"/>
                </a:solidFill>
                <a:latin typeface="Times New Roman" pitchFamily="18" charset="0"/>
              </a:rPr>
              <a:t>iWatch</a:t>
            </a:r>
            <a:r>
              <a:rPr lang="en-US" altLang="ja-JP" sz="1600" b="1" dirty="0" smtClean="0">
                <a:solidFill>
                  <a:prstClr val="black"/>
                </a:solidFill>
                <a:latin typeface="Times New Roman" pitchFamily="18" charset="0"/>
              </a:rPr>
              <a:t>?</a:t>
            </a:r>
            <a:br>
              <a:rPr lang="en-US" altLang="ja-JP" sz="1600" b="1" dirty="0" smtClean="0">
                <a:solidFill>
                  <a:prstClr val="black"/>
                </a:solidFill>
                <a:latin typeface="Times New Roman" pitchFamily="18" charset="0"/>
              </a:rPr>
            </a:br>
            <a:r>
              <a:rPr lang="en-US" altLang="ja-JP" sz="1200" dirty="0">
                <a:solidFill>
                  <a:prstClr val="black"/>
                </a:solidFill>
                <a:latin typeface="Times New Roman" pitchFamily="18" charset="0"/>
              </a:rPr>
              <a:t>http://</a:t>
            </a:r>
            <a:r>
              <a:rPr lang="en-US" altLang="ja-JP" sz="1200" dirty="0" smtClean="0">
                <a:solidFill>
                  <a:prstClr val="black"/>
                </a:solidFill>
                <a:latin typeface="Times New Roman" pitchFamily="18" charset="0"/>
              </a:rPr>
              <a:t>japan.cnet.com/image/l/storage/35035916/storage/2013/08/12/</a:t>
            </a:r>
            <a:br>
              <a:rPr lang="en-US" altLang="ja-JP" sz="1200" dirty="0" smtClean="0">
                <a:solidFill>
                  <a:prstClr val="black"/>
                </a:solidFill>
                <a:latin typeface="Times New Roman" pitchFamily="18" charset="0"/>
              </a:rPr>
            </a:br>
            <a:r>
              <a:rPr lang="en-US" altLang="ja-JP" sz="1200" dirty="0" smtClean="0">
                <a:solidFill>
                  <a:prstClr val="black"/>
                </a:solidFill>
                <a:latin typeface="Times New Roman" pitchFamily="18" charset="0"/>
              </a:rPr>
              <a:t>65afdfc51f02fb65287635e648ed6c73/130812_docchi_02.jpg</a:t>
            </a:r>
            <a:endParaRPr lang="ja-JP" altLang="en-US" sz="1200" dirty="0">
              <a:solidFill>
                <a:prstClr val="black"/>
              </a:solidFill>
              <a:latin typeface="Times New Roman" pitchFamily="18" charset="0"/>
            </a:endParaRPr>
          </a:p>
        </p:txBody>
      </p:sp>
    </p:spTree>
    <p:extLst>
      <p:ext uri="{BB962C8B-B14F-4D97-AF65-F5344CB8AC3E}">
        <p14:creationId xmlns:p14="http://schemas.microsoft.com/office/powerpoint/2010/main" val="2004714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144000" cy="1077218"/>
          </a:xfrm>
          <a:prstGeom prst="rect">
            <a:avLst/>
          </a:prstGeom>
        </p:spPr>
        <p:txBody>
          <a:bodyPr wrap="square">
            <a:spAutoFit/>
          </a:bodyPr>
          <a:lstStyle/>
          <a:p>
            <a:pPr algn="ctr" fontAlgn="base">
              <a:spcBef>
                <a:spcPct val="0"/>
              </a:spcBef>
              <a:spcAft>
                <a:spcPct val="0"/>
              </a:spcAft>
            </a:pPr>
            <a:r>
              <a:rPr lang="ja-JP" altLang="en-US" sz="3200" b="1" dirty="0">
                <a:solidFill>
                  <a:srgbClr val="0000FF"/>
                </a:solidFill>
                <a:latin typeface="Times New Roman" pitchFamily="18" charset="0"/>
              </a:rPr>
              <a:t>サムスン電子、スマートウォッチ「ギャラクシー・ギア」を正式発表 </a:t>
            </a:r>
          </a:p>
        </p:txBody>
      </p:sp>
      <p:sp>
        <p:nvSpPr>
          <p:cNvPr id="4" name="正方形/長方形 3"/>
          <p:cNvSpPr/>
          <p:nvPr/>
        </p:nvSpPr>
        <p:spPr>
          <a:xfrm>
            <a:off x="321250" y="721126"/>
            <a:ext cx="8312282" cy="584775"/>
          </a:xfrm>
          <a:prstGeom prst="rect">
            <a:avLst/>
          </a:prstGeom>
        </p:spPr>
        <p:txBody>
          <a:bodyPr wrap="square">
            <a:spAutoFit/>
          </a:bodyPr>
          <a:lstStyle/>
          <a:p>
            <a:pPr fontAlgn="base">
              <a:spcBef>
                <a:spcPct val="0"/>
              </a:spcBef>
              <a:spcAft>
                <a:spcPct val="0"/>
              </a:spcAft>
            </a:pPr>
            <a:r>
              <a:rPr lang="en-US" altLang="ja-JP" sz="1600" dirty="0" smtClean="0">
                <a:solidFill>
                  <a:prstClr val="black"/>
                </a:solidFill>
                <a:latin typeface="Times New Roman" pitchFamily="18" charset="0"/>
              </a:rPr>
              <a:t>2013/9/5 The Wall Street </a:t>
            </a:r>
            <a:r>
              <a:rPr lang="en-US" altLang="ja-JP" sz="1600" dirty="0">
                <a:solidFill>
                  <a:prstClr val="black"/>
                </a:solidFill>
                <a:latin typeface="Times New Roman" pitchFamily="18" charset="0"/>
              </a:rPr>
              <a:t>Journal http://</a:t>
            </a:r>
            <a:r>
              <a:rPr lang="en-US" altLang="ja-JP" sz="1600" dirty="0" smtClean="0">
                <a:solidFill>
                  <a:prstClr val="black"/>
                </a:solidFill>
                <a:latin typeface="Times New Roman" pitchFamily="18" charset="0"/>
              </a:rPr>
              <a:t>jp.wsj.com/article/SB10001424127887323438704579055281769005174.html</a:t>
            </a: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331" y="1457325"/>
            <a:ext cx="3725669" cy="2486025"/>
          </a:xfrm>
          <a:prstGeom prst="rect">
            <a:avLst/>
          </a:prstGeom>
        </p:spPr>
      </p:pic>
      <p:sp>
        <p:nvSpPr>
          <p:cNvPr id="14" name="正方形/長方形 13"/>
          <p:cNvSpPr/>
          <p:nvPr/>
        </p:nvSpPr>
        <p:spPr>
          <a:xfrm>
            <a:off x="162911" y="1640314"/>
            <a:ext cx="4572000" cy="52445126"/>
          </a:xfrm>
          <a:prstGeom prst="rect">
            <a:avLst/>
          </a:prstGeom>
        </p:spPr>
        <p:txBody>
          <a:bodyPr>
            <a:spAutoFit/>
          </a:bodyPr>
          <a:lstStyle/>
          <a:p>
            <a:r>
              <a:rPr lang="en-US" altLang="ja-JP" dirty="0">
                <a:solidFill>
                  <a:prstClr val="black"/>
                </a:solidFill>
              </a:rPr>
              <a:t>【</a:t>
            </a:r>
            <a:r>
              <a:rPr lang="ja-JP" altLang="en-US" dirty="0">
                <a:solidFill>
                  <a:prstClr val="black"/>
                </a:solidFill>
              </a:rPr>
              <a:t>ソウル</a:t>
            </a:r>
            <a:r>
              <a:rPr lang="en-US" altLang="ja-JP" dirty="0">
                <a:solidFill>
                  <a:prstClr val="black"/>
                </a:solidFill>
              </a:rPr>
              <a:t>】</a:t>
            </a:r>
            <a:r>
              <a:rPr lang="ja-JP" altLang="en-US" dirty="0">
                <a:solidFill>
                  <a:prstClr val="black"/>
                </a:solidFill>
              </a:rPr>
              <a:t>韓国のサムスン電子 </a:t>
            </a:r>
            <a:r>
              <a:rPr lang="en-US" altLang="ja-JP" dirty="0">
                <a:solidFill>
                  <a:prstClr val="black"/>
                </a:solidFill>
              </a:rPr>
              <a:t>005930.SE +0.22%</a:t>
            </a:r>
            <a:r>
              <a:rPr lang="ja-JP" altLang="en-US" dirty="0">
                <a:solidFill>
                  <a:prstClr val="black"/>
                </a:solidFill>
              </a:rPr>
              <a:t>は</a:t>
            </a:r>
            <a:r>
              <a:rPr lang="en-US" altLang="ja-JP" dirty="0">
                <a:solidFill>
                  <a:prstClr val="black"/>
                </a:solidFill>
              </a:rPr>
              <a:t>4</a:t>
            </a:r>
            <a:r>
              <a:rPr lang="ja-JP" altLang="en-US" dirty="0">
                <a:solidFill>
                  <a:prstClr val="black"/>
                </a:solidFill>
              </a:rPr>
              <a:t>日、ベルリンで</a:t>
            </a:r>
            <a:r>
              <a:rPr lang="en-US" altLang="ja-JP" dirty="0">
                <a:solidFill>
                  <a:prstClr val="black"/>
                </a:solidFill>
              </a:rPr>
              <a:t>6</a:t>
            </a:r>
            <a:r>
              <a:rPr lang="ja-JP" altLang="en-US" dirty="0">
                <a:solidFill>
                  <a:prstClr val="black"/>
                </a:solidFill>
              </a:rPr>
              <a:t>日から正式開幕するエレクトロニクスショー「</a:t>
            </a:r>
            <a:r>
              <a:rPr lang="en-US" altLang="ja-JP" dirty="0">
                <a:solidFill>
                  <a:prstClr val="black"/>
                </a:solidFill>
              </a:rPr>
              <a:t>IFA</a:t>
            </a:r>
            <a:r>
              <a:rPr lang="ja-JP" altLang="en-US" dirty="0">
                <a:solidFill>
                  <a:prstClr val="black"/>
                </a:solidFill>
              </a:rPr>
              <a:t>」に先立つ記者会見で、期待の高まっているスマートウォッチを発表した。いわゆる「身に着けられる」端末を巡る争いの新たな領域が切って開かれた。サムスンは昨年、米アップル</a:t>
            </a:r>
            <a:r>
              <a:rPr lang="en-US" altLang="ja-JP" dirty="0">
                <a:solidFill>
                  <a:prstClr val="black"/>
                </a:solidFill>
              </a:rPr>
              <a:t>(</a:t>
            </a:r>
            <a:r>
              <a:rPr lang="en-US" altLang="ja-JP" dirty="0" err="1">
                <a:solidFill>
                  <a:prstClr val="black"/>
                </a:solidFill>
              </a:rPr>
              <a:t>Nasdaq:AAPL</a:t>
            </a:r>
            <a:r>
              <a:rPr lang="en-US" altLang="ja-JP" dirty="0">
                <a:solidFill>
                  <a:prstClr val="black"/>
                </a:solidFill>
              </a:rPr>
              <a:t>)</a:t>
            </a:r>
            <a:r>
              <a:rPr lang="ja-JP" altLang="en-US" dirty="0">
                <a:solidFill>
                  <a:prstClr val="black"/>
                </a:solidFill>
              </a:rPr>
              <a:t>を追い越し、世界最大のスマートフォンメーカーとなった。</a:t>
            </a:r>
          </a:p>
          <a:p>
            <a:endParaRPr lang="ja-JP" altLang="en-US" dirty="0">
              <a:solidFill>
                <a:prstClr val="black"/>
              </a:solidFill>
            </a:endParaRPr>
          </a:p>
          <a:p>
            <a:r>
              <a:rPr lang="ja-JP" altLang="en-US" dirty="0">
                <a:solidFill>
                  <a:prstClr val="black"/>
                </a:solidFill>
              </a:rPr>
              <a:t>　サムスンは競争の激しい高級携帯端末市場で、同社が革新者というよりも追随者だとするアップル支持者からの長期的な批判をかわそうと試みている。特に、スマートウォッチ「ギャラクシー・ギア」の発表は、アップルが今後発表すると予想されるスマートウォッチに先駆けて発表されたことになる。ギャラクシー・ギアは今月中にも発売される見込み。</a:t>
            </a:r>
          </a:p>
          <a:p>
            <a:endParaRPr lang="ja-JP" altLang="en-US" dirty="0">
              <a:solidFill>
                <a:prstClr val="black"/>
              </a:solidFill>
            </a:endParaRPr>
          </a:p>
          <a:p>
            <a:endParaRPr lang="ja-JP" altLang="en-US" dirty="0">
              <a:solidFill>
                <a:prstClr val="black"/>
              </a:solidFill>
            </a:endParaRPr>
          </a:p>
          <a:p>
            <a:r>
              <a:rPr lang="ja-JP" altLang="en-US" dirty="0">
                <a:solidFill>
                  <a:prstClr val="black"/>
                </a:solidFill>
              </a:rPr>
              <a:t>　サムスンによるギャラクシー・ギアの発表は、さらなる特許訴訟を回避するために競合他社よりも早く新製品を発表する積極姿勢を強調している。アップルは</a:t>
            </a:r>
            <a:r>
              <a:rPr lang="en-US" altLang="ja-JP" dirty="0">
                <a:solidFill>
                  <a:prstClr val="black"/>
                </a:solidFill>
              </a:rPr>
              <a:t>2011</a:t>
            </a:r>
            <a:r>
              <a:rPr lang="ja-JP" altLang="en-US" dirty="0">
                <a:solidFill>
                  <a:prstClr val="black"/>
                </a:solidFill>
              </a:rPr>
              <a:t>年に、サムスンがアップルのスマホ「</a:t>
            </a:r>
            <a:r>
              <a:rPr lang="en-US" altLang="ja-JP" dirty="0">
                <a:solidFill>
                  <a:prstClr val="black"/>
                </a:solidFill>
              </a:rPr>
              <a:t>iPhone</a:t>
            </a:r>
            <a:r>
              <a:rPr lang="ja-JP" altLang="en-US" dirty="0">
                <a:solidFill>
                  <a:prstClr val="black"/>
                </a:solidFill>
              </a:rPr>
              <a:t>（アイフォーン）」とタブレット型端末「</a:t>
            </a:r>
            <a:r>
              <a:rPr lang="en-US" altLang="ja-JP" dirty="0">
                <a:solidFill>
                  <a:prstClr val="black"/>
                </a:solidFill>
              </a:rPr>
              <a:t>iPad</a:t>
            </a:r>
            <a:r>
              <a:rPr lang="ja-JP" altLang="en-US" dirty="0">
                <a:solidFill>
                  <a:prstClr val="black"/>
                </a:solidFill>
              </a:rPr>
              <a:t>（アイパッド）」のデザインや手触りをまねたと主張した。それ以来、両社は世界的に、法廷で特許侵害問題を巡って激しい戦いを繰り広げている。</a:t>
            </a:r>
          </a:p>
          <a:p>
            <a:endParaRPr lang="ja-JP" altLang="en-US" dirty="0">
              <a:solidFill>
                <a:prstClr val="black"/>
              </a:solidFill>
            </a:endParaRPr>
          </a:p>
          <a:p>
            <a:endParaRPr lang="ja-JP" altLang="en-US" dirty="0">
              <a:solidFill>
                <a:prstClr val="black"/>
              </a:solidFill>
            </a:endParaRPr>
          </a:p>
          <a:p>
            <a:endParaRPr lang="ja-JP" altLang="en-US" dirty="0">
              <a:solidFill>
                <a:prstClr val="black"/>
              </a:solidFill>
            </a:endParaRPr>
          </a:p>
          <a:p>
            <a:r>
              <a:rPr lang="ja-JP" altLang="en-US" dirty="0">
                <a:solidFill>
                  <a:prstClr val="black"/>
                </a:solidFill>
              </a:rPr>
              <a:t>関連記事</a:t>
            </a:r>
          </a:p>
          <a:p>
            <a:endParaRPr lang="ja-JP" altLang="en-US" dirty="0">
              <a:solidFill>
                <a:prstClr val="black"/>
              </a:solidFill>
            </a:endParaRPr>
          </a:p>
          <a:p>
            <a:r>
              <a:rPr lang="ja-JP" altLang="en-US" dirty="0">
                <a:solidFill>
                  <a:prstClr val="black"/>
                </a:solidFill>
              </a:rPr>
              <a:t>サムスンがスマートウォッチ発表へ、期待と同時に疑問も </a:t>
            </a:r>
          </a:p>
          <a:p>
            <a:r>
              <a:rPr lang="ja-JP" altLang="en-US" dirty="0">
                <a:solidFill>
                  <a:prstClr val="black"/>
                </a:solidFill>
              </a:rPr>
              <a:t>サムスン、スマートウォッチを</a:t>
            </a:r>
            <a:r>
              <a:rPr lang="en-US" altLang="ja-JP" dirty="0">
                <a:solidFill>
                  <a:prstClr val="black"/>
                </a:solidFill>
              </a:rPr>
              <a:t>9</a:t>
            </a:r>
            <a:r>
              <a:rPr lang="ja-JP" altLang="en-US" dirty="0">
                <a:solidFill>
                  <a:prstClr val="black"/>
                </a:solidFill>
              </a:rPr>
              <a:t>月</a:t>
            </a:r>
            <a:r>
              <a:rPr lang="en-US" altLang="ja-JP" dirty="0">
                <a:solidFill>
                  <a:prstClr val="black"/>
                </a:solidFill>
              </a:rPr>
              <a:t>4</a:t>
            </a:r>
            <a:r>
              <a:rPr lang="ja-JP" altLang="en-US" dirty="0">
                <a:solidFill>
                  <a:prstClr val="black"/>
                </a:solidFill>
              </a:rPr>
              <a:t>日に発表＝関係者 </a:t>
            </a:r>
          </a:p>
          <a:p>
            <a:r>
              <a:rPr lang="ja-JP" altLang="en-US" dirty="0">
                <a:solidFill>
                  <a:prstClr val="black"/>
                </a:solidFill>
              </a:rPr>
              <a:t>サムスンがアップルから模倣すべきこと </a:t>
            </a:r>
          </a:p>
          <a:p>
            <a:r>
              <a:rPr lang="en-US" altLang="ja-JP" dirty="0">
                <a:solidFill>
                  <a:prstClr val="black"/>
                </a:solidFill>
              </a:rPr>
              <a:t>.</a:t>
            </a:r>
          </a:p>
          <a:p>
            <a:r>
              <a:rPr lang="ja-JP" altLang="en-US" dirty="0">
                <a:solidFill>
                  <a:prstClr val="black"/>
                </a:solidFill>
              </a:rPr>
              <a:t>　サムスンのギャラクシー・ギアは単独の端末としては販売されない。サムスンが同じく</a:t>
            </a:r>
            <a:r>
              <a:rPr lang="en-US" altLang="ja-JP" dirty="0">
                <a:solidFill>
                  <a:prstClr val="black"/>
                </a:solidFill>
              </a:rPr>
              <a:t>4</a:t>
            </a:r>
            <a:r>
              <a:rPr lang="ja-JP" altLang="en-US" dirty="0">
                <a:solidFill>
                  <a:prstClr val="black"/>
                </a:solidFill>
              </a:rPr>
              <a:t>日に発表した最新スマホ・タブレット型端末「ギャラクシー・ノート</a:t>
            </a:r>
            <a:r>
              <a:rPr lang="en-US" altLang="ja-JP" dirty="0">
                <a:solidFill>
                  <a:prstClr val="black"/>
                </a:solidFill>
              </a:rPr>
              <a:t>3</a:t>
            </a:r>
            <a:r>
              <a:rPr lang="ja-JP" altLang="en-US" dirty="0">
                <a:solidFill>
                  <a:prstClr val="black"/>
                </a:solidFill>
              </a:rPr>
              <a:t>」の付属端末として売り出される。一方、競合他社も身に着けられる端末の開発に取り組んでいる。ソニーはグーグルの基本ソフト（</a:t>
            </a:r>
            <a:r>
              <a:rPr lang="en-US" altLang="ja-JP" dirty="0">
                <a:solidFill>
                  <a:prstClr val="black"/>
                </a:solidFill>
              </a:rPr>
              <a:t>OS</a:t>
            </a:r>
            <a:r>
              <a:rPr lang="ja-JP" altLang="en-US" dirty="0">
                <a:solidFill>
                  <a:prstClr val="black"/>
                </a:solidFill>
              </a:rPr>
              <a:t>）「アンドロイド」を搭載するスマートウォッチを</a:t>
            </a:r>
            <a:r>
              <a:rPr lang="en-US" altLang="ja-JP" dirty="0">
                <a:solidFill>
                  <a:prstClr val="black"/>
                </a:solidFill>
              </a:rPr>
              <a:t>6</a:t>
            </a:r>
            <a:r>
              <a:rPr lang="ja-JP" altLang="en-US" dirty="0">
                <a:solidFill>
                  <a:prstClr val="black"/>
                </a:solidFill>
              </a:rPr>
              <a:t>月に発表した。</a:t>
            </a:r>
          </a:p>
          <a:p>
            <a:endParaRPr lang="ja-JP" altLang="en-US" dirty="0">
              <a:solidFill>
                <a:prstClr val="black"/>
              </a:solidFill>
            </a:endParaRPr>
          </a:p>
          <a:p>
            <a:endParaRPr lang="ja-JP" altLang="en-US" dirty="0">
              <a:solidFill>
                <a:prstClr val="black"/>
              </a:solidFill>
            </a:endParaRPr>
          </a:p>
          <a:p>
            <a:r>
              <a:rPr lang="ja-JP" altLang="en-US" dirty="0">
                <a:solidFill>
                  <a:prstClr val="black"/>
                </a:solidFill>
              </a:rPr>
              <a:t>　サムスンのスマートウォッチの比較的限られた機能や小さな長方形のスクリーンは、機能満載のウォッチと手首の形に合わせて曲がるディスプレイを期待していた人々にはがっかりされるだろう。</a:t>
            </a:r>
          </a:p>
          <a:p>
            <a:endParaRPr lang="ja-JP" altLang="en-US" dirty="0">
              <a:solidFill>
                <a:prstClr val="black"/>
              </a:solidFill>
            </a:endParaRPr>
          </a:p>
          <a:p>
            <a:r>
              <a:rPr lang="ja-JP" altLang="en-US" dirty="0">
                <a:solidFill>
                  <a:prstClr val="black"/>
                </a:solidFill>
              </a:rPr>
              <a:t>　しかし、サムスン電子モバイルコミュニケーション部門の申宗均（シン・ジョンギュン）社長は、ギャラクシー・ギアを新たな「トレンド設定端末」と表現した。さらに同社長は、かつてはニッチ市場の高級品だったスマホが主流商品にのし上がったのと同じように、スマートウォッチが日常生活で不可欠なものとなる道を開くものだとの見方を示した。</a:t>
            </a:r>
          </a:p>
          <a:p>
            <a:endParaRPr lang="ja-JP" altLang="en-US" dirty="0">
              <a:solidFill>
                <a:prstClr val="black"/>
              </a:solidFill>
            </a:endParaRPr>
          </a:p>
          <a:p>
            <a:endParaRPr lang="ja-JP" altLang="en-US" dirty="0">
              <a:solidFill>
                <a:prstClr val="black"/>
              </a:solidFill>
            </a:endParaRPr>
          </a:p>
          <a:p>
            <a:r>
              <a:rPr lang="ja-JP" altLang="en-US" dirty="0">
                <a:solidFill>
                  <a:prstClr val="black"/>
                </a:solidFill>
              </a:rPr>
              <a:t>　ただ、少なくとも当初は、ギャラクシー・ギアは単独ではなく、ギャラクシー・ノート</a:t>
            </a:r>
            <a:r>
              <a:rPr lang="en-US" altLang="ja-JP" dirty="0">
                <a:solidFill>
                  <a:prstClr val="black"/>
                </a:solidFill>
              </a:rPr>
              <a:t>3</a:t>
            </a:r>
            <a:r>
              <a:rPr lang="ja-JP" altLang="en-US" dirty="0">
                <a:solidFill>
                  <a:prstClr val="black"/>
                </a:solidFill>
              </a:rPr>
              <a:t>と併せて使用することが意図されているため、販売が抑えられる公算が大きい。</a:t>
            </a:r>
          </a:p>
          <a:p>
            <a:endParaRPr lang="ja-JP" altLang="en-US" dirty="0">
              <a:solidFill>
                <a:prstClr val="black"/>
              </a:solidFill>
            </a:endParaRPr>
          </a:p>
          <a:p>
            <a:endParaRPr lang="ja-JP" altLang="en-US" dirty="0">
              <a:solidFill>
                <a:prstClr val="black"/>
              </a:solidFill>
            </a:endParaRPr>
          </a:p>
          <a:p>
            <a:endParaRPr lang="ja-JP" altLang="en-US" dirty="0">
              <a:solidFill>
                <a:prstClr val="black"/>
              </a:solidFill>
            </a:endParaRPr>
          </a:p>
          <a:p>
            <a:r>
              <a:rPr lang="ja-JP" altLang="en-US" dirty="0">
                <a:solidFill>
                  <a:prstClr val="black"/>
                </a:solidFill>
              </a:rPr>
              <a:t>　両方の端末を購入するユーザーは、スマートウォッチでメッセージを読んだり、天気を確認したり、写真を撮ったりすることが可能だ。このスマートウォッチはアンドロイドを搭載し、スマホに同期できる。</a:t>
            </a:r>
          </a:p>
          <a:p>
            <a:endParaRPr lang="ja-JP" altLang="en-US" dirty="0">
              <a:solidFill>
                <a:prstClr val="black"/>
              </a:solidFill>
            </a:endParaRPr>
          </a:p>
          <a:p>
            <a:r>
              <a:rPr lang="ja-JP" altLang="en-US" dirty="0">
                <a:solidFill>
                  <a:prstClr val="black"/>
                </a:solidFill>
              </a:rPr>
              <a:t>　同端末には</a:t>
            </a:r>
            <a:r>
              <a:rPr lang="en-US" altLang="ja-JP" dirty="0">
                <a:solidFill>
                  <a:prstClr val="black"/>
                </a:solidFill>
              </a:rPr>
              <a:t>60</a:t>
            </a:r>
            <a:r>
              <a:rPr lang="ja-JP" altLang="en-US" dirty="0">
                <a:solidFill>
                  <a:prstClr val="black"/>
                </a:solidFill>
              </a:rPr>
              <a:t>以上のアプリがあらかじめ搭載されている。こうしたアプリには歩数計や、アップルの「</a:t>
            </a:r>
            <a:r>
              <a:rPr lang="en-US" altLang="ja-JP" dirty="0" err="1">
                <a:solidFill>
                  <a:prstClr val="black"/>
                </a:solidFill>
              </a:rPr>
              <a:t>Siri</a:t>
            </a:r>
            <a:r>
              <a:rPr lang="ja-JP" altLang="en-US" dirty="0">
                <a:solidFill>
                  <a:prstClr val="black"/>
                </a:solidFill>
              </a:rPr>
              <a:t>」によく似た音声認識アプリ「</a:t>
            </a:r>
            <a:r>
              <a:rPr lang="en-US" altLang="ja-JP" dirty="0">
                <a:solidFill>
                  <a:prstClr val="black"/>
                </a:solidFill>
              </a:rPr>
              <a:t>S Voice</a:t>
            </a:r>
            <a:r>
              <a:rPr lang="ja-JP" altLang="en-US" dirty="0">
                <a:solidFill>
                  <a:prstClr val="black"/>
                </a:solidFill>
              </a:rPr>
              <a:t>」も含まれる。</a:t>
            </a:r>
          </a:p>
          <a:p>
            <a:endParaRPr lang="ja-JP" altLang="en-US" dirty="0">
              <a:solidFill>
                <a:prstClr val="black"/>
              </a:solidFill>
            </a:endParaRPr>
          </a:p>
          <a:p>
            <a:endParaRPr lang="ja-JP" altLang="en-US" dirty="0">
              <a:solidFill>
                <a:prstClr val="black"/>
              </a:solidFill>
            </a:endParaRPr>
          </a:p>
          <a:p>
            <a:r>
              <a:rPr lang="ja-JP" altLang="en-US" dirty="0">
                <a:solidFill>
                  <a:prstClr val="black"/>
                </a:solidFill>
              </a:rPr>
              <a:t>　しかし、これは電子メールを作成したり、音楽をダウンロードしたりといった複雑な作業をこなすための端末ではない。また、個別の充電器が必要な上、今のところ、サムスンの旗艦スマホ「ギャラクシー </a:t>
            </a:r>
            <a:r>
              <a:rPr lang="en-US" altLang="ja-JP" dirty="0">
                <a:solidFill>
                  <a:prstClr val="black"/>
                </a:solidFill>
              </a:rPr>
              <a:t>S4</a:t>
            </a:r>
            <a:r>
              <a:rPr lang="ja-JP" altLang="en-US" dirty="0">
                <a:solidFill>
                  <a:prstClr val="black"/>
                </a:solidFill>
              </a:rPr>
              <a:t>」との互換性もない。ただ、サムスンはこの点については開発を進めていると明らかにしている。</a:t>
            </a:r>
          </a:p>
          <a:p>
            <a:endParaRPr lang="ja-JP" altLang="en-US" dirty="0">
              <a:solidFill>
                <a:prstClr val="black"/>
              </a:solidFill>
            </a:endParaRPr>
          </a:p>
          <a:p>
            <a:endParaRPr lang="ja-JP" altLang="en-US" dirty="0">
              <a:solidFill>
                <a:prstClr val="black"/>
              </a:solidFill>
            </a:endParaRPr>
          </a:p>
          <a:p>
            <a:r>
              <a:rPr lang="ja-JP" altLang="en-US" dirty="0">
                <a:solidFill>
                  <a:prstClr val="black"/>
                </a:solidFill>
              </a:rPr>
              <a:t>　サムスンは同端末が市場でどのように評価されるかについては慎重姿勢を保っており、当初はギャラクシー・ギアを若くハイテクに通じた新端末に飛びつくタイプのユーザー向けのニッチ商品とみていることを明らかにしている。</a:t>
            </a:r>
          </a:p>
          <a:p>
            <a:endParaRPr lang="ja-JP" altLang="en-US" dirty="0">
              <a:solidFill>
                <a:prstClr val="black"/>
              </a:solidFill>
            </a:endParaRPr>
          </a:p>
          <a:p>
            <a:endParaRPr lang="ja-JP" altLang="en-US" dirty="0">
              <a:solidFill>
                <a:prstClr val="black"/>
              </a:solidFill>
            </a:endParaRPr>
          </a:p>
          <a:p>
            <a:r>
              <a:rPr lang="ja-JP" altLang="en-US" dirty="0">
                <a:solidFill>
                  <a:prstClr val="black"/>
                </a:solidFill>
              </a:rPr>
              <a:t>　申社長は、ギャラクシー・ノート</a:t>
            </a:r>
            <a:r>
              <a:rPr lang="en-US" altLang="ja-JP" dirty="0">
                <a:solidFill>
                  <a:prstClr val="black"/>
                </a:solidFill>
              </a:rPr>
              <a:t>3</a:t>
            </a:r>
            <a:r>
              <a:rPr lang="ja-JP" altLang="en-US" dirty="0">
                <a:solidFill>
                  <a:prstClr val="black"/>
                </a:solidFill>
              </a:rPr>
              <a:t>の</a:t>
            </a:r>
            <a:r>
              <a:rPr lang="en-US" altLang="ja-JP" dirty="0">
                <a:solidFill>
                  <a:prstClr val="black"/>
                </a:solidFill>
              </a:rPr>
              <a:t>10</a:t>
            </a:r>
            <a:r>
              <a:rPr lang="ja-JP" altLang="en-US" dirty="0">
                <a:solidFill>
                  <a:prstClr val="black"/>
                </a:solidFill>
              </a:rPr>
              <a:t>端末当たり約</a:t>
            </a:r>
            <a:r>
              <a:rPr lang="en-US" altLang="ja-JP" dirty="0">
                <a:solidFill>
                  <a:prstClr val="black"/>
                </a:solidFill>
              </a:rPr>
              <a:t>2</a:t>
            </a:r>
            <a:r>
              <a:rPr lang="ja-JP" altLang="en-US" dirty="0" err="1">
                <a:solidFill>
                  <a:prstClr val="black"/>
                </a:solidFill>
              </a:rPr>
              <a:t>、</a:t>
            </a:r>
            <a:r>
              <a:rPr lang="en-US" altLang="ja-JP" dirty="0">
                <a:solidFill>
                  <a:prstClr val="black"/>
                </a:solidFill>
              </a:rPr>
              <a:t>3</a:t>
            </a:r>
            <a:r>
              <a:rPr lang="ja-JP" altLang="en-US" dirty="0">
                <a:solidFill>
                  <a:prstClr val="black"/>
                </a:solidFill>
              </a:rPr>
              <a:t>台のギャラクシー・ギア販売を目安として示した。その上で、これは正式な販売目標ではないと注意を促した。</a:t>
            </a:r>
          </a:p>
          <a:p>
            <a:endParaRPr lang="ja-JP" altLang="en-US" dirty="0">
              <a:solidFill>
                <a:prstClr val="black"/>
              </a:solidFill>
            </a:endParaRPr>
          </a:p>
          <a:p>
            <a:endParaRPr lang="ja-JP" altLang="en-US" dirty="0">
              <a:solidFill>
                <a:prstClr val="black"/>
              </a:solidFill>
            </a:endParaRPr>
          </a:p>
          <a:p>
            <a:r>
              <a:rPr lang="ja-JP" altLang="en-US" dirty="0">
                <a:solidFill>
                  <a:prstClr val="black"/>
                </a:solidFill>
              </a:rPr>
              <a:t>　業界ウォッチャーの一部も、ギャラクシー・ギアについてそれほど楽観していない。調査会社ストラテジー・アナリティクスのエグゼクティブ・ディレクター、ニール・マウストン氏は、スマートウォッチのメー カー各社が「今日はまだ、消費者や企業が実際に何を欲しがっているかを見極めようとする実験的段階であることは明らかだ」との見方を示した。</a:t>
            </a:r>
          </a:p>
          <a:p>
            <a:endParaRPr lang="ja-JP" altLang="en-US" dirty="0">
              <a:solidFill>
                <a:prstClr val="black"/>
              </a:solidFill>
            </a:endParaRPr>
          </a:p>
          <a:p>
            <a:endParaRPr lang="ja-JP" altLang="en-US" dirty="0">
              <a:solidFill>
                <a:prstClr val="black"/>
              </a:solidFill>
            </a:endParaRPr>
          </a:p>
          <a:p>
            <a:r>
              <a:rPr lang="ja-JP" altLang="en-US" dirty="0">
                <a:solidFill>
                  <a:prstClr val="black"/>
                </a:solidFill>
              </a:rPr>
              <a:t>　マウストン氏は「今年、サムスンをはじめとするメーカーが発表するスマートウォッチの第</a:t>
            </a:r>
            <a:r>
              <a:rPr lang="en-US" altLang="ja-JP" dirty="0">
                <a:solidFill>
                  <a:prstClr val="black"/>
                </a:solidFill>
              </a:rPr>
              <a:t>1</a:t>
            </a:r>
            <a:r>
              <a:rPr lang="ja-JP" altLang="en-US" dirty="0">
                <a:solidFill>
                  <a:prstClr val="black"/>
                </a:solidFill>
              </a:rPr>
              <a:t>世代の世界的な販売は、当面は少数にとどまる公算が大きい」と語り、</a:t>
            </a:r>
            <a:r>
              <a:rPr lang="en-US" altLang="ja-JP" dirty="0">
                <a:solidFill>
                  <a:prstClr val="black"/>
                </a:solidFill>
              </a:rPr>
              <a:t>13</a:t>
            </a:r>
            <a:r>
              <a:rPr lang="ja-JP" altLang="en-US" dirty="0">
                <a:solidFill>
                  <a:prstClr val="black"/>
                </a:solidFill>
              </a:rPr>
              <a:t>年のスマートウォッチの世界の出荷台数は</a:t>
            </a:r>
            <a:r>
              <a:rPr lang="en-US" altLang="ja-JP" dirty="0">
                <a:solidFill>
                  <a:prstClr val="black"/>
                </a:solidFill>
              </a:rPr>
              <a:t>120</a:t>
            </a:r>
            <a:r>
              <a:rPr lang="ja-JP" altLang="en-US" dirty="0">
                <a:solidFill>
                  <a:prstClr val="black"/>
                </a:solidFill>
              </a:rPr>
              <a:t>万台、</a:t>
            </a:r>
            <a:r>
              <a:rPr lang="en-US" altLang="ja-JP" dirty="0">
                <a:solidFill>
                  <a:prstClr val="black"/>
                </a:solidFill>
              </a:rPr>
              <a:t>14</a:t>
            </a:r>
            <a:r>
              <a:rPr lang="ja-JP" altLang="en-US" dirty="0">
                <a:solidFill>
                  <a:prstClr val="black"/>
                </a:solidFill>
              </a:rPr>
              <a:t>年には</a:t>
            </a:r>
            <a:r>
              <a:rPr lang="en-US" altLang="ja-JP" dirty="0">
                <a:solidFill>
                  <a:prstClr val="black"/>
                </a:solidFill>
              </a:rPr>
              <a:t>700</a:t>
            </a:r>
            <a:r>
              <a:rPr lang="ja-JP" altLang="en-US" dirty="0">
                <a:solidFill>
                  <a:prstClr val="black"/>
                </a:solidFill>
              </a:rPr>
              <a:t>万台に増加するとの予想を示した。</a:t>
            </a:r>
          </a:p>
          <a:p>
            <a:endParaRPr lang="ja-JP" altLang="en-US" dirty="0">
              <a:solidFill>
                <a:prstClr val="black"/>
              </a:solidFill>
            </a:endParaRPr>
          </a:p>
          <a:p>
            <a:endParaRPr lang="ja-JP" altLang="en-US" dirty="0">
              <a:solidFill>
                <a:prstClr val="black"/>
              </a:solidFill>
            </a:endParaRPr>
          </a:p>
          <a:p>
            <a:r>
              <a:rPr lang="ja-JP" altLang="en-US" dirty="0">
                <a:solidFill>
                  <a:prstClr val="black"/>
                </a:solidFill>
              </a:rPr>
              <a:t>　ギャラクシー・ギアはサムスンの最初のスマートウォッチだが、同社は</a:t>
            </a:r>
            <a:r>
              <a:rPr lang="en-US" altLang="ja-JP" dirty="0">
                <a:solidFill>
                  <a:prstClr val="black"/>
                </a:solidFill>
              </a:rPr>
              <a:t>1999</a:t>
            </a:r>
            <a:r>
              <a:rPr lang="ja-JP" altLang="en-US" dirty="0">
                <a:solidFill>
                  <a:prstClr val="black"/>
                </a:solidFill>
              </a:rPr>
              <a:t>年にウォッチフォン「</a:t>
            </a:r>
            <a:r>
              <a:rPr lang="en-US" altLang="ja-JP" dirty="0">
                <a:solidFill>
                  <a:prstClr val="black"/>
                </a:solidFill>
              </a:rPr>
              <a:t>SPH-WP10</a:t>
            </a:r>
            <a:r>
              <a:rPr lang="ja-JP" altLang="en-US" dirty="0">
                <a:solidFill>
                  <a:prstClr val="black"/>
                </a:solidFill>
              </a:rPr>
              <a:t>」を発売した。ただ、この製品の成功は限られていた。サムスンは、ギャラクシー・ギアは携帯電話とデジタルウォッチの機能を統合する世界で初の端末だと主張している。</a:t>
            </a:r>
          </a:p>
          <a:p>
            <a:endParaRPr lang="ja-JP" altLang="en-US" dirty="0">
              <a:solidFill>
                <a:prstClr val="black"/>
              </a:solidFill>
            </a:endParaRPr>
          </a:p>
          <a:p>
            <a:endParaRPr lang="ja-JP" altLang="en-US" dirty="0">
              <a:solidFill>
                <a:prstClr val="black"/>
              </a:solidFill>
            </a:endParaRPr>
          </a:p>
          <a:p>
            <a:r>
              <a:rPr lang="ja-JP" altLang="en-US" dirty="0">
                <a:solidFill>
                  <a:prstClr val="black"/>
                </a:solidFill>
              </a:rPr>
              <a:t>　もっと最近ではサムスンは</a:t>
            </a:r>
            <a:r>
              <a:rPr lang="en-US" altLang="ja-JP" dirty="0">
                <a:solidFill>
                  <a:prstClr val="black"/>
                </a:solidFill>
              </a:rPr>
              <a:t>2009</a:t>
            </a:r>
            <a:r>
              <a:rPr lang="ja-JP" altLang="en-US" dirty="0">
                <a:solidFill>
                  <a:prstClr val="black"/>
                </a:solidFill>
              </a:rPr>
              <a:t>年に、</a:t>
            </a:r>
            <a:r>
              <a:rPr lang="en-US" altLang="ja-JP" dirty="0">
                <a:solidFill>
                  <a:prstClr val="black"/>
                </a:solidFill>
              </a:rPr>
              <a:t>1.8</a:t>
            </a:r>
            <a:r>
              <a:rPr lang="ja-JP" altLang="en-US" dirty="0">
                <a:solidFill>
                  <a:prstClr val="black"/>
                </a:solidFill>
              </a:rPr>
              <a:t>インチのタッチスクリーンを備えるウォッチフォンを発売した。しかし、欧州の消費者をターゲットとしたこの端末は</a:t>
            </a:r>
            <a:r>
              <a:rPr lang="en-US" altLang="ja-JP" dirty="0">
                <a:solidFill>
                  <a:prstClr val="black"/>
                </a:solidFill>
              </a:rPr>
              <a:t>450</a:t>
            </a:r>
            <a:r>
              <a:rPr lang="ja-JP" altLang="en-US" dirty="0">
                <a:solidFill>
                  <a:prstClr val="black"/>
                </a:solidFill>
              </a:rPr>
              <a:t>ユーロ（約</a:t>
            </a:r>
            <a:r>
              <a:rPr lang="en-US" altLang="ja-JP" dirty="0">
                <a:solidFill>
                  <a:prstClr val="black"/>
                </a:solidFill>
              </a:rPr>
              <a:t>5</a:t>
            </a:r>
            <a:r>
              <a:rPr lang="ja-JP" altLang="en-US" dirty="0">
                <a:solidFill>
                  <a:prstClr val="black"/>
                </a:solidFill>
              </a:rPr>
              <a:t>万</a:t>
            </a:r>
            <a:r>
              <a:rPr lang="en-US" altLang="ja-JP" dirty="0">
                <a:solidFill>
                  <a:prstClr val="black"/>
                </a:solidFill>
              </a:rPr>
              <a:t>9000</a:t>
            </a:r>
            <a:r>
              <a:rPr lang="ja-JP" altLang="en-US" dirty="0">
                <a:solidFill>
                  <a:prstClr val="black"/>
                </a:solidFill>
              </a:rPr>
              <a:t>円）と高額のせいもあり、販売が振るわなかった。ギャラクシー・ギアの販売単価は</a:t>
            </a:r>
            <a:r>
              <a:rPr lang="en-US" altLang="ja-JP" dirty="0">
                <a:solidFill>
                  <a:prstClr val="black"/>
                </a:solidFill>
              </a:rPr>
              <a:t>299</a:t>
            </a:r>
            <a:r>
              <a:rPr lang="ja-JP" altLang="en-US" dirty="0">
                <a:solidFill>
                  <a:prstClr val="black"/>
                </a:solidFill>
              </a:rPr>
              <a:t>ドル（約</a:t>
            </a:r>
            <a:r>
              <a:rPr lang="en-US" altLang="ja-JP" dirty="0">
                <a:solidFill>
                  <a:prstClr val="black"/>
                </a:solidFill>
              </a:rPr>
              <a:t>3</a:t>
            </a:r>
            <a:r>
              <a:rPr lang="ja-JP" altLang="en-US" dirty="0">
                <a:solidFill>
                  <a:prstClr val="black"/>
                </a:solidFill>
              </a:rPr>
              <a:t>万円）になる見通し。</a:t>
            </a:r>
          </a:p>
          <a:p>
            <a:endParaRPr lang="ja-JP" altLang="en-US" dirty="0">
              <a:solidFill>
                <a:prstClr val="black"/>
              </a:solidFill>
            </a:endParaRPr>
          </a:p>
          <a:p>
            <a:endParaRPr lang="ja-JP" altLang="en-US" dirty="0">
              <a:solidFill>
                <a:prstClr val="black"/>
              </a:solidFill>
            </a:endParaRPr>
          </a:p>
          <a:p>
            <a:r>
              <a:rPr lang="ja-JP" altLang="en-US" dirty="0">
                <a:solidFill>
                  <a:prstClr val="black"/>
                </a:solidFill>
              </a:rPr>
              <a:t>　スマートウォッチを巡る大騒動にもかかわらず、サムスンの先行きは、スマホとタブレット型端末のハイブリッドとも言えるギャラクシー・ノート</a:t>
            </a:r>
            <a:r>
              <a:rPr lang="en-US" altLang="ja-JP" dirty="0">
                <a:solidFill>
                  <a:prstClr val="black"/>
                </a:solidFill>
              </a:rPr>
              <a:t>3</a:t>
            </a:r>
            <a:r>
              <a:rPr lang="ja-JP" altLang="en-US" dirty="0">
                <a:solidFill>
                  <a:prstClr val="black"/>
                </a:solidFill>
              </a:rPr>
              <a:t>を消費者がどれだけ早い段階で受け入れるかにかかっている。</a:t>
            </a:r>
            <a:r>
              <a:rPr lang="en-US" altLang="ja-JP" dirty="0">
                <a:solidFill>
                  <a:prstClr val="black"/>
                </a:solidFill>
              </a:rPr>
              <a:t>Note</a:t>
            </a:r>
            <a:r>
              <a:rPr lang="ja-JP" altLang="en-US" dirty="0">
                <a:solidFill>
                  <a:prstClr val="black"/>
                </a:solidFill>
              </a:rPr>
              <a:t>の新バージョンである同端末は、異なるサイズの複数の製品を発売するサムスンの戦略が引き続き有効かどうかを試すことになる。調査会社</a:t>
            </a:r>
            <a:r>
              <a:rPr lang="en-US" altLang="ja-JP" dirty="0">
                <a:solidFill>
                  <a:prstClr val="black"/>
                </a:solidFill>
              </a:rPr>
              <a:t>IDC</a:t>
            </a:r>
            <a:r>
              <a:rPr lang="ja-JP" altLang="en-US" dirty="0">
                <a:solidFill>
                  <a:prstClr val="black"/>
                </a:solidFill>
              </a:rPr>
              <a:t>のデータによると、</a:t>
            </a:r>
            <a:r>
              <a:rPr lang="en-US" altLang="ja-JP" dirty="0">
                <a:solidFill>
                  <a:prstClr val="black"/>
                </a:solidFill>
              </a:rPr>
              <a:t>4‐6</a:t>
            </a:r>
            <a:r>
              <a:rPr lang="ja-JP" altLang="en-US" dirty="0">
                <a:solidFill>
                  <a:prstClr val="black"/>
                </a:solidFill>
              </a:rPr>
              <a:t>月期のサムスンのスマホ市場シェアは</a:t>
            </a:r>
            <a:r>
              <a:rPr lang="en-US" altLang="ja-JP" dirty="0">
                <a:solidFill>
                  <a:prstClr val="black"/>
                </a:solidFill>
              </a:rPr>
              <a:t>30.4</a:t>
            </a:r>
            <a:r>
              <a:rPr lang="ja-JP" altLang="en-US" dirty="0">
                <a:solidFill>
                  <a:prstClr val="black"/>
                </a:solidFill>
              </a:rPr>
              <a:t>％と、アップルの</a:t>
            </a:r>
            <a:r>
              <a:rPr lang="en-US" altLang="ja-JP" dirty="0">
                <a:solidFill>
                  <a:prstClr val="black"/>
                </a:solidFill>
              </a:rPr>
              <a:t>13.1</a:t>
            </a:r>
            <a:r>
              <a:rPr lang="ja-JP" altLang="en-US" dirty="0">
                <a:solidFill>
                  <a:prstClr val="black"/>
                </a:solidFill>
              </a:rPr>
              <a:t>％を上回った。しかし、競合他社と同様、サムスンも携帯事業が鈍化している。</a:t>
            </a:r>
            <a:r>
              <a:rPr lang="en-US" altLang="ja-JP" dirty="0">
                <a:solidFill>
                  <a:prstClr val="black"/>
                </a:solidFill>
              </a:rPr>
              <a:t>4‐6</a:t>
            </a:r>
            <a:r>
              <a:rPr lang="ja-JP" altLang="en-US" dirty="0">
                <a:solidFill>
                  <a:prstClr val="black"/>
                </a:solidFill>
              </a:rPr>
              <a:t>月期の過去最高利益にもかかわらず、販促コスト高で利益率が圧縮されていることがその背景にある。サムスンは、派手な商品発表イベントの費用など、販促活動に年間で数十億ドルを費やしている。ベルリンでの</a:t>
            </a:r>
            <a:r>
              <a:rPr lang="en-US" altLang="ja-JP" dirty="0">
                <a:solidFill>
                  <a:prstClr val="black"/>
                </a:solidFill>
              </a:rPr>
              <a:t>IFA</a:t>
            </a:r>
            <a:r>
              <a:rPr lang="ja-JP" altLang="en-US" dirty="0">
                <a:solidFill>
                  <a:prstClr val="black"/>
                </a:solidFill>
              </a:rPr>
              <a:t>も、サムスンが</a:t>
            </a:r>
            <a:r>
              <a:rPr lang="en-US" altLang="ja-JP" dirty="0">
                <a:solidFill>
                  <a:prstClr val="black"/>
                </a:solidFill>
              </a:rPr>
              <a:t>3</a:t>
            </a:r>
            <a:r>
              <a:rPr lang="ja-JP" altLang="en-US" dirty="0">
                <a:solidFill>
                  <a:prstClr val="black"/>
                </a:solidFill>
              </a:rPr>
              <a:t>月にニューヨークのラジオシティ・ミュージックホールでギャラクシー</a:t>
            </a:r>
            <a:r>
              <a:rPr lang="en-US" altLang="ja-JP" dirty="0">
                <a:solidFill>
                  <a:prstClr val="black"/>
                </a:solidFill>
              </a:rPr>
              <a:t>4S</a:t>
            </a:r>
            <a:r>
              <a:rPr lang="ja-JP" altLang="en-US" dirty="0">
                <a:solidFill>
                  <a:prstClr val="black"/>
                </a:solidFill>
              </a:rPr>
              <a:t>を発表した時と同じくらいの過剰なまでの宣伝が繰り広げられた。</a:t>
            </a:r>
          </a:p>
          <a:p>
            <a:endParaRPr lang="ja-JP" altLang="en-US" dirty="0">
              <a:solidFill>
                <a:prstClr val="black"/>
              </a:solidFill>
            </a:endParaRPr>
          </a:p>
          <a:p>
            <a:endParaRPr lang="ja-JP" altLang="en-US" dirty="0">
              <a:solidFill>
                <a:prstClr val="black"/>
              </a:solidFill>
            </a:endParaRPr>
          </a:p>
          <a:p>
            <a:r>
              <a:rPr lang="ja-JP" altLang="en-US" dirty="0">
                <a:solidFill>
                  <a:prstClr val="black"/>
                </a:solidFill>
              </a:rPr>
              <a:t>　サムスンによると、ギャラクシー・ノート</a:t>
            </a:r>
            <a:r>
              <a:rPr lang="en-US" altLang="ja-JP" dirty="0">
                <a:solidFill>
                  <a:prstClr val="black"/>
                </a:solidFill>
              </a:rPr>
              <a:t>3</a:t>
            </a:r>
            <a:r>
              <a:rPr lang="ja-JP" altLang="en-US" dirty="0">
                <a:solidFill>
                  <a:prstClr val="black"/>
                </a:solidFill>
              </a:rPr>
              <a:t>は先行機種と比較して若干サイズが大きく、並行作業に一層向いていて、ユーザーは一度に複数のフレームを開くことが可能だ。また、「</a:t>
            </a:r>
            <a:r>
              <a:rPr lang="en-US" altLang="ja-JP" dirty="0">
                <a:solidFill>
                  <a:prstClr val="black"/>
                </a:solidFill>
              </a:rPr>
              <a:t>S Pen</a:t>
            </a:r>
            <a:r>
              <a:rPr lang="ja-JP" altLang="en-US" dirty="0">
                <a:solidFill>
                  <a:prstClr val="black"/>
                </a:solidFill>
              </a:rPr>
              <a:t>」と呼ばれるこの端末のタッチペンが一段と重要な役割を果たすようになっていて、タッチペンに頼りたがらないユーザーのこれまでの抵抗が試される格好だ。</a:t>
            </a:r>
          </a:p>
          <a:p>
            <a:endParaRPr lang="ja-JP" altLang="en-US" dirty="0">
              <a:solidFill>
                <a:prstClr val="black"/>
              </a:solidFill>
            </a:endParaRPr>
          </a:p>
          <a:p>
            <a:endParaRPr lang="ja-JP" altLang="en-US" dirty="0">
              <a:solidFill>
                <a:prstClr val="black"/>
              </a:solidFill>
            </a:endParaRPr>
          </a:p>
          <a:p>
            <a:r>
              <a:rPr lang="ja-JP" altLang="en-US" dirty="0">
                <a:solidFill>
                  <a:prstClr val="black"/>
                </a:solidFill>
              </a:rPr>
              <a:t>　アップルは</a:t>
            </a:r>
            <a:r>
              <a:rPr lang="en-US" altLang="ja-JP" dirty="0">
                <a:solidFill>
                  <a:prstClr val="black"/>
                </a:solidFill>
              </a:rPr>
              <a:t>1990</a:t>
            </a:r>
            <a:r>
              <a:rPr lang="ja-JP" altLang="en-US" dirty="0">
                <a:solidFill>
                  <a:prstClr val="black"/>
                </a:solidFill>
              </a:rPr>
              <a:t>年代の携帯情報端末（</a:t>
            </a:r>
            <a:r>
              <a:rPr lang="en-US" altLang="ja-JP" dirty="0">
                <a:solidFill>
                  <a:prstClr val="black"/>
                </a:solidFill>
              </a:rPr>
              <a:t>PDA</a:t>
            </a:r>
            <a:r>
              <a:rPr lang="ja-JP" altLang="en-US" dirty="0">
                <a:solidFill>
                  <a:prstClr val="black"/>
                </a:solidFill>
              </a:rPr>
              <a:t>）「</a:t>
            </a:r>
            <a:r>
              <a:rPr lang="en-US" altLang="ja-JP" dirty="0">
                <a:solidFill>
                  <a:prstClr val="black"/>
                </a:solidFill>
              </a:rPr>
              <a:t>Newton</a:t>
            </a:r>
            <a:r>
              <a:rPr lang="ja-JP" altLang="en-US" dirty="0">
                <a:solidFill>
                  <a:prstClr val="black"/>
                </a:solidFill>
              </a:rPr>
              <a:t>（ニュートン）」でタッチペンを採用していたが、アップル創業者の故スティーブ・ジョブズ氏は</a:t>
            </a:r>
            <a:r>
              <a:rPr lang="en-US" altLang="ja-JP" dirty="0">
                <a:solidFill>
                  <a:prstClr val="black"/>
                </a:solidFill>
              </a:rPr>
              <a:t>2007</a:t>
            </a:r>
            <a:r>
              <a:rPr lang="ja-JP" altLang="en-US" dirty="0">
                <a:solidFill>
                  <a:prstClr val="black"/>
                </a:solidFill>
              </a:rPr>
              <a:t>年にタッチペンを阻止したことは有名だ。ジョブズ氏は</a:t>
            </a:r>
            <a:r>
              <a:rPr lang="en-US" altLang="ja-JP" dirty="0">
                <a:solidFill>
                  <a:prstClr val="black"/>
                </a:solidFill>
              </a:rPr>
              <a:t>10</a:t>
            </a:r>
            <a:r>
              <a:rPr lang="ja-JP" altLang="en-US" dirty="0">
                <a:solidFill>
                  <a:prstClr val="black"/>
                </a:solidFill>
              </a:rPr>
              <a:t>年に他社の端末について「タッチペンを見る時には、失敗作だ」と述べていた。</a:t>
            </a:r>
          </a:p>
          <a:p>
            <a:endParaRPr lang="ja-JP" altLang="en-US" dirty="0">
              <a:solidFill>
                <a:prstClr val="black"/>
              </a:solidFill>
            </a:endParaRPr>
          </a:p>
          <a:p>
            <a:endParaRPr lang="ja-JP" altLang="en-US" dirty="0">
              <a:solidFill>
                <a:prstClr val="black"/>
              </a:solidFill>
            </a:endParaRPr>
          </a:p>
          <a:p>
            <a:r>
              <a:rPr lang="ja-JP" altLang="en-US" dirty="0">
                <a:solidFill>
                  <a:prstClr val="black"/>
                </a:solidFill>
              </a:rPr>
              <a:t>　サムスンの申社長はギャラクシー・ノート</a:t>
            </a:r>
            <a:r>
              <a:rPr lang="en-US" altLang="ja-JP" dirty="0">
                <a:solidFill>
                  <a:prstClr val="black"/>
                </a:solidFill>
              </a:rPr>
              <a:t>3</a:t>
            </a:r>
            <a:r>
              <a:rPr lang="ja-JP" altLang="en-US" dirty="0">
                <a:solidFill>
                  <a:prstClr val="black"/>
                </a:solidFill>
              </a:rPr>
              <a:t>の発表前に、「私たちは</a:t>
            </a:r>
            <a:r>
              <a:rPr lang="en-US" altLang="ja-JP" dirty="0">
                <a:solidFill>
                  <a:prstClr val="black"/>
                </a:solidFill>
              </a:rPr>
              <a:t>S Pen</a:t>
            </a:r>
            <a:r>
              <a:rPr lang="ja-JP" altLang="en-US">
                <a:solidFill>
                  <a:prstClr val="black"/>
                </a:solidFill>
              </a:rPr>
              <a:t>を単に書くためのツールではなく、新たなコミュニケーションドライバーとみている」と語った。</a:t>
            </a:r>
            <a:endParaRPr lang="ja-JP" altLang="en-US" dirty="0">
              <a:solidFill>
                <a:prstClr val="black"/>
              </a:solidFill>
            </a:endParaRPr>
          </a:p>
        </p:txBody>
      </p:sp>
    </p:spTree>
    <p:extLst>
      <p:ext uri="{BB962C8B-B14F-4D97-AF65-F5344CB8AC3E}">
        <p14:creationId xmlns:p14="http://schemas.microsoft.com/office/powerpoint/2010/main" val="2710659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0" y="0"/>
            <a:ext cx="9144000" cy="6858000"/>
          </a:xfrm>
          <a:prstGeom prst="rect">
            <a:avLst/>
          </a:prstGeom>
          <a:gradFill rotWithShape="0">
            <a:gsLst>
              <a:gs pos="0">
                <a:srgbClr val="DDFFDD"/>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z="2400" b="1" dirty="0" smtClean="0">
              <a:solidFill>
                <a:srgbClr val="0000FF"/>
              </a:solidFill>
              <a:latin typeface="Times New Roman" pitchFamily="18" charset="0"/>
              <a:ea typeface="HG丸ｺﾞｼｯｸM-PRO" pitchFamily="50" charset="-128"/>
            </a:endParaRPr>
          </a:p>
        </p:txBody>
      </p:sp>
      <p:pic>
        <p:nvPicPr>
          <p:cNvPr id="5" name="図 4"/>
          <p:cNvPicPr>
            <a:picLocks noChangeAspect="1"/>
          </p:cNvPicPr>
          <p:nvPr/>
        </p:nvPicPr>
        <p:blipFill>
          <a:blip r:embed="rId3"/>
          <a:stretch>
            <a:fillRect/>
          </a:stretch>
        </p:blipFill>
        <p:spPr>
          <a:xfrm>
            <a:off x="6461956" y="2171670"/>
            <a:ext cx="4552950" cy="3417570"/>
          </a:xfrm>
          <a:prstGeom prst="rect">
            <a:avLst/>
          </a:prstGeom>
        </p:spPr>
      </p:pic>
      <p:pic>
        <p:nvPicPr>
          <p:cNvPr id="4" name="図 3"/>
          <p:cNvPicPr>
            <a:picLocks noChangeAspect="1"/>
          </p:cNvPicPr>
          <p:nvPr/>
        </p:nvPicPr>
        <p:blipFill>
          <a:blip r:embed="rId4"/>
          <a:stretch>
            <a:fillRect/>
          </a:stretch>
        </p:blipFill>
        <p:spPr>
          <a:xfrm>
            <a:off x="5686314" y="32470"/>
            <a:ext cx="3489066" cy="2616592"/>
          </a:xfrm>
          <a:prstGeom prst="rect">
            <a:avLst/>
          </a:prstGeom>
        </p:spPr>
      </p:pic>
      <p:sp>
        <p:nvSpPr>
          <p:cNvPr id="21507" name="Rectangle 3"/>
          <p:cNvSpPr>
            <a:spLocks noChangeArrowheads="1"/>
          </p:cNvSpPr>
          <p:nvPr/>
        </p:nvSpPr>
        <p:spPr bwMode="auto">
          <a:xfrm>
            <a:off x="0" y="2362200"/>
            <a:ext cx="914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endParaRPr lang="ja-JP" altLang="ja-JP" sz="4400">
              <a:solidFill>
                <a:srgbClr val="000000"/>
              </a:solidFill>
              <a:latin typeface="Times New Roman" pitchFamily="18" charset="0"/>
            </a:endParaRPr>
          </a:p>
        </p:txBody>
      </p:sp>
      <p:sp>
        <p:nvSpPr>
          <p:cNvPr id="2"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ja-JP" altLang="en-US" sz="4400" b="1">
              <a:solidFill>
                <a:prstClr val="black"/>
              </a:solidFill>
              <a:latin typeface="Times New Roman" pitchFamily="18" charset="0"/>
            </a:endParaRPr>
          </a:p>
        </p:txBody>
      </p:sp>
      <p:sp>
        <p:nvSpPr>
          <p:cNvPr id="3" name="Rectangle 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ja-JP" altLang="en-US" sz="4400" b="1">
              <a:solidFill>
                <a:prstClr val="black"/>
              </a:solidFill>
              <a:latin typeface="Times New Roman" pitchFamily="18" charset="0"/>
            </a:endParaRPr>
          </a:p>
        </p:txBody>
      </p:sp>
      <p:pic>
        <p:nvPicPr>
          <p:cNvPr id="11" name="図 10"/>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88224" y="4655631"/>
            <a:ext cx="3920237" cy="2940178"/>
          </a:xfrm>
          <a:prstGeom prst="rect">
            <a:avLst/>
          </a:prstGeom>
        </p:spPr>
      </p:pic>
      <p:sp>
        <p:nvSpPr>
          <p:cNvPr id="12" name="テキスト ボックス 11"/>
          <p:cNvSpPr txBox="1"/>
          <p:nvPr/>
        </p:nvSpPr>
        <p:spPr>
          <a:xfrm>
            <a:off x="6948264" y="5079914"/>
            <a:ext cx="1011815" cy="646331"/>
          </a:xfrm>
          <a:prstGeom prst="rect">
            <a:avLst/>
          </a:prstGeom>
          <a:solidFill>
            <a:schemeClr val="bg1"/>
          </a:solidFill>
        </p:spPr>
        <p:txBody>
          <a:bodyPr wrap="none" rtlCol="0">
            <a:spAutoFit/>
          </a:bodyPr>
          <a:lstStyle/>
          <a:p>
            <a:pPr fontAlgn="base">
              <a:spcBef>
                <a:spcPct val="0"/>
              </a:spcBef>
              <a:spcAft>
                <a:spcPct val="0"/>
              </a:spcAft>
            </a:pPr>
            <a:r>
              <a:rPr lang="en-US" altLang="ja-JP" b="1" dirty="0" smtClean="0">
                <a:solidFill>
                  <a:srgbClr val="FF0000"/>
                </a:solidFill>
                <a:latin typeface="Times New Roman" pitchFamily="18" charset="0"/>
              </a:rPr>
              <a:t>As-Was</a:t>
            </a:r>
          </a:p>
          <a:p>
            <a:pPr fontAlgn="base">
              <a:spcBef>
                <a:spcPct val="0"/>
              </a:spcBef>
              <a:spcAft>
                <a:spcPct val="0"/>
              </a:spcAft>
            </a:pPr>
            <a:r>
              <a:rPr lang="en-US" altLang="ja-JP" b="1" dirty="0" smtClean="0">
                <a:solidFill>
                  <a:srgbClr val="FF0000"/>
                </a:solidFill>
                <a:latin typeface="Times New Roman" pitchFamily="18" charset="0"/>
              </a:rPr>
              <a:t>358 </a:t>
            </a:r>
            <a:r>
              <a:rPr lang="en-US" altLang="ja-JP" b="1" dirty="0" err="1" smtClean="0">
                <a:solidFill>
                  <a:srgbClr val="FF0000"/>
                </a:solidFill>
                <a:latin typeface="Times New Roman" pitchFamily="18" charset="0"/>
              </a:rPr>
              <a:t>mW</a:t>
            </a:r>
            <a:endParaRPr lang="ja-JP" altLang="en-US" b="1" dirty="0">
              <a:solidFill>
                <a:srgbClr val="FF0000"/>
              </a:solidFill>
              <a:latin typeface="Times New Roman" pitchFamily="18" charset="0"/>
            </a:endParaRPr>
          </a:p>
        </p:txBody>
      </p:sp>
      <p:sp>
        <p:nvSpPr>
          <p:cNvPr id="13" name="テキスト ボックス 12"/>
          <p:cNvSpPr txBox="1"/>
          <p:nvPr/>
        </p:nvSpPr>
        <p:spPr>
          <a:xfrm>
            <a:off x="7982532" y="5077400"/>
            <a:ext cx="1011815" cy="646331"/>
          </a:xfrm>
          <a:prstGeom prst="rect">
            <a:avLst/>
          </a:prstGeom>
          <a:solidFill>
            <a:schemeClr val="bg1"/>
          </a:solidFill>
        </p:spPr>
        <p:txBody>
          <a:bodyPr wrap="none" rtlCol="0">
            <a:spAutoFit/>
          </a:bodyPr>
          <a:lstStyle/>
          <a:p>
            <a:pPr fontAlgn="base">
              <a:spcBef>
                <a:spcPct val="0"/>
              </a:spcBef>
              <a:spcAft>
                <a:spcPct val="0"/>
              </a:spcAft>
            </a:pPr>
            <a:r>
              <a:rPr lang="en-US" altLang="ja-JP" b="1" dirty="0" smtClean="0">
                <a:solidFill>
                  <a:srgbClr val="FF0000"/>
                </a:solidFill>
                <a:latin typeface="Times New Roman" pitchFamily="18" charset="0"/>
              </a:rPr>
              <a:t>As-Is</a:t>
            </a:r>
          </a:p>
          <a:p>
            <a:pPr fontAlgn="base">
              <a:spcBef>
                <a:spcPct val="0"/>
              </a:spcBef>
              <a:spcAft>
                <a:spcPct val="0"/>
              </a:spcAft>
            </a:pPr>
            <a:r>
              <a:rPr lang="en-US" altLang="ja-JP" b="1" dirty="0" smtClean="0">
                <a:solidFill>
                  <a:srgbClr val="FF0000"/>
                </a:solidFill>
                <a:latin typeface="Times New Roman" pitchFamily="18" charset="0"/>
              </a:rPr>
              <a:t>291 </a:t>
            </a:r>
            <a:r>
              <a:rPr lang="en-US" altLang="ja-JP" b="1" dirty="0" err="1" smtClean="0">
                <a:solidFill>
                  <a:srgbClr val="FF0000"/>
                </a:solidFill>
                <a:latin typeface="Times New Roman" pitchFamily="18" charset="0"/>
              </a:rPr>
              <a:t>mW</a:t>
            </a:r>
            <a:endParaRPr lang="ja-JP" altLang="en-US" b="1" dirty="0">
              <a:solidFill>
                <a:srgbClr val="FF0000"/>
              </a:solidFill>
              <a:latin typeface="Times New Roman" pitchFamily="18" charset="0"/>
            </a:endParaRPr>
          </a:p>
        </p:txBody>
      </p:sp>
      <p:sp>
        <p:nvSpPr>
          <p:cNvPr id="10" name="Rectangle 2"/>
          <p:cNvSpPr>
            <a:spLocks noChangeArrowheads="1"/>
          </p:cNvSpPr>
          <p:nvPr/>
        </p:nvSpPr>
        <p:spPr bwMode="auto">
          <a:xfrm>
            <a:off x="5264968" y="-2"/>
            <a:ext cx="1683296" cy="6858001"/>
          </a:xfrm>
          <a:prstGeom prst="rect">
            <a:avLst/>
          </a:prstGeom>
          <a:gradFill rotWithShape="0">
            <a:gsLst>
              <a:gs pos="0">
                <a:srgbClr val="DDFFDD"/>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z="2400" b="1" dirty="0" smtClean="0">
              <a:solidFill>
                <a:srgbClr val="0000FF"/>
              </a:solidFill>
              <a:latin typeface="Times New Roman" pitchFamily="18" charset="0"/>
              <a:ea typeface="HG丸ｺﾞｼｯｸM-PRO" pitchFamily="50" charset="-128"/>
            </a:endParaRPr>
          </a:p>
        </p:txBody>
      </p:sp>
      <p:sp>
        <p:nvSpPr>
          <p:cNvPr id="21508" name="Rectangle 4"/>
          <p:cNvSpPr>
            <a:spLocks noGrp="1" noChangeArrowheads="1"/>
          </p:cNvSpPr>
          <p:nvPr>
            <p:ph type="title" idx="4294967295"/>
          </p:nvPr>
        </p:nvSpPr>
        <p:spPr>
          <a:xfrm>
            <a:off x="-21704" y="0"/>
            <a:ext cx="9144000" cy="692696"/>
          </a:xfrm>
        </p:spPr>
        <p:txBody>
          <a:bodyPr>
            <a:noAutofit/>
          </a:bodyPr>
          <a:lstStyle/>
          <a:p>
            <a:pPr eaLnBrk="1" hangingPunct="1"/>
            <a:r>
              <a:rPr lang="ja-JP" altLang="en-US" sz="3600" b="1" dirty="0" smtClean="0">
                <a:solidFill>
                  <a:srgbClr val="0000FF"/>
                </a:solidFill>
                <a:latin typeface="Times New Roman" pitchFamily="18" charset="0"/>
                <a:cs typeface="Times New Roman" pitchFamily="18" charset="0"/>
              </a:rPr>
              <a:t>フレキシブル技術の課題</a:t>
            </a:r>
            <a:r>
              <a:rPr lang="en-US" altLang="ja-JP" sz="3600" b="1" dirty="0" smtClean="0">
                <a:solidFill>
                  <a:srgbClr val="0000FF"/>
                </a:solidFill>
                <a:latin typeface="Times New Roman" pitchFamily="18" charset="0"/>
                <a:cs typeface="Times New Roman" pitchFamily="18" charset="0"/>
              </a:rPr>
              <a:t>: Samsung</a:t>
            </a:r>
            <a:r>
              <a:rPr lang="ja-JP" altLang="en-US" sz="3600" b="1" dirty="0" smtClean="0">
                <a:solidFill>
                  <a:srgbClr val="0000FF"/>
                </a:solidFill>
                <a:latin typeface="Times New Roman" pitchFamily="18" charset="0"/>
                <a:cs typeface="Times New Roman" pitchFamily="18" charset="0"/>
              </a:rPr>
              <a:t>を例に</a:t>
            </a:r>
            <a:endParaRPr lang="en-US" altLang="ja-JP" sz="3600" b="1" dirty="0" smtClean="0">
              <a:solidFill>
                <a:srgbClr val="0000FF"/>
              </a:solidFill>
              <a:latin typeface="Times New Roman" pitchFamily="18" charset="0"/>
              <a:cs typeface="Times New Roman" pitchFamily="18" charset="0"/>
            </a:endParaRPr>
          </a:p>
        </p:txBody>
      </p:sp>
      <p:sp>
        <p:nvSpPr>
          <p:cNvPr id="7" name="Text Box 16"/>
          <p:cNvSpPr txBox="1">
            <a:spLocks noChangeArrowheads="1"/>
          </p:cNvSpPr>
          <p:nvPr/>
        </p:nvSpPr>
        <p:spPr bwMode="auto">
          <a:xfrm>
            <a:off x="63090" y="690603"/>
            <a:ext cx="6885174"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90500" indent="-190500"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2800" b="1" dirty="0" smtClean="0">
                <a:solidFill>
                  <a:prstClr val="black"/>
                </a:solidFill>
                <a:cs typeface="Times New Roman" pitchFamily="18" charset="0"/>
              </a:rPr>
              <a:t>・曲がった</a:t>
            </a:r>
            <a:r>
              <a:rPr lang="en-US" altLang="ja-JP" sz="2800" b="1" dirty="0" smtClean="0">
                <a:solidFill>
                  <a:prstClr val="black"/>
                </a:solidFill>
                <a:cs typeface="Times New Roman" pitchFamily="18" charset="0"/>
              </a:rPr>
              <a:t>55</a:t>
            </a:r>
            <a:r>
              <a:rPr lang="ja-JP" altLang="en-US" sz="2800" b="1" dirty="0" smtClean="0">
                <a:solidFill>
                  <a:prstClr val="black"/>
                </a:solidFill>
                <a:cs typeface="Times New Roman" pitchFamily="18" charset="0"/>
              </a:rPr>
              <a:t>型有機</a:t>
            </a:r>
            <a:r>
              <a:rPr lang="en-US" altLang="ja-JP" sz="2800" b="1" dirty="0" smtClean="0">
                <a:solidFill>
                  <a:prstClr val="black"/>
                </a:solidFill>
                <a:cs typeface="Times New Roman" pitchFamily="18" charset="0"/>
              </a:rPr>
              <a:t>EL</a:t>
            </a:r>
            <a:r>
              <a:rPr lang="ja-JP" altLang="en-US" sz="2800" b="1" dirty="0" smtClean="0">
                <a:solidFill>
                  <a:prstClr val="black"/>
                </a:solidFill>
                <a:cs typeface="Times New Roman" pitchFamily="18" charset="0"/>
              </a:rPr>
              <a:t> </a:t>
            </a:r>
            <a:r>
              <a:rPr lang="en-US" altLang="ja-JP" sz="2800" b="1" dirty="0" smtClean="0">
                <a:solidFill>
                  <a:prstClr val="black"/>
                </a:solidFill>
                <a:cs typeface="Times New Roman" pitchFamily="18" charset="0"/>
              </a:rPr>
              <a:t>TV</a:t>
            </a:r>
          </a:p>
          <a:p>
            <a:r>
              <a:rPr lang="ja-JP" altLang="en-US" sz="2800" b="1" dirty="0">
                <a:solidFill>
                  <a:prstClr val="black"/>
                </a:solidFill>
                <a:cs typeface="Times New Roman" pitchFamily="18" charset="0"/>
              </a:rPr>
              <a:t>　</a:t>
            </a:r>
            <a:r>
              <a:rPr lang="ja-JP" altLang="en-US" sz="2800" b="1" dirty="0" smtClean="0">
                <a:solidFill>
                  <a:prstClr val="black"/>
                </a:solidFill>
                <a:cs typeface="Times New Roman" pitchFamily="18" charset="0"/>
              </a:rPr>
              <a:t>　</a:t>
            </a:r>
            <a:r>
              <a:rPr lang="en-US" altLang="ja-JP" sz="2800" b="1" dirty="0" smtClean="0">
                <a:solidFill>
                  <a:prstClr val="black"/>
                </a:solidFill>
                <a:cs typeface="Times New Roman" pitchFamily="18" charset="0"/>
              </a:rPr>
              <a:t>LG</a:t>
            </a:r>
            <a:r>
              <a:rPr lang="ja-JP" altLang="en-US" sz="2800" b="1" dirty="0" smtClean="0">
                <a:solidFill>
                  <a:prstClr val="black"/>
                </a:solidFill>
                <a:cs typeface="Times New Roman" pitchFamily="18" charset="0"/>
              </a:rPr>
              <a:t>に</a:t>
            </a:r>
            <a:r>
              <a:rPr lang="en-US" altLang="ja-JP" sz="2800" b="1" dirty="0" smtClean="0">
                <a:solidFill>
                  <a:prstClr val="black"/>
                </a:solidFill>
                <a:cs typeface="Times New Roman" pitchFamily="18" charset="0"/>
              </a:rPr>
              <a:t>15</a:t>
            </a:r>
            <a:r>
              <a:rPr lang="ja-JP" altLang="en-US" sz="2800" b="1" dirty="0" smtClean="0">
                <a:solidFill>
                  <a:prstClr val="black"/>
                </a:solidFill>
                <a:cs typeface="Times New Roman" pitchFamily="18" charset="0"/>
              </a:rPr>
              <a:t>型、</a:t>
            </a:r>
            <a:r>
              <a:rPr lang="en-US" altLang="ja-JP" sz="2800" b="1" dirty="0" smtClean="0">
                <a:solidFill>
                  <a:prstClr val="black"/>
                </a:solidFill>
                <a:cs typeface="Times New Roman" pitchFamily="18" charset="0"/>
              </a:rPr>
              <a:t>55</a:t>
            </a:r>
            <a:r>
              <a:rPr lang="ja-JP" altLang="en-US" sz="2800" b="1" dirty="0" smtClean="0">
                <a:solidFill>
                  <a:prstClr val="black"/>
                </a:solidFill>
                <a:cs typeface="Times New Roman" pitchFamily="18" charset="0"/>
              </a:rPr>
              <a:t>型有機</a:t>
            </a:r>
            <a:r>
              <a:rPr lang="en-US" altLang="ja-JP" sz="2800" b="1" dirty="0" smtClean="0">
                <a:solidFill>
                  <a:prstClr val="black"/>
                </a:solidFill>
                <a:cs typeface="Times New Roman" pitchFamily="18" charset="0"/>
              </a:rPr>
              <a:t>EL</a:t>
            </a:r>
            <a:r>
              <a:rPr lang="ja-JP" altLang="en-US" sz="2800" b="1" dirty="0" smtClean="0">
                <a:solidFill>
                  <a:prstClr val="black"/>
                </a:solidFill>
                <a:cs typeface="Times New Roman" pitchFamily="18" charset="0"/>
              </a:rPr>
              <a:t>で出遅れ</a:t>
            </a:r>
            <a:endParaRPr lang="en-US" altLang="ja-JP" sz="2800" b="1" dirty="0" smtClean="0">
              <a:solidFill>
                <a:prstClr val="black"/>
              </a:solidFill>
              <a:cs typeface="Times New Roman" pitchFamily="18" charset="0"/>
            </a:endParaRPr>
          </a:p>
          <a:p>
            <a:r>
              <a:rPr lang="ja-JP" altLang="en-US" sz="2800" b="1" dirty="0" smtClean="0">
                <a:solidFill>
                  <a:prstClr val="black"/>
                </a:solidFill>
                <a:cs typeface="Times New Roman" pitchFamily="18" charset="0"/>
              </a:rPr>
              <a:t>・</a:t>
            </a:r>
            <a:r>
              <a:rPr lang="en-US" altLang="ja-JP" sz="2800" b="1" dirty="0" smtClean="0">
                <a:solidFill>
                  <a:prstClr val="black"/>
                </a:solidFill>
                <a:cs typeface="Times New Roman" pitchFamily="18" charset="0"/>
              </a:rPr>
              <a:t>RGB</a:t>
            </a:r>
            <a:r>
              <a:rPr lang="ja-JP" altLang="en-US" sz="2800" b="1" dirty="0" smtClean="0">
                <a:solidFill>
                  <a:prstClr val="black"/>
                </a:solidFill>
                <a:cs typeface="Times New Roman" pitchFamily="18" charset="0"/>
              </a:rPr>
              <a:t> </a:t>
            </a:r>
            <a:r>
              <a:rPr lang="en-US" altLang="ja-JP" sz="2800" b="1" dirty="0" smtClean="0">
                <a:solidFill>
                  <a:prstClr val="black"/>
                </a:solidFill>
                <a:cs typeface="Times New Roman" pitchFamily="18" charset="0"/>
              </a:rPr>
              <a:t>OLED+LTPS</a:t>
            </a:r>
            <a:r>
              <a:rPr lang="ja-JP" altLang="en-US" sz="2800" b="1" dirty="0" smtClean="0">
                <a:solidFill>
                  <a:prstClr val="black"/>
                </a:solidFill>
                <a:cs typeface="Times New Roman" pitchFamily="18" charset="0"/>
              </a:rPr>
              <a:t> </a:t>
            </a:r>
            <a:r>
              <a:rPr lang="en-US" altLang="ja-JP" sz="2800" b="1" dirty="0" smtClean="0">
                <a:solidFill>
                  <a:prstClr val="black"/>
                </a:solidFill>
                <a:cs typeface="Times New Roman" pitchFamily="18" charset="0"/>
              </a:rPr>
              <a:t>TFT</a:t>
            </a:r>
          </a:p>
          <a:p>
            <a:r>
              <a:rPr lang="ja-JP" altLang="en-US" sz="2800" b="1" dirty="0">
                <a:solidFill>
                  <a:prstClr val="black"/>
                </a:solidFill>
                <a:cs typeface="Times New Roman" pitchFamily="18" charset="0"/>
              </a:rPr>
              <a:t>　</a:t>
            </a:r>
            <a:r>
              <a:rPr lang="ja-JP" altLang="en-US" sz="2800" b="1" dirty="0" smtClean="0">
                <a:solidFill>
                  <a:prstClr val="black"/>
                </a:solidFill>
                <a:cs typeface="Times New Roman" pitchFamily="18" charset="0"/>
              </a:rPr>
              <a:t>　現状</a:t>
            </a:r>
            <a:r>
              <a:rPr lang="en-US" altLang="ja-JP" sz="2800" b="1" dirty="0" smtClean="0">
                <a:solidFill>
                  <a:prstClr val="black"/>
                </a:solidFill>
                <a:cs typeface="Times New Roman" pitchFamily="18" charset="0"/>
              </a:rPr>
              <a:t>G5.5</a:t>
            </a:r>
            <a:r>
              <a:rPr lang="ja-JP" altLang="en-US" sz="2800" b="1" dirty="0" smtClean="0">
                <a:solidFill>
                  <a:prstClr val="black"/>
                </a:solidFill>
                <a:cs typeface="Times New Roman" pitchFamily="18" charset="0"/>
              </a:rPr>
              <a:t> </a:t>
            </a:r>
            <a:r>
              <a:rPr lang="en-US" altLang="ja-JP" sz="2800" b="1" dirty="0" smtClean="0">
                <a:solidFill>
                  <a:prstClr val="black"/>
                </a:solidFill>
                <a:cs typeface="Times New Roman" pitchFamily="18" charset="0"/>
              </a:rPr>
              <a:t>=&gt;</a:t>
            </a:r>
            <a:r>
              <a:rPr lang="ja-JP" altLang="en-US" sz="2800" b="1" dirty="0" smtClean="0">
                <a:solidFill>
                  <a:prstClr val="black"/>
                </a:solidFill>
                <a:cs typeface="Times New Roman" pitchFamily="18" charset="0"/>
              </a:rPr>
              <a:t> </a:t>
            </a:r>
            <a:r>
              <a:rPr lang="en-US" altLang="ja-JP" sz="2800" b="1" dirty="0" smtClean="0">
                <a:solidFill>
                  <a:prstClr val="black"/>
                </a:solidFill>
                <a:cs typeface="Times New Roman" pitchFamily="18" charset="0"/>
              </a:rPr>
              <a:t>G8</a:t>
            </a:r>
            <a:r>
              <a:rPr lang="ja-JP" altLang="en-US" sz="2800" b="1" dirty="0" smtClean="0">
                <a:solidFill>
                  <a:prstClr val="black"/>
                </a:solidFill>
                <a:cs typeface="Times New Roman" pitchFamily="18" charset="0"/>
              </a:rPr>
              <a:t>立ち上げ中</a:t>
            </a:r>
            <a:endParaRPr lang="en-US" altLang="ja-JP" sz="2800" b="1" dirty="0" smtClean="0">
              <a:solidFill>
                <a:prstClr val="black"/>
              </a:solidFill>
              <a:cs typeface="Times New Roman" pitchFamily="18" charset="0"/>
            </a:endParaRPr>
          </a:p>
          <a:p>
            <a:r>
              <a:rPr lang="ja-JP" altLang="en-US" sz="2800" b="1" dirty="0">
                <a:solidFill>
                  <a:prstClr val="black"/>
                </a:solidFill>
                <a:cs typeface="Times New Roman" pitchFamily="18" charset="0"/>
              </a:rPr>
              <a:t>　</a:t>
            </a:r>
            <a:r>
              <a:rPr lang="ja-JP" altLang="en-US" sz="2800" b="1" dirty="0" smtClean="0">
                <a:solidFill>
                  <a:prstClr val="black"/>
                </a:solidFill>
                <a:cs typeface="Times New Roman" pitchFamily="18" charset="0"/>
              </a:rPr>
              <a:t>　コスト競争力？</a:t>
            </a:r>
            <a:endParaRPr lang="en-US" altLang="ja-JP" sz="2800" b="1" dirty="0" smtClean="0">
              <a:solidFill>
                <a:prstClr val="black"/>
              </a:solidFill>
              <a:cs typeface="Times New Roman" pitchFamily="18" charset="0"/>
            </a:endParaRPr>
          </a:p>
          <a:p>
            <a:endParaRPr lang="en-US" altLang="ja-JP" sz="2800" b="1" dirty="0">
              <a:solidFill>
                <a:prstClr val="black"/>
              </a:solidFill>
              <a:cs typeface="Times New Roman" pitchFamily="18" charset="0"/>
            </a:endParaRPr>
          </a:p>
          <a:p>
            <a:r>
              <a:rPr lang="ja-JP" altLang="en-US" sz="2800" b="1" dirty="0" smtClean="0">
                <a:solidFill>
                  <a:prstClr val="black"/>
                </a:solidFill>
                <a:cs typeface="Times New Roman" pitchFamily="18" charset="0"/>
              </a:rPr>
              <a:t>・腕時計型端末　</a:t>
            </a:r>
            <a:r>
              <a:rPr lang="en-US" altLang="ja-JP" sz="2800" b="1" dirty="0" smtClean="0">
                <a:solidFill>
                  <a:prstClr val="black"/>
                </a:solidFill>
                <a:cs typeface="Times New Roman" pitchFamily="18" charset="0"/>
              </a:rPr>
              <a:t>Galaxy</a:t>
            </a:r>
            <a:r>
              <a:rPr lang="ja-JP" altLang="en-US" sz="2800" b="1" dirty="0" smtClean="0">
                <a:solidFill>
                  <a:prstClr val="black"/>
                </a:solidFill>
                <a:cs typeface="Times New Roman" pitchFamily="18" charset="0"/>
              </a:rPr>
              <a:t> </a:t>
            </a:r>
            <a:r>
              <a:rPr lang="en-US" altLang="ja-JP" sz="2800" b="1" dirty="0" smtClean="0">
                <a:solidFill>
                  <a:prstClr val="black"/>
                </a:solidFill>
                <a:cs typeface="Times New Roman" pitchFamily="18" charset="0"/>
              </a:rPr>
              <a:t>Gear</a:t>
            </a:r>
          </a:p>
          <a:p>
            <a:r>
              <a:rPr lang="ja-JP" altLang="en-US" sz="2800" b="1" dirty="0">
                <a:solidFill>
                  <a:prstClr val="black"/>
                </a:solidFill>
                <a:cs typeface="Times New Roman" pitchFamily="18" charset="0"/>
              </a:rPr>
              <a:t>　</a:t>
            </a:r>
            <a:r>
              <a:rPr lang="ja-JP" altLang="en-US" sz="2800" b="1" dirty="0" smtClean="0">
                <a:solidFill>
                  <a:prstClr val="black"/>
                </a:solidFill>
                <a:cs typeface="Times New Roman" pitchFamily="18" charset="0"/>
              </a:rPr>
              <a:t>　フレキシブルディスプレイは採用しない</a:t>
            </a:r>
            <a:endParaRPr lang="en-US" altLang="ja-JP" sz="2800" b="1" dirty="0" smtClean="0">
              <a:solidFill>
                <a:prstClr val="black"/>
              </a:solidFill>
              <a:cs typeface="Times New Roman" pitchFamily="18" charset="0"/>
            </a:endParaRPr>
          </a:p>
          <a:p>
            <a:r>
              <a:rPr lang="ja-JP" altLang="en-US" sz="2800" b="1" dirty="0">
                <a:solidFill>
                  <a:prstClr val="black"/>
                </a:solidFill>
                <a:cs typeface="Times New Roman" pitchFamily="18" charset="0"/>
              </a:rPr>
              <a:t>　</a:t>
            </a:r>
            <a:r>
              <a:rPr lang="ja-JP" altLang="en-US" sz="2800" b="1" dirty="0" smtClean="0">
                <a:solidFill>
                  <a:prstClr val="black"/>
                </a:solidFill>
                <a:cs typeface="Times New Roman" pitchFamily="18" charset="0"/>
              </a:rPr>
              <a:t>　・技術？　・寿命？　・コスト？　・メリット？</a:t>
            </a:r>
            <a:endParaRPr lang="en-US" altLang="ja-JP" sz="2800" b="1" dirty="0" smtClean="0">
              <a:solidFill>
                <a:prstClr val="black"/>
              </a:solidFill>
              <a:cs typeface="Times New Roman" pitchFamily="18" charset="0"/>
            </a:endParaRPr>
          </a:p>
          <a:p>
            <a:r>
              <a:rPr lang="ja-JP" altLang="en-US" sz="2800" b="1" dirty="0" smtClean="0">
                <a:solidFill>
                  <a:prstClr val="black"/>
                </a:solidFill>
                <a:cs typeface="Times New Roman" pitchFamily="18" charset="0"/>
              </a:rPr>
              <a:t>・技術課題</a:t>
            </a:r>
            <a:endParaRPr lang="en-US" altLang="ja-JP" sz="2800" b="1" dirty="0" smtClean="0">
              <a:solidFill>
                <a:prstClr val="black"/>
              </a:solidFill>
              <a:cs typeface="Times New Roman" pitchFamily="18" charset="0"/>
            </a:endParaRPr>
          </a:p>
          <a:p>
            <a:r>
              <a:rPr lang="ja-JP" altLang="en-US" sz="2800" b="1" dirty="0">
                <a:solidFill>
                  <a:prstClr val="black"/>
                </a:solidFill>
                <a:cs typeface="Times New Roman" pitchFamily="18" charset="0"/>
              </a:rPr>
              <a:t>　</a:t>
            </a:r>
            <a:r>
              <a:rPr lang="ja-JP" altLang="en-US" sz="2800" b="1" dirty="0" smtClean="0">
                <a:solidFill>
                  <a:prstClr val="black"/>
                </a:solidFill>
                <a:cs typeface="Times New Roman" pitchFamily="18" charset="0"/>
              </a:rPr>
              <a:t>　</a:t>
            </a:r>
            <a:r>
              <a:rPr lang="en-US" altLang="ja-JP" sz="2800" b="1" dirty="0" smtClean="0">
                <a:solidFill>
                  <a:prstClr val="black"/>
                </a:solidFill>
                <a:cs typeface="Times New Roman" pitchFamily="18" charset="0"/>
              </a:rPr>
              <a:t>×</a:t>
            </a:r>
            <a:r>
              <a:rPr lang="ja-JP" altLang="en-US" sz="2800" b="1" dirty="0" smtClean="0">
                <a:solidFill>
                  <a:prstClr val="black"/>
                </a:solidFill>
                <a:cs typeface="Times New Roman" pitchFamily="18" charset="0"/>
              </a:rPr>
              <a:t>　フレキシブル</a:t>
            </a:r>
            <a:r>
              <a:rPr lang="en-US" altLang="ja-JP" sz="2800" b="1" dirty="0" smtClean="0">
                <a:solidFill>
                  <a:prstClr val="black"/>
                </a:solidFill>
                <a:cs typeface="Times New Roman" pitchFamily="18" charset="0"/>
              </a:rPr>
              <a:t>poly-Si</a:t>
            </a:r>
            <a:r>
              <a:rPr lang="ja-JP" altLang="en-US" sz="2800" b="1" dirty="0" smtClean="0">
                <a:solidFill>
                  <a:prstClr val="black"/>
                </a:solidFill>
                <a:cs typeface="Times New Roman" pitchFamily="18" charset="0"/>
              </a:rPr>
              <a:t> </a:t>
            </a:r>
            <a:r>
              <a:rPr lang="en-US" altLang="ja-JP" sz="2800" b="1" dirty="0" smtClean="0">
                <a:solidFill>
                  <a:prstClr val="black"/>
                </a:solidFill>
                <a:cs typeface="Times New Roman" pitchFamily="18" charset="0"/>
              </a:rPr>
              <a:t>TFT</a:t>
            </a:r>
            <a:r>
              <a:rPr lang="ja-JP" altLang="en-US" sz="2800" b="1" dirty="0" smtClean="0">
                <a:solidFill>
                  <a:prstClr val="black"/>
                </a:solidFill>
                <a:cs typeface="Times New Roman" pitchFamily="18" charset="0"/>
              </a:rPr>
              <a:t>の量産</a:t>
            </a:r>
            <a:endParaRPr lang="en-US" altLang="ja-JP" sz="2800" b="1" dirty="0" smtClean="0">
              <a:solidFill>
                <a:prstClr val="black"/>
              </a:solidFill>
              <a:cs typeface="Times New Roman" pitchFamily="18" charset="0"/>
            </a:endParaRPr>
          </a:p>
          <a:p>
            <a:r>
              <a:rPr lang="ja-JP" altLang="en-US" sz="2800" b="1" dirty="0">
                <a:solidFill>
                  <a:prstClr val="black"/>
                </a:solidFill>
                <a:cs typeface="Times New Roman" pitchFamily="18" charset="0"/>
              </a:rPr>
              <a:t>　</a:t>
            </a:r>
            <a:r>
              <a:rPr lang="ja-JP" altLang="en-US" sz="2800" b="1" dirty="0" smtClean="0">
                <a:solidFill>
                  <a:prstClr val="black"/>
                </a:solidFill>
                <a:cs typeface="Times New Roman" pitchFamily="18" charset="0"/>
              </a:rPr>
              <a:t>　◎　有機</a:t>
            </a:r>
            <a:r>
              <a:rPr lang="en-US" altLang="ja-JP" sz="2800" b="1" dirty="0" smtClean="0">
                <a:solidFill>
                  <a:prstClr val="black"/>
                </a:solidFill>
                <a:cs typeface="Times New Roman" pitchFamily="18" charset="0"/>
              </a:rPr>
              <a:t>EL</a:t>
            </a:r>
            <a:r>
              <a:rPr lang="ja-JP" altLang="en-US" sz="2800" b="1" dirty="0" smtClean="0">
                <a:solidFill>
                  <a:prstClr val="black"/>
                </a:solidFill>
                <a:cs typeface="Times New Roman" pitchFamily="18" charset="0"/>
              </a:rPr>
              <a:t> 　</a:t>
            </a:r>
            <a:r>
              <a:rPr lang="en-US" altLang="ja-JP" sz="2800" b="1" dirty="0" smtClean="0">
                <a:solidFill>
                  <a:prstClr val="black"/>
                </a:solidFill>
                <a:cs typeface="Times New Roman" pitchFamily="18" charset="0"/>
              </a:rPr>
              <a:t>×</a:t>
            </a:r>
            <a:r>
              <a:rPr lang="ja-JP" altLang="en-US" sz="2800" b="1" dirty="0" smtClean="0">
                <a:solidFill>
                  <a:prstClr val="black"/>
                </a:solidFill>
                <a:cs typeface="Times New Roman" pitchFamily="18" charset="0"/>
              </a:rPr>
              <a:t>　消費電力</a:t>
            </a:r>
            <a:endParaRPr lang="en-US" altLang="ja-JP" sz="2800" b="1" dirty="0" smtClean="0">
              <a:solidFill>
                <a:prstClr val="black"/>
              </a:solidFill>
              <a:cs typeface="Times New Roman" pitchFamily="18" charset="0"/>
            </a:endParaRPr>
          </a:p>
        </p:txBody>
      </p:sp>
    </p:spTree>
    <p:extLst>
      <p:ext uri="{BB962C8B-B14F-4D97-AF65-F5344CB8AC3E}">
        <p14:creationId xmlns:p14="http://schemas.microsoft.com/office/powerpoint/2010/main" val="3468352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144000" cy="1077218"/>
          </a:xfrm>
          <a:prstGeom prst="rect">
            <a:avLst/>
          </a:prstGeom>
        </p:spPr>
        <p:txBody>
          <a:bodyPr wrap="square">
            <a:spAutoFit/>
          </a:bodyPr>
          <a:lstStyle/>
          <a:p>
            <a:pPr algn="ctr" fontAlgn="base">
              <a:spcBef>
                <a:spcPct val="0"/>
              </a:spcBef>
              <a:spcAft>
                <a:spcPct val="0"/>
              </a:spcAft>
            </a:pPr>
            <a:r>
              <a:rPr lang="en-US" altLang="ja-JP" sz="3200" b="1" dirty="0">
                <a:solidFill>
                  <a:srgbClr val="0000FF"/>
                </a:solidFill>
                <a:latin typeface="Times New Roman" pitchFamily="18" charset="0"/>
              </a:rPr>
              <a:t>Qualcomm</a:t>
            </a:r>
            <a:r>
              <a:rPr lang="ja-JP" altLang="en-US" sz="3200" b="1" dirty="0">
                <a:solidFill>
                  <a:srgbClr val="0000FF"/>
                </a:solidFill>
                <a:latin typeface="Times New Roman" pitchFamily="18" charset="0"/>
              </a:rPr>
              <a:t>が</a:t>
            </a:r>
            <a:r>
              <a:rPr lang="en-US" altLang="ja-JP" sz="3200" b="1" dirty="0" err="1">
                <a:solidFill>
                  <a:srgbClr val="0000FF"/>
                </a:solidFill>
                <a:latin typeface="Times New Roman" pitchFamily="18" charset="0"/>
              </a:rPr>
              <a:t>Mirasol</a:t>
            </a:r>
            <a:r>
              <a:rPr lang="ja-JP" altLang="en-US" sz="3200" b="1" dirty="0">
                <a:solidFill>
                  <a:srgbClr val="0000FF"/>
                </a:solidFill>
                <a:latin typeface="Times New Roman" pitchFamily="18" charset="0"/>
              </a:rPr>
              <a:t>ディスプレイを搭載</a:t>
            </a:r>
            <a:r>
              <a:rPr lang="ja-JP" altLang="en-US" sz="3200" b="1" dirty="0" smtClean="0">
                <a:solidFill>
                  <a:srgbClr val="0000FF"/>
                </a:solidFill>
                <a:latin typeface="Times New Roman" pitchFamily="18" charset="0"/>
              </a:rPr>
              <a:t>した</a:t>
            </a:r>
            <a:r>
              <a:rPr lang="en-US" altLang="ja-JP" sz="3200" b="1" dirty="0" smtClean="0">
                <a:solidFill>
                  <a:srgbClr val="0000FF"/>
                </a:solidFill>
                <a:latin typeface="Times New Roman" pitchFamily="18" charset="0"/>
              </a:rPr>
              <a:t/>
            </a:r>
            <a:br>
              <a:rPr lang="en-US" altLang="ja-JP" sz="3200" b="1" dirty="0" smtClean="0">
                <a:solidFill>
                  <a:srgbClr val="0000FF"/>
                </a:solidFill>
                <a:latin typeface="Times New Roman" pitchFamily="18" charset="0"/>
              </a:rPr>
            </a:br>
            <a:r>
              <a:rPr lang="ja-JP" altLang="en-US" sz="3200" b="1" dirty="0" smtClean="0">
                <a:solidFill>
                  <a:srgbClr val="0000FF"/>
                </a:solidFill>
                <a:latin typeface="Times New Roman" pitchFamily="18" charset="0"/>
              </a:rPr>
              <a:t>スマートウオッチ</a:t>
            </a:r>
            <a:r>
              <a:rPr lang="ja-JP" altLang="en-US" sz="3200" b="1" dirty="0">
                <a:solidFill>
                  <a:srgbClr val="0000FF"/>
                </a:solidFill>
                <a:latin typeface="Times New Roman" pitchFamily="18" charset="0"/>
              </a:rPr>
              <a:t>を発表</a:t>
            </a:r>
          </a:p>
        </p:txBody>
      </p:sp>
      <p:sp>
        <p:nvSpPr>
          <p:cNvPr id="4" name="正方形/長方形 3"/>
          <p:cNvSpPr/>
          <p:nvPr/>
        </p:nvSpPr>
        <p:spPr>
          <a:xfrm>
            <a:off x="321250" y="721126"/>
            <a:ext cx="8312282" cy="584775"/>
          </a:xfrm>
          <a:prstGeom prst="rect">
            <a:avLst/>
          </a:prstGeom>
        </p:spPr>
        <p:txBody>
          <a:bodyPr wrap="square">
            <a:spAutoFit/>
          </a:bodyPr>
          <a:lstStyle/>
          <a:p>
            <a:pPr fontAlgn="base">
              <a:spcBef>
                <a:spcPct val="0"/>
              </a:spcBef>
              <a:spcAft>
                <a:spcPct val="0"/>
              </a:spcAft>
            </a:pPr>
            <a:r>
              <a:rPr lang="en-US" altLang="ja-JP" sz="1600" dirty="0">
                <a:solidFill>
                  <a:prstClr val="black"/>
                </a:solidFill>
                <a:latin typeface="Times New Roman" pitchFamily="18" charset="0"/>
              </a:rPr>
              <a:t>2013/9/5 </a:t>
            </a:r>
            <a:r>
              <a:rPr lang="en-US" altLang="ja-JP" sz="1600" dirty="0" smtClean="0">
                <a:solidFill>
                  <a:prstClr val="black"/>
                </a:solidFill>
                <a:latin typeface="Times New Roman" pitchFamily="18" charset="0"/>
              </a:rPr>
              <a:t>Tech-On!</a:t>
            </a:r>
          </a:p>
          <a:p>
            <a:pPr fontAlgn="base">
              <a:spcBef>
                <a:spcPct val="0"/>
              </a:spcBef>
              <a:spcAft>
                <a:spcPct val="0"/>
              </a:spcAft>
            </a:pPr>
            <a:r>
              <a:rPr lang="en-US" altLang="ja-JP" sz="1600" dirty="0" smtClean="0">
                <a:solidFill>
                  <a:prstClr val="black"/>
                </a:solidFill>
                <a:latin typeface="Times New Roman" pitchFamily="18" charset="0"/>
              </a:rPr>
              <a:t>http</a:t>
            </a:r>
            <a:r>
              <a:rPr lang="en-US" altLang="ja-JP" sz="1600" dirty="0">
                <a:solidFill>
                  <a:prstClr val="black"/>
                </a:solidFill>
                <a:latin typeface="Times New Roman" pitchFamily="18" charset="0"/>
              </a:rPr>
              <a:t>://techon.nikkeibp.co.jp/article/NEWS/20130905/301340/?</a:t>
            </a:r>
            <a:r>
              <a:rPr lang="en-US" altLang="ja-JP" sz="1600" dirty="0" smtClean="0">
                <a:solidFill>
                  <a:prstClr val="black"/>
                </a:solidFill>
                <a:latin typeface="Times New Roman" pitchFamily="18" charset="0"/>
              </a:rPr>
              <a:t>ST=observerw</a:t>
            </a:r>
          </a:p>
        </p:txBody>
      </p:sp>
      <p:sp>
        <p:nvSpPr>
          <p:cNvPr id="14" name="正方形/長方形 13"/>
          <p:cNvSpPr/>
          <p:nvPr/>
        </p:nvSpPr>
        <p:spPr>
          <a:xfrm>
            <a:off x="162910" y="1305902"/>
            <a:ext cx="6772145" cy="5078313"/>
          </a:xfrm>
          <a:prstGeom prst="rect">
            <a:avLst/>
          </a:prstGeom>
        </p:spPr>
        <p:txBody>
          <a:bodyPr wrap="square">
            <a:spAutoFit/>
          </a:bodyPr>
          <a:lstStyle/>
          <a:p>
            <a:r>
              <a:rPr lang="en-US" altLang="ja-JP" dirty="0">
                <a:solidFill>
                  <a:prstClr val="black"/>
                </a:solidFill>
              </a:rPr>
              <a:t>Qualcomm </a:t>
            </a:r>
            <a:r>
              <a:rPr lang="en-US" altLang="ja-JP" dirty="0" err="1" smtClean="0">
                <a:solidFill>
                  <a:prstClr val="black"/>
                </a:solidFill>
              </a:rPr>
              <a:t>Toq</a:t>
            </a:r>
            <a:r>
              <a:rPr lang="ja-JP" altLang="en-US" dirty="0">
                <a:solidFill>
                  <a:prstClr val="black"/>
                </a:solidFill>
              </a:rPr>
              <a:t> </a:t>
            </a:r>
            <a:r>
              <a:rPr lang="ja-JP" altLang="en-US" dirty="0" smtClean="0">
                <a:solidFill>
                  <a:prstClr val="black"/>
                </a:solidFill>
              </a:rPr>
              <a:t>（</a:t>
            </a:r>
            <a:r>
              <a:rPr lang="ja-JP" altLang="en-US" dirty="0">
                <a:solidFill>
                  <a:prstClr val="black"/>
                </a:solidFill>
              </a:rPr>
              <a:t>クアルコム トーク</a:t>
            </a:r>
            <a:r>
              <a:rPr lang="ja-JP" altLang="en-US" dirty="0" smtClean="0">
                <a:solidFill>
                  <a:prstClr val="black"/>
                </a:solidFill>
              </a:rPr>
              <a:t>）</a:t>
            </a:r>
            <a:r>
              <a:rPr lang="en-US" altLang="ja-JP" dirty="0" smtClean="0">
                <a:solidFill>
                  <a:prstClr val="black"/>
                </a:solidFill>
              </a:rPr>
              <a:t/>
            </a:r>
            <a:br>
              <a:rPr lang="en-US" altLang="ja-JP" dirty="0" smtClean="0">
                <a:solidFill>
                  <a:prstClr val="black"/>
                </a:solidFill>
              </a:rPr>
            </a:br>
            <a:r>
              <a:rPr lang="ja-JP" altLang="en-US" dirty="0" smtClean="0">
                <a:solidFill>
                  <a:prstClr val="black"/>
                </a:solidFill>
              </a:rPr>
              <a:t>反射型</a:t>
            </a:r>
            <a:r>
              <a:rPr lang="ja-JP" altLang="en-US" dirty="0">
                <a:solidFill>
                  <a:prstClr val="black"/>
                </a:solidFill>
              </a:rPr>
              <a:t>ディスプレイ「</a:t>
            </a:r>
            <a:r>
              <a:rPr lang="en-US" altLang="ja-JP" dirty="0" err="1">
                <a:solidFill>
                  <a:prstClr val="black"/>
                </a:solidFill>
              </a:rPr>
              <a:t>Mirasol</a:t>
            </a:r>
            <a:r>
              <a:rPr lang="ja-JP" altLang="en-US" dirty="0">
                <a:solidFill>
                  <a:prstClr val="black"/>
                </a:solidFill>
              </a:rPr>
              <a:t>」を搭載した</a:t>
            </a:r>
            <a:r>
              <a:rPr lang="ja-JP" altLang="en-US" dirty="0" smtClean="0">
                <a:solidFill>
                  <a:prstClr val="black"/>
                </a:solidFill>
              </a:rPr>
              <a:t>スマートウオッチ</a:t>
            </a:r>
            <a:r>
              <a:rPr lang="en-US" altLang="ja-JP" dirty="0" smtClean="0">
                <a:solidFill>
                  <a:prstClr val="black"/>
                </a:solidFill>
              </a:rPr>
              <a:t/>
            </a:r>
            <a:br>
              <a:rPr lang="en-US" altLang="ja-JP" dirty="0" smtClean="0">
                <a:solidFill>
                  <a:prstClr val="black"/>
                </a:solidFill>
              </a:rPr>
            </a:br>
            <a:r>
              <a:rPr lang="ja-JP" altLang="en-US" dirty="0" smtClean="0">
                <a:solidFill>
                  <a:prstClr val="black"/>
                </a:solidFill>
              </a:rPr>
              <a:t>重さ </a:t>
            </a:r>
            <a:r>
              <a:rPr lang="en-US" altLang="ja-JP" dirty="0" smtClean="0">
                <a:solidFill>
                  <a:prstClr val="black"/>
                </a:solidFill>
              </a:rPr>
              <a:t>0.2</a:t>
            </a:r>
            <a:r>
              <a:rPr lang="ja-JP" altLang="en-US" dirty="0">
                <a:solidFill>
                  <a:prstClr val="black"/>
                </a:solidFill>
              </a:rPr>
              <a:t>ポンド（約</a:t>
            </a:r>
            <a:r>
              <a:rPr lang="en-US" altLang="ja-JP" dirty="0">
                <a:solidFill>
                  <a:prstClr val="black"/>
                </a:solidFill>
              </a:rPr>
              <a:t>91g</a:t>
            </a:r>
            <a:r>
              <a:rPr lang="ja-JP" altLang="en-US" dirty="0" smtClean="0">
                <a:solidFill>
                  <a:prstClr val="black"/>
                </a:solidFill>
              </a:rPr>
              <a:t>）</a:t>
            </a:r>
            <a:r>
              <a:rPr lang="en-US" altLang="ja-JP" dirty="0" smtClean="0">
                <a:solidFill>
                  <a:prstClr val="black"/>
                </a:solidFill>
              </a:rPr>
              <a:t/>
            </a:r>
            <a:br>
              <a:rPr lang="en-US" altLang="ja-JP" dirty="0" smtClean="0">
                <a:solidFill>
                  <a:prstClr val="black"/>
                </a:solidFill>
              </a:rPr>
            </a:br>
            <a:r>
              <a:rPr lang="ja-JP" altLang="en-US" dirty="0" smtClean="0">
                <a:solidFill>
                  <a:prstClr val="black"/>
                </a:solidFill>
              </a:rPr>
              <a:t>フェース</a:t>
            </a:r>
            <a:r>
              <a:rPr lang="ja-JP" altLang="en-US" dirty="0">
                <a:solidFill>
                  <a:prstClr val="black"/>
                </a:solidFill>
              </a:rPr>
              <a:t>部分の外形寸法は</a:t>
            </a:r>
            <a:r>
              <a:rPr lang="en-US" altLang="ja-JP" dirty="0" smtClean="0">
                <a:solidFill>
                  <a:prstClr val="black"/>
                </a:solidFill>
              </a:rPr>
              <a:t>43.3mm×47.6mm×9.96mm</a:t>
            </a:r>
            <a:br>
              <a:rPr lang="en-US" altLang="ja-JP" dirty="0" smtClean="0">
                <a:solidFill>
                  <a:prstClr val="black"/>
                </a:solidFill>
              </a:rPr>
            </a:br>
            <a:r>
              <a:rPr lang="en-US" altLang="ja-JP" dirty="0" err="1" smtClean="0">
                <a:solidFill>
                  <a:prstClr val="black"/>
                </a:solidFill>
              </a:rPr>
              <a:t>Mirasol</a:t>
            </a:r>
            <a:r>
              <a:rPr lang="ja-JP" altLang="en-US" dirty="0">
                <a:solidFill>
                  <a:prstClr val="black"/>
                </a:solidFill>
              </a:rPr>
              <a:t>ディスプレイは</a:t>
            </a:r>
            <a:r>
              <a:rPr lang="en-US" altLang="ja-JP" dirty="0">
                <a:solidFill>
                  <a:prstClr val="black"/>
                </a:solidFill>
              </a:rPr>
              <a:t>1.55</a:t>
            </a:r>
            <a:r>
              <a:rPr lang="ja-JP" altLang="en-US" dirty="0">
                <a:solidFill>
                  <a:prstClr val="black"/>
                </a:solidFill>
              </a:rPr>
              <a:t>型で、</a:t>
            </a:r>
            <a:r>
              <a:rPr lang="en-US" altLang="ja-JP" dirty="0">
                <a:solidFill>
                  <a:prstClr val="black"/>
                </a:solidFill>
              </a:rPr>
              <a:t>288×192</a:t>
            </a:r>
            <a:r>
              <a:rPr lang="ja-JP" altLang="en-US" dirty="0" smtClean="0">
                <a:solidFill>
                  <a:prstClr val="black"/>
                </a:solidFill>
              </a:rPr>
              <a:t>画素</a:t>
            </a:r>
            <a:endParaRPr lang="ja-JP" altLang="en-US" dirty="0">
              <a:solidFill>
                <a:prstClr val="black"/>
              </a:solidFill>
            </a:endParaRPr>
          </a:p>
          <a:p>
            <a:r>
              <a:rPr lang="en-US" altLang="ja-JP" dirty="0" smtClean="0">
                <a:solidFill>
                  <a:prstClr val="black"/>
                </a:solidFill>
              </a:rPr>
              <a:t>2013</a:t>
            </a:r>
            <a:r>
              <a:rPr lang="ja-JP" altLang="en-US" dirty="0">
                <a:solidFill>
                  <a:prstClr val="black"/>
                </a:solidFill>
              </a:rPr>
              <a:t>年第</a:t>
            </a:r>
            <a:r>
              <a:rPr lang="en-US" altLang="ja-JP" dirty="0">
                <a:solidFill>
                  <a:prstClr val="black"/>
                </a:solidFill>
              </a:rPr>
              <a:t>4</a:t>
            </a:r>
            <a:r>
              <a:rPr lang="ja-JP" altLang="en-US" dirty="0">
                <a:solidFill>
                  <a:prstClr val="black"/>
                </a:solidFill>
              </a:rPr>
              <a:t>四半期</a:t>
            </a:r>
            <a:r>
              <a:rPr lang="ja-JP" altLang="en-US" dirty="0" smtClean="0">
                <a:solidFill>
                  <a:prstClr val="black"/>
                </a:solidFill>
              </a:rPr>
              <a:t>に発売</a:t>
            </a:r>
            <a:endParaRPr lang="ja-JP" altLang="en-US" dirty="0">
              <a:solidFill>
                <a:prstClr val="black"/>
              </a:solidFill>
            </a:endParaRPr>
          </a:p>
          <a:p>
            <a:endParaRPr lang="ja-JP" altLang="en-US" dirty="0">
              <a:solidFill>
                <a:prstClr val="black"/>
              </a:solidFill>
            </a:endParaRPr>
          </a:p>
          <a:p>
            <a:r>
              <a:rPr lang="en-US" altLang="ja-JP" dirty="0" err="1" smtClean="0">
                <a:solidFill>
                  <a:prstClr val="black"/>
                </a:solidFill>
              </a:rPr>
              <a:t>Mirasol</a:t>
            </a:r>
            <a:r>
              <a:rPr lang="en-US" altLang="ja-JP" dirty="0" smtClean="0">
                <a:solidFill>
                  <a:prstClr val="black"/>
                </a:solidFill>
              </a:rPr>
              <a:t>: MEMS</a:t>
            </a:r>
            <a:r>
              <a:rPr lang="ja-JP" altLang="en-US" dirty="0">
                <a:solidFill>
                  <a:prstClr val="black"/>
                </a:solidFill>
              </a:rPr>
              <a:t>技術を用いる反射型のカラー・</a:t>
            </a:r>
            <a:r>
              <a:rPr lang="ja-JP" altLang="en-US" dirty="0" smtClean="0">
                <a:solidFill>
                  <a:prstClr val="black"/>
                </a:solidFill>
              </a:rPr>
              <a:t>ディスプレイ</a:t>
            </a:r>
            <a:r>
              <a:rPr lang="en-US" altLang="ja-JP" dirty="0" smtClean="0">
                <a:solidFill>
                  <a:prstClr val="black"/>
                </a:solidFill>
              </a:rPr>
              <a:t/>
            </a:r>
            <a:br>
              <a:rPr lang="en-US" altLang="ja-JP" dirty="0" smtClean="0">
                <a:solidFill>
                  <a:prstClr val="black"/>
                </a:solidFill>
              </a:rPr>
            </a:br>
            <a:r>
              <a:rPr lang="ja-JP" altLang="en-US" dirty="0" smtClean="0">
                <a:solidFill>
                  <a:prstClr val="black"/>
                </a:solidFill>
              </a:rPr>
              <a:t>バックライト</a:t>
            </a:r>
            <a:r>
              <a:rPr lang="ja-JP" altLang="en-US" dirty="0">
                <a:solidFill>
                  <a:prstClr val="black"/>
                </a:solidFill>
              </a:rPr>
              <a:t>が不要なため消費電力を小さく</a:t>
            </a:r>
            <a:r>
              <a:rPr lang="ja-JP" altLang="en-US" dirty="0" smtClean="0">
                <a:solidFill>
                  <a:prstClr val="black"/>
                </a:solidFill>
              </a:rPr>
              <a:t>できる</a:t>
            </a:r>
            <a:r>
              <a:rPr lang="en-US" altLang="ja-JP" dirty="0" smtClean="0">
                <a:solidFill>
                  <a:prstClr val="black"/>
                </a:solidFill>
              </a:rPr>
              <a:t/>
            </a:r>
            <a:br>
              <a:rPr lang="en-US" altLang="ja-JP" dirty="0" smtClean="0">
                <a:solidFill>
                  <a:prstClr val="black"/>
                </a:solidFill>
              </a:rPr>
            </a:br>
            <a:r>
              <a:rPr lang="en-US" altLang="ja-JP" dirty="0" err="1" smtClean="0">
                <a:solidFill>
                  <a:prstClr val="black"/>
                </a:solidFill>
              </a:rPr>
              <a:t>Toq</a:t>
            </a:r>
            <a:r>
              <a:rPr lang="ja-JP" altLang="en-US" dirty="0">
                <a:solidFill>
                  <a:prstClr val="black"/>
                </a:solidFill>
              </a:rPr>
              <a:t>の電池駆動時間は「数日間」（</a:t>
            </a:r>
            <a:r>
              <a:rPr lang="en-US" altLang="ja-JP" dirty="0">
                <a:solidFill>
                  <a:prstClr val="black"/>
                </a:solidFill>
              </a:rPr>
              <a:t>Qualcomm</a:t>
            </a:r>
            <a:r>
              <a:rPr lang="ja-JP" altLang="en-US" dirty="0">
                <a:solidFill>
                  <a:prstClr val="black"/>
                </a:solidFill>
              </a:rPr>
              <a:t>社</a:t>
            </a:r>
            <a:r>
              <a:rPr lang="ja-JP" altLang="en-US" dirty="0" smtClean="0">
                <a:solidFill>
                  <a:prstClr val="black"/>
                </a:solidFill>
              </a:rPr>
              <a:t>）</a:t>
            </a:r>
            <a:r>
              <a:rPr lang="en-US" altLang="ja-JP" dirty="0" smtClean="0">
                <a:solidFill>
                  <a:prstClr val="black"/>
                </a:solidFill>
              </a:rPr>
              <a:t/>
            </a:r>
            <a:br>
              <a:rPr lang="en-US" altLang="ja-JP" dirty="0" smtClean="0">
                <a:solidFill>
                  <a:prstClr val="black"/>
                </a:solidFill>
              </a:rPr>
            </a:br>
            <a:r>
              <a:rPr lang="ja-JP" altLang="en-US" dirty="0" smtClean="0">
                <a:solidFill>
                  <a:prstClr val="black"/>
                </a:solidFill>
              </a:rPr>
              <a:t>充電</a:t>
            </a:r>
            <a:r>
              <a:rPr lang="ja-JP" altLang="en-US" dirty="0">
                <a:solidFill>
                  <a:prstClr val="black"/>
                </a:solidFill>
              </a:rPr>
              <a:t>は、</a:t>
            </a:r>
            <a:r>
              <a:rPr lang="en-US" altLang="ja-JP" dirty="0">
                <a:solidFill>
                  <a:prstClr val="black"/>
                </a:solidFill>
              </a:rPr>
              <a:t>Qualcomm</a:t>
            </a:r>
            <a:r>
              <a:rPr lang="ja-JP" altLang="en-US" dirty="0">
                <a:solidFill>
                  <a:prstClr val="black"/>
                </a:solidFill>
              </a:rPr>
              <a:t>社の無線給電技術「</a:t>
            </a:r>
            <a:r>
              <a:rPr lang="en-US" altLang="ja-JP" dirty="0" err="1">
                <a:solidFill>
                  <a:prstClr val="black"/>
                </a:solidFill>
              </a:rPr>
              <a:t>WiPower</a:t>
            </a:r>
            <a:r>
              <a:rPr lang="en-US" altLang="ja-JP" dirty="0">
                <a:solidFill>
                  <a:prstClr val="black"/>
                </a:solidFill>
              </a:rPr>
              <a:t> LE</a:t>
            </a:r>
            <a:r>
              <a:rPr lang="ja-JP" altLang="en-US" dirty="0" smtClean="0">
                <a:solidFill>
                  <a:prstClr val="black"/>
                </a:solidFill>
              </a:rPr>
              <a:t>」</a:t>
            </a:r>
            <a:r>
              <a:rPr lang="en-US" altLang="ja-JP" dirty="0" smtClean="0">
                <a:solidFill>
                  <a:prstClr val="black"/>
                </a:solidFill>
              </a:rPr>
              <a:t/>
            </a:r>
            <a:br>
              <a:rPr lang="en-US" altLang="ja-JP" dirty="0" smtClean="0">
                <a:solidFill>
                  <a:prstClr val="black"/>
                </a:solidFill>
              </a:rPr>
            </a:br>
            <a:r>
              <a:rPr lang="ja-JP" altLang="en-US" dirty="0" smtClean="0">
                <a:solidFill>
                  <a:prstClr val="black"/>
                </a:solidFill>
              </a:rPr>
              <a:t>電源</a:t>
            </a:r>
            <a:r>
              <a:rPr lang="ja-JP" altLang="en-US" dirty="0">
                <a:solidFill>
                  <a:prstClr val="black"/>
                </a:solidFill>
              </a:rPr>
              <a:t>ボタンは設けなかった。常時オンで利用することを想定する。 </a:t>
            </a:r>
          </a:p>
          <a:p>
            <a:endParaRPr lang="en-US" altLang="ja-JP" dirty="0" smtClean="0">
              <a:solidFill>
                <a:prstClr val="black"/>
              </a:solidFill>
            </a:endParaRPr>
          </a:p>
          <a:p>
            <a:endParaRPr lang="en-US" altLang="ja-JP" dirty="0">
              <a:solidFill>
                <a:prstClr val="black"/>
              </a:solidFill>
            </a:endParaRPr>
          </a:p>
          <a:p>
            <a:endParaRPr lang="ja-JP" altLang="en-US" dirty="0">
              <a:solidFill>
                <a:prstClr val="black"/>
              </a:solidFill>
            </a:endParaRPr>
          </a:p>
          <a:p>
            <a:r>
              <a:rPr lang="en-US" altLang="ja-JP" dirty="0" smtClean="0">
                <a:solidFill>
                  <a:prstClr val="black"/>
                </a:solidFill>
              </a:rPr>
              <a:t>2013</a:t>
            </a:r>
            <a:r>
              <a:rPr lang="ja-JP" altLang="en-US" dirty="0">
                <a:solidFill>
                  <a:prstClr val="black"/>
                </a:solidFill>
              </a:rPr>
              <a:t>年</a:t>
            </a:r>
            <a:r>
              <a:rPr lang="en-US" altLang="ja-JP" dirty="0">
                <a:solidFill>
                  <a:prstClr val="black"/>
                </a:solidFill>
              </a:rPr>
              <a:t>5</a:t>
            </a:r>
            <a:r>
              <a:rPr lang="ja-JP" altLang="en-US" dirty="0">
                <a:solidFill>
                  <a:prstClr val="black"/>
                </a:solidFill>
              </a:rPr>
              <a:t>月の「</a:t>
            </a:r>
            <a:r>
              <a:rPr lang="en-US" altLang="ja-JP" dirty="0">
                <a:solidFill>
                  <a:prstClr val="black"/>
                </a:solidFill>
              </a:rPr>
              <a:t>SID 2013</a:t>
            </a:r>
            <a:r>
              <a:rPr lang="ja-JP" altLang="en-US" dirty="0">
                <a:solidFill>
                  <a:prstClr val="black"/>
                </a:solidFill>
              </a:rPr>
              <a:t>」において、</a:t>
            </a:r>
            <a:r>
              <a:rPr lang="en-US" altLang="ja-JP" dirty="0">
                <a:solidFill>
                  <a:prstClr val="black"/>
                </a:solidFill>
              </a:rPr>
              <a:t>Qualcomm</a:t>
            </a:r>
            <a:r>
              <a:rPr lang="ja-JP" altLang="en-US" dirty="0">
                <a:solidFill>
                  <a:prstClr val="black"/>
                </a:solidFill>
              </a:rPr>
              <a:t>社は</a:t>
            </a:r>
            <a:r>
              <a:rPr lang="en-US" altLang="ja-JP" dirty="0" err="1">
                <a:solidFill>
                  <a:prstClr val="black"/>
                </a:solidFill>
              </a:rPr>
              <a:t>Mirasol</a:t>
            </a:r>
            <a:r>
              <a:rPr lang="ja-JP" altLang="en-US" dirty="0">
                <a:solidFill>
                  <a:prstClr val="black"/>
                </a:solidFill>
              </a:rPr>
              <a:t>を搭載した腕時計型端末の試作機を出展して</a:t>
            </a:r>
            <a:r>
              <a:rPr lang="ja-JP" altLang="en-US" dirty="0" smtClean="0">
                <a:solidFill>
                  <a:prstClr val="black"/>
                </a:solidFill>
              </a:rPr>
              <a:t>いた。</a:t>
            </a:r>
            <a:r>
              <a:rPr lang="ja-JP" altLang="en-US" dirty="0">
                <a:solidFill>
                  <a:prstClr val="black"/>
                </a:solidFill>
              </a:rPr>
              <a:t>その試作機に搭載された</a:t>
            </a:r>
            <a:r>
              <a:rPr lang="en-US" altLang="ja-JP" dirty="0" err="1">
                <a:solidFill>
                  <a:prstClr val="black"/>
                </a:solidFill>
              </a:rPr>
              <a:t>Mirasol</a:t>
            </a:r>
            <a:r>
              <a:rPr lang="ja-JP" altLang="en-US" dirty="0">
                <a:solidFill>
                  <a:prstClr val="black"/>
                </a:solidFill>
              </a:rPr>
              <a:t>ディスプレイは</a:t>
            </a:r>
            <a:r>
              <a:rPr lang="en-US" altLang="ja-JP" dirty="0">
                <a:solidFill>
                  <a:prstClr val="black"/>
                </a:solidFill>
              </a:rPr>
              <a:t>1.6</a:t>
            </a:r>
            <a:r>
              <a:rPr lang="ja-JP" altLang="en-US" dirty="0">
                <a:solidFill>
                  <a:prstClr val="black"/>
                </a:solidFill>
              </a:rPr>
              <a:t>型で</a:t>
            </a:r>
            <a:r>
              <a:rPr lang="en-US" altLang="ja-JP" dirty="0">
                <a:solidFill>
                  <a:prstClr val="black"/>
                </a:solidFill>
              </a:rPr>
              <a:t>600×600</a:t>
            </a:r>
            <a:r>
              <a:rPr lang="ja-JP" altLang="en-US" dirty="0">
                <a:solidFill>
                  <a:prstClr val="black"/>
                </a:solidFill>
              </a:rPr>
              <a:t>画素のものだった。 </a:t>
            </a: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032" y="1305901"/>
            <a:ext cx="2190750" cy="2381250"/>
          </a:xfrm>
          <a:prstGeom prst="rect">
            <a:avLst/>
          </a:prstGeom>
        </p:spPr>
      </p:pic>
    </p:spTree>
    <p:extLst>
      <p:ext uri="{BB962C8B-B14F-4D97-AF65-F5344CB8AC3E}">
        <p14:creationId xmlns:p14="http://schemas.microsoft.com/office/powerpoint/2010/main" val="3686180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0" y="0"/>
            <a:ext cx="9144000" cy="6858000"/>
          </a:xfrm>
          <a:prstGeom prst="rect">
            <a:avLst/>
          </a:prstGeom>
          <a:gradFill rotWithShape="0">
            <a:gsLst>
              <a:gs pos="0">
                <a:srgbClr val="DDFFDD"/>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z="2400" b="1" dirty="0" smtClean="0">
              <a:solidFill>
                <a:srgbClr val="0000FF"/>
              </a:solidFill>
              <a:latin typeface="Times New Roman" pitchFamily="18" charset="0"/>
              <a:ea typeface="HG丸ｺﾞｼｯｸM-PRO" pitchFamily="50" charset="-128"/>
            </a:endParaRPr>
          </a:p>
        </p:txBody>
      </p:sp>
      <p:sp>
        <p:nvSpPr>
          <p:cNvPr id="21507" name="Rectangle 3"/>
          <p:cNvSpPr>
            <a:spLocks noChangeArrowheads="1"/>
          </p:cNvSpPr>
          <p:nvPr/>
        </p:nvSpPr>
        <p:spPr bwMode="auto">
          <a:xfrm>
            <a:off x="0" y="2362200"/>
            <a:ext cx="914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endParaRPr lang="ja-JP" altLang="ja-JP" sz="4400">
              <a:solidFill>
                <a:srgbClr val="000000"/>
              </a:solidFill>
              <a:latin typeface="Times New Roman" pitchFamily="18" charset="0"/>
            </a:endParaRPr>
          </a:p>
        </p:txBody>
      </p:sp>
      <p:sp>
        <p:nvSpPr>
          <p:cNvPr id="21508" name="Rectangle 4"/>
          <p:cNvSpPr>
            <a:spLocks noGrp="1" noChangeArrowheads="1"/>
          </p:cNvSpPr>
          <p:nvPr>
            <p:ph type="title" idx="4294967295"/>
          </p:nvPr>
        </p:nvSpPr>
        <p:spPr>
          <a:xfrm>
            <a:off x="-21704" y="0"/>
            <a:ext cx="9144000" cy="620688"/>
          </a:xfrm>
        </p:spPr>
        <p:txBody>
          <a:bodyPr>
            <a:noAutofit/>
          </a:bodyPr>
          <a:lstStyle/>
          <a:p>
            <a:pPr eaLnBrk="1" hangingPunct="1"/>
            <a:r>
              <a:rPr lang="ja-JP" altLang="en-US" sz="3600" b="1" dirty="0" smtClean="0">
                <a:solidFill>
                  <a:srgbClr val="0000FF"/>
                </a:solidFill>
                <a:latin typeface="Times New Roman" pitchFamily="18" charset="0"/>
                <a:cs typeface="Times New Roman" pitchFamily="18" charset="0"/>
              </a:rPr>
              <a:t>フレキシブル技術の課題</a:t>
            </a:r>
            <a:endParaRPr lang="en-US" altLang="ja-JP" sz="3600" b="1" dirty="0" smtClean="0">
              <a:solidFill>
                <a:srgbClr val="0000FF"/>
              </a:solidFill>
              <a:latin typeface="Times New Roman" pitchFamily="18" charset="0"/>
              <a:cs typeface="Times New Roman" pitchFamily="18" charset="0"/>
            </a:endParaRPr>
          </a:p>
        </p:txBody>
      </p:sp>
      <p:sp>
        <p:nvSpPr>
          <p:cNvPr id="7" name="Text Box 16"/>
          <p:cNvSpPr txBox="1">
            <a:spLocks noChangeArrowheads="1"/>
          </p:cNvSpPr>
          <p:nvPr/>
        </p:nvSpPr>
        <p:spPr bwMode="auto">
          <a:xfrm>
            <a:off x="107504" y="404664"/>
            <a:ext cx="8915400"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2800" b="1" dirty="0" smtClean="0">
                <a:solidFill>
                  <a:prstClr val="black"/>
                </a:solidFill>
                <a:cs typeface="Times New Roman" pitchFamily="18" charset="0"/>
              </a:rPr>
              <a:t>基板</a:t>
            </a:r>
            <a:endParaRPr lang="en-US" altLang="ja-JP" sz="2800" b="1" dirty="0" smtClean="0">
              <a:solidFill>
                <a:prstClr val="black"/>
              </a:solidFill>
              <a:cs typeface="Times New Roman" pitchFamily="18" charset="0"/>
            </a:endParaRPr>
          </a:p>
          <a:p>
            <a:r>
              <a:rPr lang="ja-JP" altLang="en-US" sz="2800" b="1" dirty="0">
                <a:solidFill>
                  <a:prstClr val="black"/>
                </a:solidFill>
                <a:cs typeface="Times New Roman" pitchFamily="18" charset="0"/>
              </a:rPr>
              <a:t>　</a:t>
            </a:r>
            <a:r>
              <a:rPr lang="en-US" altLang="ja-JP" sz="2800" b="1" dirty="0" smtClean="0">
                <a:solidFill>
                  <a:prstClr val="black"/>
                </a:solidFill>
                <a:cs typeface="Times New Roman" pitchFamily="18" charset="0"/>
              </a:rPr>
              <a:t>×</a:t>
            </a:r>
            <a:r>
              <a:rPr lang="ja-JP" altLang="en-US" sz="2800" b="1" dirty="0" smtClean="0">
                <a:solidFill>
                  <a:prstClr val="black"/>
                </a:solidFill>
                <a:cs typeface="Times New Roman" pitchFamily="18" charset="0"/>
              </a:rPr>
              <a:t>　プラスチック</a:t>
            </a:r>
            <a:endParaRPr lang="en-US" altLang="ja-JP" sz="2800" b="1" dirty="0" smtClean="0">
              <a:solidFill>
                <a:prstClr val="black"/>
              </a:solidFill>
              <a:cs typeface="Times New Roman" pitchFamily="18" charset="0"/>
            </a:endParaRPr>
          </a:p>
          <a:p>
            <a:r>
              <a:rPr lang="ja-JP" altLang="en-US" sz="2800" b="1" dirty="0">
                <a:solidFill>
                  <a:prstClr val="black"/>
                </a:solidFill>
                <a:cs typeface="Times New Roman" pitchFamily="18" charset="0"/>
              </a:rPr>
              <a:t>　</a:t>
            </a:r>
            <a:r>
              <a:rPr lang="ja-JP" altLang="en-US" sz="2800" b="1" dirty="0" smtClean="0">
                <a:solidFill>
                  <a:prstClr val="black"/>
                </a:solidFill>
                <a:cs typeface="Times New Roman" pitchFamily="18" charset="0"/>
              </a:rPr>
              <a:t>○　ガラス</a:t>
            </a:r>
            <a:endParaRPr lang="en-US" altLang="ja-JP" sz="2800" b="1" dirty="0" smtClean="0">
              <a:solidFill>
                <a:prstClr val="black"/>
              </a:solidFill>
              <a:cs typeface="Times New Roman" pitchFamily="18" charset="0"/>
            </a:endParaRPr>
          </a:p>
          <a:p>
            <a:r>
              <a:rPr lang="en-US" altLang="ja-JP" sz="2800" b="1" dirty="0" smtClean="0">
                <a:solidFill>
                  <a:prstClr val="black"/>
                </a:solidFill>
                <a:cs typeface="Times New Roman" pitchFamily="18" charset="0"/>
              </a:rPr>
              <a:t>TFT</a:t>
            </a:r>
            <a:r>
              <a:rPr lang="ja-JP" altLang="en-US" sz="2800" b="1" dirty="0" smtClean="0">
                <a:solidFill>
                  <a:prstClr val="black"/>
                </a:solidFill>
                <a:cs typeface="Times New Roman" pitchFamily="18" charset="0"/>
              </a:rPr>
              <a:t>半導体</a:t>
            </a:r>
            <a:endParaRPr lang="en-US" altLang="ja-JP" sz="2800" b="1" dirty="0" smtClean="0">
              <a:solidFill>
                <a:prstClr val="black"/>
              </a:solidFill>
              <a:cs typeface="Times New Roman" pitchFamily="18" charset="0"/>
            </a:endParaRPr>
          </a:p>
          <a:p>
            <a:r>
              <a:rPr lang="ja-JP" altLang="en-US" sz="2800" b="1" dirty="0">
                <a:solidFill>
                  <a:prstClr val="black"/>
                </a:solidFill>
                <a:cs typeface="Times New Roman" pitchFamily="18" charset="0"/>
              </a:rPr>
              <a:t>　</a:t>
            </a:r>
            <a:r>
              <a:rPr lang="en-US" altLang="ja-JP" sz="2800" b="1" dirty="0" smtClean="0">
                <a:solidFill>
                  <a:prstClr val="black"/>
                </a:solidFill>
                <a:cs typeface="Times New Roman" pitchFamily="18" charset="0"/>
              </a:rPr>
              <a:t>×</a:t>
            </a:r>
            <a:r>
              <a:rPr lang="ja-JP" altLang="en-US" sz="2800" b="1" dirty="0">
                <a:solidFill>
                  <a:prstClr val="black"/>
                </a:solidFill>
                <a:cs typeface="Times New Roman" pitchFamily="18" charset="0"/>
              </a:rPr>
              <a:t>　</a:t>
            </a:r>
            <a:r>
              <a:rPr lang="ja-JP" altLang="en-US" sz="2800" b="1" dirty="0" smtClean="0">
                <a:solidFill>
                  <a:prstClr val="black"/>
                </a:solidFill>
                <a:cs typeface="Times New Roman" pitchFamily="18" charset="0"/>
              </a:rPr>
              <a:t>有機</a:t>
            </a:r>
            <a:endParaRPr lang="en-US" altLang="ja-JP" sz="2800" b="1" dirty="0" smtClean="0">
              <a:solidFill>
                <a:prstClr val="black"/>
              </a:solidFill>
              <a:cs typeface="Times New Roman" pitchFamily="18" charset="0"/>
            </a:endParaRPr>
          </a:p>
          <a:p>
            <a:r>
              <a:rPr lang="ja-JP" altLang="en-US" sz="2800" b="1" dirty="0">
                <a:solidFill>
                  <a:prstClr val="black"/>
                </a:solidFill>
                <a:cs typeface="Times New Roman" pitchFamily="18" charset="0"/>
              </a:rPr>
              <a:t>　</a:t>
            </a:r>
            <a:r>
              <a:rPr lang="ja-JP" altLang="en-US" sz="2800" b="1" dirty="0" smtClean="0">
                <a:solidFill>
                  <a:prstClr val="black"/>
                </a:solidFill>
                <a:cs typeface="Times New Roman" pitchFamily="18" charset="0"/>
              </a:rPr>
              <a:t>○　</a:t>
            </a:r>
            <a:r>
              <a:rPr lang="en-US" altLang="ja-JP" sz="2800" b="1" dirty="0" smtClean="0">
                <a:solidFill>
                  <a:prstClr val="black"/>
                </a:solidFill>
                <a:cs typeface="Times New Roman" pitchFamily="18" charset="0"/>
              </a:rPr>
              <a:t>poly-Si</a:t>
            </a:r>
            <a:r>
              <a:rPr lang="ja-JP" altLang="en-US" sz="2800" b="1" dirty="0" smtClean="0">
                <a:solidFill>
                  <a:prstClr val="black"/>
                </a:solidFill>
                <a:cs typeface="Times New Roman" pitchFamily="18" charset="0"/>
              </a:rPr>
              <a:t> </a:t>
            </a:r>
            <a:r>
              <a:rPr lang="en-US" altLang="ja-JP" sz="2800" b="1" dirty="0" smtClean="0">
                <a:solidFill>
                  <a:prstClr val="black"/>
                </a:solidFill>
                <a:cs typeface="Times New Roman" pitchFamily="18" charset="0"/>
              </a:rPr>
              <a:t>(?):</a:t>
            </a:r>
            <a:r>
              <a:rPr lang="ja-JP" altLang="en-US" sz="2800" b="1" dirty="0" smtClean="0">
                <a:solidFill>
                  <a:prstClr val="black"/>
                </a:solidFill>
                <a:cs typeface="Times New Roman" pitchFamily="18" charset="0"/>
              </a:rPr>
              <a:t> ガラス上形成、剥離・転写法</a:t>
            </a:r>
            <a:endParaRPr lang="en-US" altLang="ja-JP" sz="2800" b="1" dirty="0" smtClean="0">
              <a:solidFill>
                <a:prstClr val="black"/>
              </a:solidFill>
              <a:cs typeface="Times New Roman" pitchFamily="18" charset="0"/>
            </a:endParaRPr>
          </a:p>
          <a:p>
            <a:r>
              <a:rPr lang="ja-JP" altLang="en-US" sz="2800" b="1" dirty="0">
                <a:solidFill>
                  <a:prstClr val="black"/>
                </a:solidFill>
                <a:cs typeface="Times New Roman" pitchFamily="18" charset="0"/>
              </a:rPr>
              <a:t>　</a:t>
            </a:r>
            <a:r>
              <a:rPr lang="ja-JP" altLang="en-US" sz="2800" b="1" dirty="0" smtClean="0">
                <a:solidFill>
                  <a:prstClr val="black"/>
                </a:solidFill>
                <a:cs typeface="Times New Roman" pitchFamily="18" charset="0"/>
              </a:rPr>
              <a:t>○　酸化物　　</a:t>
            </a:r>
            <a:r>
              <a:rPr lang="en-US" altLang="ja-JP" sz="2800" b="1" dirty="0" smtClean="0">
                <a:solidFill>
                  <a:prstClr val="black"/>
                </a:solidFill>
                <a:cs typeface="Times New Roman" pitchFamily="18" charset="0"/>
              </a:rPr>
              <a:t>:</a:t>
            </a:r>
            <a:r>
              <a:rPr lang="ja-JP" altLang="en-US" sz="2800" b="1" dirty="0" smtClean="0">
                <a:solidFill>
                  <a:prstClr val="black"/>
                </a:solidFill>
                <a:cs typeface="Times New Roman" pitchFamily="18" charset="0"/>
              </a:rPr>
              <a:t> ガラス上形成</a:t>
            </a:r>
            <a:r>
              <a:rPr lang="ja-JP" altLang="en-US" sz="2800" b="1" dirty="0" err="1" smtClean="0">
                <a:solidFill>
                  <a:prstClr val="black"/>
                </a:solidFill>
                <a:cs typeface="Times New Roman" pitchFamily="18" charset="0"/>
              </a:rPr>
              <a:t>、？</a:t>
            </a:r>
            <a:r>
              <a:rPr lang="ja-JP" altLang="en-US" sz="2800" b="1" dirty="0" smtClean="0">
                <a:solidFill>
                  <a:prstClr val="black"/>
                </a:solidFill>
                <a:cs typeface="Times New Roman" pitchFamily="18" charset="0"/>
              </a:rPr>
              <a:t>プラスチック</a:t>
            </a:r>
            <a:r>
              <a:rPr lang="ja-JP" altLang="en-US" sz="2800" dirty="0" smtClean="0">
                <a:solidFill>
                  <a:prstClr val="black"/>
                </a:solidFill>
                <a:cs typeface="Times New Roman" pitchFamily="18" charset="0"/>
              </a:rPr>
              <a:t> </a:t>
            </a:r>
            <a:endParaRPr lang="en-US" altLang="ja-JP" sz="2800" dirty="0" smtClean="0">
              <a:solidFill>
                <a:prstClr val="black"/>
              </a:solidFill>
              <a:cs typeface="Times New Roman" pitchFamily="18" charset="0"/>
            </a:endParaRPr>
          </a:p>
          <a:p>
            <a:r>
              <a:rPr lang="ja-JP" altLang="en-US" sz="2800" b="1" dirty="0" smtClean="0">
                <a:solidFill>
                  <a:prstClr val="black"/>
                </a:solidFill>
                <a:cs typeface="Times New Roman" pitchFamily="18" charset="0"/>
              </a:rPr>
              <a:t>電子ペーパー</a:t>
            </a:r>
            <a:endParaRPr lang="en-US" altLang="ja-JP" sz="2800" b="1" dirty="0" smtClean="0">
              <a:solidFill>
                <a:prstClr val="black"/>
              </a:solidFill>
              <a:cs typeface="Times New Roman" pitchFamily="18" charset="0"/>
            </a:endParaRPr>
          </a:p>
          <a:p>
            <a:r>
              <a:rPr lang="ja-JP" altLang="en-US" sz="2800" b="1" dirty="0">
                <a:solidFill>
                  <a:prstClr val="black"/>
                </a:solidFill>
                <a:cs typeface="Times New Roman" pitchFamily="18" charset="0"/>
              </a:rPr>
              <a:t>　</a:t>
            </a:r>
            <a:r>
              <a:rPr lang="ja-JP" altLang="en-US" sz="2800" b="1" dirty="0" smtClean="0">
                <a:solidFill>
                  <a:prstClr val="black"/>
                </a:solidFill>
                <a:cs typeface="Times New Roman" pitchFamily="18" charset="0"/>
              </a:rPr>
              <a:t>○　すでに実用化 </a:t>
            </a:r>
            <a:r>
              <a:rPr lang="en-US" altLang="ja-JP" sz="2800" b="1" dirty="0" smtClean="0">
                <a:solidFill>
                  <a:prstClr val="black"/>
                </a:solidFill>
                <a:cs typeface="Times New Roman" pitchFamily="18" charset="0"/>
              </a:rPr>
              <a:t>(LG)</a:t>
            </a:r>
          </a:p>
          <a:p>
            <a:r>
              <a:rPr lang="ja-JP" altLang="en-US" sz="2800" b="1" dirty="0" smtClean="0">
                <a:solidFill>
                  <a:prstClr val="black"/>
                </a:solidFill>
                <a:cs typeface="Times New Roman" pitchFamily="18" charset="0"/>
              </a:rPr>
              <a:t>有機</a:t>
            </a:r>
            <a:r>
              <a:rPr lang="en-US" altLang="ja-JP" sz="2800" b="1" dirty="0" smtClean="0">
                <a:solidFill>
                  <a:prstClr val="black"/>
                </a:solidFill>
                <a:cs typeface="Times New Roman" pitchFamily="18" charset="0"/>
              </a:rPr>
              <a:t>EL</a:t>
            </a:r>
          </a:p>
          <a:p>
            <a:r>
              <a:rPr lang="ja-JP" altLang="en-US" sz="2800" b="1" dirty="0" smtClean="0">
                <a:solidFill>
                  <a:prstClr val="black"/>
                </a:solidFill>
                <a:cs typeface="Times New Roman" pitchFamily="18" charset="0"/>
              </a:rPr>
              <a:t>　○　ガラス上、</a:t>
            </a:r>
            <a:r>
              <a:rPr lang="en-US" altLang="ja-JP" sz="2800" b="1" dirty="0" smtClean="0">
                <a:solidFill>
                  <a:prstClr val="black"/>
                </a:solidFill>
                <a:cs typeface="Times New Roman" pitchFamily="18" charset="0"/>
              </a:rPr>
              <a:t>poly-Si/</a:t>
            </a:r>
            <a:r>
              <a:rPr lang="ja-JP" altLang="en-US" sz="2800" b="1" dirty="0" smtClean="0">
                <a:solidFill>
                  <a:prstClr val="black"/>
                </a:solidFill>
                <a:cs typeface="Times New Roman" pitchFamily="18" charset="0"/>
              </a:rPr>
              <a:t>酸化物 </a:t>
            </a:r>
            <a:r>
              <a:rPr lang="en-US" altLang="ja-JP" sz="2800" b="1" dirty="0" smtClean="0">
                <a:solidFill>
                  <a:prstClr val="black"/>
                </a:solidFill>
                <a:cs typeface="Times New Roman" pitchFamily="18" charset="0"/>
              </a:rPr>
              <a:t>TFT</a:t>
            </a:r>
          </a:p>
          <a:p>
            <a:r>
              <a:rPr lang="ja-JP" altLang="en-US" sz="2800" b="1" dirty="0" smtClean="0">
                <a:solidFill>
                  <a:prstClr val="black"/>
                </a:solidFill>
                <a:cs typeface="Times New Roman" pitchFamily="18" charset="0"/>
              </a:rPr>
              <a:t>課題</a:t>
            </a:r>
            <a:endParaRPr lang="en-US" altLang="ja-JP" sz="2800" b="1" dirty="0" smtClean="0">
              <a:solidFill>
                <a:prstClr val="black"/>
              </a:solidFill>
              <a:cs typeface="Times New Roman" pitchFamily="18" charset="0"/>
            </a:endParaRPr>
          </a:p>
          <a:p>
            <a:r>
              <a:rPr lang="ja-JP" altLang="en-US" sz="2800" b="1" dirty="0">
                <a:solidFill>
                  <a:prstClr val="black"/>
                </a:solidFill>
                <a:cs typeface="Times New Roman" pitchFamily="18" charset="0"/>
              </a:rPr>
              <a:t>　</a:t>
            </a:r>
            <a:r>
              <a:rPr lang="ja-JP" altLang="en-US" sz="2800" b="1" dirty="0" smtClean="0">
                <a:solidFill>
                  <a:prstClr val="black"/>
                </a:solidFill>
                <a:cs typeface="Times New Roman" pitchFamily="18" charset="0"/>
              </a:rPr>
              <a:t>△　作製・製造技術</a:t>
            </a:r>
            <a:endParaRPr lang="en-US" altLang="ja-JP" sz="2800" b="1" dirty="0" smtClean="0">
              <a:solidFill>
                <a:prstClr val="black"/>
              </a:solidFill>
              <a:cs typeface="Times New Roman" pitchFamily="18" charset="0"/>
            </a:endParaRPr>
          </a:p>
          <a:p>
            <a:r>
              <a:rPr lang="ja-JP" altLang="en-US" sz="2800" b="1" dirty="0">
                <a:solidFill>
                  <a:prstClr val="black"/>
                </a:solidFill>
                <a:cs typeface="Times New Roman" pitchFamily="18" charset="0"/>
              </a:rPr>
              <a:t>　</a:t>
            </a:r>
            <a:r>
              <a:rPr lang="en-US" altLang="ja-JP" sz="2800" b="1" dirty="0" smtClean="0">
                <a:solidFill>
                  <a:prstClr val="black"/>
                </a:solidFill>
                <a:cs typeface="Times New Roman" pitchFamily="18" charset="0"/>
              </a:rPr>
              <a:t>×</a:t>
            </a:r>
            <a:r>
              <a:rPr lang="ja-JP" altLang="en-US" sz="2800" b="1" dirty="0" smtClean="0">
                <a:solidFill>
                  <a:prstClr val="black"/>
                </a:solidFill>
                <a:cs typeface="Times New Roman" pitchFamily="18" charset="0"/>
              </a:rPr>
              <a:t>　コスト</a:t>
            </a:r>
            <a:endParaRPr lang="en-US" altLang="ja-JP" sz="2800" b="1" dirty="0" smtClean="0">
              <a:solidFill>
                <a:prstClr val="black"/>
              </a:solidFill>
              <a:cs typeface="Times New Roman" pitchFamily="18" charset="0"/>
            </a:endParaRPr>
          </a:p>
          <a:p>
            <a:r>
              <a:rPr lang="ja-JP" altLang="en-US" sz="2800" b="1" dirty="0">
                <a:solidFill>
                  <a:prstClr val="black"/>
                </a:solidFill>
                <a:cs typeface="Times New Roman" pitchFamily="18" charset="0"/>
              </a:rPr>
              <a:t>　</a:t>
            </a:r>
            <a:r>
              <a:rPr lang="en-US" altLang="ja-JP" sz="2800" b="1" dirty="0" smtClean="0">
                <a:solidFill>
                  <a:prstClr val="black"/>
                </a:solidFill>
                <a:cs typeface="Times New Roman" pitchFamily="18" charset="0"/>
              </a:rPr>
              <a:t>×</a:t>
            </a:r>
            <a:r>
              <a:rPr lang="ja-JP" altLang="en-US" sz="2800" b="1" dirty="0" smtClean="0">
                <a:solidFill>
                  <a:prstClr val="black"/>
                </a:solidFill>
                <a:cs typeface="Times New Roman" pitchFamily="18" charset="0"/>
              </a:rPr>
              <a:t>　マーケッティング、経営判断</a:t>
            </a:r>
            <a:endParaRPr lang="en-US" altLang="ja-JP" sz="2800" b="1" dirty="0" smtClean="0">
              <a:solidFill>
                <a:prstClr val="black"/>
              </a:solidFill>
              <a:cs typeface="Times New Roman" pitchFamily="18" charset="0"/>
            </a:endParaRPr>
          </a:p>
        </p:txBody>
      </p:sp>
      <p:sp>
        <p:nvSpPr>
          <p:cNvPr id="2"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ja-JP" altLang="en-US" sz="4400" b="1">
              <a:solidFill>
                <a:prstClr val="black"/>
              </a:solidFill>
              <a:latin typeface="Times New Roman" pitchFamily="18" charset="0"/>
            </a:endParaRPr>
          </a:p>
        </p:txBody>
      </p:sp>
      <p:sp>
        <p:nvSpPr>
          <p:cNvPr id="3" name="Rectangle 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ja-JP" altLang="en-US" sz="4400" b="1">
              <a:solidFill>
                <a:prstClr val="black"/>
              </a:solidFill>
              <a:latin typeface="Times New Roman" pitchFamily="18" charset="0"/>
            </a:endParaRPr>
          </a:p>
        </p:txBody>
      </p:sp>
    </p:spTree>
    <p:extLst>
      <p:ext uri="{BB962C8B-B14F-4D97-AF65-F5344CB8AC3E}">
        <p14:creationId xmlns:p14="http://schemas.microsoft.com/office/powerpoint/2010/main" val="684974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1059" y="1938019"/>
            <a:ext cx="1533262" cy="105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6598521" y="767074"/>
            <a:ext cx="2358338" cy="923330"/>
          </a:xfrm>
          <a:prstGeom prst="rect">
            <a:avLst/>
          </a:prstGeom>
          <a:noFill/>
        </p:spPr>
        <p:txBody>
          <a:bodyPr wrap="none" rtlCol="0">
            <a:spAutoFit/>
          </a:bodyPr>
          <a:lstStyle/>
          <a:p>
            <a:pPr fontAlgn="auto">
              <a:spcBef>
                <a:spcPts val="0"/>
              </a:spcBef>
              <a:spcAft>
                <a:spcPts val="0"/>
              </a:spcAft>
            </a:pPr>
            <a:r>
              <a:rPr lang="ja-JP" altLang="en-US" sz="1800" b="1" dirty="0" smtClean="0">
                <a:solidFill>
                  <a:prstClr val="black"/>
                </a:solidFill>
                <a:latin typeface="Times New Roman" panose="02020603050405020304" pitchFamily="18" charset="0"/>
                <a:ea typeface="ＭＳ Ｐゴシック"/>
                <a:cs typeface="Times New Roman" panose="02020603050405020304" pitchFamily="18" charset="0"/>
              </a:rPr>
              <a:t>デジタルカメラ</a:t>
            </a:r>
            <a:r>
              <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rPr>
              <a:t/>
            </a:r>
            <a:br>
              <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rPr>
            </a:br>
            <a:r>
              <a:rPr lang="ja-JP" altLang="en-US" sz="1800" b="1" dirty="0" smtClean="0">
                <a:solidFill>
                  <a:prstClr val="black"/>
                </a:solidFill>
                <a:latin typeface="Times New Roman" panose="02020603050405020304" pitchFamily="18" charset="0"/>
                <a:ea typeface="ＭＳ Ｐゴシック"/>
                <a:cs typeface="Times New Roman" panose="02020603050405020304" pitchFamily="18" charset="0"/>
              </a:rPr>
              <a:t>　</a:t>
            </a:r>
            <a:r>
              <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rPr>
              <a:t>LUMIX</a:t>
            </a:r>
            <a:r>
              <a:rPr lang="ja-JP" altLang="en-US" sz="1800" b="1" dirty="0" smtClean="0">
                <a:solidFill>
                  <a:prstClr val="black"/>
                </a:solidFill>
                <a:latin typeface="Times New Roman" panose="02020603050405020304" pitchFamily="18" charset="0"/>
                <a:ea typeface="ＭＳ Ｐゴシック"/>
                <a:cs typeface="Times New Roman" panose="02020603050405020304" pitchFamily="18" charset="0"/>
              </a:rPr>
              <a:t> </a:t>
            </a:r>
            <a:r>
              <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rPr>
              <a:t>DMC-FX07</a:t>
            </a:r>
            <a:br>
              <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rPr>
            </a:br>
            <a:r>
              <a:rPr lang="ja-JP" altLang="en-US" sz="1800" b="1" dirty="0" smtClean="0">
                <a:solidFill>
                  <a:prstClr val="black"/>
                </a:solidFill>
                <a:latin typeface="Times New Roman" panose="02020603050405020304" pitchFamily="18" charset="0"/>
                <a:ea typeface="ＭＳ Ｐゴシック"/>
                <a:cs typeface="Times New Roman" panose="02020603050405020304" pitchFamily="18" charset="0"/>
              </a:rPr>
              <a:t>　</a:t>
            </a:r>
            <a:r>
              <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rPr>
              <a:t>(Panasonic)</a:t>
            </a:r>
            <a:endParaRPr lang="ja-JP" altLang="en-US" sz="1800" b="1" dirty="0">
              <a:solidFill>
                <a:prstClr val="black"/>
              </a:solidFill>
              <a:latin typeface="Times New Roman" panose="02020603050405020304" pitchFamily="18" charset="0"/>
              <a:ea typeface="ＭＳ Ｐゴシック"/>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4997707" y="4530006"/>
            <a:ext cx="1841886" cy="2103676"/>
          </a:xfrm>
          <a:prstGeom prst="rect">
            <a:avLst/>
          </a:prstGeom>
        </p:spPr>
      </p:pic>
      <p:sp>
        <p:nvSpPr>
          <p:cNvPr id="32" name="テキスト ボックス 31"/>
          <p:cNvSpPr txBox="1"/>
          <p:nvPr/>
        </p:nvSpPr>
        <p:spPr>
          <a:xfrm>
            <a:off x="4727199" y="3723211"/>
            <a:ext cx="2463175" cy="646331"/>
          </a:xfrm>
          <a:prstGeom prst="rect">
            <a:avLst/>
          </a:prstGeom>
          <a:noFill/>
        </p:spPr>
        <p:txBody>
          <a:bodyPr wrap="none" rtlCol="0">
            <a:spAutoFit/>
          </a:bodyPr>
          <a:lstStyle/>
          <a:p>
            <a:pPr fontAlgn="auto">
              <a:spcBef>
                <a:spcPts val="0"/>
              </a:spcBef>
              <a:spcAft>
                <a:spcPts val="0"/>
              </a:spcAft>
            </a:pPr>
            <a:r>
              <a:rPr lang="ja-JP" altLang="en-US" sz="1800" b="1" dirty="0" smtClean="0">
                <a:solidFill>
                  <a:prstClr val="black"/>
                </a:solidFill>
                <a:latin typeface="Times New Roman" panose="02020603050405020304" pitchFamily="18" charset="0"/>
                <a:ea typeface="ＭＳ Ｐゴシック"/>
                <a:cs typeface="Times New Roman" panose="02020603050405020304" pitchFamily="18" charset="0"/>
              </a:rPr>
              <a:t>ノート</a:t>
            </a:r>
            <a:r>
              <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rPr>
              <a:t>PC</a:t>
            </a:r>
          </a:p>
          <a:p>
            <a:pPr fontAlgn="auto">
              <a:spcBef>
                <a:spcPts val="0"/>
              </a:spcBef>
              <a:spcAft>
                <a:spcPts val="0"/>
              </a:spcAft>
            </a:pPr>
            <a:r>
              <a:rPr lang="ja-JP" altLang="en-US" b="1" dirty="0">
                <a:solidFill>
                  <a:prstClr val="black"/>
                </a:solidFill>
                <a:latin typeface="Times New Roman" panose="02020603050405020304" pitchFamily="18" charset="0"/>
                <a:ea typeface="ＭＳ Ｐゴシック"/>
                <a:cs typeface="Times New Roman" panose="02020603050405020304" pitchFamily="18" charset="0"/>
              </a:rPr>
              <a:t>　</a:t>
            </a:r>
            <a:r>
              <a:rPr lang="en-US" altLang="ja-JP" sz="1800" b="1" dirty="0" err="1" smtClean="0">
                <a:solidFill>
                  <a:prstClr val="black"/>
                </a:solidFill>
                <a:latin typeface="Times New Roman" panose="02020603050405020304" pitchFamily="18" charset="0"/>
                <a:ea typeface="ＭＳ Ｐゴシック"/>
                <a:cs typeface="Times New Roman" panose="02020603050405020304" pitchFamily="18" charset="0"/>
              </a:rPr>
              <a:t>Iconia</a:t>
            </a:r>
            <a:r>
              <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rPr>
              <a:t> W3-810 (Acer)</a:t>
            </a:r>
            <a:endParaRPr lang="ja-JP" altLang="en-US" sz="1800" b="1" dirty="0">
              <a:solidFill>
                <a:prstClr val="black"/>
              </a:solidFill>
              <a:latin typeface="Times New Roman" panose="02020603050405020304" pitchFamily="18" charset="0"/>
              <a:ea typeface="ＭＳ Ｐゴシック"/>
              <a:cs typeface="Times New Roman" panose="02020603050405020304" pitchFamily="18" charset="0"/>
            </a:endParaRPr>
          </a:p>
        </p:txBody>
      </p:sp>
      <p:pic>
        <p:nvPicPr>
          <p:cNvPr id="5" name="図 4"/>
          <p:cNvPicPr>
            <a:picLocks noChangeAspect="1"/>
          </p:cNvPicPr>
          <p:nvPr/>
        </p:nvPicPr>
        <p:blipFill>
          <a:blip r:embed="rId4"/>
          <a:stretch>
            <a:fillRect/>
          </a:stretch>
        </p:blipFill>
        <p:spPr>
          <a:xfrm>
            <a:off x="2994806" y="4530006"/>
            <a:ext cx="1399550" cy="2213834"/>
          </a:xfrm>
          <a:prstGeom prst="rect">
            <a:avLst/>
          </a:prstGeom>
        </p:spPr>
      </p:pic>
      <p:sp>
        <p:nvSpPr>
          <p:cNvPr id="36" name="テキスト ボックス 35"/>
          <p:cNvSpPr txBox="1"/>
          <p:nvPr/>
        </p:nvSpPr>
        <p:spPr>
          <a:xfrm>
            <a:off x="2733421" y="3491891"/>
            <a:ext cx="1922321" cy="923330"/>
          </a:xfrm>
          <a:prstGeom prst="rect">
            <a:avLst/>
          </a:prstGeom>
          <a:noFill/>
        </p:spPr>
        <p:txBody>
          <a:bodyPr wrap="none" rtlCol="0">
            <a:spAutoFit/>
          </a:bodyPr>
          <a:lstStyle/>
          <a:p>
            <a:pPr fontAlgn="auto">
              <a:spcBef>
                <a:spcPts val="0"/>
              </a:spcBef>
              <a:spcAft>
                <a:spcPts val="0"/>
              </a:spcAft>
            </a:pPr>
            <a:r>
              <a:rPr lang="ja-JP" altLang="en-US" sz="1800" b="1" dirty="0" smtClean="0">
                <a:solidFill>
                  <a:prstClr val="black"/>
                </a:solidFill>
                <a:latin typeface="Times New Roman" panose="02020603050405020304" pitchFamily="18" charset="0"/>
                <a:ea typeface="ＭＳ Ｐゴシック"/>
                <a:cs typeface="Times New Roman" panose="02020603050405020304" pitchFamily="18" charset="0"/>
              </a:rPr>
              <a:t>タブレット</a:t>
            </a:r>
            <a:endPar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endParaRPr>
          </a:p>
          <a:p>
            <a:pPr fontAlgn="auto">
              <a:spcBef>
                <a:spcPts val="0"/>
              </a:spcBef>
              <a:spcAft>
                <a:spcPts val="0"/>
              </a:spcAft>
            </a:pPr>
            <a:r>
              <a:rPr lang="ja-JP" altLang="en-US" b="1" dirty="0">
                <a:solidFill>
                  <a:prstClr val="black"/>
                </a:solidFill>
                <a:latin typeface="Times New Roman" panose="02020603050405020304" pitchFamily="18" charset="0"/>
                <a:ea typeface="ＭＳ Ｐゴシック"/>
                <a:cs typeface="Times New Roman" panose="02020603050405020304" pitchFamily="18" charset="0"/>
              </a:rPr>
              <a:t>　</a:t>
            </a:r>
            <a:r>
              <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rPr>
              <a:t>AQUOS Pad</a:t>
            </a:r>
          </a:p>
          <a:p>
            <a:pPr fontAlgn="auto">
              <a:spcBef>
                <a:spcPts val="0"/>
              </a:spcBef>
              <a:spcAft>
                <a:spcPts val="0"/>
              </a:spcAft>
            </a:pPr>
            <a:r>
              <a:rPr lang="ja-JP" altLang="en-US" sz="1800" b="1" dirty="0" smtClean="0">
                <a:solidFill>
                  <a:prstClr val="black"/>
                </a:solidFill>
                <a:latin typeface="Times New Roman" panose="02020603050405020304" pitchFamily="18" charset="0"/>
                <a:ea typeface="ＭＳ Ｐゴシック"/>
                <a:cs typeface="Times New Roman" panose="02020603050405020304" pitchFamily="18" charset="0"/>
              </a:rPr>
              <a:t>　</a:t>
            </a:r>
            <a:r>
              <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rPr>
              <a:t>SH-08E (Sharp)</a:t>
            </a:r>
          </a:p>
        </p:txBody>
      </p:sp>
      <p:pic>
        <p:nvPicPr>
          <p:cNvPr id="9" name="図 8"/>
          <p:cNvPicPr>
            <a:picLocks noChangeAspect="1"/>
          </p:cNvPicPr>
          <p:nvPr/>
        </p:nvPicPr>
        <p:blipFill>
          <a:blip r:embed="rId5"/>
          <a:stretch>
            <a:fillRect/>
          </a:stretch>
        </p:blipFill>
        <p:spPr>
          <a:xfrm>
            <a:off x="2224253" y="1432898"/>
            <a:ext cx="834554" cy="1683749"/>
          </a:xfrm>
          <a:prstGeom prst="rect">
            <a:avLst/>
          </a:prstGeom>
        </p:spPr>
      </p:pic>
      <p:sp>
        <p:nvSpPr>
          <p:cNvPr id="42" name="テキスト ボックス 41"/>
          <p:cNvSpPr txBox="1"/>
          <p:nvPr/>
        </p:nvSpPr>
        <p:spPr>
          <a:xfrm>
            <a:off x="181199" y="656851"/>
            <a:ext cx="2339102" cy="923330"/>
          </a:xfrm>
          <a:prstGeom prst="rect">
            <a:avLst/>
          </a:prstGeom>
          <a:noFill/>
        </p:spPr>
        <p:txBody>
          <a:bodyPr wrap="none" rtlCol="0">
            <a:spAutoFit/>
          </a:bodyPr>
          <a:lstStyle/>
          <a:p>
            <a:pPr fontAlgn="auto">
              <a:spcBef>
                <a:spcPts val="0"/>
              </a:spcBef>
              <a:spcAft>
                <a:spcPts val="0"/>
              </a:spcAft>
            </a:pPr>
            <a:r>
              <a:rPr lang="ja-JP" altLang="en-US" sz="1800" b="1" dirty="0" smtClean="0">
                <a:solidFill>
                  <a:prstClr val="black"/>
                </a:solidFill>
                <a:latin typeface="Times New Roman" panose="02020603050405020304" pitchFamily="18" charset="0"/>
                <a:ea typeface="ＭＳ Ｐゴシック"/>
                <a:cs typeface="Times New Roman" panose="02020603050405020304" pitchFamily="18" charset="0"/>
              </a:rPr>
              <a:t>携帯電話</a:t>
            </a:r>
            <a:endPar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endParaRPr>
          </a:p>
          <a:p>
            <a:pPr fontAlgn="auto">
              <a:spcBef>
                <a:spcPts val="0"/>
              </a:spcBef>
              <a:spcAft>
                <a:spcPts val="0"/>
              </a:spcAft>
            </a:pPr>
            <a:r>
              <a:rPr lang="ja-JP" altLang="en-US" b="1" dirty="0">
                <a:solidFill>
                  <a:prstClr val="black"/>
                </a:solidFill>
                <a:latin typeface="Times New Roman" panose="02020603050405020304" pitchFamily="18" charset="0"/>
                <a:ea typeface="ＭＳ Ｐゴシック"/>
                <a:cs typeface="Times New Roman" panose="02020603050405020304" pitchFamily="18" charset="0"/>
              </a:rPr>
              <a:t>　</a:t>
            </a:r>
            <a:r>
              <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rPr>
              <a:t>AQUOS Phone Zeta</a:t>
            </a:r>
          </a:p>
          <a:p>
            <a:pPr fontAlgn="auto">
              <a:spcBef>
                <a:spcPts val="0"/>
              </a:spcBef>
              <a:spcAft>
                <a:spcPts val="0"/>
              </a:spcAft>
            </a:pPr>
            <a:r>
              <a:rPr lang="ja-JP" altLang="en-US" sz="1800" b="1" dirty="0" smtClean="0">
                <a:solidFill>
                  <a:prstClr val="black"/>
                </a:solidFill>
                <a:latin typeface="Times New Roman" panose="02020603050405020304" pitchFamily="18" charset="0"/>
                <a:ea typeface="ＭＳ Ｐゴシック"/>
                <a:cs typeface="Times New Roman" panose="02020603050405020304" pitchFamily="18" charset="0"/>
              </a:rPr>
              <a:t>　</a:t>
            </a:r>
            <a:r>
              <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rPr>
              <a:t>SH-02E (Sharp)</a:t>
            </a:r>
          </a:p>
        </p:txBody>
      </p:sp>
      <p:pic>
        <p:nvPicPr>
          <p:cNvPr id="16" name="図 15"/>
          <p:cNvPicPr>
            <a:picLocks noChangeAspect="1"/>
          </p:cNvPicPr>
          <p:nvPr/>
        </p:nvPicPr>
        <p:blipFill>
          <a:blip r:embed="rId6"/>
          <a:stretch>
            <a:fillRect/>
          </a:stretch>
        </p:blipFill>
        <p:spPr>
          <a:xfrm>
            <a:off x="1203646" y="4530006"/>
            <a:ext cx="1219790" cy="1758399"/>
          </a:xfrm>
          <a:prstGeom prst="rect">
            <a:avLst/>
          </a:prstGeom>
        </p:spPr>
      </p:pic>
      <p:sp>
        <p:nvSpPr>
          <p:cNvPr id="47" name="テキスト ボックス 46"/>
          <p:cNvSpPr txBox="1"/>
          <p:nvPr/>
        </p:nvSpPr>
        <p:spPr>
          <a:xfrm>
            <a:off x="789205" y="3498505"/>
            <a:ext cx="2178802" cy="923330"/>
          </a:xfrm>
          <a:prstGeom prst="rect">
            <a:avLst/>
          </a:prstGeom>
          <a:noFill/>
        </p:spPr>
        <p:txBody>
          <a:bodyPr wrap="none" rtlCol="0">
            <a:spAutoFit/>
          </a:bodyPr>
          <a:lstStyle/>
          <a:p>
            <a:pPr fontAlgn="auto">
              <a:spcBef>
                <a:spcPts val="0"/>
              </a:spcBef>
              <a:spcAft>
                <a:spcPts val="0"/>
              </a:spcAft>
            </a:pPr>
            <a:r>
              <a:rPr lang="ja-JP" altLang="en-US" sz="1800" b="1" dirty="0" smtClean="0">
                <a:solidFill>
                  <a:prstClr val="black"/>
                </a:solidFill>
                <a:latin typeface="Times New Roman" panose="02020603050405020304" pitchFamily="18" charset="0"/>
                <a:ea typeface="ＭＳ Ｐゴシック"/>
                <a:cs typeface="Times New Roman" panose="02020603050405020304" pitchFamily="18" charset="0"/>
              </a:rPr>
              <a:t>電子ブック</a:t>
            </a:r>
            <a:endPar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endParaRPr>
          </a:p>
          <a:p>
            <a:pPr fontAlgn="auto">
              <a:spcBef>
                <a:spcPts val="0"/>
              </a:spcBef>
              <a:spcAft>
                <a:spcPts val="0"/>
              </a:spcAft>
            </a:pPr>
            <a:r>
              <a:rPr lang="ja-JP" altLang="en-US" sz="1800" b="1" dirty="0" smtClean="0">
                <a:solidFill>
                  <a:prstClr val="black"/>
                </a:solidFill>
                <a:latin typeface="Times New Roman" panose="02020603050405020304" pitchFamily="18" charset="0"/>
                <a:ea typeface="ＭＳ Ｐゴシック"/>
                <a:cs typeface="Times New Roman" panose="02020603050405020304" pitchFamily="18" charset="0"/>
              </a:rPr>
              <a:t>　</a:t>
            </a:r>
            <a:r>
              <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rPr>
              <a:t>Kindle </a:t>
            </a:r>
            <a:r>
              <a:rPr lang="en-US" altLang="ja-JP" sz="1800" b="1" dirty="0" err="1" smtClean="0">
                <a:solidFill>
                  <a:prstClr val="black"/>
                </a:solidFill>
                <a:latin typeface="Times New Roman" panose="02020603050405020304" pitchFamily="18" charset="0"/>
                <a:ea typeface="ＭＳ Ｐゴシック"/>
                <a:cs typeface="Times New Roman" panose="02020603050405020304" pitchFamily="18" charset="0"/>
              </a:rPr>
              <a:t>paperwhite</a:t>
            </a:r>
            <a:endPar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endParaRPr>
          </a:p>
          <a:p>
            <a:pPr fontAlgn="auto">
              <a:spcBef>
                <a:spcPts val="0"/>
              </a:spcBef>
              <a:spcAft>
                <a:spcPts val="0"/>
              </a:spcAft>
            </a:pPr>
            <a:r>
              <a:rPr lang="ja-JP" altLang="en-US" sz="1800" b="1" dirty="0" smtClean="0">
                <a:solidFill>
                  <a:prstClr val="black"/>
                </a:solidFill>
                <a:latin typeface="Times New Roman" panose="02020603050405020304" pitchFamily="18" charset="0"/>
                <a:ea typeface="ＭＳ Ｐゴシック"/>
                <a:cs typeface="Times New Roman" panose="02020603050405020304" pitchFamily="18" charset="0"/>
              </a:rPr>
              <a:t>　</a:t>
            </a:r>
            <a:r>
              <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rPr>
              <a:t>(Amazon)</a:t>
            </a:r>
          </a:p>
        </p:txBody>
      </p:sp>
      <p:pic>
        <p:nvPicPr>
          <p:cNvPr id="19" name="図 18"/>
          <p:cNvPicPr>
            <a:picLocks noChangeAspect="1"/>
          </p:cNvPicPr>
          <p:nvPr/>
        </p:nvPicPr>
        <p:blipFill>
          <a:blip r:embed="rId7">
            <a:extLst>
              <a:ext uri="{BEBA8EAE-BF5A-486C-A8C5-ECC9F3942E4B}">
                <a14:imgProps xmlns:a14="http://schemas.microsoft.com/office/drawing/2010/main">
                  <a14:imgLayer r:embed="rId8">
                    <a14:imgEffect>
                      <a14:brightnessContrast bright="62000" contrast="-38000"/>
                    </a14:imgEffect>
                  </a14:imgLayer>
                </a14:imgProps>
              </a:ext>
            </a:extLst>
          </a:blip>
          <a:stretch>
            <a:fillRect/>
          </a:stretch>
        </p:blipFill>
        <p:spPr>
          <a:xfrm>
            <a:off x="5741160" y="1580181"/>
            <a:ext cx="736132" cy="1515205"/>
          </a:xfrm>
          <a:prstGeom prst="rect">
            <a:avLst/>
          </a:prstGeom>
        </p:spPr>
      </p:pic>
      <p:sp>
        <p:nvSpPr>
          <p:cNvPr id="52" name="テキスト ボックス 51"/>
          <p:cNvSpPr txBox="1"/>
          <p:nvPr/>
        </p:nvSpPr>
        <p:spPr>
          <a:xfrm>
            <a:off x="5189161" y="635290"/>
            <a:ext cx="1409360" cy="923330"/>
          </a:xfrm>
          <a:prstGeom prst="rect">
            <a:avLst/>
          </a:prstGeom>
          <a:noFill/>
        </p:spPr>
        <p:txBody>
          <a:bodyPr wrap="none" rtlCol="0">
            <a:spAutoFit/>
          </a:bodyPr>
          <a:lstStyle/>
          <a:p>
            <a:pPr fontAlgn="auto">
              <a:spcBef>
                <a:spcPts val="0"/>
              </a:spcBef>
              <a:spcAft>
                <a:spcPts val="0"/>
              </a:spcAft>
            </a:pPr>
            <a:r>
              <a:rPr lang="ja-JP" altLang="en-US" sz="1800" b="1" dirty="0" smtClean="0">
                <a:solidFill>
                  <a:prstClr val="black"/>
                </a:solidFill>
                <a:latin typeface="Times New Roman" panose="02020603050405020304" pitchFamily="18" charset="0"/>
                <a:ea typeface="ＭＳ Ｐゴシック"/>
                <a:cs typeface="Times New Roman" panose="02020603050405020304" pitchFamily="18" charset="0"/>
              </a:rPr>
              <a:t>ウォークマン</a:t>
            </a:r>
            <a:r>
              <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rPr>
              <a:t/>
            </a:r>
            <a:br>
              <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rPr>
            </a:br>
            <a:r>
              <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rPr>
              <a:t>NW-F806</a:t>
            </a:r>
            <a:br>
              <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rPr>
            </a:br>
            <a:r>
              <a:rPr lang="en-US" altLang="ja-JP" sz="1800" b="1" dirty="0" smtClean="0">
                <a:solidFill>
                  <a:prstClr val="black"/>
                </a:solidFill>
                <a:latin typeface="Times New Roman" panose="02020603050405020304" pitchFamily="18" charset="0"/>
                <a:ea typeface="ＭＳ Ｐゴシック"/>
                <a:cs typeface="Times New Roman" panose="02020603050405020304" pitchFamily="18" charset="0"/>
              </a:rPr>
              <a:t>(Sony)</a:t>
            </a:r>
            <a:endParaRPr lang="ja-JP" altLang="en-US" sz="1800" b="1" dirty="0">
              <a:solidFill>
                <a:prstClr val="black"/>
              </a:solidFill>
              <a:latin typeface="Times New Roman" panose="02020603050405020304" pitchFamily="18" charset="0"/>
              <a:ea typeface="ＭＳ Ｐゴシック"/>
              <a:cs typeface="Times New Roman" panose="02020603050405020304" pitchFamily="18" charset="0"/>
            </a:endParaRPr>
          </a:p>
        </p:txBody>
      </p:sp>
      <p:sp>
        <p:nvSpPr>
          <p:cNvPr id="55" name="Rectangle 4"/>
          <p:cNvSpPr txBox="1">
            <a:spLocks noChangeArrowheads="1"/>
          </p:cNvSpPr>
          <p:nvPr/>
        </p:nvSpPr>
        <p:spPr>
          <a:xfrm>
            <a:off x="-21704" y="0"/>
            <a:ext cx="9144000" cy="5486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b="1" dirty="0" smtClean="0">
                <a:solidFill>
                  <a:srgbClr val="0000FF"/>
                </a:solidFill>
                <a:latin typeface="Times New Roman" pitchFamily="18" charset="0"/>
                <a:cs typeface="Times New Roman" pitchFamily="18" charset="0"/>
              </a:rPr>
              <a:t>今は・・・</a:t>
            </a:r>
            <a:endParaRPr lang="en-US" altLang="ja-JP" sz="3600" b="1" dirty="0" smtClean="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899972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0" y="0"/>
            <a:ext cx="9144000" cy="6858000"/>
          </a:xfrm>
          <a:prstGeom prst="rect">
            <a:avLst/>
          </a:prstGeom>
          <a:gradFill rotWithShape="0">
            <a:gsLst>
              <a:gs pos="0">
                <a:srgbClr val="DDFFDD"/>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z="2400" b="1" dirty="0" smtClean="0">
              <a:solidFill>
                <a:srgbClr val="0000FF"/>
              </a:solidFill>
              <a:latin typeface="Times New Roman" pitchFamily="18" charset="0"/>
              <a:ea typeface="HG丸ｺﾞｼｯｸM-PRO" pitchFamily="50" charset="-128"/>
            </a:endParaRPr>
          </a:p>
        </p:txBody>
      </p:sp>
      <p:sp>
        <p:nvSpPr>
          <p:cNvPr id="21507" name="Rectangle 3"/>
          <p:cNvSpPr>
            <a:spLocks noChangeArrowheads="1"/>
          </p:cNvSpPr>
          <p:nvPr/>
        </p:nvSpPr>
        <p:spPr bwMode="auto">
          <a:xfrm>
            <a:off x="0" y="2362200"/>
            <a:ext cx="914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endParaRPr lang="ja-JP" altLang="ja-JP" sz="4400">
              <a:solidFill>
                <a:srgbClr val="000000"/>
              </a:solidFill>
              <a:latin typeface="Times New Roman" pitchFamily="18" charset="0"/>
            </a:endParaRPr>
          </a:p>
        </p:txBody>
      </p:sp>
      <p:sp>
        <p:nvSpPr>
          <p:cNvPr id="21508" name="Rectangle 4"/>
          <p:cNvSpPr>
            <a:spLocks noGrp="1" noChangeArrowheads="1"/>
          </p:cNvSpPr>
          <p:nvPr>
            <p:ph type="title" idx="4294967295"/>
          </p:nvPr>
        </p:nvSpPr>
        <p:spPr>
          <a:xfrm>
            <a:off x="-21704" y="0"/>
            <a:ext cx="9144000" cy="548680"/>
          </a:xfrm>
        </p:spPr>
        <p:txBody>
          <a:bodyPr>
            <a:noAutofit/>
          </a:bodyPr>
          <a:lstStyle/>
          <a:p>
            <a:pPr eaLnBrk="1" hangingPunct="1"/>
            <a:r>
              <a:rPr lang="ja-JP" altLang="en-US" sz="3600" b="1" dirty="0" smtClean="0">
                <a:solidFill>
                  <a:srgbClr val="0000FF"/>
                </a:solidFill>
                <a:latin typeface="Times New Roman" pitchFamily="18" charset="0"/>
                <a:cs typeface="Times New Roman" pitchFamily="18" charset="0"/>
              </a:rPr>
              <a:t>将来は・・・</a:t>
            </a:r>
            <a:endParaRPr lang="en-US" altLang="ja-JP" sz="3600" b="1" dirty="0" smtClean="0">
              <a:solidFill>
                <a:srgbClr val="0000FF"/>
              </a:solidFill>
              <a:latin typeface="Times New Roman" pitchFamily="18" charset="0"/>
              <a:cs typeface="Times New Roman" pitchFamily="18" charset="0"/>
            </a:endParaRPr>
          </a:p>
        </p:txBody>
      </p:sp>
      <p:sp>
        <p:nvSpPr>
          <p:cNvPr id="7" name="Text Box 16"/>
          <p:cNvSpPr txBox="1">
            <a:spLocks noChangeArrowheads="1"/>
          </p:cNvSpPr>
          <p:nvPr/>
        </p:nvSpPr>
        <p:spPr bwMode="auto">
          <a:xfrm>
            <a:off x="107504" y="535320"/>
            <a:ext cx="89154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2800" b="1" dirty="0" smtClean="0">
                <a:solidFill>
                  <a:prstClr val="black"/>
                </a:solidFill>
                <a:cs typeface="Times New Roman" pitchFamily="18" charset="0"/>
              </a:rPr>
              <a:t>アモルファス酸化物</a:t>
            </a:r>
            <a:r>
              <a:rPr lang="en-US" altLang="ja-JP" sz="2800" b="1" dirty="0" smtClean="0">
                <a:solidFill>
                  <a:prstClr val="black"/>
                </a:solidFill>
                <a:cs typeface="Times New Roman" pitchFamily="18" charset="0"/>
              </a:rPr>
              <a:t>TFT</a:t>
            </a:r>
            <a:endParaRPr lang="en-US" altLang="ja-JP" sz="2800" b="1" dirty="0">
              <a:solidFill>
                <a:prstClr val="black"/>
              </a:solidFill>
              <a:cs typeface="Times New Roman" pitchFamily="18" charset="0"/>
            </a:endParaRPr>
          </a:p>
          <a:p>
            <a:r>
              <a:rPr lang="ja-JP" altLang="en-US" sz="2800" b="1" dirty="0" smtClean="0">
                <a:solidFill>
                  <a:prstClr val="black"/>
                </a:solidFill>
                <a:cs typeface="Times New Roman" pitchFamily="18" charset="0"/>
              </a:rPr>
              <a:t>・</a:t>
            </a:r>
            <a:r>
              <a:rPr lang="en-US" altLang="ja-JP" sz="2800" b="1" dirty="0" smtClean="0">
                <a:solidFill>
                  <a:prstClr val="black"/>
                </a:solidFill>
                <a:cs typeface="Times New Roman" pitchFamily="18" charset="0"/>
              </a:rPr>
              <a:t>2.4m</a:t>
            </a:r>
            <a:r>
              <a:rPr lang="ja-JP" altLang="en-US" sz="2800" b="1" dirty="0" smtClean="0">
                <a:solidFill>
                  <a:prstClr val="black"/>
                </a:solidFill>
                <a:cs typeface="Times New Roman" pitchFamily="18" charset="0"/>
              </a:rPr>
              <a:t>以上の基板で作製可能</a:t>
            </a:r>
            <a:endParaRPr lang="en-US" altLang="ja-JP" sz="2800" b="1" dirty="0" smtClean="0">
              <a:solidFill>
                <a:prstClr val="black"/>
              </a:solidFill>
              <a:cs typeface="Times New Roman" pitchFamily="18" charset="0"/>
            </a:endParaRPr>
          </a:p>
          <a:p>
            <a:r>
              <a:rPr lang="ja-JP" altLang="en-US" sz="2800" b="1" dirty="0" smtClean="0">
                <a:solidFill>
                  <a:prstClr val="black"/>
                </a:solidFill>
                <a:cs typeface="Times New Roman" pitchFamily="18" charset="0"/>
              </a:rPr>
              <a:t>・</a:t>
            </a:r>
            <a:r>
              <a:rPr lang="en-US" altLang="ja-JP" sz="2800" b="1" dirty="0" smtClean="0">
                <a:solidFill>
                  <a:prstClr val="black"/>
                </a:solidFill>
                <a:cs typeface="Times New Roman" pitchFamily="18" charset="0"/>
              </a:rPr>
              <a:t>77</a:t>
            </a:r>
            <a:r>
              <a:rPr lang="ja-JP" altLang="en-US" sz="2800" b="1" dirty="0" smtClean="0">
                <a:solidFill>
                  <a:prstClr val="black"/>
                </a:solidFill>
                <a:cs typeface="Times New Roman" pitchFamily="18" charset="0"/>
              </a:rPr>
              <a:t>型 </a:t>
            </a:r>
            <a:r>
              <a:rPr lang="en-US" altLang="ja-JP" sz="2800" b="1" dirty="0" smtClean="0">
                <a:solidFill>
                  <a:prstClr val="black"/>
                </a:solidFill>
                <a:cs typeface="Times New Roman" pitchFamily="18" charset="0"/>
              </a:rPr>
              <a:t>4K</a:t>
            </a:r>
            <a:r>
              <a:rPr lang="ja-JP" altLang="en-US" sz="2800" b="1" dirty="0" smtClean="0">
                <a:solidFill>
                  <a:prstClr val="black"/>
                </a:solidFill>
                <a:cs typeface="Times New Roman" pitchFamily="18" charset="0"/>
              </a:rPr>
              <a:t> 有機</a:t>
            </a:r>
            <a:r>
              <a:rPr lang="en-US" altLang="ja-JP" sz="2800" b="1" dirty="0" smtClean="0">
                <a:solidFill>
                  <a:prstClr val="black"/>
                </a:solidFill>
                <a:cs typeface="Times New Roman" pitchFamily="18" charset="0"/>
              </a:rPr>
              <a:t>EL</a:t>
            </a:r>
            <a:r>
              <a:rPr lang="ja-JP" altLang="en-US" sz="2800" b="1" dirty="0" smtClean="0">
                <a:solidFill>
                  <a:prstClr val="black"/>
                </a:solidFill>
                <a:cs typeface="Times New Roman" pitchFamily="18" charset="0"/>
              </a:rPr>
              <a:t> </a:t>
            </a:r>
            <a:r>
              <a:rPr lang="en-US" altLang="ja-JP" sz="2800" b="1" dirty="0" smtClean="0">
                <a:solidFill>
                  <a:prstClr val="black"/>
                </a:solidFill>
                <a:cs typeface="Times New Roman" pitchFamily="18" charset="0"/>
              </a:rPr>
              <a:t>TV</a:t>
            </a:r>
          </a:p>
          <a:p>
            <a:r>
              <a:rPr lang="ja-JP" altLang="en-US" sz="2800" b="1" dirty="0" smtClean="0">
                <a:solidFill>
                  <a:prstClr val="black"/>
                </a:solidFill>
                <a:cs typeface="Times New Roman" pitchFamily="18" charset="0"/>
              </a:rPr>
              <a:t>・超高精細液晶</a:t>
            </a:r>
            <a:endParaRPr lang="en-US" altLang="ja-JP" sz="2800" b="1" dirty="0" smtClean="0">
              <a:solidFill>
                <a:prstClr val="black"/>
              </a:solidFill>
              <a:cs typeface="Times New Roman" pitchFamily="18" charset="0"/>
            </a:endParaRPr>
          </a:p>
          <a:p>
            <a:r>
              <a:rPr lang="ja-JP" altLang="en-US" sz="2800" b="1" dirty="0" smtClean="0">
                <a:solidFill>
                  <a:prstClr val="black"/>
                </a:solidFill>
                <a:cs typeface="Times New Roman" pitchFamily="18" charset="0"/>
              </a:rPr>
              <a:t>・フレキシブルディスプレイ</a:t>
            </a:r>
            <a:endParaRPr lang="en-US" altLang="ja-JP" sz="2800" b="1" dirty="0" smtClean="0">
              <a:solidFill>
                <a:prstClr val="black"/>
              </a:solidFill>
              <a:cs typeface="Times New Roman" pitchFamily="18" charset="0"/>
            </a:endParaRPr>
          </a:p>
          <a:p>
            <a:r>
              <a:rPr lang="ja-JP" altLang="en-US" sz="2800" b="1" dirty="0">
                <a:solidFill>
                  <a:prstClr val="black"/>
                </a:solidFill>
                <a:cs typeface="Times New Roman" pitchFamily="18" charset="0"/>
              </a:rPr>
              <a:t>・</a:t>
            </a:r>
            <a:r>
              <a:rPr lang="ja-JP" altLang="en-US" sz="2800" b="1" dirty="0" smtClean="0">
                <a:solidFill>
                  <a:prstClr val="black"/>
                </a:solidFill>
                <a:cs typeface="Times New Roman" pitchFamily="18" charset="0"/>
              </a:rPr>
              <a:t>超低電圧動作</a:t>
            </a:r>
            <a:endParaRPr lang="en-US" altLang="ja-JP" sz="2800" b="1" dirty="0" smtClean="0">
              <a:solidFill>
                <a:prstClr val="black"/>
              </a:solidFill>
              <a:cs typeface="Times New Roman" pitchFamily="18" charset="0"/>
            </a:endParaRPr>
          </a:p>
          <a:p>
            <a:r>
              <a:rPr lang="ja-JP" altLang="en-US" sz="2800" b="1" dirty="0" smtClean="0">
                <a:solidFill>
                  <a:prstClr val="black"/>
                </a:solidFill>
                <a:cs typeface="Times New Roman" pitchFamily="18" charset="0"/>
              </a:rPr>
              <a:t>・不揮発メモリー</a:t>
            </a:r>
            <a:endParaRPr lang="en-US" altLang="ja-JP" sz="2800" b="1" dirty="0">
              <a:solidFill>
                <a:prstClr val="black"/>
              </a:solidFill>
              <a:cs typeface="Times New Roman" pitchFamily="18" charset="0"/>
            </a:endParaRPr>
          </a:p>
          <a:p>
            <a:r>
              <a:rPr lang="ja-JP" altLang="en-US" sz="2800" b="1" dirty="0" smtClean="0">
                <a:solidFill>
                  <a:prstClr val="black"/>
                </a:solidFill>
                <a:cs typeface="Times New Roman" pitchFamily="18" charset="0"/>
              </a:rPr>
              <a:t>・集積回路</a:t>
            </a:r>
            <a:endParaRPr lang="en-US" altLang="ja-JP" sz="2800" b="1" dirty="0">
              <a:solidFill>
                <a:prstClr val="black"/>
              </a:solidFill>
              <a:cs typeface="Times New Roman" pitchFamily="18" charset="0"/>
            </a:endParaRPr>
          </a:p>
        </p:txBody>
      </p:sp>
      <p:sp>
        <p:nvSpPr>
          <p:cNvPr id="2"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ja-JP" altLang="en-US" sz="4400" b="1">
              <a:solidFill>
                <a:prstClr val="black"/>
              </a:solidFill>
              <a:latin typeface="Times New Roman" pitchFamily="18" charset="0"/>
            </a:endParaRPr>
          </a:p>
        </p:txBody>
      </p:sp>
      <p:sp>
        <p:nvSpPr>
          <p:cNvPr id="3" name="Rectangle 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ja-JP" altLang="en-US" sz="4400" b="1">
              <a:solidFill>
                <a:prstClr val="black"/>
              </a:solidFill>
              <a:latin typeface="Times New Roman" pitchFamily="18" charset="0"/>
            </a:endParaRPr>
          </a:p>
        </p:txBody>
      </p:sp>
      <p:pic>
        <p:nvPicPr>
          <p:cNvPr id="670720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9644" y="3571075"/>
            <a:ext cx="2098580" cy="3314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0720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4242" y="3593539"/>
            <a:ext cx="2028662" cy="3248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4"/>
          <p:cNvSpPr txBox="1">
            <a:spLocks noChangeArrowheads="1"/>
          </p:cNvSpPr>
          <p:nvPr/>
        </p:nvSpPr>
        <p:spPr bwMode="auto">
          <a:xfrm>
            <a:off x="6588224" y="4948152"/>
            <a:ext cx="2062227" cy="113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algn="l" eaLnBrk="1" hangingPunct="1"/>
            <a:r>
              <a:rPr lang="en-US" altLang="ja-JP" sz="3600" b="1" dirty="0" smtClean="0">
                <a:solidFill>
                  <a:srgbClr val="FF0000"/>
                </a:solidFill>
                <a:latin typeface="Times New Roman" pitchFamily="18" charset="0"/>
                <a:cs typeface="Times New Roman" pitchFamily="18" charset="0"/>
              </a:rPr>
              <a:t>+</a:t>
            </a:r>
          </a:p>
        </p:txBody>
      </p:sp>
      <p:sp>
        <p:nvSpPr>
          <p:cNvPr id="15" name="Rectangle 4"/>
          <p:cNvSpPr txBox="1">
            <a:spLocks noChangeArrowheads="1"/>
          </p:cNvSpPr>
          <p:nvPr/>
        </p:nvSpPr>
        <p:spPr bwMode="auto">
          <a:xfrm>
            <a:off x="899592" y="4036081"/>
            <a:ext cx="3161556" cy="265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177800" indent="-177800" algn="l" eaLnBrk="1" hangingPunct="1">
              <a:buFont typeface="Arial" pitchFamily="34" charset="0"/>
              <a:buChar char="•"/>
            </a:pPr>
            <a:r>
              <a:rPr lang="ja-JP" altLang="en-US" sz="2400" b="1" dirty="0" smtClean="0">
                <a:solidFill>
                  <a:srgbClr val="0000FF"/>
                </a:solidFill>
                <a:latin typeface="Times New Roman" pitchFamily="18" charset="0"/>
                <a:cs typeface="Times New Roman" pitchFamily="18" charset="0"/>
              </a:rPr>
              <a:t>フレキシブル・折曲げ</a:t>
            </a:r>
            <a:endParaRPr lang="en-US" altLang="ja-JP" sz="2400" b="1" dirty="0" smtClean="0">
              <a:solidFill>
                <a:srgbClr val="0000FF"/>
              </a:solidFill>
              <a:latin typeface="Times New Roman" pitchFamily="18" charset="0"/>
              <a:cs typeface="Times New Roman" pitchFamily="18" charset="0"/>
            </a:endParaRPr>
          </a:p>
          <a:p>
            <a:pPr marL="177800" indent="-177800" algn="l" eaLnBrk="1" hangingPunct="1">
              <a:buFont typeface="Arial" pitchFamily="34" charset="0"/>
              <a:buChar char="•"/>
            </a:pPr>
            <a:r>
              <a:rPr lang="ja-JP" altLang="en-US" sz="2400" b="1" dirty="0" smtClean="0">
                <a:solidFill>
                  <a:srgbClr val="0000FF"/>
                </a:solidFill>
                <a:latin typeface="Times New Roman" pitchFamily="18" charset="0"/>
                <a:cs typeface="Times New Roman" pitchFamily="18" charset="0"/>
              </a:rPr>
              <a:t>超高解像度</a:t>
            </a:r>
            <a:endParaRPr lang="en-US" altLang="ja-JP" sz="2400" b="1" dirty="0" smtClean="0">
              <a:solidFill>
                <a:srgbClr val="0000FF"/>
              </a:solidFill>
              <a:latin typeface="Times New Roman" pitchFamily="18" charset="0"/>
              <a:cs typeface="Times New Roman" pitchFamily="18" charset="0"/>
            </a:endParaRPr>
          </a:p>
          <a:p>
            <a:pPr marL="177800" indent="-177800" algn="l" eaLnBrk="1" hangingPunct="1">
              <a:buFont typeface="Arial" pitchFamily="34" charset="0"/>
              <a:buChar char="•"/>
            </a:pPr>
            <a:r>
              <a:rPr lang="ja-JP" altLang="en-US" sz="2400" b="1" dirty="0" smtClean="0">
                <a:solidFill>
                  <a:srgbClr val="0000FF"/>
                </a:solidFill>
                <a:latin typeface="Times New Roman" pitchFamily="18" charset="0"/>
                <a:cs typeface="Times New Roman" pitchFamily="18" charset="0"/>
              </a:rPr>
              <a:t>高速</a:t>
            </a:r>
            <a:r>
              <a:rPr lang="en-US" altLang="ja-JP" sz="2400" b="1" dirty="0" smtClean="0">
                <a:solidFill>
                  <a:srgbClr val="0000FF"/>
                </a:solidFill>
                <a:latin typeface="Times New Roman" pitchFamily="18" charset="0"/>
                <a:cs typeface="Times New Roman" pitchFamily="18" charset="0"/>
              </a:rPr>
              <a:t> (3D,</a:t>
            </a:r>
            <a:r>
              <a:rPr lang="ja-JP" altLang="en-US" sz="2400" b="1" dirty="0" smtClean="0">
                <a:solidFill>
                  <a:srgbClr val="0000FF"/>
                </a:solidFill>
                <a:latin typeface="Times New Roman" pitchFamily="18" charset="0"/>
                <a:cs typeface="Times New Roman" pitchFamily="18" charset="0"/>
              </a:rPr>
              <a:t> 動画</a:t>
            </a:r>
            <a:r>
              <a:rPr lang="en-US" altLang="ja-JP" sz="2400" b="1" dirty="0" smtClean="0">
                <a:solidFill>
                  <a:srgbClr val="0000FF"/>
                </a:solidFill>
                <a:latin typeface="Times New Roman" pitchFamily="18" charset="0"/>
                <a:cs typeface="Times New Roman" pitchFamily="18" charset="0"/>
              </a:rPr>
              <a:t>)</a:t>
            </a:r>
          </a:p>
          <a:p>
            <a:pPr marL="177800" indent="-177800" algn="l" eaLnBrk="1" hangingPunct="1">
              <a:buFont typeface="Arial" pitchFamily="34" charset="0"/>
              <a:buChar char="•"/>
            </a:pPr>
            <a:r>
              <a:rPr lang="ja-JP" altLang="en-US" sz="2400" b="1" dirty="0" smtClean="0">
                <a:solidFill>
                  <a:srgbClr val="0000FF"/>
                </a:solidFill>
                <a:latin typeface="Times New Roman" pitchFamily="18" charset="0"/>
                <a:cs typeface="Times New Roman" pitchFamily="18" charset="0"/>
              </a:rPr>
              <a:t>電子ペーパー的</a:t>
            </a:r>
            <a:endParaRPr lang="en-US" altLang="ja-JP" sz="2400" b="1" dirty="0" smtClean="0">
              <a:solidFill>
                <a:srgbClr val="0000FF"/>
              </a:solidFill>
              <a:latin typeface="Times New Roman" pitchFamily="18" charset="0"/>
              <a:cs typeface="Times New Roman" pitchFamily="18" charset="0"/>
            </a:endParaRPr>
          </a:p>
          <a:p>
            <a:pPr marL="177800" indent="-177800" algn="l" eaLnBrk="1" hangingPunct="1">
              <a:buFont typeface="Arial" pitchFamily="34" charset="0"/>
              <a:buChar char="•"/>
            </a:pPr>
            <a:r>
              <a:rPr lang="ja-JP" altLang="en-US" sz="2400" b="1" dirty="0" smtClean="0">
                <a:solidFill>
                  <a:srgbClr val="0000FF"/>
                </a:solidFill>
                <a:latin typeface="Times New Roman" pitchFamily="18" charset="0"/>
                <a:cs typeface="Times New Roman" pitchFamily="18" charset="0"/>
              </a:rPr>
              <a:t>不揮発回路</a:t>
            </a:r>
            <a:endParaRPr lang="en-US" altLang="ja-JP" sz="2400" b="1" dirty="0" smtClean="0">
              <a:solidFill>
                <a:srgbClr val="0000FF"/>
              </a:solidFill>
              <a:latin typeface="Times New Roman" pitchFamily="18" charset="0"/>
              <a:cs typeface="Times New Roman" pitchFamily="18" charset="0"/>
            </a:endParaRPr>
          </a:p>
          <a:p>
            <a:pPr marL="177800" indent="-177800" algn="l" eaLnBrk="1" hangingPunct="1">
              <a:buFont typeface="Arial" pitchFamily="34" charset="0"/>
              <a:buChar char="•"/>
            </a:pPr>
            <a:r>
              <a:rPr lang="ja-JP" altLang="en-US" sz="2400" b="1" dirty="0" smtClean="0">
                <a:solidFill>
                  <a:srgbClr val="0000FF"/>
                </a:solidFill>
                <a:latin typeface="Times New Roman" pitchFamily="18" charset="0"/>
                <a:cs typeface="Times New Roman" pitchFamily="18" charset="0"/>
              </a:rPr>
              <a:t>インセルセンサー</a:t>
            </a:r>
            <a:endParaRPr lang="en-US" altLang="ja-JP" sz="2400" b="1" dirty="0" smtClean="0">
              <a:solidFill>
                <a:srgbClr val="0000FF"/>
              </a:solidFill>
              <a:latin typeface="Times New Roman" pitchFamily="18" charset="0"/>
              <a:cs typeface="Times New Roman" pitchFamily="18" charset="0"/>
            </a:endParaRPr>
          </a:p>
          <a:p>
            <a:pPr marL="177800" indent="-177800" algn="l" eaLnBrk="1" hangingPunct="1">
              <a:buFont typeface="Arial" pitchFamily="34" charset="0"/>
              <a:buChar char="•"/>
            </a:pPr>
            <a:r>
              <a:rPr lang="en-US" altLang="ja-JP" sz="2400" b="1" dirty="0" smtClean="0">
                <a:solidFill>
                  <a:srgbClr val="0000FF"/>
                </a:solidFill>
                <a:latin typeface="Times New Roman" pitchFamily="18" charset="0"/>
                <a:cs typeface="Times New Roman" pitchFamily="18" charset="0"/>
              </a:rPr>
              <a:t>CPU/</a:t>
            </a:r>
            <a:r>
              <a:rPr lang="ja-JP" altLang="en-US" sz="2400" b="1" dirty="0" smtClean="0">
                <a:solidFill>
                  <a:srgbClr val="0000FF"/>
                </a:solidFill>
                <a:latin typeface="Times New Roman" pitchFamily="18" charset="0"/>
                <a:cs typeface="Times New Roman" pitchFamily="18" charset="0"/>
              </a:rPr>
              <a:t>メモリー</a:t>
            </a:r>
            <a:endParaRPr lang="en-US" altLang="ja-JP" sz="2400" b="1" dirty="0" smtClean="0">
              <a:solidFill>
                <a:srgbClr val="0000FF"/>
              </a:solidFill>
              <a:latin typeface="Times New Roman" pitchFamily="18" charset="0"/>
              <a:cs typeface="Times New Roman" pitchFamily="18" charset="0"/>
            </a:endParaRPr>
          </a:p>
        </p:txBody>
      </p:sp>
      <p:sp>
        <p:nvSpPr>
          <p:cNvPr id="16" name="Rectangle 4"/>
          <p:cNvSpPr txBox="1">
            <a:spLocks noChangeArrowheads="1"/>
          </p:cNvSpPr>
          <p:nvPr/>
        </p:nvSpPr>
        <p:spPr bwMode="auto">
          <a:xfrm rot="16200000">
            <a:off x="5508104" y="1340768"/>
            <a:ext cx="2448272"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algn="l" eaLnBrk="1" hangingPunct="1"/>
            <a:r>
              <a:rPr lang="ja-JP" altLang="en-US" sz="2800" b="1" dirty="0" smtClean="0">
                <a:solidFill>
                  <a:srgbClr val="FF0000"/>
                </a:solidFill>
                <a:latin typeface="Times New Roman" pitchFamily="18" charset="0"/>
                <a:cs typeface="Times New Roman" pitchFamily="18" charset="0"/>
              </a:rPr>
              <a:t>スマートフォン</a:t>
            </a:r>
            <a:endParaRPr lang="en-US" altLang="ja-JP" sz="2800" b="1" dirty="0" smtClean="0">
              <a:solidFill>
                <a:srgbClr val="FF0000"/>
              </a:solidFill>
              <a:latin typeface="Times New Roman" pitchFamily="18" charset="0"/>
              <a:cs typeface="Times New Roman" pitchFamily="18" charset="0"/>
            </a:endParaRPr>
          </a:p>
          <a:p>
            <a:pPr algn="l" eaLnBrk="1" hangingPunct="1"/>
            <a:r>
              <a:rPr lang="ja-JP" altLang="en-US" sz="2800" b="1" dirty="0" smtClean="0">
                <a:solidFill>
                  <a:srgbClr val="FF0000"/>
                </a:solidFill>
                <a:latin typeface="Times New Roman" pitchFamily="18" charset="0"/>
                <a:cs typeface="Times New Roman" pitchFamily="18" charset="0"/>
              </a:rPr>
              <a:t>タブレット</a:t>
            </a:r>
            <a:endParaRPr lang="en-US" altLang="ja-JP" sz="2800" b="1" dirty="0" smtClean="0">
              <a:solidFill>
                <a:srgbClr val="FF0000"/>
              </a:solidFill>
              <a:latin typeface="Times New Roman" pitchFamily="18" charset="0"/>
              <a:cs typeface="Times New Roman" pitchFamily="18" charset="0"/>
            </a:endParaRPr>
          </a:p>
          <a:p>
            <a:pPr algn="l" eaLnBrk="1" hangingPunct="1"/>
            <a:r>
              <a:rPr lang="ja-JP" altLang="en-US" sz="2800" b="1" dirty="0">
                <a:solidFill>
                  <a:srgbClr val="FF0000"/>
                </a:solidFill>
                <a:latin typeface="Times New Roman" pitchFamily="18" charset="0"/>
                <a:cs typeface="Times New Roman" pitchFamily="18" charset="0"/>
              </a:rPr>
              <a:t>電子</a:t>
            </a:r>
            <a:r>
              <a:rPr lang="ja-JP" altLang="en-US" sz="2800" b="1" dirty="0" smtClean="0">
                <a:solidFill>
                  <a:srgbClr val="FF0000"/>
                </a:solidFill>
                <a:latin typeface="Times New Roman" pitchFamily="18" charset="0"/>
                <a:cs typeface="Times New Roman" pitchFamily="18" charset="0"/>
              </a:rPr>
              <a:t>ペーパー</a:t>
            </a:r>
            <a:endParaRPr lang="en-US" altLang="ja-JP" sz="2800" b="1" dirty="0" smtClean="0">
              <a:solidFill>
                <a:srgbClr val="FF0000"/>
              </a:solidFill>
              <a:latin typeface="Times New Roman" pitchFamily="18" charset="0"/>
              <a:cs typeface="Times New Roman" pitchFamily="18" charset="0"/>
            </a:endParaRPr>
          </a:p>
          <a:p>
            <a:pPr algn="l" eaLnBrk="1" hangingPunct="1"/>
            <a:r>
              <a:rPr lang="ja-JP" altLang="en-US" sz="2800" b="1" dirty="0" smtClean="0">
                <a:solidFill>
                  <a:srgbClr val="FF0000"/>
                </a:solidFill>
                <a:latin typeface="Times New Roman" pitchFamily="18" charset="0"/>
                <a:cs typeface="Times New Roman" pitchFamily="18" charset="0"/>
              </a:rPr>
              <a:t>ノート</a:t>
            </a:r>
            <a:r>
              <a:rPr lang="en-US" altLang="ja-JP" sz="2800" b="1" dirty="0" smtClean="0">
                <a:solidFill>
                  <a:srgbClr val="FF0000"/>
                </a:solidFill>
                <a:latin typeface="Times New Roman" pitchFamily="18" charset="0"/>
                <a:cs typeface="Times New Roman" pitchFamily="18" charset="0"/>
              </a:rPr>
              <a:t>PC</a:t>
            </a:r>
          </a:p>
        </p:txBody>
      </p:sp>
      <p:sp>
        <p:nvSpPr>
          <p:cNvPr id="4" name="右中かっこ 3"/>
          <p:cNvSpPr/>
          <p:nvPr/>
        </p:nvSpPr>
        <p:spPr>
          <a:xfrm>
            <a:off x="3869624" y="4065349"/>
            <a:ext cx="504056" cy="2636912"/>
          </a:xfrm>
          <a:prstGeom prst="rightBrace">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ja-JP" altLang="en-US" sz="4400" b="1">
              <a:solidFill>
                <a:prstClr val="black"/>
              </a:solidFill>
            </a:endParaRPr>
          </a:p>
        </p:txBody>
      </p:sp>
      <p:sp>
        <p:nvSpPr>
          <p:cNvPr id="5" name="下矢印 4"/>
          <p:cNvSpPr/>
          <p:nvPr/>
        </p:nvSpPr>
        <p:spPr>
          <a:xfrm>
            <a:off x="5400092" y="3457151"/>
            <a:ext cx="2808312" cy="479488"/>
          </a:xfrm>
          <a:prstGeom prst="downArrow">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4400" b="1">
              <a:solidFill>
                <a:prstClr val="white"/>
              </a:solidFill>
            </a:endParaRPr>
          </a:p>
        </p:txBody>
      </p:sp>
    </p:spTree>
    <p:extLst>
      <p:ext uri="{BB962C8B-B14F-4D97-AF65-F5344CB8AC3E}">
        <p14:creationId xmlns:p14="http://schemas.microsoft.com/office/powerpoint/2010/main" val="2431285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9144000" cy="68580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200" b="1" dirty="0">
                <a:solidFill>
                  <a:srgbClr val="0000FF"/>
                </a:solidFill>
              </a:rPr>
              <a:t>材料</a:t>
            </a:r>
            <a:r>
              <a:rPr lang="ja-JP" altLang="en-US" sz="3200" b="1" dirty="0" smtClean="0">
                <a:solidFill>
                  <a:srgbClr val="0000FF"/>
                </a:solidFill>
              </a:rPr>
              <a:t>の特異構造を利用したデバイス応用</a:t>
            </a:r>
            <a:endParaRPr lang="ja-JP" altLang="en-US" sz="3200" b="1" baseline="30000" dirty="0" smtClean="0">
              <a:solidFill>
                <a:srgbClr val="0000FF"/>
              </a:solidFill>
            </a:endParaRPr>
          </a:p>
        </p:txBody>
      </p:sp>
      <p:sp>
        <p:nvSpPr>
          <p:cNvPr id="34819" name="Text Box 3"/>
          <p:cNvSpPr txBox="1">
            <a:spLocks noChangeArrowheads="1"/>
          </p:cNvSpPr>
          <p:nvPr/>
        </p:nvSpPr>
        <p:spPr bwMode="auto">
          <a:xfrm>
            <a:off x="0" y="533400"/>
            <a:ext cx="3741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en-US" altLang="ja-JP" b="1">
                <a:solidFill>
                  <a:srgbClr val="FF0000"/>
                </a:solidFill>
              </a:rPr>
              <a:t>C12A7:e</a:t>
            </a:r>
            <a:r>
              <a:rPr lang="en-US" altLang="ja-JP" b="1" baseline="30000">
                <a:solidFill>
                  <a:srgbClr val="FF0000"/>
                </a:solidFill>
              </a:rPr>
              <a:t>-</a:t>
            </a:r>
            <a:r>
              <a:rPr lang="en-US" altLang="ja-JP" sz="1600">
                <a:solidFill>
                  <a:srgbClr val="FF0000"/>
                </a:solidFill>
              </a:rPr>
              <a:t> (n</a:t>
            </a:r>
            <a:r>
              <a:rPr lang="ja-JP" altLang="en-US" sz="1600">
                <a:solidFill>
                  <a:srgbClr val="FF0000"/>
                </a:solidFill>
              </a:rPr>
              <a:t>型金属</a:t>
            </a:r>
            <a:r>
              <a:rPr lang="en-US" altLang="ja-JP" sz="1600">
                <a:solidFill>
                  <a:srgbClr val="FF0000"/>
                </a:solidFill>
              </a:rPr>
              <a:t>, </a:t>
            </a:r>
            <a:r>
              <a:rPr lang="ja-JP" altLang="en-US" sz="1600">
                <a:solidFill>
                  <a:srgbClr val="FF0000"/>
                </a:solidFill>
              </a:rPr>
              <a:t>仕事関数 </a:t>
            </a:r>
            <a:r>
              <a:rPr lang="en-US" altLang="ja-JP" sz="1600">
                <a:solidFill>
                  <a:srgbClr val="FF0000"/>
                </a:solidFill>
              </a:rPr>
              <a:t>2.4eV)</a:t>
            </a:r>
          </a:p>
        </p:txBody>
      </p:sp>
      <p:pic>
        <p:nvPicPr>
          <p:cNvPr id="348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135063"/>
            <a:ext cx="2133600" cy="213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1" name="Rectangle 5"/>
          <p:cNvSpPr>
            <a:spLocks noChangeAspect="1" noChangeArrowheads="1"/>
          </p:cNvSpPr>
          <p:nvPr/>
        </p:nvSpPr>
        <p:spPr bwMode="auto">
          <a:xfrm>
            <a:off x="696913" y="1135063"/>
            <a:ext cx="176212" cy="5683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ja-JP" sz="3600" b="1">
              <a:solidFill>
                <a:srgbClr val="000000"/>
              </a:solidFill>
            </a:endParaRPr>
          </a:p>
          <a:p>
            <a:pPr algn="ctr" fontAlgn="base">
              <a:spcBef>
                <a:spcPct val="0"/>
              </a:spcBef>
              <a:spcAft>
                <a:spcPct val="0"/>
              </a:spcAft>
            </a:pPr>
            <a:endParaRPr lang="en-US" altLang="ja-JP" sz="3600" b="1">
              <a:solidFill>
                <a:srgbClr val="000000"/>
              </a:solidFill>
            </a:endParaRPr>
          </a:p>
        </p:txBody>
      </p:sp>
      <p:sp>
        <p:nvSpPr>
          <p:cNvPr id="34822" name="Rectangle 6"/>
          <p:cNvSpPr>
            <a:spLocks noChangeAspect="1" noChangeArrowheads="1"/>
          </p:cNvSpPr>
          <p:nvPr/>
        </p:nvSpPr>
        <p:spPr bwMode="auto">
          <a:xfrm>
            <a:off x="609600" y="1135063"/>
            <a:ext cx="7985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ja-JP" altLang="en-US" sz="1600" b="1">
                <a:solidFill>
                  <a:srgbClr val="FFFFFF"/>
                </a:solidFill>
              </a:rPr>
              <a:t>高電子</a:t>
            </a:r>
            <a:br>
              <a:rPr lang="ja-JP" altLang="en-US" sz="1600" b="1">
                <a:solidFill>
                  <a:srgbClr val="FFFFFF"/>
                </a:solidFill>
              </a:rPr>
            </a:br>
            <a:r>
              <a:rPr lang="ja-JP" altLang="en-US" sz="1600" b="1">
                <a:solidFill>
                  <a:srgbClr val="FFFFFF"/>
                </a:solidFill>
              </a:rPr>
              <a:t>密度</a:t>
            </a:r>
          </a:p>
        </p:txBody>
      </p:sp>
      <p:sp>
        <p:nvSpPr>
          <p:cNvPr id="34823" name="Rectangle 7"/>
          <p:cNvSpPr>
            <a:spLocks noChangeAspect="1" noChangeArrowheads="1"/>
          </p:cNvSpPr>
          <p:nvPr/>
        </p:nvSpPr>
        <p:spPr bwMode="auto">
          <a:xfrm>
            <a:off x="498475" y="1135063"/>
            <a:ext cx="209550" cy="568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34824" name="AutoShape 8"/>
          <p:cNvSpPr>
            <a:spLocks noChangeAspect="1" noChangeArrowheads="1"/>
          </p:cNvSpPr>
          <p:nvPr/>
        </p:nvSpPr>
        <p:spPr bwMode="auto">
          <a:xfrm flipV="1">
            <a:off x="544513" y="1169988"/>
            <a:ext cx="141287" cy="498475"/>
          </a:xfrm>
          <a:prstGeom prst="downArrow">
            <a:avLst>
              <a:gd name="adj1" fmla="val 50000"/>
              <a:gd name="adj2" fmla="val 8820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ja-JP" altLang="en-US" sz="2400">
              <a:solidFill>
                <a:srgbClr val="000000"/>
              </a:solidFill>
            </a:endParaRPr>
          </a:p>
        </p:txBody>
      </p:sp>
      <p:pic>
        <p:nvPicPr>
          <p:cNvPr id="3482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135063"/>
            <a:ext cx="176213" cy="56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4826" name="Object 10"/>
          <p:cNvGraphicFramePr>
            <a:graphicFrameLocks noChangeAspect="1"/>
          </p:cNvGraphicFramePr>
          <p:nvPr/>
        </p:nvGraphicFramePr>
        <p:xfrm>
          <a:off x="2667000" y="4206875"/>
          <a:ext cx="2724150" cy="2674938"/>
        </p:xfrm>
        <a:graphic>
          <a:graphicData uri="http://schemas.openxmlformats.org/presentationml/2006/ole">
            <mc:AlternateContent xmlns:mc="http://schemas.openxmlformats.org/markup-compatibility/2006">
              <mc:Choice xmlns:v="urn:schemas-microsoft-com:vml" Requires="v">
                <p:oleObj spid="_x0000_s11310" name="ｸﾞﾗﾌ" r:id="rId6" imgW="2990698" imgH="2938272" progId="Origin50.Graph">
                  <p:embed/>
                </p:oleObj>
              </mc:Choice>
              <mc:Fallback>
                <p:oleObj name="ｸﾞﾗﾌ" r:id="rId6" imgW="2990698" imgH="2938272"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4206875"/>
                        <a:ext cx="2724150" cy="2674938"/>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27" name="Text Box 11"/>
          <p:cNvSpPr txBox="1">
            <a:spLocks noChangeArrowheads="1"/>
          </p:cNvSpPr>
          <p:nvPr/>
        </p:nvSpPr>
        <p:spPr bwMode="auto">
          <a:xfrm>
            <a:off x="0" y="3352800"/>
            <a:ext cx="58721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en-US" altLang="ja-JP" b="1">
                <a:solidFill>
                  <a:srgbClr val="FF0000"/>
                </a:solidFill>
              </a:rPr>
              <a:t>LaCuOSe:Mg, Cu</a:t>
            </a:r>
            <a:r>
              <a:rPr lang="en-US" altLang="ja-JP" b="1" i="1" baseline="-25000">
                <a:solidFill>
                  <a:srgbClr val="FF0000"/>
                </a:solidFill>
              </a:rPr>
              <a:t>x</a:t>
            </a:r>
            <a:r>
              <a:rPr lang="en-US" altLang="ja-JP" b="1">
                <a:solidFill>
                  <a:srgbClr val="FF0000"/>
                </a:solidFill>
              </a:rPr>
              <a:t>Se</a:t>
            </a:r>
            <a:r>
              <a:rPr lang="en-US" altLang="ja-JP" sz="1600">
                <a:solidFill>
                  <a:srgbClr val="FF0000"/>
                </a:solidFill>
              </a:rPr>
              <a:t> </a:t>
            </a:r>
            <a:br>
              <a:rPr lang="en-US" altLang="ja-JP" sz="1600">
                <a:solidFill>
                  <a:srgbClr val="FF0000"/>
                </a:solidFill>
              </a:rPr>
            </a:br>
            <a:r>
              <a:rPr lang="en-US" altLang="ja-JP" sz="1600">
                <a:solidFill>
                  <a:srgbClr val="FF0000"/>
                </a:solidFill>
              </a:rPr>
              <a:t>(p</a:t>
            </a:r>
            <a:r>
              <a:rPr lang="ja-JP" altLang="en-US" sz="1600">
                <a:solidFill>
                  <a:srgbClr val="FF0000"/>
                </a:solidFill>
              </a:rPr>
              <a:t>型金属、高仕事関数</a:t>
            </a:r>
            <a:r>
              <a:rPr lang="en-US" altLang="ja-JP" sz="1600">
                <a:solidFill>
                  <a:srgbClr val="FF0000"/>
                </a:solidFill>
              </a:rPr>
              <a:t>5eV</a:t>
            </a:r>
            <a:r>
              <a:rPr lang="ja-JP" altLang="en-US" sz="1600">
                <a:solidFill>
                  <a:srgbClr val="FF0000"/>
                </a:solidFill>
              </a:rPr>
              <a:t>、</a:t>
            </a:r>
            <a:r>
              <a:rPr lang="en-US" altLang="ja-JP" sz="1600">
                <a:solidFill>
                  <a:srgbClr val="FF0000"/>
                </a:solidFill>
              </a:rPr>
              <a:t>NPB/CuPC</a:t>
            </a:r>
            <a:r>
              <a:rPr lang="ja-JP" altLang="en-US" sz="1600">
                <a:solidFill>
                  <a:srgbClr val="FF0000"/>
                </a:solidFill>
              </a:rPr>
              <a:t>への正孔注入障壁 </a:t>
            </a:r>
            <a:r>
              <a:rPr lang="en-US" altLang="ja-JP" sz="1600">
                <a:solidFill>
                  <a:srgbClr val="FF0000"/>
                </a:solidFill>
              </a:rPr>
              <a:t>&lt;0.4eV)</a:t>
            </a:r>
          </a:p>
        </p:txBody>
      </p:sp>
      <p:graphicFrame>
        <p:nvGraphicFramePr>
          <p:cNvPr id="34828" name="Object 12"/>
          <p:cNvGraphicFramePr>
            <a:graphicFrameLocks noChangeAspect="1"/>
          </p:cNvGraphicFramePr>
          <p:nvPr/>
        </p:nvGraphicFramePr>
        <p:xfrm>
          <a:off x="457200" y="3978275"/>
          <a:ext cx="2271713" cy="2787650"/>
        </p:xfrm>
        <a:graphic>
          <a:graphicData uri="http://schemas.openxmlformats.org/presentationml/2006/ole">
            <mc:AlternateContent xmlns:mc="http://schemas.openxmlformats.org/markup-compatibility/2006">
              <mc:Choice xmlns:v="urn:schemas-microsoft-com:vml" Requires="v">
                <p:oleObj spid="_x0000_s11311" name="Picture Publisher ｲﾒｰｼﾞ" r:id="rId8" imgW="6400800" imgH="7924800" progId="PictPub.Image.7">
                  <p:embed/>
                </p:oleObj>
              </mc:Choice>
              <mc:Fallback>
                <p:oleObj name="Picture Publisher ｲﾒｰｼﾞ" r:id="rId8" imgW="6400800" imgH="7924800" progId="PictPub.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978275"/>
                        <a:ext cx="2271713" cy="278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4829"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28888" y="1135063"/>
            <a:ext cx="2881312" cy="229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30" name="Text Box 14"/>
          <p:cNvSpPr txBox="1">
            <a:spLocks noChangeArrowheads="1"/>
          </p:cNvSpPr>
          <p:nvPr/>
        </p:nvSpPr>
        <p:spPr bwMode="auto">
          <a:xfrm>
            <a:off x="0" y="5883275"/>
            <a:ext cx="9144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ja-JP" altLang="en-US" sz="1400" b="1">
                <a:solidFill>
                  <a:srgbClr val="FF0000"/>
                </a:solidFill>
              </a:rPr>
              <a:t>高正孔</a:t>
            </a:r>
            <a:br>
              <a:rPr lang="ja-JP" altLang="en-US" sz="1400" b="1">
                <a:solidFill>
                  <a:srgbClr val="FF0000"/>
                </a:solidFill>
              </a:rPr>
            </a:br>
            <a:r>
              <a:rPr lang="ja-JP" altLang="en-US" sz="1400" b="1">
                <a:solidFill>
                  <a:srgbClr val="FF0000"/>
                </a:solidFill>
              </a:rPr>
              <a:t>密度</a:t>
            </a:r>
          </a:p>
        </p:txBody>
      </p:sp>
      <p:sp>
        <p:nvSpPr>
          <p:cNvPr id="34831" name="AutoShape 15"/>
          <p:cNvSpPr>
            <a:spLocks noChangeArrowheads="1"/>
          </p:cNvSpPr>
          <p:nvPr/>
        </p:nvSpPr>
        <p:spPr bwMode="auto">
          <a:xfrm>
            <a:off x="228600" y="5232400"/>
            <a:ext cx="185738" cy="650875"/>
          </a:xfrm>
          <a:prstGeom prst="downArrow">
            <a:avLst>
              <a:gd name="adj1" fmla="val 50000"/>
              <a:gd name="adj2" fmla="val 87607"/>
            </a:avLst>
          </a:prstGeom>
          <a:gradFill rotWithShape="0">
            <a:gsLst>
              <a:gs pos="0">
                <a:srgbClr val="0000FF"/>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ja-JP" altLang="en-US" sz="2400">
              <a:solidFill>
                <a:srgbClr val="000000"/>
              </a:solidFill>
            </a:endParaRPr>
          </a:p>
        </p:txBody>
      </p:sp>
      <p:pic>
        <p:nvPicPr>
          <p:cNvPr id="34832" name="Picture 16"/>
          <p:cNvPicPr>
            <a:picLocks noChangeAspect="1" noChangeArrowheads="1"/>
          </p:cNvPicPr>
          <p:nvPr/>
        </p:nvPicPr>
        <p:blipFill>
          <a:blip r:embed="rId11">
            <a:lum bright="12000" contrast="18000"/>
            <a:extLst>
              <a:ext uri="{28A0092B-C50C-407E-A947-70E740481C1C}">
                <a14:useLocalDpi xmlns:a14="http://schemas.microsoft.com/office/drawing/2010/main" val="0"/>
              </a:ext>
            </a:extLst>
          </a:blip>
          <a:srcRect/>
          <a:stretch>
            <a:fillRect/>
          </a:stretch>
        </p:blipFill>
        <p:spPr bwMode="auto">
          <a:xfrm>
            <a:off x="6477000" y="3581400"/>
            <a:ext cx="2266950"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33" name="AutoShape 17"/>
          <p:cNvSpPr>
            <a:spLocks noChangeArrowheads="1"/>
          </p:cNvSpPr>
          <p:nvPr/>
        </p:nvSpPr>
        <p:spPr bwMode="auto">
          <a:xfrm rot="-1965992">
            <a:off x="5257800" y="4267200"/>
            <a:ext cx="1295400" cy="609600"/>
          </a:xfrm>
          <a:prstGeom prst="rightArrow">
            <a:avLst>
              <a:gd name="adj1" fmla="val 50000"/>
              <a:gd name="adj2" fmla="val 531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34834" name="AutoShape 18"/>
          <p:cNvSpPr>
            <a:spLocks noChangeArrowheads="1"/>
          </p:cNvSpPr>
          <p:nvPr/>
        </p:nvSpPr>
        <p:spPr bwMode="auto">
          <a:xfrm rot="2357957">
            <a:off x="5257800" y="2209800"/>
            <a:ext cx="1295400" cy="609600"/>
          </a:xfrm>
          <a:prstGeom prst="rightArrow">
            <a:avLst>
              <a:gd name="adj1" fmla="val 50000"/>
              <a:gd name="adj2" fmla="val 531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pic>
        <p:nvPicPr>
          <p:cNvPr id="34835" name="Picture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00800" y="1219200"/>
            <a:ext cx="2592388"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36" name="Rectangle 20"/>
          <p:cNvSpPr>
            <a:spLocks noChangeArrowheads="1"/>
          </p:cNvSpPr>
          <p:nvPr/>
        </p:nvSpPr>
        <p:spPr bwMode="auto">
          <a:xfrm>
            <a:off x="6019800" y="1371600"/>
            <a:ext cx="1203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ja-JP" altLang="en-US" sz="2400" b="1">
                <a:solidFill>
                  <a:srgbClr val="FF0000"/>
                </a:solidFill>
              </a:rPr>
              <a:t>有機</a:t>
            </a:r>
            <a:r>
              <a:rPr lang="en-US" altLang="ja-JP" sz="2400" b="1">
                <a:solidFill>
                  <a:srgbClr val="FF0000"/>
                </a:solidFill>
              </a:rPr>
              <a:t>EL</a:t>
            </a:r>
          </a:p>
        </p:txBody>
      </p:sp>
      <p:sp>
        <p:nvSpPr>
          <p:cNvPr id="34837" name="Rectangle 21"/>
          <p:cNvSpPr>
            <a:spLocks noChangeArrowheads="1"/>
          </p:cNvSpPr>
          <p:nvPr/>
        </p:nvSpPr>
        <p:spPr bwMode="auto">
          <a:xfrm>
            <a:off x="2667000" y="882650"/>
            <a:ext cx="2865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1600" b="1">
                <a:solidFill>
                  <a:srgbClr val="3333CC"/>
                </a:solidFill>
              </a:rPr>
              <a:t>Alq</a:t>
            </a:r>
            <a:r>
              <a:rPr lang="en-US" altLang="ja-JP" sz="1600" b="1" baseline="-25000">
                <a:solidFill>
                  <a:srgbClr val="3333CC"/>
                </a:solidFill>
              </a:rPr>
              <a:t>3</a:t>
            </a:r>
            <a:r>
              <a:rPr lang="ja-JP" altLang="en-US" sz="1600" b="1">
                <a:solidFill>
                  <a:srgbClr val="3333CC"/>
                </a:solidFill>
              </a:rPr>
              <a:t>への電子注入障壁 </a:t>
            </a:r>
            <a:r>
              <a:rPr lang="en-US" altLang="ja-JP" sz="1600" b="1">
                <a:solidFill>
                  <a:srgbClr val="3333CC"/>
                </a:solidFill>
              </a:rPr>
              <a:t>&lt;0.7eV</a:t>
            </a:r>
          </a:p>
        </p:txBody>
      </p:sp>
      <p:sp>
        <p:nvSpPr>
          <p:cNvPr id="34838" name="Rectangle 22"/>
          <p:cNvSpPr>
            <a:spLocks noChangeArrowheads="1"/>
          </p:cNvSpPr>
          <p:nvPr/>
        </p:nvSpPr>
        <p:spPr bwMode="auto">
          <a:xfrm>
            <a:off x="2895600" y="4054475"/>
            <a:ext cx="2867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ja-JP" altLang="en-US" sz="1600" b="1">
                <a:solidFill>
                  <a:srgbClr val="3333CC"/>
                </a:solidFill>
              </a:rPr>
              <a:t>オーミック接触の正孔注入電極</a:t>
            </a:r>
          </a:p>
        </p:txBody>
      </p:sp>
    </p:spTree>
    <p:extLst>
      <p:ext uri="{BB962C8B-B14F-4D97-AF65-F5344CB8AC3E}">
        <p14:creationId xmlns:p14="http://schemas.microsoft.com/office/powerpoint/2010/main" val="1986670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ChangeArrowheads="1"/>
          </p:cNvSpPr>
          <p:nvPr>
            <p:ph type="title" idx="4294967295"/>
          </p:nvPr>
        </p:nvSpPr>
        <p:spPr>
          <a:xfrm>
            <a:off x="0" y="0"/>
            <a:ext cx="91440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en-US" altLang="ja-JP" sz="3600" b="1" dirty="0" smtClean="0">
                <a:solidFill>
                  <a:srgbClr val="0000FF"/>
                </a:solidFill>
              </a:rPr>
              <a:t>2004</a:t>
            </a:r>
            <a:r>
              <a:rPr lang="ja-JP" altLang="en-US" sz="3600" b="1" dirty="0" smtClean="0">
                <a:solidFill>
                  <a:srgbClr val="0000FF"/>
                </a:solidFill>
              </a:rPr>
              <a:t>年ごろ　新しい</a:t>
            </a:r>
            <a:r>
              <a:rPr lang="en-US" altLang="ja-JP" sz="3600" b="1" dirty="0" smtClean="0">
                <a:solidFill>
                  <a:srgbClr val="0000FF"/>
                </a:solidFill>
              </a:rPr>
              <a:t>p</a:t>
            </a:r>
            <a:r>
              <a:rPr lang="ja-JP" altLang="en-US" sz="3600" b="1" dirty="0" smtClean="0">
                <a:solidFill>
                  <a:srgbClr val="0000FF"/>
                </a:solidFill>
              </a:rPr>
              <a:t>型半導体</a:t>
            </a:r>
            <a:r>
              <a:rPr lang="en-US" altLang="ja-JP" sz="3600" b="1" dirty="0" smtClean="0">
                <a:solidFill>
                  <a:srgbClr val="0000FF"/>
                </a:solidFill>
              </a:rPr>
              <a:t>: </a:t>
            </a:r>
            <a:r>
              <a:rPr lang="en-US" altLang="ja-JP" sz="3600" b="1" dirty="0" err="1" smtClean="0">
                <a:solidFill>
                  <a:srgbClr val="0000FF"/>
                </a:solidFill>
              </a:rPr>
              <a:t>LaCuO</a:t>
            </a:r>
            <a:r>
              <a:rPr lang="en-US" altLang="ja-JP" sz="3600" b="1" dirty="0" smtClean="0">
                <a:solidFill>
                  <a:srgbClr val="0000FF"/>
                </a:solidFill>
              </a:rPr>
              <a:t>(</a:t>
            </a:r>
            <a:r>
              <a:rPr lang="en-US" altLang="ja-JP" sz="3600" b="1" dirty="0" err="1" smtClean="0">
                <a:solidFill>
                  <a:srgbClr val="0000FF"/>
                </a:solidFill>
              </a:rPr>
              <a:t>S,Se</a:t>
            </a:r>
            <a:r>
              <a:rPr lang="en-US" altLang="ja-JP" sz="3600" b="1" dirty="0" smtClean="0">
                <a:solidFill>
                  <a:srgbClr val="0000FF"/>
                </a:solidFill>
              </a:rPr>
              <a:t>)</a:t>
            </a:r>
            <a:endParaRPr lang="en-US" altLang="ja-JP" sz="3600" b="1" i="1" dirty="0" smtClean="0">
              <a:solidFill>
                <a:srgbClr val="0000FF"/>
              </a:solidFill>
            </a:endParaRPr>
          </a:p>
        </p:txBody>
      </p:sp>
      <p:pic>
        <p:nvPicPr>
          <p:cNvPr id="26628"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925" y="838200"/>
            <a:ext cx="3184525" cy="347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Rectangle 1029"/>
          <p:cNvSpPr>
            <a:spLocks noChangeAspect="1" noChangeArrowheads="1"/>
          </p:cNvSpPr>
          <p:nvPr/>
        </p:nvSpPr>
        <p:spPr bwMode="auto">
          <a:xfrm>
            <a:off x="-22150" y="2438400"/>
            <a:ext cx="57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3600" b="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b="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b="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b="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b="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spcBef>
                <a:spcPct val="0"/>
              </a:spcBef>
              <a:spcAft>
                <a:spcPct val="0"/>
              </a:spcAft>
            </a:pPr>
            <a:r>
              <a:rPr lang="en-US" altLang="ja-JP" sz="2400">
                <a:solidFill>
                  <a:srgbClr val="0066CC"/>
                </a:solidFill>
                <a:ea typeface="ＭＳ 明朝" panose="02020609040205080304" pitchFamily="17" charset="-128"/>
              </a:rPr>
              <a:t>Cu</a:t>
            </a:r>
          </a:p>
        </p:txBody>
      </p:sp>
      <p:sp>
        <p:nvSpPr>
          <p:cNvPr id="26630" name="Rectangle 1030"/>
          <p:cNvSpPr>
            <a:spLocks noChangeAspect="1" noChangeArrowheads="1"/>
          </p:cNvSpPr>
          <p:nvPr/>
        </p:nvSpPr>
        <p:spPr bwMode="auto">
          <a:xfrm>
            <a:off x="206450" y="2743200"/>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3600" b="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b="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b="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b="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b="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spcBef>
                <a:spcPct val="0"/>
              </a:spcBef>
              <a:spcAft>
                <a:spcPct val="0"/>
              </a:spcAft>
            </a:pPr>
            <a:r>
              <a:rPr lang="en-US" altLang="ja-JP" sz="2400" i="1">
                <a:solidFill>
                  <a:srgbClr val="FF0000"/>
                </a:solidFill>
                <a:ea typeface="ＭＳ 明朝" panose="02020609040205080304" pitchFamily="17" charset="-128"/>
              </a:rPr>
              <a:t>Ch</a:t>
            </a:r>
          </a:p>
        </p:txBody>
      </p:sp>
      <p:sp>
        <p:nvSpPr>
          <p:cNvPr id="26631" name="Rectangle 1031"/>
          <p:cNvSpPr>
            <a:spLocks noChangeAspect="1" noChangeArrowheads="1"/>
          </p:cNvSpPr>
          <p:nvPr/>
        </p:nvSpPr>
        <p:spPr bwMode="auto">
          <a:xfrm>
            <a:off x="208038" y="3505200"/>
            <a:ext cx="42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3600" b="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b="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b="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b="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b="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spcBef>
                <a:spcPct val="0"/>
              </a:spcBef>
              <a:spcAft>
                <a:spcPct val="0"/>
              </a:spcAft>
            </a:pPr>
            <a:r>
              <a:rPr lang="en-US" altLang="ja-JP" sz="2400">
                <a:solidFill>
                  <a:srgbClr val="FF0000"/>
                </a:solidFill>
                <a:ea typeface="ＭＳ 明朝" panose="02020609040205080304" pitchFamily="17" charset="-128"/>
              </a:rPr>
              <a:t>O</a:t>
            </a:r>
          </a:p>
        </p:txBody>
      </p:sp>
      <p:sp>
        <p:nvSpPr>
          <p:cNvPr id="26632" name="Rectangle 1032"/>
          <p:cNvSpPr>
            <a:spLocks noChangeAspect="1" noChangeArrowheads="1"/>
          </p:cNvSpPr>
          <p:nvPr/>
        </p:nvSpPr>
        <p:spPr bwMode="auto">
          <a:xfrm>
            <a:off x="300113" y="3962400"/>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3600" b="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b="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b="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b="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b="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spcBef>
                <a:spcPct val="0"/>
              </a:spcBef>
              <a:spcAft>
                <a:spcPct val="0"/>
              </a:spcAft>
            </a:pPr>
            <a:r>
              <a:rPr lang="en-US" altLang="ja-JP" sz="2400">
                <a:solidFill>
                  <a:srgbClr val="FF9900"/>
                </a:solidFill>
                <a:ea typeface="ＭＳ 明朝" panose="02020609040205080304" pitchFamily="17" charset="-128"/>
              </a:rPr>
              <a:t>La</a:t>
            </a:r>
          </a:p>
        </p:txBody>
      </p:sp>
      <p:sp>
        <p:nvSpPr>
          <p:cNvPr id="26633" name="Line 1033"/>
          <p:cNvSpPr>
            <a:spLocks noChangeShapeType="1"/>
          </p:cNvSpPr>
          <p:nvPr/>
        </p:nvSpPr>
        <p:spPr bwMode="auto">
          <a:xfrm flipV="1">
            <a:off x="476325" y="2647950"/>
            <a:ext cx="457200" cy="19050"/>
          </a:xfrm>
          <a:prstGeom prst="line">
            <a:avLst/>
          </a:prstGeom>
          <a:noFill/>
          <a:ln w="285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sz="2400">
              <a:solidFill>
                <a:srgbClr val="000000"/>
              </a:solidFill>
            </a:endParaRPr>
          </a:p>
        </p:txBody>
      </p:sp>
      <p:sp>
        <p:nvSpPr>
          <p:cNvPr id="26636" name="Line 1036"/>
          <p:cNvSpPr>
            <a:spLocks noChangeShapeType="1"/>
          </p:cNvSpPr>
          <p:nvPr/>
        </p:nvSpPr>
        <p:spPr bwMode="auto">
          <a:xfrm flipV="1">
            <a:off x="552525" y="3733800"/>
            <a:ext cx="457200" cy="19050"/>
          </a:xfrm>
          <a:prstGeom prst="line">
            <a:avLst/>
          </a:prstGeom>
          <a:noFill/>
          <a:ln w="285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sz="2400">
              <a:solidFill>
                <a:srgbClr val="000000"/>
              </a:solidFill>
            </a:endParaRPr>
          </a:p>
        </p:txBody>
      </p:sp>
      <p:pic>
        <p:nvPicPr>
          <p:cNvPr id="25"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0967" y="2217564"/>
            <a:ext cx="5697537" cy="459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1038"/>
          <p:cNvSpPr>
            <a:spLocks noChangeArrowheads="1"/>
          </p:cNvSpPr>
          <p:nvPr/>
        </p:nvSpPr>
        <p:spPr bwMode="auto">
          <a:xfrm>
            <a:off x="8124254" y="1784176"/>
            <a:ext cx="844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defRPr/>
            </a:pPr>
            <a:r>
              <a:rPr lang="en-US" altLang="ja-JP" sz="2000">
                <a:solidFill>
                  <a:srgbClr val="000000"/>
                </a:solidFill>
                <a:effectLst>
                  <a:outerShdw blurRad="38100" dist="38100" dir="2700000" algn="tl">
                    <a:srgbClr val="C0C0C0"/>
                  </a:outerShdw>
                </a:effectLst>
                <a:latin typeface="Verdana" pitchFamily="34" charset="0"/>
              </a:rPr>
              <a:t>@RT</a:t>
            </a:r>
          </a:p>
        </p:txBody>
      </p:sp>
      <p:pic>
        <p:nvPicPr>
          <p:cNvPr id="27" name="Picture 10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4579" y="2774776"/>
            <a:ext cx="2971800" cy="21034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1042"/>
          <p:cNvSpPr>
            <a:spLocks noChangeArrowheads="1"/>
          </p:cNvSpPr>
          <p:nvPr/>
        </p:nvSpPr>
        <p:spPr bwMode="auto">
          <a:xfrm>
            <a:off x="5873179" y="4511501"/>
            <a:ext cx="2740025" cy="396875"/>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3600" b="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b="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b="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b="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b="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spcBef>
                <a:spcPct val="0"/>
              </a:spcBef>
              <a:spcAft>
                <a:spcPct val="0"/>
              </a:spcAft>
            </a:pPr>
            <a:r>
              <a:rPr lang="ja-JP" altLang="en-US" sz="2000">
                <a:solidFill>
                  <a:srgbClr val="FF0000"/>
                </a:solidFill>
                <a:ea typeface="HG丸ｺﾞｼｯｸM-PRO" panose="020F0600000000000000" pitchFamily="50" charset="-128"/>
              </a:rPr>
              <a:t>フォトルミネッセンス</a:t>
            </a:r>
          </a:p>
        </p:txBody>
      </p:sp>
      <p:sp>
        <p:nvSpPr>
          <p:cNvPr id="29" name="Rectangle 1043"/>
          <p:cNvSpPr>
            <a:spLocks noChangeArrowheads="1"/>
          </p:cNvSpPr>
          <p:nvPr/>
        </p:nvSpPr>
        <p:spPr bwMode="auto">
          <a:xfrm>
            <a:off x="4511935" y="1784175"/>
            <a:ext cx="2995613" cy="396875"/>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3600" b="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3600" b="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3600" b="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3600" b="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3600" b="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3600" b="1">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spcBef>
                <a:spcPct val="0"/>
              </a:spcBef>
              <a:spcAft>
                <a:spcPct val="0"/>
              </a:spcAft>
            </a:pPr>
            <a:r>
              <a:rPr lang="ja-JP" altLang="en-US" sz="2000" dirty="0">
                <a:solidFill>
                  <a:srgbClr val="FF0000"/>
                </a:solidFill>
                <a:ea typeface="HG丸ｺﾞｼｯｸM-PRO" panose="020F0600000000000000" pitchFamily="50" charset="-128"/>
              </a:rPr>
              <a:t>エレクトロミネッセンス</a:t>
            </a:r>
          </a:p>
        </p:txBody>
      </p:sp>
    </p:spTree>
    <p:extLst>
      <p:ext uri="{BB962C8B-B14F-4D97-AF65-F5344CB8AC3E}">
        <p14:creationId xmlns:p14="http://schemas.microsoft.com/office/powerpoint/2010/main" val="2893174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juggly.cn/wpjuggly/wp-content/uploads/2011/10/medias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4754563"/>
            <a:ext cx="2165350"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5"/>
          <p:cNvSpPr>
            <a:spLocks noGrp="1" noChangeArrowheads="1"/>
          </p:cNvSpPr>
          <p:nvPr>
            <p:ph type="title" idx="4294967295"/>
          </p:nvPr>
        </p:nvSpPr>
        <p:spPr>
          <a:xfrm>
            <a:off x="0" y="0"/>
            <a:ext cx="9144000" cy="692150"/>
          </a:xfrm>
          <a:extLs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ja-JP" altLang="en-US" sz="3600" b="1" smtClean="0">
                <a:solidFill>
                  <a:srgbClr val="0000FF"/>
                </a:solidFill>
                <a:latin typeface="Times New Roman" panose="02020603050405020304" pitchFamily="18" charset="0"/>
                <a:cs typeface="Times New Roman" panose="02020603050405020304" pitchFamily="18" charset="0"/>
              </a:rPr>
              <a:t>実用化された有機</a:t>
            </a:r>
            <a:r>
              <a:rPr lang="en-US" altLang="ja-JP" sz="3600" b="1" smtClean="0">
                <a:solidFill>
                  <a:srgbClr val="0000FF"/>
                </a:solidFill>
                <a:latin typeface="Times New Roman" panose="02020603050405020304" pitchFamily="18" charset="0"/>
                <a:cs typeface="Times New Roman" panose="02020603050405020304" pitchFamily="18" charset="0"/>
              </a:rPr>
              <a:t>EL</a:t>
            </a:r>
            <a:r>
              <a:rPr lang="ja-JP" altLang="en-US" sz="3600" b="1" smtClean="0">
                <a:solidFill>
                  <a:srgbClr val="0000FF"/>
                </a:solidFill>
                <a:latin typeface="Times New Roman" panose="02020603050405020304" pitchFamily="18" charset="0"/>
                <a:cs typeface="Times New Roman" panose="02020603050405020304" pitchFamily="18" charset="0"/>
              </a:rPr>
              <a:t>ディスプレイ</a:t>
            </a:r>
            <a:endParaRPr lang="en-US" altLang="ja-JP" sz="3600" b="1" smtClean="0">
              <a:solidFill>
                <a:srgbClr val="0000FF"/>
              </a:solidFill>
              <a:latin typeface="Times New Roman" panose="02020603050405020304" pitchFamily="18" charset="0"/>
              <a:cs typeface="Times New Roman" panose="02020603050405020304" pitchFamily="18" charset="0"/>
            </a:endParaRPr>
          </a:p>
        </p:txBody>
      </p:sp>
      <p:sp>
        <p:nvSpPr>
          <p:cNvPr id="76804" name="Rectangle 6"/>
          <p:cNvSpPr>
            <a:spLocks noChangeArrowheads="1"/>
          </p:cNvSpPr>
          <p:nvPr/>
        </p:nvSpPr>
        <p:spPr bwMode="auto">
          <a:xfrm>
            <a:off x="5292725" y="607783"/>
            <a:ext cx="2613025" cy="1201738"/>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spcBef>
                <a:spcPct val="0"/>
              </a:spcBef>
              <a:spcAft>
                <a:spcPct val="0"/>
              </a:spcAft>
            </a:pPr>
            <a:r>
              <a:rPr lang="ja-JP" altLang="en-US" b="1" dirty="0" smtClean="0">
                <a:solidFill>
                  <a:srgbClr val="FF0000"/>
                </a:solidFill>
                <a:cs typeface="Times New Roman" panose="02020603050405020304" pitchFamily="18" charset="0"/>
              </a:rPr>
              <a:t>ソニー</a:t>
            </a:r>
            <a:r>
              <a:rPr lang="en-US" altLang="ja-JP" b="1" dirty="0" smtClean="0">
                <a:solidFill>
                  <a:srgbClr val="FF0000"/>
                </a:solidFill>
                <a:cs typeface="Times New Roman" panose="02020603050405020304" pitchFamily="18" charset="0"/>
              </a:rPr>
              <a:t/>
            </a:r>
            <a:br>
              <a:rPr lang="en-US" altLang="ja-JP" b="1" dirty="0" smtClean="0">
                <a:solidFill>
                  <a:srgbClr val="FF0000"/>
                </a:solidFill>
                <a:cs typeface="Times New Roman" panose="02020603050405020304" pitchFamily="18" charset="0"/>
              </a:rPr>
            </a:br>
            <a:r>
              <a:rPr lang="ja-JP" altLang="en-US" b="1" dirty="0" smtClean="0">
                <a:solidFill>
                  <a:srgbClr val="000000"/>
                </a:solidFill>
                <a:cs typeface="Times New Roman" panose="02020603050405020304" pitchFamily="18" charset="0"/>
              </a:rPr>
              <a:t>　</a:t>
            </a:r>
            <a:r>
              <a:rPr lang="en-US" altLang="ja-JP" b="1" dirty="0" smtClean="0">
                <a:solidFill>
                  <a:srgbClr val="000000"/>
                </a:solidFill>
                <a:cs typeface="Times New Roman" panose="02020603050405020304" pitchFamily="18" charset="0"/>
              </a:rPr>
              <a:t>Play</a:t>
            </a:r>
            <a:r>
              <a:rPr lang="ja-JP" altLang="en-US" b="1" dirty="0" smtClean="0">
                <a:solidFill>
                  <a:srgbClr val="000000"/>
                </a:solidFill>
                <a:cs typeface="Times New Roman" panose="02020603050405020304" pitchFamily="18" charset="0"/>
              </a:rPr>
              <a:t> </a:t>
            </a:r>
            <a:r>
              <a:rPr lang="en-US" altLang="ja-JP" b="1" dirty="0" smtClean="0">
                <a:solidFill>
                  <a:srgbClr val="000000"/>
                </a:solidFill>
                <a:cs typeface="Times New Roman" panose="02020603050405020304" pitchFamily="18" charset="0"/>
              </a:rPr>
              <a:t>Station</a:t>
            </a:r>
            <a:r>
              <a:rPr lang="ja-JP" altLang="en-US" b="1" dirty="0" smtClean="0">
                <a:solidFill>
                  <a:srgbClr val="000000"/>
                </a:solidFill>
                <a:cs typeface="Times New Roman" panose="02020603050405020304" pitchFamily="18" charset="0"/>
              </a:rPr>
              <a:t> </a:t>
            </a:r>
            <a:r>
              <a:rPr lang="en-US" altLang="ja-JP" b="1" dirty="0" smtClean="0">
                <a:solidFill>
                  <a:srgbClr val="000000"/>
                </a:solidFill>
                <a:cs typeface="Times New Roman" panose="02020603050405020304" pitchFamily="18" charset="0"/>
              </a:rPr>
              <a:t>Vita</a:t>
            </a:r>
            <a:br>
              <a:rPr lang="en-US" altLang="ja-JP" b="1" dirty="0" smtClean="0">
                <a:solidFill>
                  <a:srgbClr val="000000"/>
                </a:solidFill>
                <a:cs typeface="Times New Roman" panose="02020603050405020304" pitchFamily="18" charset="0"/>
              </a:rPr>
            </a:br>
            <a:r>
              <a:rPr lang="ja-JP" altLang="en-US" b="1" dirty="0" smtClean="0">
                <a:solidFill>
                  <a:srgbClr val="000000"/>
                </a:solidFill>
                <a:cs typeface="Times New Roman" panose="02020603050405020304" pitchFamily="18" charset="0"/>
              </a:rPr>
              <a:t>　</a:t>
            </a:r>
            <a:r>
              <a:rPr lang="en-US" altLang="ja-JP" b="1" dirty="0" smtClean="0">
                <a:solidFill>
                  <a:srgbClr val="000000"/>
                </a:solidFill>
                <a:cs typeface="Times New Roman" panose="02020603050405020304" pitchFamily="18" charset="0"/>
              </a:rPr>
              <a:t>5</a:t>
            </a:r>
            <a:r>
              <a:rPr lang="ja-JP" altLang="en-US" b="1" dirty="0" smtClean="0">
                <a:solidFill>
                  <a:srgbClr val="000000"/>
                </a:solidFill>
                <a:cs typeface="Times New Roman" panose="02020603050405020304" pitchFamily="18" charset="0"/>
              </a:rPr>
              <a:t>型</a:t>
            </a:r>
            <a:r>
              <a:rPr lang="en-US" altLang="ja-JP" b="1" dirty="0" smtClean="0">
                <a:solidFill>
                  <a:srgbClr val="000000"/>
                </a:solidFill>
                <a:cs typeface="Times New Roman" panose="02020603050405020304" pitchFamily="18" charset="0"/>
              </a:rPr>
              <a:t>960×544</a:t>
            </a:r>
          </a:p>
        </p:txBody>
      </p:sp>
      <p:pic>
        <p:nvPicPr>
          <p:cNvPr id="768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623888"/>
            <a:ext cx="1800225" cy="233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6" name="正方形/長方形 9"/>
          <p:cNvSpPr>
            <a:spLocks noChangeArrowheads="1"/>
          </p:cNvSpPr>
          <p:nvPr/>
        </p:nvSpPr>
        <p:spPr bwMode="auto">
          <a:xfrm>
            <a:off x="-37009" y="707554"/>
            <a:ext cx="4537075"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spcBef>
                <a:spcPct val="0"/>
              </a:spcBef>
              <a:spcAft>
                <a:spcPct val="0"/>
              </a:spcAft>
            </a:pPr>
            <a:r>
              <a:rPr lang="ja-JP" altLang="en-US" b="1" dirty="0" smtClean="0">
                <a:solidFill>
                  <a:srgbClr val="FF0000"/>
                </a:solidFill>
                <a:cs typeface="Times New Roman" panose="02020603050405020304" pitchFamily="18" charset="0"/>
              </a:rPr>
              <a:t>サムソン電子</a:t>
            </a:r>
            <a:r>
              <a:rPr lang="en-US" altLang="ja-JP" b="1" dirty="0" smtClean="0">
                <a:solidFill>
                  <a:srgbClr val="FF0000"/>
                </a:solidFill>
                <a:cs typeface="Times New Roman" panose="02020603050405020304" pitchFamily="18" charset="0"/>
              </a:rPr>
              <a:t/>
            </a:r>
            <a:br>
              <a:rPr lang="en-US" altLang="ja-JP" b="1" dirty="0" smtClean="0">
                <a:solidFill>
                  <a:srgbClr val="FF0000"/>
                </a:solidFill>
                <a:cs typeface="Times New Roman" panose="02020603050405020304" pitchFamily="18" charset="0"/>
              </a:rPr>
            </a:br>
            <a:r>
              <a:rPr lang="ja-JP" altLang="en-US" sz="2000" b="1" dirty="0" smtClean="0">
                <a:solidFill>
                  <a:srgbClr val="3333FF"/>
                </a:solidFill>
                <a:cs typeface="Times New Roman" panose="02020603050405020304" pitchFamily="18" charset="0"/>
              </a:rPr>
              <a:t>　</a:t>
            </a:r>
            <a:r>
              <a:rPr lang="en-US" altLang="ja-JP" sz="2000" b="1" dirty="0" smtClean="0">
                <a:solidFill>
                  <a:srgbClr val="000000"/>
                </a:solidFill>
                <a:cs typeface="Times New Roman" panose="02020603050405020304" pitchFamily="18" charset="0"/>
              </a:rPr>
              <a:t>Galaxy S   SC-02B (2010)</a:t>
            </a:r>
            <a:br>
              <a:rPr lang="en-US" altLang="ja-JP" sz="2000" b="1" dirty="0" smtClean="0">
                <a:solidFill>
                  <a:srgbClr val="000000"/>
                </a:solidFill>
                <a:cs typeface="Times New Roman" panose="02020603050405020304" pitchFamily="18" charset="0"/>
              </a:rPr>
            </a:br>
            <a:r>
              <a:rPr lang="ja-JP" altLang="en-US" sz="2000" b="1" dirty="0" smtClean="0">
                <a:solidFill>
                  <a:srgbClr val="000000"/>
                </a:solidFill>
                <a:cs typeface="Times New Roman" panose="02020603050405020304" pitchFamily="18" charset="0"/>
              </a:rPr>
              <a:t>　</a:t>
            </a:r>
            <a:r>
              <a:rPr lang="en-US" altLang="ja-JP" sz="2000" b="1" dirty="0" smtClean="0">
                <a:solidFill>
                  <a:srgbClr val="000000"/>
                </a:solidFill>
                <a:cs typeface="Times New Roman" panose="02020603050405020304" pitchFamily="18" charset="0"/>
              </a:rPr>
              <a:t>Galaxy S2 SC-02C (2011)</a:t>
            </a:r>
            <a:br>
              <a:rPr lang="en-US" altLang="ja-JP" sz="2000" b="1" dirty="0" smtClean="0">
                <a:solidFill>
                  <a:srgbClr val="000000"/>
                </a:solidFill>
                <a:cs typeface="Times New Roman" panose="02020603050405020304" pitchFamily="18" charset="0"/>
              </a:rPr>
            </a:br>
            <a:r>
              <a:rPr lang="ja-JP" altLang="en-US" sz="2000" b="1" dirty="0" smtClean="0">
                <a:solidFill>
                  <a:srgbClr val="000000"/>
                </a:solidFill>
                <a:cs typeface="Times New Roman" panose="02020603050405020304" pitchFamily="18" charset="0"/>
              </a:rPr>
              <a:t>　　　</a:t>
            </a:r>
            <a:r>
              <a:rPr lang="en-US" altLang="ja-JP" sz="2000" b="1" dirty="0" smtClean="0">
                <a:solidFill>
                  <a:srgbClr val="000000"/>
                </a:solidFill>
                <a:cs typeface="Times New Roman" panose="02020603050405020304" pitchFamily="18" charset="0"/>
              </a:rPr>
              <a:t>4.3</a:t>
            </a:r>
            <a:r>
              <a:rPr lang="ja-JP" altLang="en-US" sz="2000" b="1" dirty="0" smtClean="0">
                <a:solidFill>
                  <a:srgbClr val="000000"/>
                </a:solidFill>
                <a:cs typeface="Times New Roman" panose="02020603050405020304" pitchFamily="18" charset="0"/>
              </a:rPr>
              <a:t>型</a:t>
            </a:r>
            <a:r>
              <a:rPr lang="en-US" altLang="ja-JP" sz="2000" b="1" dirty="0" smtClean="0">
                <a:solidFill>
                  <a:srgbClr val="000000"/>
                </a:solidFill>
                <a:cs typeface="Times New Roman" panose="02020603050405020304" pitchFamily="18" charset="0"/>
              </a:rPr>
              <a:t>800×480</a:t>
            </a:r>
            <a:r>
              <a:rPr lang="ja-JP" altLang="en-US" sz="2000" b="1" dirty="0" smtClean="0">
                <a:solidFill>
                  <a:srgbClr val="000000"/>
                </a:solidFill>
                <a:cs typeface="Times New Roman" panose="02020603050405020304" pitchFamily="18" charset="0"/>
              </a:rPr>
              <a:t> </a:t>
            </a:r>
            <a:r>
              <a:rPr lang="en-US" altLang="ja-JP" sz="2000" b="1" dirty="0" smtClean="0">
                <a:solidFill>
                  <a:srgbClr val="000000"/>
                </a:solidFill>
                <a:cs typeface="Times New Roman" panose="02020603050405020304" pitchFamily="18" charset="0"/>
              </a:rPr>
              <a:t>(WVGA)</a:t>
            </a:r>
          </a:p>
          <a:p>
            <a:pPr eaLnBrk="1" fontAlgn="base" hangingPunct="1">
              <a:spcBef>
                <a:spcPct val="0"/>
              </a:spcBef>
              <a:spcAft>
                <a:spcPct val="0"/>
              </a:spcAft>
            </a:pPr>
            <a:r>
              <a:rPr lang="ja-JP" altLang="en-US" sz="2000" b="1" dirty="0" smtClean="0">
                <a:solidFill>
                  <a:srgbClr val="000000"/>
                </a:solidFill>
                <a:cs typeface="Times New Roman" panose="02020603050405020304" pitchFamily="18" charset="0"/>
              </a:rPr>
              <a:t>　</a:t>
            </a:r>
            <a:r>
              <a:rPr lang="en-US" altLang="ja-JP" sz="2000" b="1" dirty="0" smtClean="0">
                <a:solidFill>
                  <a:srgbClr val="000000"/>
                </a:solidFill>
                <a:cs typeface="Times New Roman" panose="02020603050405020304" pitchFamily="18" charset="0"/>
              </a:rPr>
              <a:t>Galaxy S3 SC-03E (2011)</a:t>
            </a:r>
            <a:endParaRPr lang="ja-JP" altLang="en-US" sz="2000" b="1" dirty="0" smtClean="0">
              <a:solidFill>
                <a:srgbClr val="000000"/>
              </a:solidFill>
            </a:endParaRPr>
          </a:p>
          <a:p>
            <a:pPr eaLnBrk="1" fontAlgn="base" hangingPunct="1">
              <a:spcBef>
                <a:spcPct val="0"/>
              </a:spcBef>
              <a:spcAft>
                <a:spcPct val="0"/>
              </a:spcAft>
            </a:pPr>
            <a:r>
              <a:rPr lang="ja-JP" altLang="en-US" sz="2000" b="1" dirty="0" smtClean="0">
                <a:solidFill>
                  <a:srgbClr val="000000"/>
                </a:solidFill>
                <a:cs typeface="Times New Roman" panose="02020603050405020304" pitchFamily="18" charset="0"/>
              </a:rPr>
              <a:t>　　　</a:t>
            </a:r>
            <a:r>
              <a:rPr lang="en-US" altLang="ja-JP" sz="2000" b="1" dirty="0" smtClean="0">
                <a:solidFill>
                  <a:srgbClr val="000000"/>
                </a:solidFill>
                <a:cs typeface="Times New Roman" panose="02020603050405020304" pitchFamily="18" charset="0"/>
              </a:rPr>
              <a:t>4.8</a:t>
            </a:r>
            <a:r>
              <a:rPr lang="ja-JP" altLang="en-US" sz="2000" b="1" dirty="0" smtClean="0">
                <a:solidFill>
                  <a:srgbClr val="000000"/>
                </a:solidFill>
                <a:cs typeface="Times New Roman" panose="02020603050405020304" pitchFamily="18" charset="0"/>
              </a:rPr>
              <a:t>型</a:t>
            </a:r>
            <a:r>
              <a:rPr lang="en-US" altLang="ja-JP" sz="2000" b="1" dirty="0" smtClean="0">
                <a:solidFill>
                  <a:srgbClr val="000000"/>
                </a:solidFill>
                <a:cs typeface="Times New Roman" panose="02020603050405020304" pitchFamily="18" charset="0"/>
              </a:rPr>
              <a:t>1280×720</a:t>
            </a:r>
          </a:p>
          <a:p>
            <a:pPr eaLnBrk="1" fontAlgn="base" hangingPunct="1">
              <a:spcBef>
                <a:spcPct val="0"/>
              </a:spcBef>
              <a:spcAft>
                <a:spcPct val="0"/>
              </a:spcAft>
            </a:pPr>
            <a:r>
              <a:rPr lang="ja-JP" altLang="en-US" sz="2000" b="1" dirty="0">
                <a:solidFill>
                  <a:srgbClr val="000000"/>
                </a:solidFill>
                <a:cs typeface="Times New Roman" panose="02020603050405020304" pitchFamily="18" charset="0"/>
              </a:rPr>
              <a:t>　</a:t>
            </a:r>
            <a:r>
              <a:rPr lang="en-US" altLang="ja-JP" sz="2000" b="1" dirty="0">
                <a:solidFill>
                  <a:srgbClr val="000000"/>
                </a:solidFill>
                <a:cs typeface="Times New Roman" panose="02020603050405020304" pitchFamily="18" charset="0"/>
              </a:rPr>
              <a:t>Galaxy </a:t>
            </a:r>
            <a:r>
              <a:rPr lang="en-US" altLang="ja-JP" sz="2000" b="1" dirty="0" smtClean="0">
                <a:solidFill>
                  <a:srgbClr val="000000"/>
                </a:solidFill>
                <a:cs typeface="Times New Roman" panose="02020603050405020304" pitchFamily="18" charset="0"/>
              </a:rPr>
              <a:t>S4 SC-04E </a:t>
            </a:r>
            <a:r>
              <a:rPr lang="en-US" altLang="ja-JP" sz="2000" b="1" dirty="0">
                <a:solidFill>
                  <a:srgbClr val="000000"/>
                </a:solidFill>
                <a:cs typeface="Times New Roman" panose="02020603050405020304" pitchFamily="18" charset="0"/>
              </a:rPr>
              <a:t>(</a:t>
            </a:r>
            <a:r>
              <a:rPr lang="en-US" altLang="ja-JP" sz="2000" b="1" dirty="0" smtClean="0">
                <a:solidFill>
                  <a:srgbClr val="000000"/>
                </a:solidFill>
                <a:cs typeface="Times New Roman" panose="02020603050405020304" pitchFamily="18" charset="0"/>
              </a:rPr>
              <a:t>2013)</a:t>
            </a:r>
            <a:endParaRPr lang="ja-JP" altLang="en-US" sz="2000" b="1" dirty="0">
              <a:solidFill>
                <a:srgbClr val="000000"/>
              </a:solidFill>
            </a:endParaRPr>
          </a:p>
          <a:p>
            <a:pPr eaLnBrk="1" fontAlgn="base" hangingPunct="1">
              <a:spcBef>
                <a:spcPct val="0"/>
              </a:spcBef>
              <a:spcAft>
                <a:spcPct val="0"/>
              </a:spcAft>
            </a:pPr>
            <a:r>
              <a:rPr lang="ja-JP" altLang="en-US" sz="2000" b="1" dirty="0">
                <a:solidFill>
                  <a:srgbClr val="000000"/>
                </a:solidFill>
                <a:cs typeface="Times New Roman" panose="02020603050405020304" pitchFamily="18" charset="0"/>
              </a:rPr>
              <a:t>　　　</a:t>
            </a:r>
            <a:r>
              <a:rPr lang="en-US" altLang="ja-JP" sz="2000" b="1" dirty="0" smtClean="0">
                <a:solidFill>
                  <a:srgbClr val="000000"/>
                </a:solidFill>
                <a:cs typeface="Times New Roman" panose="02020603050405020304" pitchFamily="18" charset="0"/>
              </a:rPr>
              <a:t>5.0</a:t>
            </a:r>
            <a:r>
              <a:rPr lang="ja-JP" altLang="en-US" sz="2000" b="1" dirty="0" smtClean="0">
                <a:solidFill>
                  <a:srgbClr val="000000"/>
                </a:solidFill>
                <a:cs typeface="Times New Roman" panose="02020603050405020304" pitchFamily="18" charset="0"/>
              </a:rPr>
              <a:t>型</a:t>
            </a:r>
            <a:r>
              <a:rPr lang="en-US" altLang="ja-JP" sz="2000" b="1" dirty="0" smtClean="0">
                <a:solidFill>
                  <a:srgbClr val="000000"/>
                </a:solidFill>
                <a:cs typeface="Times New Roman" panose="02020603050405020304" pitchFamily="18" charset="0"/>
              </a:rPr>
              <a:t>1920×1080</a:t>
            </a:r>
            <a:endParaRPr lang="en-US" altLang="ja-JP" sz="2000" b="1" dirty="0">
              <a:solidFill>
                <a:srgbClr val="000000"/>
              </a:solidFill>
              <a:cs typeface="Times New Roman" panose="02020603050405020304" pitchFamily="18" charset="0"/>
            </a:endParaRPr>
          </a:p>
        </p:txBody>
      </p:sp>
      <p:sp>
        <p:nvSpPr>
          <p:cNvPr id="76807" name="正方形/長方形 1"/>
          <p:cNvSpPr>
            <a:spLocks noChangeArrowheads="1"/>
          </p:cNvSpPr>
          <p:nvPr/>
        </p:nvSpPr>
        <p:spPr bwMode="auto">
          <a:xfrm>
            <a:off x="11113" y="3357563"/>
            <a:ext cx="5497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spcBef>
                <a:spcPct val="0"/>
              </a:spcBef>
              <a:spcAft>
                <a:spcPct val="0"/>
              </a:spcAft>
            </a:pPr>
            <a:r>
              <a:rPr lang="en-US" altLang="ja-JP" b="1" smtClean="0">
                <a:solidFill>
                  <a:srgbClr val="FF0000"/>
                </a:solidFill>
                <a:cs typeface="Times New Roman" panose="02020603050405020304" pitchFamily="18" charset="0"/>
              </a:rPr>
              <a:t>NTT</a:t>
            </a:r>
            <a:r>
              <a:rPr lang="ja-JP" altLang="en-US" b="1" smtClean="0">
                <a:solidFill>
                  <a:srgbClr val="FF0000"/>
                </a:solidFill>
              </a:rPr>
              <a:t>ドコモ</a:t>
            </a:r>
            <a:endParaRPr lang="en-US" altLang="ja-JP" b="1" smtClean="0">
              <a:solidFill>
                <a:srgbClr val="FF0000"/>
              </a:solidFill>
            </a:endParaRPr>
          </a:p>
          <a:p>
            <a:pPr eaLnBrk="1" fontAlgn="base" hangingPunct="1">
              <a:spcBef>
                <a:spcPct val="0"/>
              </a:spcBef>
              <a:spcAft>
                <a:spcPct val="0"/>
              </a:spcAft>
            </a:pPr>
            <a:r>
              <a:rPr lang="ja-JP" altLang="en-US" b="1" smtClean="0">
                <a:solidFill>
                  <a:srgbClr val="000000"/>
                </a:solidFill>
              </a:rPr>
              <a:t>　</a:t>
            </a:r>
            <a:r>
              <a:rPr lang="en-US" altLang="ja-JP" b="1" smtClean="0">
                <a:solidFill>
                  <a:srgbClr val="000000"/>
                </a:solidFill>
              </a:rPr>
              <a:t>MEDIAS</a:t>
            </a:r>
            <a:r>
              <a:rPr lang="ja-JP" altLang="en-US" b="1" smtClean="0">
                <a:solidFill>
                  <a:srgbClr val="000000"/>
                </a:solidFill>
              </a:rPr>
              <a:t> </a:t>
            </a:r>
            <a:r>
              <a:rPr lang="en-US" altLang="ja-JP" b="1" smtClean="0">
                <a:solidFill>
                  <a:srgbClr val="000000"/>
                </a:solidFill>
              </a:rPr>
              <a:t>PP</a:t>
            </a:r>
            <a:r>
              <a:rPr lang="ja-JP" altLang="en-US" b="1" smtClean="0">
                <a:solidFill>
                  <a:srgbClr val="000000"/>
                </a:solidFill>
              </a:rPr>
              <a:t> </a:t>
            </a:r>
            <a:r>
              <a:rPr lang="en-US" altLang="ja-JP" b="1" smtClean="0">
                <a:solidFill>
                  <a:srgbClr val="000000"/>
                </a:solidFill>
              </a:rPr>
              <a:t>N-01D</a:t>
            </a:r>
          </a:p>
          <a:p>
            <a:pPr eaLnBrk="1" fontAlgn="base" hangingPunct="1">
              <a:spcBef>
                <a:spcPct val="0"/>
              </a:spcBef>
              <a:spcAft>
                <a:spcPct val="0"/>
              </a:spcAft>
            </a:pPr>
            <a:r>
              <a:rPr lang="ja-JP" altLang="en-US" b="1" smtClean="0">
                <a:solidFill>
                  <a:srgbClr val="000000"/>
                </a:solidFill>
                <a:cs typeface="Times New Roman" panose="02020603050405020304" pitchFamily="18" charset="0"/>
              </a:rPr>
              <a:t>　</a:t>
            </a:r>
            <a:r>
              <a:rPr lang="en-US" altLang="ja-JP" b="1" smtClean="0">
                <a:solidFill>
                  <a:srgbClr val="000000"/>
                </a:solidFill>
                <a:cs typeface="Times New Roman" panose="02020603050405020304" pitchFamily="18" charset="0"/>
              </a:rPr>
              <a:t>4</a:t>
            </a:r>
            <a:r>
              <a:rPr lang="ja-JP" altLang="en-US" b="1" smtClean="0">
                <a:solidFill>
                  <a:srgbClr val="000000"/>
                </a:solidFill>
                <a:cs typeface="Times New Roman" panose="02020603050405020304" pitchFamily="18" charset="0"/>
              </a:rPr>
              <a:t>型</a:t>
            </a:r>
            <a:r>
              <a:rPr lang="en-US" altLang="ja-JP" b="1" smtClean="0">
                <a:solidFill>
                  <a:srgbClr val="000000"/>
                </a:solidFill>
                <a:cs typeface="Times New Roman" panose="02020603050405020304" pitchFamily="18" charset="0"/>
              </a:rPr>
              <a:t>800×480</a:t>
            </a:r>
            <a:r>
              <a:rPr lang="ja-JP" altLang="en-US" b="1" smtClean="0">
                <a:solidFill>
                  <a:srgbClr val="000000"/>
                </a:solidFill>
                <a:cs typeface="Times New Roman" panose="02020603050405020304" pitchFamily="18" charset="0"/>
              </a:rPr>
              <a:t> </a:t>
            </a:r>
            <a:r>
              <a:rPr lang="en-US" altLang="ja-JP" b="1" smtClean="0">
                <a:solidFill>
                  <a:srgbClr val="000000"/>
                </a:solidFill>
                <a:cs typeface="Times New Roman" panose="02020603050405020304" pitchFamily="18" charset="0"/>
              </a:rPr>
              <a:t>(WVGA)</a:t>
            </a:r>
          </a:p>
        </p:txBody>
      </p:sp>
      <p:sp>
        <p:nvSpPr>
          <p:cNvPr id="76808" name="正方形/長方形 3"/>
          <p:cNvSpPr>
            <a:spLocks noChangeArrowheads="1"/>
          </p:cNvSpPr>
          <p:nvPr/>
        </p:nvSpPr>
        <p:spPr bwMode="auto">
          <a:xfrm>
            <a:off x="39688" y="4479925"/>
            <a:ext cx="31797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spcBef>
                <a:spcPct val="0"/>
              </a:spcBef>
              <a:spcAft>
                <a:spcPct val="0"/>
              </a:spcAft>
            </a:pPr>
            <a:r>
              <a:rPr lang="en-US" altLang="ja-JP" sz="1600" smtClean="0">
                <a:solidFill>
                  <a:srgbClr val="000000"/>
                </a:solidFill>
                <a:ea typeface="ＭＳ ゴシック" panose="020B0609070205080204" pitchFamily="49" charset="-128"/>
              </a:rPr>
              <a:t>http://juggly.cn/archives/43216.html</a:t>
            </a:r>
            <a:endParaRPr lang="ja-JP" altLang="en-US" sz="1600" smtClean="0">
              <a:solidFill>
                <a:srgbClr val="000000"/>
              </a:solidFill>
              <a:ea typeface="ＭＳ ゴシック" panose="020B0609070205080204" pitchFamily="49" charset="-128"/>
            </a:endParaRPr>
          </a:p>
        </p:txBody>
      </p:sp>
      <p:pic>
        <p:nvPicPr>
          <p:cNvPr id="76809" name="Picture 4" descr="ファイル:PlayStation Vita.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3700" y="1831746"/>
            <a:ext cx="3311525"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0" name="正方形/長方形 15"/>
          <p:cNvSpPr>
            <a:spLocks noChangeArrowheads="1"/>
          </p:cNvSpPr>
          <p:nvPr/>
        </p:nvSpPr>
        <p:spPr bwMode="auto">
          <a:xfrm>
            <a:off x="3995738" y="3367088"/>
            <a:ext cx="5497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spcBef>
                <a:spcPct val="0"/>
              </a:spcBef>
              <a:spcAft>
                <a:spcPct val="0"/>
              </a:spcAft>
            </a:pPr>
            <a:r>
              <a:rPr lang="ja-JP" altLang="en-US" b="1" smtClean="0">
                <a:solidFill>
                  <a:srgbClr val="FF0000"/>
                </a:solidFill>
              </a:rPr>
              <a:t>東芝</a:t>
            </a:r>
            <a:endParaRPr lang="en-US" altLang="ja-JP" b="1" smtClean="0">
              <a:solidFill>
                <a:srgbClr val="FF0000"/>
              </a:solidFill>
            </a:endParaRPr>
          </a:p>
          <a:p>
            <a:pPr eaLnBrk="1" fontAlgn="base" hangingPunct="1">
              <a:spcBef>
                <a:spcPct val="0"/>
              </a:spcBef>
              <a:spcAft>
                <a:spcPct val="0"/>
              </a:spcAft>
            </a:pPr>
            <a:r>
              <a:rPr lang="ja-JP" altLang="en-US" b="1" smtClean="0">
                <a:solidFill>
                  <a:srgbClr val="000000"/>
                </a:solidFill>
              </a:rPr>
              <a:t>　</a:t>
            </a:r>
            <a:r>
              <a:rPr lang="nb-NO" altLang="ja-JP" b="1" smtClean="0">
                <a:solidFill>
                  <a:srgbClr val="000000"/>
                </a:solidFill>
              </a:rPr>
              <a:t>REGZA Tablet AT57</a:t>
            </a:r>
            <a:r>
              <a:rPr lang="en-US" altLang="ja-JP" b="1" smtClean="0">
                <a:solidFill>
                  <a:srgbClr val="000000"/>
                </a:solidFill>
              </a:rPr>
              <a:t>0</a:t>
            </a:r>
            <a:r>
              <a:rPr lang="ja-JP" altLang="en-US" b="1" smtClean="0">
                <a:solidFill>
                  <a:srgbClr val="000000"/>
                </a:solidFill>
              </a:rPr>
              <a:t> </a:t>
            </a:r>
            <a:r>
              <a:rPr lang="en-US" altLang="ja-JP" b="1" smtClean="0">
                <a:solidFill>
                  <a:srgbClr val="000000"/>
                </a:solidFill>
              </a:rPr>
              <a:t>(2012)</a:t>
            </a:r>
            <a:r>
              <a:rPr lang="ja-JP" altLang="en-US" b="1" smtClean="0">
                <a:solidFill>
                  <a:srgbClr val="000000"/>
                </a:solidFill>
              </a:rPr>
              <a:t> </a:t>
            </a:r>
            <a:r>
              <a:rPr lang="nb-NO" altLang="ja-JP" b="1" smtClean="0">
                <a:solidFill>
                  <a:srgbClr val="000000"/>
                </a:solidFill>
              </a:rPr>
              <a:t/>
            </a:r>
            <a:br>
              <a:rPr lang="nb-NO" altLang="ja-JP" b="1" smtClean="0">
                <a:solidFill>
                  <a:srgbClr val="000000"/>
                </a:solidFill>
              </a:rPr>
            </a:br>
            <a:r>
              <a:rPr lang="ja-JP" altLang="en-US" b="1" smtClean="0">
                <a:solidFill>
                  <a:srgbClr val="000000"/>
                </a:solidFill>
              </a:rPr>
              <a:t>　</a:t>
            </a:r>
            <a:r>
              <a:rPr lang="nb-NO" altLang="ja-JP" b="1" smtClean="0">
                <a:solidFill>
                  <a:srgbClr val="000000"/>
                </a:solidFill>
              </a:rPr>
              <a:t>7.7</a:t>
            </a:r>
            <a:r>
              <a:rPr lang="ja-JP" altLang="nb-NO" b="1" smtClean="0">
                <a:solidFill>
                  <a:srgbClr val="000000"/>
                </a:solidFill>
              </a:rPr>
              <a:t>型</a:t>
            </a:r>
            <a:r>
              <a:rPr lang="nb-NO" altLang="ja-JP" b="1" smtClean="0">
                <a:solidFill>
                  <a:srgbClr val="000000"/>
                </a:solidFill>
              </a:rPr>
              <a:t>1280×800</a:t>
            </a:r>
          </a:p>
        </p:txBody>
      </p:sp>
      <p:sp>
        <p:nvSpPr>
          <p:cNvPr id="76811" name="正方形/長方形 16"/>
          <p:cNvSpPr>
            <a:spLocks noChangeArrowheads="1"/>
          </p:cNvSpPr>
          <p:nvPr/>
        </p:nvSpPr>
        <p:spPr bwMode="auto">
          <a:xfrm>
            <a:off x="9351962" y="4235450"/>
            <a:ext cx="3851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spcBef>
                <a:spcPct val="0"/>
              </a:spcBef>
              <a:spcAft>
                <a:spcPct val="0"/>
              </a:spcAft>
            </a:pPr>
            <a:r>
              <a:rPr lang="en-US" altLang="ja-JP" sz="1600" dirty="0" smtClean="0">
                <a:solidFill>
                  <a:srgbClr val="000000"/>
                </a:solidFill>
                <a:ea typeface="ＭＳ ゴシック" panose="020B0609070205080204" pitchFamily="49" charset="-128"/>
              </a:rPr>
              <a:t>http://techon.nikkeibp.co.jp/article/NEWS/20120109/203352/?ref=ML</a:t>
            </a:r>
            <a:endParaRPr lang="ja-JP" altLang="en-US" sz="1600" dirty="0" smtClean="0">
              <a:solidFill>
                <a:srgbClr val="000000"/>
              </a:solidFill>
              <a:ea typeface="ＭＳ ゴシック" panose="020B0609070205080204" pitchFamily="49" charset="-128"/>
            </a:endParaRPr>
          </a:p>
        </p:txBody>
      </p:sp>
      <p:pic>
        <p:nvPicPr>
          <p:cNvPr id="768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5288" y="4151313"/>
            <a:ext cx="1782762" cy="259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296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7238" y="914400"/>
            <a:ext cx="2925762"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2083" name="Rectangle 3"/>
          <p:cNvSpPr>
            <a:spLocks noGrp="1" noChangeArrowheads="1"/>
          </p:cNvSpPr>
          <p:nvPr>
            <p:ph type="title" idx="4294967295"/>
          </p:nvPr>
        </p:nvSpPr>
        <p:spPr>
          <a:xfrm>
            <a:off x="0" y="0"/>
            <a:ext cx="9144000" cy="6858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en-US" altLang="ja-JP" sz="3600" b="1" dirty="0" err="1" smtClean="0">
                <a:solidFill>
                  <a:srgbClr val="0000FF"/>
                </a:solidFill>
              </a:rPr>
              <a:t>LaCuO</a:t>
            </a:r>
            <a:r>
              <a:rPr lang="en-US" altLang="ja-JP" sz="3600" b="1" dirty="0" smtClean="0">
                <a:solidFill>
                  <a:srgbClr val="0000FF"/>
                </a:solidFill>
              </a:rPr>
              <a:t>(</a:t>
            </a:r>
            <a:r>
              <a:rPr lang="en-US" altLang="ja-JP" sz="3600" b="1" dirty="0" err="1" smtClean="0">
                <a:solidFill>
                  <a:srgbClr val="0000FF"/>
                </a:solidFill>
              </a:rPr>
              <a:t>S,Se</a:t>
            </a:r>
            <a:r>
              <a:rPr lang="en-US" altLang="ja-JP" sz="3600" b="1" dirty="0" smtClean="0">
                <a:solidFill>
                  <a:srgbClr val="0000FF"/>
                </a:solidFill>
              </a:rPr>
              <a:t>)</a:t>
            </a:r>
            <a:r>
              <a:rPr lang="ja-JP" altLang="en-US" sz="3600" b="1" dirty="0" smtClean="0">
                <a:solidFill>
                  <a:srgbClr val="0000FF"/>
                </a:solidFill>
              </a:rPr>
              <a:t>からいろいろな新材料ができる</a:t>
            </a:r>
          </a:p>
        </p:txBody>
      </p:sp>
      <p:sp>
        <p:nvSpPr>
          <p:cNvPr id="302084" name="Rectangle 4"/>
          <p:cNvSpPr>
            <a:spLocks noChangeAspect="1" noChangeArrowheads="1"/>
          </p:cNvSpPr>
          <p:nvPr/>
        </p:nvSpPr>
        <p:spPr bwMode="auto">
          <a:xfrm>
            <a:off x="5181600" y="2635250"/>
            <a:ext cx="57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FontTx/>
              <a:buNone/>
            </a:pPr>
            <a:r>
              <a:rPr lang="en-US" altLang="ja-JP" sz="2400">
                <a:solidFill>
                  <a:srgbClr val="0066CC"/>
                </a:solidFill>
                <a:ea typeface="ＭＳ 明朝" panose="02020609040205080304" pitchFamily="17" charset="-128"/>
              </a:rPr>
              <a:t>Cu</a:t>
            </a:r>
          </a:p>
        </p:txBody>
      </p:sp>
      <p:sp>
        <p:nvSpPr>
          <p:cNvPr id="302085" name="Rectangle 5"/>
          <p:cNvSpPr>
            <a:spLocks noChangeAspect="1" noChangeArrowheads="1"/>
          </p:cNvSpPr>
          <p:nvPr/>
        </p:nvSpPr>
        <p:spPr bwMode="auto">
          <a:xfrm>
            <a:off x="5181600" y="2254250"/>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FontTx/>
              <a:buNone/>
            </a:pPr>
            <a:r>
              <a:rPr lang="en-US" altLang="ja-JP" sz="2400" i="1">
                <a:solidFill>
                  <a:srgbClr val="FF0000"/>
                </a:solidFill>
                <a:ea typeface="ＭＳ 明朝" panose="02020609040205080304" pitchFamily="17" charset="-128"/>
              </a:rPr>
              <a:t>Ch</a:t>
            </a:r>
          </a:p>
        </p:txBody>
      </p:sp>
      <p:sp>
        <p:nvSpPr>
          <p:cNvPr id="302086" name="Rectangle 6"/>
          <p:cNvSpPr>
            <a:spLocks noChangeAspect="1" noChangeArrowheads="1"/>
          </p:cNvSpPr>
          <p:nvPr/>
        </p:nvSpPr>
        <p:spPr bwMode="auto">
          <a:xfrm>
            <a:off x="5181600" y="1371600"/>
            <a:ext cx="420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FontTx/>
              <a:buNone/>
            </a:pPr>
            <a:r>
              <a:rPr lang="en-US" altLang="ja-JP" sz="2400">
                <a:solidFill>
                  <a:srgbClr val="FF0000"/>
                </a:solidFill>
                <a:ea typeface="ＭＳ 明朝" panose="02020609040205080304" pitchFamily="17" charset="-128"/>
              </a:rPr>
              <a:t>O</a:t>
            </a:r>
          </a:p>
        </p:txBody>
      </p:sp>
      <p:sp>
        <p:nvSpPr>
          <p:cNvPr id="302087" name="Rectangle 7"/>
          <p:cNvSpPr>
            <a:spLocks noChangeAspect="1" noChangeArrowheads="1"/>
          </p:cNvSpPr>
          <p:nvPr/>
        </p:nvSpPr>
        <p:spPr bwMode="auto">
          <a:xfrm>
            <a:off x="5181600" y="974725"/>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FontTx/>
              <a:buNone/>
            </a:pPr>
            <a:r>
              <a:rPr lang="en-US" altLang="ja-JP" sz="2400">
                <a:solidFill>
                  <a:srgbClr val="FF9900"/>
                </a:solidFill>
                <a:ea typeface="ＭＳ 明朝" panose="02020609040205080304" pitchFamily="17" charset="-128"/>
              </a:rPr>
              <a:t>La</a:t>
            </a:r>
          </a:p>
        </p:txBody>
      </p:sp>
      <p:sp>
        <p:nvSpPr>
          <p:cNvPr id="302088" name="Line 8"/>
          <p:cNvSpPr>
            <a:spLocks noChangeShapeType="1"/>
          </p:cNvSpPr>
          <p:nvPr/>
        </p:nvSpPr>
        <p:spPr bwMode="auto">
          <a:xfrm>
            <a:off x="5715000" y="2895600"/>
            <a:ext cx="838200" cy="9525"/>
          </a:xfrm>
          <a:prstGeom prst="line">
            <a:avLst/>
          </a:prstGeom>
          <a:noFill/>
          <a:ln w="285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sz="2400">
              <a:solidFill>
                <a:srgbClr val="000000"/>
              </a:solidFill>
            </a:endParaRPr>
          </a:p>
        </p:txBody>
      </p:sp>
      <p:sp>
        <p:nvSpPr>
          <p:cNvPr id="302089" name="Line 9"/>
          <p:cNvSpPr>
            <a:spLocks noChangeShapeType="1"/>
          </p:cNvSpPr>
          <p:nvPr/>
        </p:nvSpPr>
        <p:spPr bwMode="auto">
          <a:xfrm flipV="1">
            <a:off x="5562600" y="1600200"/>
            <a:ext cx="974725" cy="0"/>
          </a:xfrm>
          <a:prstGeom prst="line">
            <a:avLst/>
          </a:prstGeom>
          <a:noFill/>
          <a:ln w="285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sz="2400">
              <a:solidFill>
                <a:srgbClr val="000000"/>
              </a:solidFill>
            </a:endParaRPr>
          </a:p>
        </p:txBody>
      </p:sp>
      <p:sp>
        <p:nvSpPr>
          <p:cNvPr id="302090" name="Text Box 10"/>
          <p:cNvSpPr txBox="1">
            <a:spLocks noChangeArrowheads="1"/>
          </p:cNvSpPr>
          <p:nvPr/>
        </p:nvSpPr>
        <p:spPr bwMode="auto">
          <a:xfrm>
            <a:off x="461963" y="3086100"/>
            <a:ext cx="4729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FontTx/>
              <a:buNone/>
            </a:pPr>
            <a:r>
              <a:rPr lang="en-US" altLang="ja-JP" sz="2400">
                <a:solidFill>
                  <a:srgbClr val="000000"/>
                </a:solidFill>
              </a:rPr>
              <a:t>(La</a:t>
            </a:r>
            <a:r>
              <a:rPr lang="en-US" altLang="ja-JP" sz="2400" baseline="30000">
                <a:solidFill>
                  <a:srgbClr val="FF0000"/>
                </a:solidFill>
              </a:rPr>
              <a:t>3+ </a:t>
            </a:r>
            <a:r>
              <a:rPr lang="en-US" altLang="ja-JP" sz="2400">
                <a:solidFill>
                  <a:srgbClr val="000000"/>
                </a:solidFill>
              </a:rPr>
              <a:t>O</a:t>
            </a:r>
            <a:r>
              <a:rPr lang="en-US" altLang="ja-JP" sz="2400" baseline="30000">
                <a:solidFill>
                  <a:srgbClr val="FF0000"/>
                </a:solidFill>
              </a:rPr>
              <a:t>2-</a:t>
            </a:r>
            <a:r>
              <a:rPr lang="en-US" altLang="ja-JP" sz="2400">
                <a:solidFill>
                  <a:srgbClr val="000000"/>
                </a:solidFill>
              </a:rPr>
              <a:t>)(Cu</a:t>
            </a:r>
            <a:r>
              <a:rPr lang="en-US" altLang="ja-JP" sz="2400" baseline="30000">
                <a:solidFill>
                  <a:srgbClr val="0000FF"/>
                </a:solidFill>
              </a:rPr>
              <a:t>+</a:t>
            </a:r>
            <a:r>
              <a:rPr lang="en-US" altLang="ja-JP" sz="2400" i="1">
                <a:solidFill>
                  <a:srgbClr val="000000"/>
                </a:solidFill>
              </a:rPr>
              <a:t>Ch</a:t>
            </a:r>
            <a:r>
              <a:rPr lang="en-US" altLang="ja-JP" sz="2400" baseline="30000">
                <a:solidFill>
                  <a:srgbClr val="0000FF"/>
                </a:solidFill>
              </a:rPr>
              <a:t>2- </a:t>
            </a:r>
            <a:r>
              <a:rPr lang="en-US" altLang="ja-JP" sz="2400">
                <a:solidFill>
                  <a:srgbClr val="000000"/>
                </a:solidFill>
              </a:rPr>
              <a:t>)     </a:t>
            </a:r>
            <a:r>
              <a:rPr lang="en-US" altLang="ja-JP" sz="2400" i="1">
                <a:solidFill>
                  <a:srgbClr val="000000"/>
                </a:solidFill>
              </a:rPr>
              <a:t>Ch</a:t>
            </a:r>
            <a:r>
              <a:rPr lang="en-US" altLang="ja-JP" sz="2400">
                <a:solidFill>
                  <a:srgbClr val="000000"/>
                </a:solidFill>
              </a:rPr>
              <a:t>=S, Se, Te</a:t>
            </a:r>
          </a:p>
        </p:txBody>
      </p:sp>
      <p:sp>
        <p:nvSpPr>
          <p:cNvPr id="302091" name="Text Box 11"/>
          <p:cNvSpPr txBox="1">
            <a:spLocks noChangeArrowheads="1"/>
          </p:cNvSpPr>
          <p:nvPr/>
        </p:nvSpPr>
        <p:spPr bwMode="auto">
          <a:xfrm>
            <a:off x="461963" y="4006850"/>
            <a:ext cx="4665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FontTx/>
              <a:buNone/>
            </a:pPr>
            <a:r>
              <a:rPr lang="en-US" altLang="ja-JP" sz="2400">
                <a:solidFill>
                  <a:srgbClr val="000000"/>
                </a:solidFill>
              </a:rPr>
              <a:t>(Eu</a:t>
            </a:r>
            <a:r>
              <a:rPr lang="en-US" altLang="ja-JP" sz="2400" baseline="30000">
                <a:solidFill>
                  <a:srgbClr val="000000"/>
                </a:solidFill>
              </a:rPr>
              <a:t>2+ </a:t>
            </a:r>
            <a:r>
              <a:rPr lang="en-US" altLang="ja-JP" sz="2400">
                <a:solidFill>
                  <a:srgbClr val="000000"/>
                </a:solidFill>
              </a:rPr>
              <a:t>F</a:t>
            </a:r>
            <a:r>
              <a:rPr lang="en-US" altLang="ja-JP" sz="2400" baseline="30000">
                <a:solidFill>
                  <a:srgbClr val="000000"/>
                </a:solidFill>
              </a:rPr>
              <a:t>-</a:t>
            </a:r>
            <a:r>
              <a:rPr lang="en-US" altLang="ja-JP" sz="2400">
                <a:solidFill>
                  <a:srgbClr val="000000"/>
                </a:solidFill>
              </a:rPr>
              <a:t>) (Cu</a:t>
            </a:r>
            <a:r>
              <a:rPr lang="en-US" altLang="ja-JP" sz="2400" baseline="30000">
                <a:solidFill>
                  <a:srgbClr val="000000"/>
                </a:solidFill>
              </a:rPr>
              <a:t>+</a:t>
            </a:r>
            <a:r>
              <a:rPr lang="en-US" altLang="ja-JP" sz="2400">
                <a:solidFill>
                  <a:srgbClr val="000000"/>
                </a:solidFill>
              </a:rPr>
              <a:t> </a:t>
            </a:r>
            <a:r>
              <a:rPr lang="en-US" altLang="ja-JP" sz="2400" i="1">
                <a:solidFill>
                  <a:srgbClr val="000000"/>
                </a:solidFill>
              </a:rPr>
              <a:t>Ch</a:t>
            </a:r>
            <a:r>
              <a:rPr lang="en-US" altLang="ja-JP" sz="2400" baseline="30000">
                <a:solidFill>
                  <a:srgbClr val="000000"/>
                </a:solidFill>
              </a:rPr>
              <a:t>2-</a:t>
            </a:r>
            <a:r>
              <a:rPr lang="en-US" altLang="ja-JP" sz="2400">
                <a:solidFill>
                  <a:srgbClr val="000000"/>
                </a:solidFill>
              </a:rPr>
              <a:t>)      </a:t>
            </a:r>
            <a:r>
              <a:rPr lang="en-US" altLang="ja-JP" sz="2400" i="1">
                <a:solidFill>
                  <a:srgbClr val="000000"/>
                </a:solidFill>
              </a:rPr>
              <a:t>Ch</a:t>
            </a:r>
            <a:r>
              <a:rPr lang="en-US" altLang="ja-JP" sz="2400">
                <a:solidFill>
                  <a:srgbClr val="000000"/>
                </a:solidFill>
              </a:rPr>
              <a:t>=S, Se, Te</a:t>
            </a:r>
          </a:p>
        </p:txBody>
      </p:sp>
      <p:sp>
        <p:nvSpPr>
          <p:cNvPr id="302092" name="Text Box 12"/>
          <p:cNvSpPr txBox="1">
            <a:spLocks noChangeArrowheads="1"/>
          </p:cNvSpPr>
          <p:nvPr/>
        </p:nvSpPr>
        <p:spPr bwMode="auto">
          <a:xfrm>
            <a:off x="842963" y="4387850"/>
            <a:ext cx="1779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FontTx/>
              <a:buNone/>
            </a:pPr>
            <a:r>
              <a:rPr lang="en-US" altLang="ja-JP" sz="2400">
                <a:solidFill>
                  <a:srgbClr val="000000"/>
                </a:solidFill>
              </a:rPr>
              <a:t>Eu =&gt; Ba, Sr</a:t>
            </a:r>
          </a:p>
        </p:txBody>
      </p:sp>
      <p:sp>
        <p:nvSpPr>
          <p:cNvPr id="302093" name="Text Box 13"/>
          <p:cNvSpPr txBox="1">
            <a:spLocks noChangeArrowheads="1"/>
          </p:cNvSpPr>
          <p:nvPr/>
        </p:nvSpPr>
        <p:spPr bwMode="auto">
          <a:xfrm>
            <a:off x="782638" y="3425825"/>
            <a:ext cx="2727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FontTx/>
              <a:buNone/>
            </a:pPr>
            <a:r>
              <a:rPr lang="en-US" altLang="ja-JP" sz="2400">
                <a:solidFill>
                  <a:srgbClr val="000000"/>
                </a:solidFill>
              </a:rPr>
              <a:t>La =&gt; Nd, Ce, Pr, Bi</a:t>
            </a:r>
          </a:p>
        </p:txBody>
      </p:sp>
      <p:sp>
        <p:nvSpPr>
          <p:cNvPr id="302094" name="Text Box 14"/>
          <p:cNvSpPr txBox="1">
            <a:spLocks noChangeArrowheads="1"/>
          </p:cNvSpPr>
          <p:nvPr/>
        </p:nvSpPr>
        <p:spPr bwMode="auto">
          <a:xfrm>
            <a:off x="461963" y="5029200"/>
            <a:ext cx="4611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FontTx/>
              <a:buNone/>
            </a:pPr>
            <a:r>
              <a:rPr lang="en-US" altLang="ja-JP" sz="2400">
                <a:solidFill>
                  <a:srgbClr val="000000"/>
                </a:solidFill>
              </a:rPr>
              <a:t>(La</a:t>
            </a:r>
            <a:r>
              <a:rPr lang="en-US" altLang="ja-JP" sz="2400" baseline="30000">
                <a:solidFill>
                  <a:srgbClr val="000000"/>
                </a:solidFill>
              </a:rPr>
              <a:t>3+ </a:t>
            </a:r>
            <a:r>
              <a:rPr lang="en-US" altLang="ja-JP" sz="2400">
                <a:solidFill>
                  <a:srgbClr val="000000"/>
                </a:solidFill>
              </a:rPr>
              <a:t>O</a:t>
            </a:r>
            <a:r>
              <a:rPr lang="en-US" altLang="ja-JP" sz="2400" baseline="30000">
                <a:solidFill>
                  <a:srgbClr val="000000"/>
                </a:solidFill>
              </a:rPr>
              <a:t>2-</a:t>
            </a:r>
            <a:r>
              <a:rPr lang="en-US" altLang="ja-JP" sz="2400">
                <a:solidFill>
                  <a:srgbClr val="000000"/>
                </a:solidFill>
              </a:rPr>
              <a:t>)(</a:t>
            </a:r>
            <a:r>
              <a:rPr lang="en-US" altLang="ja-JP" sz="2400" i="1">
                <a:solidFill>
                  <a:srgbClr val="0000FF"/>
                </a:solidFill>
              </a:rPr>
              <a:t>M</a:t>
            </a:r>
            <a:r>
              <a:rPr lang="en-US" altLang="ja-JP" sz="2400" baseline="30000">
                <a:solidFill>
                  <a:srgbClr val="0000FF"/>
                </a:solidFill>
              </a:rPr>
              <a:t>2+</a:t>
            </a:r>
            <a:r>
              <a:rPr lang="en-US" altLang="ja-JP" sz="2400" i="1">
                <a:solidFill>
                  <a:srgbClr val="0000FF"/>
                </a:solidFill>
              </a:rPr>
              <a:t>Pn</a:t>
            </a:r>
            <a:r>
              <a:rPr lang="en-US" altLang="ja-JP" sz="2400" baseline="30000">
                <a:solidFill>
                  <a:srgbClr val="0000FF"/>
                </a:solidFill>
              </a:rPr>
              <a:t>3-</a:t>
            </a:r>
            <a:r>
              <a:rPr lang="en-US" altLang="ja-JP" sz="2400">
                <a:solidFill>
                  <a:srgbClr val="000000"/>
                </a:solidFill>
              </a:rPr>
              <a:t>)     </a:t>
            </a:r>
            <a:r>
              <a:rPr lang="en-US" altLang="ja-JP" sz="2400" i="1">
                <a:solidFill>
                  <a:srgbClr val="000000"/>
                </a:solidFill>
              </a:rPr>
              <a:t>Pn</a:t>
            </a:r>
            <a:r>
              <a:rPr lang="en-US" altLang="ja-JP" sz="2400">
                <a:solidFill>
                  <a:srgbClr val="000000"/>
                </a:solidFill>
              </a:rPr>
              <a:t>=P, As, Sb</a:t>
            </a:r>
          </a:p>
        </p:txBody>
      </p:sp>
      <p:sp>
        <p:nvSpPr>
          <p:cNvPr id="302095" name="Text Box 15"/>
          <p:cNvSpPr txBox="1">
            <a:spLocks noChangeArrowheads="1"/>
          </p:cNvSpPr>
          <p:nvPr/>
        </p:nvSpPr>
        <p:spPr bwMode="auto">
          <a:xfrm>
            <a:off x="838200" y="5494338"/>
            <a:ext cx="2760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FontTx/>
              <a:buNone/>
            </a:pPr>
            <a:r>
              <a:rPr lang="en-US" altLang="ja-JP" sz="2400" i="1">
                <a:solidFill>
                  <a:srgbClr val="000000"/>
                </a:solidFill>
              </a:rPr>
              <a:t>Ln</a:t>
            </a:r>
            <a:r>
              <a:rPr lang="en-US" altLang="ja-JP" sz="2400">
                <a:solidFill>
                  <a:srgbClr val="000000"/>
                </a:solidFill>
              </a:rPr>
              <a:t> = La, Nd, Sm, Gd</a:t>
            </a:r>
          </a:p>
        </p:txBody>
      </p:sp>
      <p:sp>
        <p:nvSpPr>
          <p:cNvPr id="302096" name="Text Box 16"/>
          <p:cNvSpPr txBox="1">
            <a:spLocks noChangeArrowheads="1"/>
          </p:cNvSpPr>
          <p:nvPr/>
        </p:nvSpPr>
        <p:spPr bwMode="auto">
          <a:xfrm>
            <a:off x="831850" y="5943600"/>
            <a:ext cx="328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FontTx/>
              <a:buNone/>
            </a:pPr>
            <a:r>
              <a:rPr lang="en-US" altLang="ja-JP" sz="2400" i="1">
                <a:solidFill>
                  <a:srgbClr val="000000"/>
                </a:solidFill>
              </a:rPr>
              <a:t>M</a:t>
            </a:r>
            <a:r>
              <a:rPr lang="en-US" altLang="ja-JP" sz="2400">
                <a:solidFill>
                  <a:srgbClr val="000000"/>
                </a:solidFill>
              </a:rPr>
              <a:t> = Mn, Fe, Co, Ni, Zn</a:t>
            </a:r>
          </a:p>
        </p:txBody>
      </p:sp>
      <p:sp>
        <p:nvSpPr>
          <p:cNvPr id="302097" name="Freeform 17"/>
          <p:cNvSpPr>
            <a:spLocks/>
          </p:cNvSpPr>
          <p:nvPr/>
        </p:nvSpPr>
        <p:spPr bwMode="auto">
          <a:xfrm>
            <a:off x="1371600" y="1600200"/>
            <a:ext cx="3810000" cy="1568450"/>
          </a:xfrm>
          <a:custGeom>
            <a:avLst/>
            <a:gdLst>
              <a:gd name="T0" fmla="*/ 2147483646 w 1968"/>
              <a:gd name="T1" fmla="*/ 0 h 912"/>
              <a:gd name="T2" fmla="*/ 0 w 1968"/>
              <a:gd name="T3" fmla="*/ 0 h 912"/>
              <a:gd name="T4" fmla="*/ 0 w 1968"/>
              <a:gd name="T5" fmla="*/ 2147483646 h 912"/>
              <a:gd name="T6" fmla="*/ 0 60000 65536"/>
              <a:gd name="T7" fmla="*/ 0 60000 65536"/>
              <a:gd name="T8" fmla="*/ 0 60000 65536"/>
            </a:gdLst>
            <a:ahLst/>
            <a:cxnLst>
              <a:cxn ang="T6">
                <a:pos x="T0" y="T1"/>
              </a:cxn>
              <a:cxn ang="T7">
                <a:pos x="T2" y="T3"/>
              </a:cxn>
              <a:cxn ang="T8">
                <a:pos x="T4" y="T5"/>
              </a:cxn>
            </a:cxnLst>
            <a:rect l="0" t="0" r="r" b="b"/>
            <a:pathLst>
              <a:path w="1968" h="912">
                <a:moveTo>
                  <a:pt x="1968" y="0"/>
                </a:moveTo>
                <a:lnTo>
                  <a:pt x="0" y="0"/>
                </a:lnTo>
                <a:lnTo>
                  <a:pt x="0" y="912"/>
                </a:lnTo>
              </a:path>
            </a:pathLst>
          </a:custGeom>
          <a:noFill/>
          <a:ln w="25400">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sz="2400">
              <a:solidFill>
                <a:srgbClr val="000000"/>
              </a:solidFill>
            </a:endParaRPr>
          </a:p>
        </p:txBody>
      </p:sp>
      <p:sp>
        <p:nvSpPr>
          <p:cNvPr id="302098" name="Freeform 18"/>
          <p:cNvSpPr>
            <a:spLocks/>
          </p:cNvSpPr>
          <p:nvPr/>
        </p:nvSpPr>
        <p:spPr bwMode="auto">
          <a:xfrm>
            <a:off x="762000" y="1219200"/>
            <a:ext cx="4419600" cy="1949450"/>
          </a:xfrm>
          <a:custGeom>
            <a:avLst/>
            <a:gdLst>
              <a:gd name="T0" fmla="*/ 2147483646 w 1968"/>
              <a:gd name="T1" fmla="*/ 0 h 912"/>
              <a:gd name="T2" fmla="*/ 0 w 1968"/>
              <a:gd name="T3" fmla="*/ 0 h 912"/>
              <a:gd name="T4" fmla="*/ 0 w 1968"/>
              <a:gd name="T5" fmla="*/ 2147483646 h 912"/>
              <a:gd name="T6" fmla="*/ 0 60000 65536"/>
              <a:gd name="T7" fmla="*/ 0 60000 65536"/>
              <a:gd name="T8" fmla="*/ 0 60000 65536"/>
            </a:gdLst>
            <a:ahLst/>
            <a:cxnLst>
              <a:cxn ang="T6">
                <a:pos x="T0" y="T1"/>
              </a:cxn>
              <a:cxn ang="T7">
                <a:pos x="T2" y="T3"/>
              </a:cxn>
              <a:cxn ang="T8">
                <a:pos x="T4" y="T5"/>
              </a:cxn>
            </a:cxnLst>
            <a:rect l="0" t="0" r="r" b="b"/>
            <a:pathLst>
              <a:path w="1968" h="912">
                <a:moveTo>
                  <a:pt x="1968" y="0"/>
                </a:moveTo>
                <a:lnTo>
                  <a:pt x="0" y="0"/>
                </a:lnTo>
                <a:lnTo>
                  <a:pt x="0" y="912"/>
                </a:lnTo>
              </a:path>
            </a:pathLst>
          </a:custGeom>
          <a:noFill/>
          <a:ln w="25400">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sz="2400">
              <a:solidFill>
                <a:srgbClr val="000000"/>
              </a:solidFill>
            </a:endParaRPr>
          </a:p>
        </p:txBody>
      </p:sp>
      <p:sp>
        <p:nvSpPr>
          <p:cNvPr id="302099" name="Freeform 19"/>
          <p:cNvSpPr>
            <a:spLocks/>
          </p:cNvSpPr>
          <p:nvPr/>
        </p:nvSpPr>
        <p:spPr bwMode="auto">
          <a:xfrm>
            <a:off x="2667000" y="2482850"/>
            <a:ext cx="2514600" cy="685800"/>
          </a:xfrm>
          <a:custGeom>
            <a:avLst/>
            <a:gdLst>
              <a:gd name="T0" fmla="*/ 2147483646 w 1968"/>
              <a:gd name="T1" fmla="*/ 0 h 912"/>
              <a:gd name="T2" fmla="*/ 0 w 1968"/>
              <a:gd name="T3" fmla="*/ 0 h 912"/>
              <a:gd name="T4" fmla="*/ 0 w 1968"/>
              <a:gd name="T5" fmla="*/ 2147483646 h 912"/>
              <a:gd name="T6" fmla="*/ 0 60000 65536"/>
              <a:gd name="T7" fmla="*/ 0 60000 65536"/>
              <a:gd name="T8" fmla="*/ 0 60000 65536"/>
            </a:gdLst>
            <a:ahLst/>
            <a:cxnLst>
              <a:cxn ang="T6">
                <a:pos x="T0" y="T1"/>
              </a:cxn>
              <a:cxn ang="T7">
                <a:pos x="T2" y="T3"/>
              </a:cxn>
              <a:cxn ang="T8">
                <a:pos x="T4" y="T5"/>
              </a:cxn>
            </a:cxnLst>
            <a:rect l="0" t="0" r="r" b="b"/>
            <a:pathLst>
              <a:path w="1968" h="912">
                <a:moveTo>
                  <a:pt x="1968" y="0"/>
                </a:moveTo>
                <a:lnTo>
                  <a:pt x="0" y="0"/>
                </a:lnTo>
                <a:lnTo>
                  <a:pt x="0" y="912"/>
                </a:lnTo>
              </a:path>
            </a:pathLst>
          </a:custGeom>
          <a:noFill/>
          <a:ln w="25400">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sz="2400">
              <a:solidFill>
                <a:srgbClr val="000000"/>
              </a:solidFill>
            </a:endParaRPr>
          </a:p>
        </p:txBody>
      </p:sp>
      <p:sp>
        <p:nvSpPr>
          <p:cNvPr id="302100" name="Freeform 20"/>
          <p:cNvSpPr>
            <a:spLocks/>
          </p:cNvSpPr>
          <p:nvPr/>
        </p:nvSpPr>
        <p:spPr bwMode="auto">
          <a:xfrm>
            <a:off x="2057400" y="2863850"/>
            <a:ext cx="3124200" cy="304800"/>
          </a:xfrm>
          <a:custGeom>
            <a:avLst/>
            <a:gdLst>
              <a:gd name="T0" fmla="*/ 2147483646 w 1968"/>
              <a:gd name="T1" fmla="*/ 0 h 912"/>
              <a:gd name="T2" fmla="*/ 0 w 1968"/>
              <a:gd name="T3" fmla="*/ 0 h 912"/>
              <a:gd name="T4" fmla="*/ 0 w 1968"/>
              <a:gd name="T5" fmla="*/ 2147483646 h 912"/>
              <a:gd name="T6" fmla="*/ 0 60000 65536"/>
              <a:gd name="T7" fmla="*/ 0 60000 65536"/>
              <a:gd name="T8" fmla="*/ 0 60000 65536"/>
            </a:gdLst>
            <a:ahLst/>
            <a:cxnLst>
              <a:cxn ang="T6">
                <a:pos x="T0" y="T1"/>
              </a:cxn>
              <a:cxn ang="T7">
                <a:pos x="T2" y="T3"/>
              </a:cxn>
              <a:cxn ang="T8">
                <a:pos x="T4" y="T5"/>
              </a:cxn>
            </a:cxnLst>
            <a:rect l="0" t="0" r="r" b="b"/>
            <a:pathLst>
              <a:path w="1968" h="912">
                <a:moveTo>
                  <a:pt x="1968" y="0"/>
                </a:moveTo>
                <a:lnTo>
                  <a:pt x="0" y="0"/>
                </a:lnTo>
                <a:lnTo>
                  <a:pt x="0" y="912"/>
                </a:lnTo>
              </a:path>
            </a:pathLst>
          </a:custGeom>
          <a:noFill/>
          <a:ln w="25400">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sz="2400">
              <a:solidFill>
                <a:srgbClr val="000000"/>
              </a:solidFill>
            </a:endParaRPr>
          </a:p>
        </p:txBody>
      </p:sp>
    </p:spTree>
    <p:extLst>
      <p:ext uri="{BB962C8B-B14F-4D97-AF65-F5344CB8AC3E}">
        <p14:creationId xmlns:p14="http://schemas.microsoft.com/office/powerpoint/2010/main" val="4061442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012950"/>
            <a:ext cx="238125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6180" name="Text Box 4"/>
          <p:cNvSpPr txBox="1">
            <a:spLocks noChangeAspect="1" noChangeArrowheads="1"/>
          </p:cNvSpPr>
          <p:nvPr/>
        </p:nvSpPr>
        <p:spPr bwMode="auto">
          <a:xfrm>
            <a:off x="2660775" y="3351213"/>
            <a:ext cx="7191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FontTx/>
              <a:buNone/>
            </a:pPr>
            <a:r>
              <a:rPr lang="en-US" altLang="ja-JP" sz="1800">
                <a:solidFill>
                  <a:srgbClr val="000000"/>
                </a:solidFill>
              </a:rPr>
              <a:t>FeP</a:t>
            </a:r>
          </a:p>
          <a:p>
            <a:pPr fontAlgn="base">
              <a:spcBef>
                <a:spcPct val="0"/>
              </a:spcBef>
              <a:spcAft>
                <a:spcPct val="0"/>
              </a:spcAft>
              <a:buFontTx/>
              <a:buNone/>
            </a:pPr>
            <a:r>
              <a:rPr lang="en-US" altLang="ja-JP" sz="1800">
                <a:solidFill>
                  <a:srgbClr val="000000"/>
                </a:solidFill>
              </a:rPr>
              <a:t>layer</a:t>
            </a:r>
            <a:endParaRPr lang="en-US" altLang="ja-JP" sz="1800" baseline="30000">
              <a:solidFill>
                <a:srgbClr val="000000"/>
              </a:solidFill>
              <a:sym typeface="Symbol" panose="05050102010706020507" pitchFamily="18" charset="2"/>
            </a:endParaRPr>
          </a:p>
        </p:txBody>
      </p:sp>
      <p:sp>
        <p:nvSpPr>
          <p:cNvPr id="306181" name="Text Box 5"/>
          <p:cNvSpPr txBox="1">
            <a:spLocks noChangeAspect="1" noChangeArrowheads="1"/>
          </p:cNvSpPr>
          <p:nvPr/>
        </p:nvSpPr>
        <p:spPr bwMode="auto">
          <a:xfrm>
            <a:off x="2694112" y="2286000"/>
            <a:ext cx="719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FontTx/>
              <a:buNone/>
            </a:pPr>
            <a:r>
              <a:rPr lang="en-US" altLang="ja-JP" sz="1800">
                <a:solidFill>
                  <a:srgbClr val="000000"/>
                </a:solidFill>
              </a:rPr>
              <a:t>LaO</a:t>
            </a:r>
          </a:p>
          <a:p>
            <a:pPr fontAlgn="base">
              <a:spcBef>
                <a:spcPct val="0"/>
              </a:spcBef>
              <a:spcAft>
                <a:spcPct val="0"/>
              </a:spcAft>
              <a:buFontTx/>
              <a:buNone/>
            </a:pPr>
            <a:r>
              <a:rPr lang="en-US" altLang="ja-JP" sz="1800">
                <a:solidFill>
                  <a:srgbClr val="000000"/>
                </a:solidFill>
              </a:rPr>
              <a:t>layer</a:t>
            </a:r>
            <a:endParaRPr lang="en-US" altLang="ja-JP" sz="1800" baseline="30000">
              <a:solidFill>
                <a:srgbClr val="000000"/>
              </a:solidFill>
            </a:endParaRPr>
          </a:p>
        </p:txBody>
      </p:sp>
      <p:sp>
        <p:nvSpPr>
          <p:cNvPr id="306182" name="Text Box 6"/>
          <p:cNvSpPr txBox="1">
            <a:spLocks noChangeAspect="1" noChangeArrowheads="1"/>
          </p:cNvSpPr>
          <p:nvPr/>
        </p:nvSpPr>
        <p:spPr bwMode="auto">
          <a:xfrm>
            <a:off x="189037" y="3094038"/>
            <a:ext cx="295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FontTx/>
              <a:buNone/>
            </a:pPr>
            <a:r>
              <a:rPr lang="en-US" altLang="ja-JP" sz="1800">
                <a:solidFill>
                  <a:srgbClr val="000000"/>
                </a:solidFill>
              </a:rPr>
              <a:t>P</a:t>
            </a:r>
          </a:p>
        </p:txBody>
      </p:sp>
      <p:sp>
        <p:nvSpPr>
          <p:cNvPr id="306183" name="Freeform 7"/>
          <p:cNvSpPr>
            <a:spLocks noChangeAspect="1"/>
          </p:cNvSpPr>
          <p:nvPr/>
        </p:nvSpPr>
        <p:spPr bwMode="auto">
          <a:xfrm>
            <a:off x="393825" y="2297113"/>
            <a:ext cx="165100" cy="276225"/>
          </a:xfrm>
          <a:custGeom>
            <a:avLst/>
            <a:gdLst>
              <a:gd name="T0" fmla="*/ 0 w 336"/>
              <a:gd name="T1" fmla="*/ 0 h 1"/>
              <a:gd name="T2" fmla="*/ 2147483646 w 336"/>
              <a:gd name="T3" fmla="*/ 0 h 1"/>
              <a:gd name="T4" fmla="*/ 0 60000 65536"/>
              <a:gd name="T5" fmla="*/ 0 60000 65536"/>
            </a:gdLst>
            <a:ahLst/>
            <a:cxnLst>
              <a:cxn ang="T4">
                <a:pos x="T0" y="T1"/>
              </a:cxn>
              <a:cxn ang="T5">
                <a:pos x="T2" y="T3"/>
              </a:cxn>
            </a:cxnLst>
            <a:rect l="0" t="0" r="r" b="b"/>
            <a:pathLst>
              <a:path w="336" h="1">
                <a:moveTo>
                  <a:pt x="0" y="0"/>
                </a:moveTo>
                <a:cubicBezTo>
                  <a:pt x="140" y="0"/>
                  <a:pt x="280" y="0"/>
                  <a:pt x="336" y="0"/>
                </a:cubicBezTo>
              </a:path>
            </a:pathLst>
          </a:custGeom>
          <a:noFill/>
          <a:ln w="12700">
            <a:solidFill>
              <a:schemeClr val="tx1"/>
            </a:solidFill>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sz="2400">
              <a:solidFill>
                <a:srgbClr val="000000"/>
              </a:solidFill>
            </a:endParaRPr>
          </a:p>
        </p:txBody>
      </p:sp>
      <p:sp>
        <p:nvSpPr>
          <p:cNvPr id="306184" name="Freeform 8"/>
          <p:cNvSpPr>
            <a:spLocks noChangeAspect="1"/>
          </p:cNvSpPr>
          <p:nvPr/>
        </p:nvSpPr>
        <p:spPr bwMode="auto">
          <a:xfrm>
            <a:off x="411287" y="2571750"/>
            <a:ext cx="314325" cy="112713"/>
          </a:xfrm>
          <a:custGeom>
            <a:avLst/>
            <a:gdLst>
              <a:gd name="T0" fmla="*/ 0 w 336"/>
              <a:gd name="T1" fmla="*/ 0 h 1"/>
              <a:gd name="T2" fmla="*/ 2147483646 w 336"/>
              <a:gd name="T3" fmla="*/ 0 h 1"/>
              <a:gd name="T4" fmla="*/ 0 60000 65536"/>
              <a:gd name="T5" fmla="*/ 0 60000 65536"/>
            </a:gdLst>
            <a:ahLst/>
            <a:cxnLst>
              <a:cxn ang="T4">
                <a:pos x="T0" y="T1"/>
              </a:cxn>
              <a:cxn ang="T5">
                <a:pos x="T2" y="T3"/>
              </a:cxn>
            </a:cxnLst>
            <a:rect l="0" t="0" r="r" b="b"/>
            <a:pathLst>
              <a:path w="336" h="1">
                <a:moveTo>
                  <a:pt x="0" y="0"/>
                </a:moveTo>
                <a:cubicBezTo>
                  <a:pt x="140" y="0"/>
                  <a:pt x="280" y="0"/>
                  <a:pt x="336" y="0"/>
                </a:cubicBezTo>
              </a:path>
            </a:pathLst>
          </a:custGeom>
          <a:noFill/>
          <a:ln w="12700">
            <a:solidFill>
              <a:schemeClr val="tx1"/>
            </a:solidFill>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sz="2400">
              <a:solidFill>
                <a:srgbClr val="000000"/>
              </a:solidFill>
            </a:endParaRPr>
          </a:p>
        </p:txBody>
      </p:sp>
      <p:sp>
        <p:nvSpPr>
          <p:cNvPr id="306185" name="Text Box 9"/>
          <p:cNvSpPr txBox="1">
            <a:spLocks noChangeAspect="1" noChangeArrowheads="1"/>
          </p:cNvSpPr>
          <p:nvPr/>
        </p:nvSpPr>
        <p:spPr bwMode="auto">
          <a:xfrm>
            <a:off x="-49088" y="2089150"/>
            <a:ext cx="5413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50000"/>
              </a:spcBef>
              <a:spcAft>
                <a:spcPct val="0"/>
              </a:spcAft>
              <a:buFontTx/>
              <a:buNone/>
            </a:pPr>
            <a:r>
              <a:rPr lang="en-US" altLang="ja-JP" sz="1800">
                <a:solidFill>
                  <a:srgbClr val="000000"/>
                </a:solidFill>
              </a:rPr>
              <a:t>La</a:t>
            </a:r>
            <a:endParaRPr lang="en-US" altLang="ja-JP" sz="1800" baseline="30000">
              <a:solidFill>
                <a:srgbClr val="000000"/>
              </a:solidFill>
            </a:endParaRPr>
          </a:p>
        </p:txBody>
      </p:sp>
      <p:sp>
        <p:nvSpPr>
          <p:cNvPr id="306186" name="Text Box 10"/>
          <p:cNvSpPr txBox="1">
            <a:spLocks noChangeAspect="1" noChangeArrowheads="1"/>
          </p:cNvSpPr>
          <p:nvPr/>
        </p:nvSpPr>
        <p:spPr bwMode="auto">
          <a:xfrm>
            <a:off x="-3050" y="3322638"/>
            <a:ext cx="4429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FontTx/>
              <a:buNone/>
            </a:pPr>
            <a:r>
              <a:rPr lang="en-US" altLang="ja-JP" sz="1800">
                <a:solidFill>
                  <a:srgbClr val="000000"/>
                </a:solidFill>
              </a:rPr>
              <a:t>Fe</a:t>
            </a:r>
          </a:p>
        </p:txBody>
      </p:sp>
      <p:sp>
        <p:nvSpPr>
          <p:cNvPr id="306187" name="Line 11"/>
          <p:cNvSpPr>
            <a:spLocks noChangeAspect="1" noChangeShapeType="1"/>
          </p:cNvSpPr>
          <p:nvPr/>
        </p:nvSpPr>
        <p:spPr bwMode="auto">
          <a:xfrm flipH="1" flipV="1">
            <a:off x="346200" y="3514725"/>
            <a:ext cx="442912" cy="109538"/>
          </a:xfrm>
          <a:prstGeom prst="line">
            <a:avLst/>
          </a:prstGeom>
          <a:noFill/>
          <a:ln w="1270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sz="2400">
              <a:solidFill>
                <a:srgbClr val="000000"/>
              </a:solidFill>
            </a:endParaRPr>
          </a:p>
        </p:txBody>
      </p:sp>
      <p:sp>
        <p:nvSpPr>
          <p:cNvPr id="306188" name="Line 12"/>
          <p:cNvSpPr>
            <a:spLocks noChangeAspect="1" noChangeShapeType="1"/>
          </p:cNvSpPr>
          <p:nvPr/>
        </p:nvSpPr>
        <p:spPr bwMode="auto">
          <a:xfrm flipH="1" flipV="1">
            <a:off x="438275" y="3273425"/>
            <a:ext cx="220662" cy="111125"/>
          </a:xfrm>
          <a:prstGeom prst="line">
            <a:avLst/>
          </a:prstGeom>
          <a:noFill/>
          <a:ln w="1270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sz="2400">
              <a:solidFill>
                <a:srgbClr val="000000"/>
              </a:solidFill>
            </a:endParaRPr>
          </a:p>
        </p:txBody>
      </p:sp>
      <p:sp>
        <p:nvSpPr>
          <p:cNvPr id="306189" name="AutoShape 13"/>
          <p:cNvSpPr>
            <a:spLocks noChangeAspect="1"/>
          </p:cNvSpPr>
          <p:nvPr/>
        </p:nvSpPr>
        <p:spPr bwMode="auto">
          <a:xfrm>
            <a:off x="2471862" y="2139950"/>
            <a:ext cx="258763" cy="939800"/>
          </a:xfrm>
          <a:prstGeom prst="rightBrace">
            <a:avLst>
              <a:gd name="adj1" fmla="val 19219"/>
              <a:gd name="adj2" fmla="val 50000"/>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FontTx/>
              <a:buNone/>
            </a:pPr>
            <a:endParaRPr lang="ja-JP" altLang="en-US" sz="2400">
              <a:solidFill>
                <a:srgbClr val="000000"/>
              </a:solidFill>
            </a:endParaRPr>
          </a:p>
        </p:txBody>
      </p:sp>
      <p:sp>
        <p:nvSpPr>
          <p:cNvPr id="306190" name="Text Box 14"/>
          <p:cNvSpPr txBox="1">
            <a:spLocks noChangeAspect="1" noChangeArrowheads="1"/>
          </p:cNvSpPr>
          <p:nvPr/>
        </p:nvSpPr>
        <p:spPr bwMode="auto">
          <a:xfrm>
            <a:off x="127125" y="2397125"/>
            <a:ext cx="26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FontTx/>
              <a:buNone/>
            </a:pPr>
            <a:r>
              <a:rPr lang="en-US" altLang="ja-JP" sz="1800">
                <a:solidFill>
                  <a:srgbClr val="000000"/>
                </a:solidFill>
              </a:rPr>
              <a:t>O</a:t>
            </a:r>
            <a:endParaRPr lang="en-US" altLang="ja-JP" sz="1800" baseline="30000">
              <a:solidFill>
                <a:srgbClr val="000000"/>
              </a:solidFill>
            </a:endParaRPr>
          </a:p>
        </p:txBody>
      </p:sp>
      <p:sp>
        <p:nvSpPr>
          <p:cNvPr id="306191" name="AutoShape 15"/>
          <p:cNvSpPr>
            <a:spLocks noChangeAspect="1"/>
          </p:cNvSpPr>
          <p:nvPr/>
        </p:nvSpPr>
        <p:spPr bwMode="auto">
          <a:xfrm>
            <a:off x="2465512" y="3232150"/>
            <a:ext cx="265113" cy="838200"/>
          </a:xfrm>
          <a:prstGeom prst="rightBrace">
            <a:avLst>
              <a:gd name="adj1" fmla="val 13540"/>
              <a:gd name="adj2" fmla="val 51042"/>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FontTx/>
              <a:buNone/>
            </a:pPr>
            <a:endParaRPr lang="ja-JP" altLang="en-US" sz="2400">
              <a:solidFill>
                <a:srgbClr val="000000"/>
              </a:solidFill>
            </a:endParaRPr>
          </a:p>
        </p:txBody>
      </p:sp>
      <p:graphicFrame>
        <p:nvGraphicFramePr>
          <p:cNvPr id="306192" name="Object 16"/>
          <p:cNvGraphicFramePr>
            <a:graphicFrameLocks noChangeAspect="1"/>
          </p:cNvGraphicFramePr>
          <p:nvPr>
            <p:extLst>
              <p:ext uri="{D42A27DB-BD31-4B8C-83A1-F6EECF244321}">
                <p14:modId xmlns:p14="http://schemas.microsoft.com/office/powerpoint/2010/main" val="1323217603"/>
              </p:ext>
            </p:extLst>
          </p:nvPr>
        </p:nvGraphicFramePr>
        <p:xfrm>
          <a:off x="3241677" y="620644"/>
          <a:ext cx="5562353" cy="3902212"/>
        </p:xfrm>
        <a:graphic>
          <a:graphicData uri="http://schemas.openxmlformats.org/presentationml/2006/ole">
            <mc:AlternateContent xmlns:mc="http://schemas.openxmlformats.org/markup-compatibility/2006">
              <mc:Choice xmlns:v="urn:schemas-microsoft-com:vml" Requires="v">
                <p:oleObj spid="_x0000_s10269" name="ｸﾞﾗﾌ" r:id="rId4" imgW="2420112" imgH="1699565" progId="Origin50.Graph">
                  <p:embed/>
                </p:oleObj>
              </mc:Choice>
              <mc:Fallback>
                <p:oleObj name="ｸﾞﾗﾌ" r:id="rId4" imgW="2420112" imgH="1699565"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1677" y="620644"/>
                        <a:ext cx="5562353" cy="3902212"/>
                      </a:xfrm>
                      <a:prstGeom prst="rect">
                        <a:avLst/>
                      </a:prstGeom>
                      <a:noFill/>
                      <a:ln>
                        <a:noFill/>
                      </a:ln>
                      <a:effectLst/>
                      <a:extLst/>
                    </p:spPr>
                  </p:pic>
                </p:oleObj>
              </mc:Fallback>
            </mc:AlternateContent>
          </a:graphicData>
        </a:graphic>
      </p:graphicFrame>
      <p:sp>
        <p:nvSpPr>
          <p:cNvPr id="17" name="Rectangle 5"/>
          <p:cNvSpPr txBox="1">
            <a:spLocks noChangeArrowheads="1"/>
          </p:cNvSpPr>
          <p:nvPr/>
        </p:nvSpPr>
        <p:spPr>
          <a:xfrm>
            <a:off x="-187569" y="-42103"/>
            <a:ext cx="9144000" cy="1066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eaLnBrk="1" hangingPunct="1"/>
            <a:r>
              <a:rPr lang="en-US" altLang="ja-JP" sz="3600" b="1" kern="0" dirty="0" smtClean="0">
                <a:solidFill>
                  <a:srgbClr val="0000FF"/>
                </a:solidFill>
              </a:rPr>
              <a:t>2008</a:t>
            </a:r>
            <a:r>
              <a:rPr lang="ja-JP" altLang="en-US" sz="3600" b="1" kern="0" dirty="0" smtClean="0">
                <a:solidFill>
                  <a:srgbClr val="0000FF"/>
                </a:solidFill>
              </a:rPr>
              <a:t>年　</a:t>
            </a:r>
            <a:r>
              <a:rPr lang="en-US" altLang="ja-JP" sz="3600" kern="0" dirty="0" err="1" smtClean="0">
                <a:solidFill>
                  <a:srgbClr val="0000FF"/>
                </a:solidFill>
              </a:rPr>
              <a:t>LaCuOSe</a:t>
            </a:r>
            <a:r>
              <a:rPr lang="en-US" altLang="ja-JP" sz="3600" kern="0" dirty="0" smtClean="0">
                <a:solidFill>
                  <a:srgbClr val="0000FF"/>
                </a:solidFill>
              </a:rPr>
              <a:t> =&gt; </a:t>
            </a:r>
            <a:r>
              <a:rPr lang="en-US" altLang="ja-JP" sz="3600" kern="0" dirty="0" err="1" smtClean="0">
                <a:solidFill>
                  <a:srgbClr val="0000FF"/>
                </a:solidFill>
              </a:rPr>
              <a:t>EuCuFSe</a:t>
            </a:r>
            <a:r>
              <a:rPr lang="en-US" altLang="ja-JP" sz="3600" kern="0" dirty="0" smtClean="0">
                <a:solidFill>
                  <a:srgbClr val="0000FF"/>
                </a:solidFill>
              </a:rPr>
              <a:t> =&gt; </a:t>
            </a:r>
            <a:r>
              <a:rPr lang="en-US" altLang="ja-JP" sz="3600" kern="0" dirty="0" err="1" smtClean="0">
                <a:solidFill>
                  <a:srgbClr val="0000FF"/>
                </a:solidFill>
              </a:rPr>
              <a:t>LaMnOP</a:t>
            </a:r>
            <a:r>
              <a:rPr lang="en-US" altLang="ja-JP" sz="3600" kern="0" dirty="0" smtClean="0">
                <a:solidFill>
                  <a:srgbClr val="0000FF"/>
                </a:solidFill>
              </a:rPr>
              <a:t> </a:t>
            </a:r>
            <a:br>
              <a:rPr lang="en-US" altLang="ja-JP" sz="3600" kern="0" dirty="0" smtClean="0">
                <a:solidFill>
                  <a:srgbClr val="0000FF"/>
                </a:solidFill>
              </a:rPr>
            </a:br>
            <a:r>
              <a:rPr lang="en-US" altLang="ja-JP" sz="3600" b="1" kern="0" dirty="0" smtClean="0">
                <a:solidFill>
                  <a:srgbClr val="0000FF"/>
                </a:solidFill>
              </a:rPr>
              <a:t>=&gt; </a:t>
            </a:r>
            <a:r>
              <a:rPr lang="en-US" altLang="ja-JP" sz="3600" b="1" kern="0" dirty="0" err="1" smtClean="0">
                <a:solidFill>
                  <a:srgbClr val="0000FF"/>
                </a:solidFill>
              </a:rPr>
              <a:t>LaOFeAs</a:t>
            </a:r>
            <a:r>
              <a:rPr lang="en-US" altLang="ja-JP" sz="3600" b="1" kern="0" dirty="0" smtClean="0">
                <a:solidFill>
                  <a:srgbClr val="0000FF"/>
                </a:solidFill>
              </a:rPr>
              <a:t>: </a:t>
            </a:r>
            <a:r>
              <a:rPr lang="ja-JP" altLang="en-US" sz="3600" b="1" kern="0" dirty="0" smtClean="0">
                <a:solidFill>
                  <a:srgbClr val="0000FF"/>
                </a:solidFill>
              </a:rPr>
              <a:t>新</a:t>
            </a:r>
            <a:r>
              <a:rPr lang="ja-JP" altLang="en-US" sz="3600" b="1" dirty="0" smtClean="0">
                <a:solidFill>
                  <a:srgbClr val="0000FF"/>
                </a:solidFill>
              </a:rPr>
              <a:t>高温</a:t>
            </a:r>
            <a:r>
              <a:rPr lang="ja-JP" altLang="en-US" sz="3600" b="1" dirty="0">
                <a:solidFill>
                  <a:srgbClr val="0000FF"/>
                </a:solidFill>
              </a:rPr>
              <a:t>超電</a:t>
            </a:r>
            <a:r>
              <a:rPr lang="ja-JP" altLang="en-US" sz="3600" b="1" dirty="0" smtClean="0">
                <a:solidFill>
                  <a:srgbClr val="0000FF"/>
                </a:solidFill>
              </a:rPr>
              <a:t>導体</a:t>
            </a:r>
            <a:endParaRPr lang="en-US" altLang="ja-JP" sz="3600" b="1" kern="0" dirty="0" smtClean="0">
              <a:solidFill>
                <a:srgbClr val="0000FF"/>
              </a:solidFill>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4239" y="3824166"/>
            <a:ext cx="4411537" cy="337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9461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162"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6100" y="1752600"/>
            <a:ext cx="22479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0126" name="Rectangle 30"/>
          <p:cNvSpPr>
            <a:spLocks noChangeArrowheads="1"/>
          </p:cNvSpPr>
          <p:nvPr/>
        </p:nvSpPr>
        <p:spPr bwMode="auto">
          <a:xfrm>
            <a:off x="6858000" y="1600200"/>
            <a:ext cx="2286000" cy="381000"/>
          </a:xfrm>
          <a:prstGeom prst="rect">
            <a:avLst/>
          </a:prstGeom>
          <a:solidFill>
            <a:schemeClr val="bg1"/>
          </a:solidFill>
          <a:ln w="19050">
            <a:noFill/>
            <a:miter lim="800000"/>
            <a:headEnd/>
            <a:tailEnd/>
          </a:ln>
          <a:effectLst/>
        </p:spPr>
        <p:txBody>
          <a:bodyPr wrap="none" anchor="ctr"/>
          <a:lstStyle/>
          <a:p>
            <a:pPr fontAlgn="base">
              <a:spcBef>
                <a:spcPct val="0"/>
              </a:spcBef>
              <a:spcAft>
                <a:spcPct val="0"/>
              </a:spcAft>
              <a:defRPr/>
            </a:pPr>
            <a:endParaRPr lang="ja-JP" altLang="en-US" sz="2400">
              <a:solidFill>
                <a:srgbClr val="0000FF"/>
              </a:solidFill>
              <a:effectLst>
                <a:outerShdw blurRad="38100" dist="38100" dir="2700000" algn="tl">
                  <a:srgbClr val="000000">
                    <a:alpha val="43137"/>
                  </a:srgbClr>
                </a:outerShdw>
              </a:effectLst>
              <a:ea typeface="MS UI Gothic" pitchFamily="50" charset="-128"/>
            </a:endParaRPr>
          </a:p>
        </p:txBody>
      </p:sp>
      <p:grpSp>
        <p:nvGrpSpPr>
          <p:cNvPr id="476165" name="Group 1026"/>
          <p:cNvGrpSpPr>
            <a:grpSpLocks/>
          </p:cNvGrpSpPr>
          <p:nvPr/>
        </p:nvGrpSpPr>
        <p:grpSpPr bwMode="auto">
          <a:xfrm>
            <a:off x="304800" y="1755775"/>
            <a:ext cx="2197100" cy="1698625"/>
            <a:chOff x="1296" y="-960"/>
            <a:chExt cx="2666" cy="1758"/>
          </a:xfrm>
        </p:grpSpPr>
        <p:pic>
          <p:nvPicPr>
            <p:cNvPr id="476166"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 y="-957"/>
              <a:ext cx="2666" cy="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6167" name="Picture 1028" descr="Color-E-In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 y="-960"/>
              <a:ext cx="1364"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6168" name="Rectangle 1051"/>
          <p:cNvSpPr>
            <a:spLocks noChangeArrowheads="1"/>
          </p:cNvSpPr>
          <p:nvPr/>
        </p:nvSpPr>
        <p:spPr bwMode="auto">
          <a:xfrm>
            <a:off x="228600" y="1676400"/>
            <a:ext cx="8915400" cy="122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a:solidFill>
                <a:srgbClr val="0000FF"/>
              </a:solidFill>
            </a:endParaRPr>
          </a:p>
        </p:txBody>
      </p:sp>
      <p:pic>
        <p:nvPicPr>
          <p:cNvPr id="476169" name="Picture 10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806575"/>
            <a:ext cx="216535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6170" name="Rectangle 1033"/>
          <p:cNvSpPr>
            <a:spLocks noChangeArrowheads="1"/>
          </p:cNvSpPr>
          <p:nvPr/>
        </p:nvSpPr>
        <p:spPr bwMode="auto">
          <a:xfrm>
            <a:off x="2514600" y="3317875"/>
            <a:ext cx="6629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a:solidFill>
                <a:srgbClr val="0000FF"/>
              </a:solidFill>
            </a:endParaRPr>
          </a:p>
        </p:txBody>
      </p:sp>
      <p:grpSp>
        <p:nvGrpSpPr>
          <p:cNvPr id="476171" name="Group 1034"/>
          <p:cNvGrpSpPr>
            <a:grpSpLocks/>
          </p:cNvGrpSpPr>
          <p:nvPr/>
        </p:nvGrpSpPr>
        <p:grpSpPr bwMode="auto">
          <a:xfrm>
            <a:off x="-228600" y="4092575"/>
            <a:ext cx="4038600" cy="3276600"/>
            <a:chOff x="288" y="528"/>
            <a:chExt cx="4704" cy="3527"/>
          </a:xfrm>
        </p:grpSpPr>
        <p:graphicFrame>
          <p:nvGraphicFramePr>
            <p:cNvPr id="476172" name="Object 1035"/>
            <p:cNvGraphicFramePr>
              <a:graphicFrameLocks noChangeAspect="1"/>
            </p:cNvGraphicFramePr>
            <p:nvPr/>
          </p:nvGraphicFramePr>
          <p:xfrm>
            <a:off x="288" y="528"/>
            <a:ext cx="4704" cy="3527"/>
          </p:xfrm>
          <a:graphic>
            <a:graphicData uri="http://schemas.openxmlformats.org/presentationml/2006/ole">
              <mc:AlternateContent xmlns:mc="http://schemas.openxmlformats.org/markup-compatibility/2006">
                <mc:Choice xmlns:v="urn:schemas-microsoft-com:vml" Requires="v">
                  <p:oleObj spid="_x0000_s8284" name="Photo Editor Photo" r:id="rId7" imgW="9752381" imgH="7314286" progId="MSPhotoEd.3">
                    <p:embed/>
                  </p:oleObj>
                </mc:Choice>
                <mc:Fallback>
                  <p:oleObj name="Photo Editor Photo" r:id="rId7" imgW="9752381" imgH="7314286"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 y="528"/>
                          <a:ext cx="4704" cy="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6173" name="Rectangle 1036"/>
            <p:cNvSpPr>
              <a:spLocks noChangeArrowheads="1"/>
            </p:cNvSpPr>
            <p:nvPr/>
          </p:nvSpPr>
          <p:spPr bwMode="auto">
            <a:xfrm>
              <a:off x="528" y="647"/>
              <a:ext cx="4224"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a:solidFill>
                  <a:srgbClr val="0000FF"/>
                </a:solidFill>
              </a:endParaRPr>
            </a:p>
          </p:txBody>
        </p:sp>
      </p:grpSp>
      <p:sp>
        <p:nvSpPr>
          <p:cNvPr id="476174" name="Text Box 1037"/>
          <p:cNvSpPr txBox="1">
            <a:spLocks noChangeArrowheads="1"/>
          </p:cNvSpPr>
          <p:nvPr/>
        </p:nvSpPr>
        <p:spPr bwMode="auto">
          <a:xfrm>
            <a:off x="0" y="762000"/>
            <a:ext cx="7993063"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baseline="-25000">
                <a:solidFill>
                  <a:schemeClr val="tx1"/>
                </a:solidFill>
                <a:latin typeface="Times New Roman" pitchFamily="18" charset="0"/>
                <a:ea typeface="ＭＳ ゴシック" pitchFamily="49" charset="-128"/>
              </a:defRPr>
            </a:lvl1pPr>
            <a:lvl2pPr marL="742950" indent="-285750" eaLnBrk="0" hangingPunct="0">
              <a:defRPr kumimoji="1" sz="2000" baseline="-25000">
                <a:solidFill>
                  <a:schemeClr val="tx1"/>
                </a:solidFill>
                <a:latin typeface="Times New Roman" pitchFamily="18" charset="0"/>
                <a:ea typeface="ＭＳ ゴシック" pitchFamily="49" charset="-128"/>
              </a:defRPr>
            </a:lvl2pPr>
            <a:lvl3pPr marL="1143000" indent="-228600" eaLnBrk="0" hangingPunct="0">
              <a:defRPr kumimoji="1" sz="2000" baseline="-25000">
                <a:solidFill>
                  <a:schemeClr val="tx1"/>
                </a:solidFill>
                <a:latin typeface="Times New Roman" pitchFamily="18" charset="0"/>
                <a:ea typeface="ＭＳ ゴシック" pitchFamily="49" charset="-128"/>
              </a:defRPr>
            </a:lvl3pPr>
            <a:lvl4pPr marL="1600200" indent="-228600" eaLnBrk="0" hangingPunct="0">
              <a:defRPr kumimoji="1" sz="2000" baseline="-25000">
                <a:solidFill>
                  <a:schemeClr val="tx1"/>
                </a:solidFill>
                <a:latin typeface="Times New Roman" pitchFamily="18" charset="0"/>
                <a:ea typeface="ＭＳ ゴシック" pitchFamily="49" charset="-128"/>
              </a:defRPr>
            </a:lvl4pPr>
            <a:lvl5pPr marL="2057400" indent="-228600" eaLnBrk="0" hangingPunct="0">
              <a:defRPr kumimoji="1" sz="2000" baseline="-25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9pPr>
          </a:lstStyle>
          <a:p>
            <a:pPr eaLnBrk="1" fontAlgn="base" hangingPunct="1">
              <a:spcBef>
                <a:spcPct val="0"/>
              </a:spcBef>
              <a:spcAft>
                <a:spcPct val="0"/>
              </a:spcAft>
            </a:pPr>
            <a:r>
              <a:rPr lang="en-US" altLang="ja-JP" b="1" baseline="0">
                <a:solidFill>
                  <a:srgbClr val="FF0000"/>
                </a:solidFill>
                <a:ea typeface="ＭＳ Ｐゴシック" pitchFamily="50" charset="-128"/>
              </a:rPr>
              <a:t>● </a:t>
            </a:r>
            <a:r>
              <a:rPr lang="ja-JP" altLang="en-US" b="1" baseline="0">
                <a:solidFill>
                  <a:srgbClr val="FF0000"/>
                </a:solidFill>
                <a:ea typeface="ＭＳ Ｐゴシック" pitchFamily="50" charset="-128"/>
              </a:rPr>
              <a:t>ガラスの革新 </a:t>
            </a:r>
            <a:r>
              <a:rPr lang="en-US" altLang="ja-JP" b="1" baseline="0">
                <a:solidFill>
                  <a:srgbClr val="FF0000"/>
                </a:solidFill>
                <a:ea typeface="ＭＳ Ｐゴシック" pitchFamily="50" charset="-128"/>
              </a:rPr>
              <a:t>(</a:t>
            </a:r>
            <a:r>
              <a:rPr lang="ja-JP" altLang="en-US" b="1" baseline="0">
                <a:solidFill>
                  <a:srgbClr val="FF0000"/>
                </a:solidFill>
                <a:ea typeface="ＭＳ Ｐゴシック" pitchFamily="50" charset="-128"/>
              </a:rPr>
              <a:t>アモルファス酸化物半導体</a:t>
            </a:r>
            <a:r>
              <a:rPr lang="en-US" altLang="ja-JP" b="1" baseline="0">
                <a:solidFill>
                  <a:srgbClr val="FF0000"/>
                </a:solidFill>
                <a:ea typeface="ＭＳ Ｐゴシック" pitchFamily="50" charset="-128"/>
              </a:rPr>
              <a:t>:AOS)</a:t>
            </a:r>
            <a:r>
              <a:rPr lang="ja-JP" altLang="en-US" b="1" baseline="0">
                <a:solidFill>
                  <a:srgbClr val="FF0000"/>
                </a:solidFill>
                <a:ea typeface="ＭＳ Ｐゴシック" pitchFamily="50" charset="-128"/>
              </a:rPr>
              <a:t>： 有機</a:t>
            </a:r>
            <a:r>
              <a:rPr lang="en-US" altLang="ja-JP" b="1" baseline="0">
                <a:solidFill>
                  <a:srgbClr val="FF0000"/>
                </a:solidFill>
                <a:ea typeface="ＭＳ Ｐゴシック" pitchFamily="50" charset="-128"/>
              </a:rPr>
              <a:t>EL</a:t>
            </a:r>
            <a:r>
              <a:rPr lang="ja-JP" altLang="en-US" b="1" baseline="0">
                <a:solidFill>
                  <a:srgbClr val="FF0000"/>
                </a:solidFill>
                <a:ea typeface="ＭＳ Ｐゴシック" pitchFamily="50" charset="-128"/>
              </a:rPr>
              <a:t>ディスプレイ</a:t>
            </a:r>
            <a:r>
              <a:rPr lang="ja-JP" altLang="en-US" b="1" baseline="0">
                <a:solidFill>
                  <a:srgbClr val="000000"/>
                </a:solidFill>
                <a:ea typeface="ＭＳ Ｐゴシック" pitchFamily="50" charset="-128"/>
              </a:rPr>
              <a:t/>
            </a:r>
            <a:br>
              <a:rPr lang="ja-JP" altLang="en-US" b="1" baseline="0">
                <a:solidFill>
                  <a:srgbClr val="000000"/>
                </a:solidFill>
                <a:ea typeface="ＭＳ Ｐゴシック" pitchFamily="50" charset="-128"/>
              </a:rPr>
            </a:br>
            <a:r>
              <a:rPr lang="ja-JP" altLang="en-US" sz="1600" baseline="0">
                <a:solidFill>
                  <a:srgbClr val="000000"/>
                </a:solidFill>
                <a:ea typeface="ＭＳ Ｐゴシック" pitchFamily="50" charset="-128"/>
              </a:rPr>
              <a:t>　　　‘ガラス’に水素イオンを注入することで高性能半導体・トランジスタを実現</a:t>
            </a:r>
          </a:p>
          <a:p>
            <a:pPr eaLnBrk="1" fontAlgn="base" hangingPunct="1">
              <a:spcBef>
                <a:spcPct val="0"/>
              </a:spcBef>
              <a:spcAft>
                <a:spcPct val="0"/>
              </a:spcAft>
            </a:pPr>
            <a:endParaRPr lang="ja-JP" altLang="en-US" sz="1600" baseline="0">
              <a:solidFill>
                <a:srgbClr val="000000"/>
              </a:solidFill>
              <a:ea typeface="ＭＳ Ｐゴシック" pitchFamily="50" charset="-128"/>
            </a:endParaRPr>
          </a:p>
          <a:p>
            <a:pPr eaLnBrk="1" fontAlgn="base" hangingPunct="1">
              <a:spcBef>
                <a:spcPct val="0"/>
              </a:spcBef>
              <a:spcAft>
                <a:spcPct val="0"/>
              </a:spcAft>
            </a:pPr>
            <a:endParaRPr lang="ja-JP" altLang="en-US" b="1" baseline="0">
              <a:solidFill>
                <a:srgbClr val="000000"/>
              </a:solidFill>
              <a:ea typeface="ＭＳ Ｐゴシック" pitchFamily="50" charset="-128"/>
            </a:endParaRPr>
          </a:p>
          <a:p>
            <a:pPr eaLnBrk="1" fontAlgn="base" hangingPunct="1">
              <a:spcBef>
                <a:spcPct val="0"/>
              </a:spcBef>
              <a:spcAft>
                <a:spcPct val="0"/>
              </a:spcAft>
            </a:pPr>
            <a:endParaRPr lang="ja-JP" altLang="en-US" b="1" baseline="0">
              <a:solidFill>
                <a:srgbClr val="000000"/>
              </a:solidFill>
              <a:ea typeface="ＭＳ Ｐゴシック" pitchFamily="50" charset="-128"/>
            </a:endParaRPr>
          </a:p>
          <a:p>
            <a:pPr eaLnBrk="1" fontAlgn="base" hangingPunct="1">
              <a:spcBef>
                <a:spcPct val="0"/>
              </a:spcBef>
              <a:spcAft>
                <a:spcPct val="0"/>
              </a:spcAft>
            </a:pPr>
            <a:endParaRPr lang="ja-JP" altLang="en-US" b="1" baseline="0">
              <a:solidFill>
                <a:srgbClr val="000000"/>
              </a:solidFill>
              <a:ea typeface="ＭＳ Ｐゴシック" pitchFamily="50" charset="-128"/>
            </a:endParaRPr>
          </a:p>
          <a:p>
            <a:pPr eaLnBrk="1" fontAlgn="base" hangingPunct="1">
              <a:spcBef>
                <a:spcPct val="0"/>
              </a:spcBef>
              <a:spcAft>
                <a:spcPct val="0"/>
              </a:spcAft>
            </a:pPr>
            <a:endParaRPr lang="ja-JP" altLang="en-US" b="1" baseline="0">
              <a:solidFill>
                <a:srgbClr val="000000"/>
              </a:solidFill>
              <a:ea typeface="ＭＳ Ｐゴシック" pitchFamily="50" charset="-128"/>
            </a:endParaRPr>
          </a:p>
          <a:p>
            <a:pPr eaLnBrk="1" fontAlgn="base" hangingPunct="1">
              <a:spcBef>
                <a:spcPct val="0"/>
              </a:spcBef>
              <a:spcAft>
                <a:spcPct val="0"/>
              </a:spcAft>
            </a:pPr>
            <a:endParaRPr lang="ja-JP" altLang="en-US" b="1" baseline="0">
              <a:solidFill>
                <a:srgbClr val="000000"/>
              </a:solidFill>
              <a:ea typeface="ＭＳ Ｐゴシック" pitchFamily="50" charset="-128"/>
            </a:endParaRPr>
          </a:p>
          <a:p>
            <a:pPr eaLnBrk="1" fontAlgn="base" hangingPunct="1">
              <a:spcBef>
                <a:spcPct val="0"/>
              </a:spcBef>
              <a:spcAft>
                <a:spcPct val="0"/>
              </a:spcAft>
            </a:pPr>
            <a:r>
              <a:rPr lang="ja-JP" altLang="en-US" sz="1400" b="1" baseline="0">
                <a:solidFill>
                  <a:srgbClr val="000000"/>
                </a:solidFill>
                <a:ea typeface="ＭＳ Ｐゴシック" pitchFamily="50" charset="-128"/>
              </a:rPr>
              <a:t/>
            </a:r>
            <a:br>
              <a:rPr lang="ja-JP" altLang="en-US" sz="1400" b="1" baseline="0">
                <a:solidFill>
                  <a:srgbClr val="000000"/>
                </a:solidFill>
                <a:ea typeface="ＭＳ Ｐゴシック" pitchFamily="50" charset="-128"/>
              </a:rPr>
            </a:br>
            <a:r>
              <a:rPr lang="ja-JP" altLang="en-US" sz="1000" b="1" baseline="0">
                <a:solidFill>
                  <a:srgbClr val="000000"/>
                </a:solidFill>
                <a:ea typeface="ＭＳ Ｐゴシック" pitchFamily="50" charset="-128"/>
              </a:rPr>
              <a:t/>
            </a:r>
            <a:br>
              <a:rPr lang="ja-JP" altLang="en-US" sz="1000" b="1" baseline="0">
                <a:solidFill>
                  <a:srgbClr val="000000"/>
                </a:solidFill>
                <a:ea typeface="ＭＳ Ｐゴシック" pitchFamily="50" charset="-128"/>
              </a:rPr>
            </a:br>
            <a:r>
              <a:rPr lang="ja-JP" altLang="en-US" sz="1000" b="1" baseline="0">
                <a:solidFill>
                  <a:srgbClr val="000000"/>
                </a:solidFill>
                <a:ea typeface="ＭＳ Ｐゴシック" pitchFamily="50" charset="-128"/>
              </a:rPr>
              <a:t/>
            </a:r>
            <a:br>
              <a:rPr lang="ja-JP" altLang="en-US" sz="1000" b="1" baseline="0">
                <a:solidFill>
                  <a:srgbClr val="000000"/>
                </a:solidFill>
                <a:ea typeface="ＭＳ Ｐゴシック" pitchFamily="50" charset="-128"/>
              </a:rPr>
            </a:br>
            <a:r>
              <a:rPr lang="ja-JP" altLang="en-US" b="1" baseline="0">
                <a:solidFill>
                  <a:srgbClr val="FF0000"/>
                </a:solidFill>
                <a:ea typeface="ＭＳ Ｐゴシック" pitchFamily="50" charset="-128"/>
              </a:rPr>
              <a:t>● セメントの革新 </a:t>
            </a:r>
            <a:r>
              <a:rPr lang="en-US" altLang="ja-JP" b="1" baseline="0">
                <a:solidFill>
                  <a:srgbClr val="FF0000"/>
                </a:solidFill>
                <a:ea typeface="ＭＳ Ｐゴシック" pitchFamily="50" charset="-128"/>
              </a:rPr>
              <a:t>(C12A7)</a:t>
            </a:r>
            <a:r>
              <a:rPr lang="ja-JP" altLang="en-US" b="1" baseline="0">
                <a:solidFill>
                  <a:srgbClr val="FF0000"/>
                </a:solidFill>
                <a:ea typeface="ＭＳ Ｐゴシック" pitchFamily="50" charset="-128"/>
              </a:rPr>
              <a:t>： 元素戦略</a:t>
            </a:r>
            <a:r>
              <a:rPr lang="ja-JP" altLang="en-US" b="1" baseline="0">
                <a:solidFill>
                  <a:srgbClr val="000000"/>
                </a:solidFill>
                <a:ea typeface="ＭＳ Ｐゴシック" pitchFamily="50" charset="-128"/>
              </a:rPr>
              <a:t/>
            </a:r>
            <a:br>
              <a:rPr lang="ja-JP" altLang="en-US" b="1" baseline="0">
                <a:solidFill>
                  <a:srgbClr val="000000"/>
                </a:solidFill>
                <a:ea typeface="ＭＳ Ｐゴシック" pitchFamily="50" charset="-128"/>
              </a:rPr>
            </a:br>
            <a:r>
              <a:rPr lang="ja-JP" altLang="en-US" sz="1600" b="1" baseline="0">
                <a:solidFill>
                  <a:srgbClr val="000000"/>
                </a:solidFill>
                <a:ea typeface="ＭＳ Ｐゴシック" pitchFamily="50" charset="-128"/>
              </a:rPr>
              <a:t>　</a:t>
            </a:r>
            <a:r>
              <a:rPr lang="ja-JP" altLang="en-US" sz="1600" baseline="0">
                <a:solidFill>
                  <a:srgbClr val="000000"/>
                </a:solidFill>
                <a:ea typeface="ＭＳ Ｐゴシック" pitchFamily="50" charset="-128"/>
              </a:rPr>
              <a:t>　　‘セメント’にアルゴン・水素イオンを注入することで高機能金属を実現</a:t>
            </a:r>
          </a:p>
        </p:txBody>
      </p:sp>
      <p:sp>
        <p:nvSpPr>
          <p:cNvPr id="476175" name="Rectangle 1038"/>
          <p:cNvSpPr>
            <a:spLocks noGrp="1" noChangeArrowheads="1"/>
          </p:cNvSpPr>
          <p:nvPr>
            <p:ph type="title" idx="4294967295"/>
          </p:nvPr>
        </p:nvSpPr>
        <p:spPr>
          <a:xfrm>
            <a:off x="0" y="0"/>
            <a:ext cx="9144000" cy="762000"/>
          </a:xfrm>
        </p:spPr>
        <p:txBody>
          <a:bodyPr/>
          <a:lstStyle/>
          <a:p>
            <a:pPr eaLnBrk="1" hangingPunct="1"/>
            <a:r>
              <a:rPr lang="ja-JP" altLang="en-US" sz="3800" b="1" dirty="0" smtClean="0">
                <a:solidFill>
                  <a:srgbClr val="0000FF"/>
                </a:solidFill>
              </a:rPr>
              <a:t>伝統的酸化物が新機能材料に</a:t>
            </a:r>
          </a:p>
        </p:txBody>
      </p:sp>
      <p:graphicFrame>
        <p:nvGraphicFramePr>
          <p:cNvPr id="476176" name="Object 1039"/>
          <p:cNvGraphicFramePr>
            <a:graphicFrameLocks noChangeAspect="1"/>
          </p:cNvGraphicFramePr>
          <p:nvPr/>
        </p:nvGraphicFramePr>
        <p:xfrm>
          <a:off x="3657600" y="4702175"/>
          <a:ext cx="1828800" cy="1814513"/>
        </p:xfrm>
        <a:graphic>
          <a:graphicData uri="http://schemas.openxmlformats.org/presentationml/2006/ole">
            <mc:AlternateContent xmlns:mc="http://schemas.openxmlformats.org/markup-compatibility/2006">
              <mc:Choice xmlns:v="urn:schemas-microsoft-com:vml" Requires="v">
                <p:oleObj spid="_x0000_s8285" name="ビットマップ イメージ" r:id="rId9" imgW="5952381" imgH="5904762" progId="Paint.Picture">
                  <p:embed/>
                </p:oleObj>
              </mc:Choice>
              <mc:Fallback>
                <p:oleObj name="ビットマップ イメージ" r:id="rId9" imgW="5952381" imgH="5904762" progId="Paint.Picture">
                  <p:embed/>
                  <p:pic>
                    <p:nvPicPr>
                      <p:cNvPr id="0" name=""/>
                      <p:cNvPicPr>
                        <a:picLocks noChangeAspect="1" noChangeArrowheads="1"/>
                      </p:cNvPicPr>
                      <p:nvPr/>
                    </p:nvPicPr>
                    <p:blipFill>
                      <a:blip r:embed="rId10">
                        <a:lum bright="24000"/>
                        <a:extLst>
                          <a:ext uri="{28A0092B-C50C-407E-A947-70E740481C1C}">
                            <a14:useLocalDpi xmlns:a14="http://schemas.microsoft.com/office/drawing/2010/main" val="0"/>
                          </a:ext>
                        </a:extLst>
                      </a:blip>
                      <a:srcRect/>
                      <a:stretch>
                        <a:fillRect/>
                      </a:stretch>
                    </p:blipFill>
                    <p:spPr bwMode="auto">
                      <a:xfrm>
                        <a:off x="3657600" y="4702175"/>
                        <a:ext cx="1828800" cy="181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6177" name="Object 1040"/>
          <p:cNvGraphicFramePr>
            <a:graphicFrameLocks noChangeAspect="1"/>
          </p:cNvGraphicFramePr>
          <p:nvPr/>
        </p:nvGraphicFramePr>
        <p:xfrm>
          <a:off x="5334000" y="4289425"/>
          <a:ext cx="4010025" cy="2724150"/>
        </p:xfrm>
        <a:graphic>
          <a:graphicData uri="http://schemas.openxmlformats.org/presentationml/2006/ole">
            <mc:AlternateContent xmlns:mc="http://schemas.openxmlformats.org/markup-compatibility/2006">
              <mc:Choice xmlns:v="urn:schemas-microsoft-com:vml" Requires="v">
                <p:oleObj spid="_x0000_s8286" name="ｸﾞﾗﾌ" r:id="rId11" imgW="4167360" imgH="2995200" progId="Origin50.Graph">
                  <p:embed/>
                </p:oleObj>
              </mc:Choice>
              <mc:Fallback>
                <p:oleObj name="ｸﾞﾗﾌ" r:id="rId11" imgW="4167360" imgH="2995200" progId="Origin50.Graph">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4289425"/>
                        <a:ext cx="4010025"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76178" name="Picture 1041"/>
          <p:cNvPicPr>
            <a:picLocks noChangeAspect="1" noChangeArrowheads="1"/>
          </p:cNvPicPr>
          <p:nvPr/>
        </p:nvPicPr>
        <p:blipFill>
          <a:blip r:embed="rId13">
            <a:extLst>
              <a:ext uri="{28A0092B-C50C-407E-A947-70E740481C1C}">
                <a14:useLocalDpi xmlns:a14="http://schemas.microsoft.com/office/drawing/2010/main" val="0"/>
              </a:ext>
            </a:extLst>
          </a:blip>
          <a:srcRect l="39125" t="37233" r="44092" b="39966"/>
          <a:stretch>
            <a:fillRect/>
          </a:stretch>
        </p:blipFill>
        <p:spPr bwMode="auto">
          <a:xfrm rot="-786293">
            <a:off x="6019800" y="4997450"/>
            <a:ext cx="11430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76179" name="Text Box 1042"/>
          <p:cNvSpPr txBox="1">
            <a:spLocks noChangeArrowheads="1"/>
          </p:cNvSpPr>
          <p:nvPr/>
        </p:nvSpPr>
        <p:spPr bwMode="auto">
          <a:xfrm>
            <a:off x="373063" y="1454150"/>
            <a:ext cx="2043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baseline="-25000">
                <a:solidFill>
                  <a:schemeClr val="tx1"/>
                </a:solidFill>
                <a:latin typeface="Times New Roman" pitchFamily="18" charset="0"/>
                <a:ea typeface="ＭＳ ゴシック" pitchFamily="49" charset="-128"/>
              </a:defRPr>
            </a:lvl1pPr>
            <a:lvl2pPr marL="742950" indent="-285750" eaLnBrk="0" hangingPunct="0">
              <a:defRPr kumimoji="1" sz="2000" baseline="-25000">
                <a:solidFill>
                  <a:schemeClr val="tx1"/>
                </a:solidFill>
                <a:latin typeface="Times New Roman" pitchFamily="18" charset="0"/>
                <a:ea typeface="ＭＳ ゴシック" pitchFamily="49" charset="-128"/>
              </a:defRPr>
            </a:lvl2pPr>
            <a:lvl3pPr marL="1143000" indent="-228600" eaLnBrk="0" hangingPunct="0">
              <a:defRPr kumimoji="1" sz="2000" baseline="-25000">
                <a:solidFill>
                  <a:schemeClr val="tx1"/>
                </a:solidFill>
                <a:latin typeface="Times New Roman" pitchFamily="18" charset="0"/>
                <a:ea typeface="ＭＳ ゴシック" pitchFamily="49" charset="-128"/>
              </a:defRPr>
            </a:lvl3pPr>
            <a:lvl4pPr marL="1600200" indent="-228600" eaLnBrk="0" hangingPunct="0">
              <a:defRPr kumimoji="1" sz="2000" baseline="-25000">
                <a:solidFill>
                  <a:schemeClr val="tx1"/>
                </a:solidFill>
                <a:latin typeface="Times New Roman" pitchFamily="18" charset="0"/>
                <a:ea typeface="ＭＳ ゴシック" pitchFamily="49" charset="-128"/>
              </a:defRPr>
            </a:lvl4pPr>
            <a:lvl5pPr marL="2057400" indent="-228600" eaLnBrk="0" hangingPunct="0">
              <a:defRPr kumimoji="1" sz="2000" baseline="-25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9pPr>
          </a:lstStyle>
          <a:p>
            <a:pPr eaLnBrk="1" fontAlgn="base" hangingPunct="1">
              <a:spcBef>
                <a:spcPct val="0"/>
              </a:spcBef>
              <a:spcAft>
                <a:spcPct val="0"/>
              </a:spcAft>
            </a:pPr>
            <a:r>
              <a:rPr lang="ja-JP" altLang="en-US" sz="1400" b="1" baseline="0">
                <a:solidFill>
                  <a:srgbClr val="800000"/>
                </a:solidFill>
                <a:ea typeface="ＭＳ Ｐゴシック" pitchFamily="50" charset="-128"/>
              </a:rPr>
              <a:t>凸版印刷</a:t>
            </a:r>
            <a:r>
              <a:rPr lang="en-US" altLang="ja-JP" sz="1400" b="1" baseline="0">
                <a:solidFill>
                  <a:srgbClr val="800000"/>
                </a:solidFill>
                <a:ea typeface="ＭＳ Ｐゴシック" pitchFamily="50" charset="-128"/>
              </a:rPr>
              <a:t>: </a:t>
            </a:r>
            <a:r>
              <a:rPr lang="ja-JP" altLang="en-US" sz="1400" b="1" baseline="0">
                <a:solidFill>
                  <a:srgbClr val="800000"/>
                </a:solidFill>
                <a:ea typeface="ＭＳ Ｐゴシック" pitchFamily="50" charset="-128"/>
              </a:rPr>
              <a:t>電子ペーパー</a:t>
            </a:r>
          </a:p>
        </p:txBody>
      </p:sp>
      <p:sp>
        <p:nvSpPr>
          <p:cNvPr id="476180" name="Text Box 1043"/>
          <p:cNvSpPr txBox="1">
            <a:spLocks noChangeArrowheads="1"/>
          </p:cNvSpPr>
          <p:nvPr/>
        </p:nvSpPr>
        <p:spPr bwMode="auto">
          <a:xfrm>
            <a:off x="2438400" y="1454150"/>
            <a:ext cx="2457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baseline="-25000">
                <a:solidFill>
                  <a:schemeClr val="tx1"/>
                </a:solidFill>
                <a:latin typeface="Times New Roman" pitchFamily="18" charset="0"/>
                <a:ea typeface="ＭＳ ゴシック" pitchFamily="49" charset="-128"/>
              </a:defRPr>
            </a:lvl1pPr>
            <a:lvl2pPr marL="742950" indent="-285750" eaLnBrk="0" hangingPunct="0">
              <a:defRPr kumimoji="1" sz="2000" baseline="-25000">
                <a:solidFill>
                  <a:schemeClr val="tx1"/>
                </a:solidFill>
                <a:latin typeface="Times New Roman" pitchFamily="18" charset="0"/>
                <a:ea typeface="ＭＳ ゴシック" pitchFamily="49" charset="-128"/>
              </a:defRPr>
            </a:lvl2pPr>
            <a:lvl3pPr marL="1143000" indent="-228600" eaLnBrk="0" hangingPunct="0">
              <a:defRPr kumimoji="1" sz="2000" baseline="-25000">
                <a:solidFill>
                  <a:schemeClr val="tx1"/>
                </a:solidFill>
                <a:latin typeface="Times New Roman" pitchFamily="18" charset="0"/>
                <a:ea typeface="ＭＳ ゴシック" pitchFamily="49" charset="-128"/>
              </a:defRPr>
            </a:lvl3pPr>
            <a:lvl4pPr marL="1600200" indent="-228600" eaLnBrk="0" hangingPunct="0">
              <a:defRPr kumimoji="1" sz="2000" baseline="-25000">
                <a:solidFill>
                  <a:schemeClr val="tx1"/>
                </a:solidFill>
                <a:latin typeface="Times New Roman" pitchFamily="18" charset="0"/>
                <a:ea typeface="ＭＳ ゴシック" pitchFamily="49" charset="-128"/>
              </a:defRPr>
            </a:lvl4pPr>
            <a:lvl5pPr marL="2057400" indent="-228600" eaLnBrk="0" hangingPunct="0">
              <a:defRPr kumimoji="1" sz="2000" baseline="-25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9pPr>
          </a:lstStyle>
          <a:p>
            <a:pPr eaLnBrk="1" fontAlgn="base" hangingPunct="1">
              <a:spcBef>
                <a:spcPct val="0"/>
              </a:spcBef>
              <a:spcAft>
                <a:spcPct val="0"/>
              </a:spcAft>
            </a:pPr>
            <a:r>
              <a:rPr lang="en-US" altLang="ja-JP" sz="1400" b="1" baseline="0">
                <a:solidFill>
                  <a:srgbClr val="800000"/>
                </a:solidFill>
                <a:ea typeface="ＭＳ Ｐゴシック" pitchFamily="50" charset="-128"/>
              </a:rPr>
              <a:t>LG</a:t>
            </a:r>
            <a:r>
              <a:rPr lang="ja-JP" altLang="en-US" sz="1400" b="1" baseline="0">
                <a:solidFill>
                  <a:srgbClr val="800000"/>
                </a:solidFill>
                <a:ea typeface="ＭＳ Ｐゴシック" pitchFamily="50" charset="-128"/>
              </a:rPr>
              <a:t>電子</a:t>
            </a:r>
            <a:r>
              <a:rPr lang="en-US" altLang="ja-JP" sz="1400" b="1" baseline="0">
                <a:solidFill>
                  <a:srgbClr val="800000"/>
                </a:solidFill>
                <a:ea typeface="ＭＳ Ｐゴシック" pitchFamily="50" charset="-128"/>
              </a:rPr>
              <a:t>: </a:t>
            </a:r>
            <a:r>
              <a:rPr lang="ja-JP" altLang="en-US" sz="1400" b="1" baseline="0">
                <a:solidFill>
                  <a:srgbClr val="800000"/>
                </a:solidFill>
                <a:ea typeface="ＭＳ Ｐゴシック" pitchFamily="50" charset="-128"/>
              </a:rPr>
              <a:t>フレキシブル有機</a:t>
            </a:r>
            <a:r>
              <a:rPr lang="en-US" altLang="ja-JP" sz="1400" b="1" baseline="0">
                <a:solidFill>
                  <a:srgbClr val="800000"/>
                </a:solidFill>
                <a:ea typeface="ＭＳ Ｐゴシック" pitchFamily="50" charset="-128"/>
              </a:rPr>
              <a:t>EL</a:t>
            </a:r>
          </a:p>
        </p:txBody>
      </p:sp>
      <p:sp>
        <p:nvSpPr>
          <p:cNvPr id="476181" name="Text Box 1044"/>
          <p:cNvSpPr txBox="1">
            <a:spLocks noChangeArrowheads="1"/>
          </p:cNvSpPr>
          <p:nvPr/>
        </p:nvSpPr>
        <p:spPr bwMode="auto">
          <a:xfrm>
            <a:off x="5157788" y="1454150"/>
            <a:ext cx="13192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baseline="-25000">
                <a:solidFill>
                  <a:schemeClr val="tx1"/>
                </a:solidFill>
                <a:latin typeface="Times New Roman" pitchFamily="18" charset="0"/>
                <a:ea typeface="ＭＳ ゴシック" pitchFamily="49" charset="-128"/>
              </a:defRPr>
            </a:lvl1pPr>
            <a:lvl2pPr marL="742950" indent="-285750" eaLnBrk="0" hangingPunct="0">
              <a:defRPr kumimoji="1" sz="2000" baseline="-25000">
                <a:solidFill>
                  <a:schemeClr val="tx1"/>
                </a:solidFill>
                <a:latin typeface="Times New Roman" pitchFamily="18" charset="0"/>
                <a:ea typeface="ＭＳ ゴシック" pitchFamily="49" charset="-128"/>
              </a:defRPr>
            </a:lvl2pPr>
            <a:lvl3pPr marL="1143000" indent="-228600" eaLnBrk="0" hangingPunct="0">
              <a:defRPr kumimoji="1" sz="2000" baseline="-25000">
                <a:solidFill>
                  <a:schemeClr val="tx1"/>
                </a:solidFill>
                <a:latin typeface="Times New Roman" pitchFamily="18" charset="0"/>
                <a:ea typeface="ＭＳ ゴシック" pitchFamily="49" charset="-128"/>
              </a:defRPr>
            </a:lvl3pPr>
            <a:lvl4pPr marL="1600200" indent="-228600" eaLnBrk="0" hangingPunct="0">
              <a:defRPr kumimoji="1" sz="2000" baseline="-25000">
                <a:solidFill>
                  <a:schemeClr val="tx1"/>
                </a:solidFill>
                <a:latin typeface="Times New Roman" pitchFamily="18" charset="0"/>
                <a:ea typeface="ＭＳ ゴシック" pitchFamily="49" charset="-128"/>
              </a:defRPr>
            </a:lvl4pPr>
            <a:lvl5pPr marL="2057400" indent="-228600" eaLnBrk="0" hangingPunct="0">
              <a:defRPr kumimoji="1" sz="2000" baseline="-25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9pPr>
          </a:lstStyle>
          <a:p>
            <a:pPr eaLnBrk="1" fontAlgn="base" hangingPunct="1">
              <a:spcBef>
                <a:spcPct val="0"/>
              </a:spcBef>
              <a:spcAft>
                <a:spcPct val="0"/>
              </a:spcAft>
            </a:pPr>
            <a:r>
              <a:rPr lang="en-US" altLang="ja-JP" sz="1400" b="1" baseline="0">
                <a:solidFill>
                  <a:srgbClr val="800000"/>
                </a:solidFill>
                <a:ea typeface="ＭＳ Ｐゴシック" pitchFamily="50" charset="-128"/>
              </a:rPr>
              <a:t>Samsung SDI: </a:t>
            </a:r>
            <a:br>
              <a:rPr lang="en-US" altLang="ja-JP" sz="1400" b="1" baseline="0">
                <a:solidFill>
                  <a:srgbClr val="800000"/>
                </a:solidFill>
                <a:ea typeface="ＭＳ Ｐゴシック" pitchFamily="50" charset="-128"/>
              </a:rPr>
            </a:br>
            <a:r>
              <a:rPr lang="en-US" altLang="ja-JP" sz="1400" b="1" baseline="0">
                <a:solidFill>
                  <a:srgbClr val="800000"/>
                </a:solidFill>
                <a:ea typeface="ＭＳ Ｐゴシック" pitchFamily="50" charset="-128"/>
              </a:rPr>
              <a:t>12.1”</a:t>
            </a:r>
            <a:r>
              <a:rPr lang="ja-JP" altLang="en-US" sz="1400" b="1" baseline="0">
                <a:solidFill>
                  <a:srgbClr val="800000"/>
                </a:solidFill>
                <a:ea typeface="ＭＳ Ｐゴシック" pitchFamily="50" charset="-128"/>
              </a:rPr>
              <a:t>有機</a:t>
            </a:r>
            <a:r>
              <a:rPr lang="en-US" altLang="ja-JP" sz="1400" b="1" baseline="0">
                <a:solidFill>
                  <a:srgbClr val="800000"/>
                </a:solidFill>
                <a:ea typeface="ＭＳ Ｐゴシック" pitchFamily="50" charset="-128"/>
              </a:rPr>
              <a:t>EL</a:t>
            </a:r>
          </a:p>
        </p:txBody>
      </p:sp>
      <p:sp>
        <p:nvSpPr>
          <p:cNvPr id="476182" name="Text Box 1045"/>
          <p:cNvSpPr txBox="1">
            <a:spLocks noChangeArrowheads="1"/>
          </p:cNvSpPr>
          <p:nvPr/>
        </p:nvSpPr>
        <p:spPr bwMode="auto">
          <a:xfrm>
            <a:off x="6883400" y="1454150"/>
            <a:ext cx="12890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baseline="-25000">
                <a:solidFill>
                  <a:schemeClr val="tx1"/>
                </a:solidFill>
                <a:latin typeface="Times New Roman" pitchFamily="18" charset="0"/>
                <a:ea typeface="ＭＳ ゴシック" pitchFamily="49" charset="-128"/>
              </a:defRPr>
            </a:lvl1pPr>
            <a:lvl2pPr marL="742950" indent="-285750" eaLnBrk="0" hangingPunct="0">
              <a:defRPr kumimoji="1" sz="2000" baseline="-25000">
                <a:solidFill>
                  <a:schemeClr val="tx1"/>
                </a:solidFill>
                <a:latin typeface="Times New Roman" pitchFamily="18" charset="0"/>
                <a:ea typeface="ＭＳ ゴシック" pitchFamily="49" charset="-128"/>
              </a:defRPr>
            </a:lvl2pPr>
            <a:lvl3pPr marL="1143000" indent="-228600" eaLnBrk="0" hangingPunct="0">
              <a:defRPr kumimoji="1" sz="2000" baseline="-25000">
                <a:solidFill>
                  <a:schemeClr val="tx1"/>
                </a:solidFill>
                <a:latin typeface="Times New Roman" pitchFamily="18" charset="0"/>
                <a:ea typeface="ＭＳ ゴシック" pitchFamily="49" charset="-128"/>
              </a:defRPr>
            </a:lvl3pPr>
            <a:lvl4pPr marL="1600200" indent="-228600" eaLnBrk="0" hangingPunct="0">
              <a:defRPr kumimoji="1" sz="2000" baseline="-25000">
                <a:solidFill>
                  <a:schemeClr val="tx1"/>
                </a:solidFill>
                <a:latin typeface="Times New Roman" pitchFamily="18" charset="0"/>
                <a:ea typeface="ＭＳ ゴシック" pitchFamily="49" charset="-128"/>
              </a:defRPr>
            </a:lvl4pPr>
            <a:lvl5pPr marL="2057400" indent="-228600" eaLnBrk="0" hangingPunct="0">
              <a:defRPr kumimoji="1" sz="2000" baseline="-25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9pPr>
          </a:lstStyle>
          <a:p>
            <a:pPr eaLnBrk="1" fontAlgn="base" hangingPunct="1">
              <a:spcBef>
                <a:spcPct val="0"/>
              </a:spcBef>
              <a:spcAft>
                <a:spcPct val="0"/>
              </a:spcAft>
            </a:pPr>
            <a:r>
              <a:rPr lang="en-US" altLang="ja-JP" sz="1400" b="1" baseline="0">
                <a:solidFill>
                  <a:srgbClr val="800000"/>
                </a:solidFill>
                <a:ea typeface="ＭＳ Ｐゴシック" pitchFamily="50" charset="-128"/>
              </a:rPr>
              <a:t>Samsung</a:t>
            </a:r>
            <a:r>
              <a:rPr lang="ja-JP" altLang="en-US" sz="1400" b="1" baseline="0">
                <a:solidFill>
                  <a:srgbClr val="800000"/>
                </a:solidFill>
                <a:ea typeface="ＭＳ Ｐゴシック" pitchFamily="50" charset="-128"/>
              </a:rPr>
              <a:t>電子</a:t>
            </a:r>
            <a:r>
              <a:rPr lang="en-US" altLang="ja-JP" sz="1400" b="1" baseline="0">
                <a:solidFill>
                  <a:srgbClr val="800000"/>
                </a:solidFill>
                <a:ea typeface="ＭＳ Ｐゴシック" pitchFamily="50" charset="-128"/>
              </a:rPr>
              <a:t>:</a:t>
            </a:r>
            <a:br>
              <a:rPr lang="en-US" altLang="ja-JP" sz="1400" b="1" baseline="0">
                <a:solidFill>
                  <a:srgbClr val="800000"/>
                </a:solidFill>
                <a:ea typeface="ＭＳ Ｐゴシック" pitchFamily="50" charset="-128"/>
              </a:rPr>
            </a:br>
            <a:r>
              <a:rPr lang="en-US" altLang="ja-JP" sz="1400" b="1" baseline="0">
                <a:solidFill>
                  <a:srgbClr val="800000"/>
                </a:solidFill>
                <a:ea typeface="ＭＳ Ｐゴシック" pitchFamily="50" charset="-128"/>
              </a:rPr>
              <a:t>15”LCD</a:t>
            </a:r>
          </a:p>
        </p:txBody>
      </p:sp>
      <p:sp>
        <p:nvSpPr>
          <p:cNvPr id="476183" name="Text Box 1046"/>
          <p:cNvSpPr txBox="1">
            <a:spLocks noChangeArrowheads="1"/>
          </p:cNvSpPr>
          <p:nvPr/>
        </p:nvSpPr>
        <p:spPr bwMode="auto">
          <a:xfrm>
            <a:off x="609600" y="4217988"/>
            <a:ext cx="2435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baseline="-25000">
                <a:solidFill>
                  <a:schemeClr val="tx1"/>
                </a:solidFill>
                <a:latin typeface="Times New Roman" pitchFamily="18" charset="0"/>
                <a:ea typeface="ＭＳ ゴシック" pitchFamily="49" charset="-128"/>
              </a:defRPr>
            </a:lvl1pPr>
            <a:lvl2pPr marL="742950" indent="-285750" eaLnBrk="0" hangingPunct="0">
              <a:defRPr kumimoji="1" sz="2000" baseline="-25000">
                <a:solidFill>
                  <a:schemeClr val="tx1"/>
                </a:solidFill>
                <a:latin typeface="Times New Roman" pitchFamily="18" charset="0"/>
                <a:ea typeface="ＭＳ ゴシック" pitchFamily="49" charset="-128"/>
              </a:defRPr>
            </a:lvl2pPr>
            <a:lvl3pPr marL="1143000" indent="-228600" eaLnBrk="0" hangingPunct="0">
              <a:defRPr kumimoji="1" sz="2000" baseline="-25000">
                <a:solidFill>
                  <a:schemeClr val="tx1"/>
                </a:solidFill>
                <a:latin typeface="Times New Roman" pitchFamily="18" charset="0"/>
                <a:ea typeface="ＭＳ ゴシック" pitchFamily="49" charset="-128"/>
              </a:defRPr>
            </a:lvl3pPr>
            <a:lvl4pPr marL="1600200" indent="-228600" eaLnBrk="0" hangingPunct="0">
              <a:defRPr kumimoji="1" sz="2000" baseline="-25000">
                <a:solidFill>
                  <a:schemeClr val="tx1"/>
                </a:solidFill>
                <a:latin typeface="Times New Roman" pitchFamily="18" charset="0"/>
                <a:ea typeface="ＭＳ ゴシック" pitchFamily="49" charset="-128"/>
              </a:defRPr>
            </a:lvl4pPr>
            <a:lvl5pPr marL="2057400" indent="-228600" eaLnBrk="0" hangingPunct="0">
              <a:defRPr kumimoji="1" sz="2000" baseline="-25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9pPr>
          </a:lstStyle>
          <a:p>
            <a:pPr eaLnBrk="1" fontAlgn="base" hangingPunct="1">
              <a:spcBef>
                <a:spcPct val="0"/>
              </a:spcBef>
              <a:spcAft>
                <a:spcPct val="0"/>
              </a:spcAft>
            </a:pPr>
            <a:r>
              <a:rPr lang="ja-JP" altLang="en-US" sz="1400" b="1" baseline="0">
                <a:solidFill>
                  <a:srgbClr val="800000"/>
                </a:solidFill>
                <a:ea typeface="ＭＳ Ｐゴシック" pitchFamily="50" charset="-128"/>
              </a:rPr>
              <a:t>電界放射型発光素子</a:t>
            </a:r>
            <a:r>
              <a:rPr lang="en-US" altLang="ja-JP" sz="1400" b="1" baseline="0">
                <a:solidFill>
                  <a:srgbClr val="800000"/>
                </a:solidFill>
                <a:ea typeface="ＭＳ Ｐゴシック" pitchFamily="50" charset="-128"/>
              </a:rPr>
              <a:t>(</a:t>
            </a:r>
            <a:r>
              <a:rPr lang="ja-JP" altLang="en-US" sz="1400" b="1" baseline="0">
                <a:solidFill>
                  <a:srgbClr val="800000"/>
                </a:solidFill>
                <a:ea typeface="ＭＳ Ｐゴシック" pitchFamily="50" charset="-128"/>
              </a:rPr>
              <a:t>電子銃</a:t>
            </a:r>
            <a:r>
              <a:rPr lang="en-US" altLang="ja-JP" sz="1400" b="1" baseline="0">
                <a:solidFill>
                  <a:srgbClr val="800000"/>
                </a:solidFill>
                <a:ea typeface="ＭＳ Ｐゴシック" pitchFamily="50" charset="-128"/>
              </a:rPr>
              <a:t>)</a:t>
            </a:r>
          </a:p>
        </p:txBody>
      </p:sp>
      <p:sp>
        <p:nvSpPr>
          <p:cNvPr id="476184" name="Text Box 1047"/>
          <p:cNvSpPr txBox="1">
            <a:spLocks noChangeArrowheads="1"/>
          </p:cNvSpPr>
          <p:nvPr/>
        </p:nvSpPr>
        <p:spPr bwMode="auto">
          <a:xfrm>
            <a:off x="3581400" y="4217988"/>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baseline="-25000">
                <a:solidFill>
                  <a:schemeClr val="tx1"/>
                </a:solidFill>
                <a:latin typeface="Times New Roman" pitchFamily="18" charset="0"/>
                <a:ea typeface="ＭＳ ゴシック" pitchFamily="49" charset="-128"/>
              </a:defRPr>
            </a:lvl1pPr>
            <a:lvl2pPr marL="742950" indent="-285750" eaLnBrk="0" hangingPunct="0">
              <a:defRPr kumimoji="1" sz="2000" baseline="-25000">
                <a:solidFill>
                  <a:schemeClr val="tx1"/>
                </a:solidFill>
                <a:latin typeface="Times New Roman" pitchFamily="18" charset="0"/>
                <a:ea typeface="ＭＳ ゴシック" pitchFamily="49" charset="-128"/>
              </a:defRPr>
            </a:lvl2pPr>
            <a:lvl3pPr marL="1143000" indent="-228600" eaLnBrk="0" hangingPunct="0">
              <a:defRPr kumimoji="1" sz="2000" baseline="-25000">
                <a:solidFill>
                  <a:schemeClr val="tx1"/>
                </a:solidFill>
                <a:latin typeface="Times New Roman" pitchFamily="18" charset="0"/>
                <a:ea typeface="ＭＳ ゴシック" pitchFamily="49" charset="-128"/>
              </a:defRPr>
            </a:lvl3pPr>
            <a:lvl4pPr marL="1600200" indent="-228600" eaLnBrk="0" hangingPunct="0">
              <a:defRPr kumimoji="1" sz="2000" baseline="-25000">
                <a:solidFill>
                  <a:schemeClr val="tx1"/>
                </a:solidFill>
                <a:latin typeface="Times New Roman" pitchFamily="18" charset="0"/>
                <a:ea typeface="ＭＳ ゴシック" pitchFamily="49" charset="-128"/>
              </a:defRPr>
            </a:lvl4pPr>
            <a:lvl5pPr marL="2057400" indent="-228600" eaLnBrk="0" hangingPunct="0">
              <a:defRPr kumimoji="1" sz="2000" baseline="-25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9pPr>
          </a:lstStyle>
          <a:p>
            <a:pPr eaLnBrk="1" fontAlgn="base" hangingPunct="1">
              <a:spcBef>
                <a:spcPct val="0"/>
              </a:spcBef>
              <a:spcAft>
                <a:spcPct val="0"/>
              </a:spcAft>
            </a:pPr>
            <a:r>
              <a:rPr lang="ja-JP" altLang="en-US" sz="1400" b="1" baseline="0">
                <a:solidFill>
                  <a:srgbClr val="800000"/>
                </a:solidFill>
                <a:ea typeface="ＭＳ Ｐゴシック" pitchFamily="50" charset="-128"/>
              </a:rPr>
              <a:t>アドバンテスト</a:t>
            </a:r>
            <a:r>
              <a:rPr lang="en-US" altLang="ja-JP" sz="1400" b="1" baseline="0">
                <a:solidFill>
                  <a:srgbClr val="800000"/>
                </a:solidFill>
                <a:ea typeface="ＭＳ Ｐゴシック" pitchFamily="50" charset="-128"/>
              </a:rPr>
              <a:t>: </a:t>
            </a:r>
            <a:r>
              <a:rPr lang="ja-JP" altLang="en-US" sz="1400" b="1" baseline="0">
                <a:solidFill>
                  <a:srgbClr val="800000"/>
                </a:solidFill>
                <a:ea typeface="ＭＳ Ｐゴシック" pitchFamily="50" charset="-128"/>
              </a:rPr>
              <a:t>電子銃</a:t>
            </a:r>
          </a:p>
        </p:txBody>
      </p:sp>
      <p:sp>
        <p:nvSpPr>
          <p:cNvPr id="476185" name="Text Box 1048"/>
          <p:cNvSpPr txBox="1">
            <a:spLocks noChangeArrowheads="1"/>
          </p:cNvSpPr>
          <p:nvPr/>
        </p:nvSpPr>
        <p:spPr bwMode="auto">
          <a:xfrm>
            <a:off x="6200775" y="4206875"/>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baseline="-25000">
                <a:solidFill>
                  <a:schemeClr val="tx1"/>
                </a:solidFill>
                <a:latin typeface="Times New Roman" pitchFamily="18" charset="0"/>
                <a:ea typeface="ＭＳ ゴシック" pitchFamily="49" charset="-128"/>
              </a:defRPr>
            </a:lvl1pPr>
            <a:lvl2pPr marL="742950" indent="-285750" eaLnBrk="0" hangingPunct="0">
              <a:defRPr kumimoji="1" sz="2000" baseline="-25000">
                <a:solidFill>
                  <a:schemeClr val="tx1"/>
                </a:solidFill>
                <a:latin typeface="Times New Roman" pitchFamily="18" charset="0"/>
                <a:ea typeface="ＭＳ ゴシック" pitchFamily="49" charset="-128"/>
              </a:defRPr>
            </a:lvl2pPr>
            <a:lvl3pPr marL="1143000" indent="-228600" eaLnBrk="0" hangingPunct="0">
              <a:defRPr kumimoji="1" sz="2000" baseline="-25000">
                <a:solidFill>
                  <a:schemeClr val="tx1"/>
                </a:solidFill>
                <a:latin typeface="Times New Roman" pitchFamily="18" charset="0"/>
                <a:ea typeface="ＭＳ ゴシック" pitchFamily="49" charset="-128"/>
              </a:defRPr>
            </a:lvl3pPr>
            <a:lvl4pPr marL="1600200" indent="-228600" eaLnBrk="0" hangingPunct="0">
              <a:defRPr kumimoji="1" sz="2000" baseline="-25000">
                <a:solidFill>
                  <a:schemeClr val="tx1"/>
                </a:solidFill>
                <a:latin typeface="Times New Roman" pitchFamily="18" charset="0"/>
                <a:ea typeface="ＭＳ ゴシック" pitchFamily="49" charset="-128"/>
              </a:defRPr>
            </a:lvl4pPr>
            <a:lvl5pPr marL="2057400" indent="-228600" eaLnBrk="0" hangingPunct="0">
              <a:defRPr kumimoji="1" sz="2000" baseline="-25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9pPr>
          </a:lstStyle>
          <a:p>
            <a:pPr eaLnBrk="1" fontAlgn="base" hangingPunct="1">
              <a:spcBef>
                <a:spcPct val="0"/>
              </a:spcBef>
              <a:spcAft>
                <a:spcPct val="0"/>
              </a:spcAft>
            </a:pPr>
            <a:r>
              <a:rPr lang="ja-JP" altLang="en-US" sz="1400" b="1" baseline="0">
                <a:solidFill>
                  <a:srgbClr val="800000"/>
                </a:solidFill>
                <a:ea typeface="ＭＳ Ｐゴシック" pitchFamily="50" charset="-128"/>
              </a:rPr>
              <a:t>有機</a:t>
            </a:r>
            <a:r>
              <a:rPr lang="en-US" altLang="ja-JP" sz="1400" b="1" baseline="0">
                <a:solidFill>
                  <a:srgbClr val="800000"/>
                </a:solidFill>
                <a:ea typeface="ＭＳ Ｐゴシック" pitchFamily="50" charset="-128"/>
              </a:rPr>
              <a:t>EL</a:t>
            </a:r>
            <a:r>
              <a:rPr lang="ja-JP" altLang="en-US" sz="1400" b="1" baseline="0">
                <a:solidFill>
                  <a:srgbClr val="800000"/>
                </a:solidFill>
                <a:ea typeface="ＭＳ Ｐゴシック" pitchFamily="50" charset="-128"/>
              </a:rPr>
              <a:t>素子 </a:t>
            </a:r>
            <a:r>
              <a:rPr lang="en-US" altLang="ja-JP" sz="1400" b="1" baseline="0">
                <a:solidFill>
                  <a:srgbClr val="800000"/>
                </a:solidFill>
                <a:ea typeface="ＭＳ Ｐゴシック" pitchFamily="50" charset="-128"/>
              </a:rPr>
              <a:t>(</a:t>
            </a:r>
            <a:r>
              <a:rPr lang="ja-JP" altLang="en-US" sz="1400" b="1" baseline="0">
                <a:solidFill>
                  <a:srgbClr val="800000"/>
                </a:solidFill>
                <a:ea typeface="ＭＳ Ｐゴシック" pitchFamily="50" charset="-128"/>
              </a:rPr>
              <a:t>電子注入電極</a:t>
            </a:r>
            <a:r>
              <a:rPr lang="en-US" altLang="ja-JP" sz="1400" b="1" baseline="0">
                <a:solidFill>
                  <a:srgbClr val="800000"/>
                </a:solidFill>
                <a:ea typeface="ＭＳ Ｐゴシック" pitchFamily="50" charset="-128"/>
              </a:rPr>
              <a:t>)</a:t>
            </a:r>
          </a:p>
        </p:txBody>
      </p:sp>
      <p:pic>
        <p:nvPicPr>
          <p:cNvPr id="476188" name="Picture 2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00600" y="1981200"/>
            <a:ext cx="205740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307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0" y="0"/>
            <a:ext cx="9144000" cy="685800"/>
          </a:xfrm>
        </p:spPr>
        <p:txBody>
          <a:bodyPr/>
          <a:lstStyle/>
          <a:p>
            <a:r>
              <a:rPr lang="ja-JP" altLang="en-US" sz="3600" b="1" dirty="0">
                <a:solidFill>
                  <a:srgbClr val="3333FF"/>
                </a:solidFill>
                <a:cs typeface="Times New Roman" pitchFamily="18" charset="0"/>
              </a:rPr>
              <a:t>目下の研究テーマ</a:t>
            </a:r>
            <a:endParaRPr lang="en-US" altLang="ja-JP" sz="3600" b="1" dirty="0" smtClean="0">
              <a:solidFill>
                <a:srgbClr val="3333FF"/>
              </a:solidFill>
              <a:cs typeface="Times New Roman" pitchFamily="18" charset="0"/>
            </a:endParaRPr>
          </a:p>
        </p:txBody>
      </p:sp>
      <p:sp>
        <p:nvSpPr>
          <p:cNvPr id="23555" name="Text Box 3"/>
          <p:cNvSpPr txBox="1">
            <a:spLocks noChangeArrowheads="1"/>
          </p:cNvSpPr>
          <p:nvPr/>
        </p:nvSpPr>
        <p:spPr bwMode="auto">
          <a:xfrm>
            <a:off x="395243" y="922119"/>
            <a:ext cx="8520157"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457200" indent="-457200" eaLnBrk="1" fontAlgn="base" hangingPunct="1">
              <a:spcBef>
                <a:spcPct val="0"/>
              </a:spcBef>
              <a:spcAft>
                <a:spcPct val="0"/>
              </a:spcAft>
              <a:buFont typeface="Arial" pitchFamily="34" charset="0"/>
              <a:buChar char="•"/>
            </a:pPr>
            <a:r>
              <a:rPr lang="ja-JP" altLang="en-US" sz="2600" b="1" dirty="0" smtClean="0">
                <a:solidFill>
                  <a:srgbClr val="000000"/>
                </a:solidFill>
                <a:cs typeface="Times New Roman" pitchFamily="18" charset="0"/>
              </a:rPr>
              <a:t>アモルファスと結晶の本質的な違いは？</a:t>
            </a:r>
            <a:r>
              <a:rPr lang="en-US" altLang="ja-JP" sz="2600" b="1" dirty="0" smtClean="0">
                <a:solidFill>
                  <a:srgbClr val="000000"/>
                </a:solidFill>
                <a:cs typeface="Times New Roman" pitchFamily="18" charset="0"/>
              </a:rPr>
              <a:t/>
            </a:r>
            <a:br>
              <a:rPr lang="en-US" altLang="ja-JP" sz="2600" b="1" dirty="0" smtClean="0">
                <a:solidFill>
                  <a:srgbClr val="000000"/>
                </a:solidFill>
                <a:cs typeface="Times New Roman" pitchFamily="18" charset="0"/>
              </a:rPr>
            </a:br>
            <a:r>
              <a:rPr lang="ja-JP" altLang="en-US" sz="2600" b="1" dirty="0" smtClean="0">
                <a:solidFill>
                  <a:srgbClr val="000000"/>
                </a:solidFill>
                <a:cs typeface="Times New Roman" pitchFamily="18" charset="0"/>
              </a:rPr>
              <a:t>　構造、物性をどこまで実験的に実測し、理論的に明らかにできるか？</a:t>
            </a:r>
            <a:endParaRPr lang="en-US" altLang="ja-JP" sz="2600" b="1" dirty="0" smtClean="0">
              <a:solidFill>
                <a:srgbClr val="000000"/>
              </a:solidFill>
              <a:cs typeface="Times New Roman" pitchFamily="18" charset="0"/>
            </a:endParaRPr>
          </a:p>
          <a:p>
            <a:pPr marL="457200" indent="-457200" eaLnBrk="1" fontAlgn="base" hangingPunct="1">
              <a:spcBef>
                <a:spcPct val="0"/>
              </a:spcBef>
              <a:spcAft>
                <a:spcPct val="0"/>
              </a:spcAft>
              <a:buFont typeface="Arial" pitchFamily="34" charset="0"/>
              <a:buChar char="•"/>
            </a:pPr>
            <a:endParaRPr lang="en-US" altLang="ja-JP" sz="2600" b="1" dirty="0" smtClean="0">
              <a:solidFill>
                <a:srgbClr val="000000"/>
              </a:solidFill>
              <a:cs typeface="Times New Roman" pitchFamily="18" charset="0"/>
            </a:endParaRPr>
          </a:p>
          <a:p>
            <a:pPr marL="457200" indent="-457200" eaLnBrk="1" fontAlgn="base" hangingPunct="1">
              <a:spcBef>
                <a:spcPct val="0"/>
              </a:spcBef>
              <a:spcAft>
                <a:spcPct val="0"/>
              </a:spcAft>
              <a:buFont typeface="Arial" pitchFamily="34" charset="0"/>
              <a:buChar char="•"/>
            </a:pPr>
            <a:r>
              <a:rPr lang="ja-JP" altLang="en-US" sz="2600" b="1" dirty="0" smtClean="0">
                <a:solidFill>
                  <a:srgbClr val="000000"/>
                </a:solidFill>
                <a:cs typeface="Times New Roman" pitchFamily="18" charset="0"/>
              </a:rPr>
              <a:t>実用的な性能の</a:t>
            </a:r>
            <a:r>
              <a:rPr lang="en-US" altLang="ja-JP" sz="2600" b="1" dirty="0" smtClean="0">
                <a:solidFill>
                  <a:srgbClr val="000000"/>
                </a:solidFill>
                <a:cs typeface="Times New Roman" pitchFamily="18" charset="0"/>
              </a:rPr>
              <a:t>N</a:t>
            </a:r>
            <a:r>
              <a:rPr lang="ja-JP" altLang="en-US" sz="2600" b="1" dirty="0" smtClean="0">
                <a:solidFill>
                  <a:srgbClr val="000000"/>
                </a:solidFill>
                <a:cs typeface="Times New Roman" pitchFamily="18" charset="0"/>
              </a:rPr>
              <a:t>型と</a:t>
            </a:r>
            <a:r>
              <a:rPr lang="en-US" altLang="ja-JP" sz="2600" b="1" dirty="0" smtClean="0">
                <a:solidFill>
                  <a:srgbClr val="000000"/>
                </a:solidFill>
                <a:cs typeface="Times New Roman" pitchFamily="18" charset="0"/>
              </a:rPr>
              <a:t>P</a:t>
            </a:r>
            <a:r>
              <a:rPr lang="ja-JP" altLang="en-US" sz="2600" b="1" dirty="0" smtClean="0">
                <a:solidFill>
                  <a:srgbClr val="000000"/>
                </a:solidFill>
                <a:cs typeface="Times New Roman" pitchFamily="18" charset="0"/>
              </a:rPr>
              <a:t>型デバイスをガラス／プラスチック上に作れるか？</a:t>
            </a:r>
            <a:endParaRPr lang="en-US" altLang="ja-JP" sz="2600" b="1" dirty="0" smtClean="0">
              <a:solidFill>
                <a:srgbClr val="000000"/>
              </a:solidFill>
              <a:cs typeface="Times New Roman" pitchFamily="18" charset="0"/>
            </a:endParaRPr>
          </a:p>
          <a:p>
            <a:pPr marL="457200" indent="-457200" eaLnBrk="1" fontAlgn="base" hangingPunct="1">
              <a:spcBef>
                <a:spcPct val="0"/>
              </a:spcBef>
              <a:spcAft>
                <a:spcPct val="0"/>
              </a:spcAft>
              <a:buFont typeface="Arial" pitchFamily="34" charset="0"/>
              <a:buChar char="•"/>
            </a:pPr>
            <a:endParaRPr lang="en-US" altLang="ja-JP" sz="2600" b="1" dirty="0" smtClean="0">
              <a:solidFill>
                <a:srgbClr val="000000"/>
              </a:solidFill>
              <a:cs typeface="Times New Roman" pitchFamily="18" charset="0"/>
            </a:endParaRPr>
          </a:p>
          <a:p>
            <a:pPr marL="457200" indent="-457200" eaLnBrk="1" fontAlgn="base" hangingPunct="1">
              <a:spcBef>
                <a:spcPct val="0"/>
              </a:spcBef>
              <a:spcAft>
                <a:spcPct val="0"/>
              </a:spcAft>
              <a:buFont typeface="Arial" pitchFamily="34" charset="0"/>
              <a:buChar char="•"/>
            </a:pPr>
            <a:r>
              <a:rPr lang="ja-JP" altLang="en-US" sz="2600" b="1" dirty="0" smtClean="0">
                <a:solidFill>
                  <a:srgbClr val="000000"/>
                </a:solidFill>
                <a:cs typeface="Times New Roman" pitchFamily="18" charset="0"/>
              </a:rPr>
              <a:t>酸化物の中なのに、酸素が </a:t>
            </a:r>
            <a:r>
              <a:rPr lang="en-US" altLang="ja-JP" sz="2600" b="1" dirty="0" smtClean="0">
                <a:solidFill>
                  <a:srgbClr val="000000"/>
                </a:solidFill>
                <a:cs typeface="Times New Roman" pitchFamily="18" charset="0"/>
              </a:rPr>
              <a:t>’</a:t>
            </a:r>
            <a:r>
              <a:rPr lang="ja-JP" altLang="en-US" sz="2600" b="1" dirty="0" smtClean="0">
                <a:solidFill>
                  <a:srgbClr val="000000"/>
                </a:solidFill>
                <a:cs typeface="Times New Roman" pitchFamily="18" charset="0"/>
              </a:rPr>
              <a:t>不純物</a:t>
            </a:r>
            <a:r>
              <a:rPr lang="en-US" altLang="ja-JP" sz="2600" b="1" dirty="0" smtClean="0">
                <a:solidFill>
                  <a:srgbClr val="000000"/>
                </a:solidFill>
                <a:cs typeface="Times New Roman" pitchFamily="18" charset="0"/>
              </a:rPr>
              <a:t>’</a:t>
            </a:r>
            <a:r>
              <a:rPr lang="ja-JP" altLang="en-US" sz="2600" b="1" dirty="0" smtClean="0">
                <a:solidFill>
                  <a:srgbClr val="000000"/>
                </a:solidFill>
                <a:cs typeface="Times New Roman" pitchFamily="18" charset="0"/>
              </a:rPr>
              <a:t> になる？</a:t>
            </a:r>
            <a:endParaRPr lang="en-US" altLang="ja-JP" sz="2600" b="1" dirty="0" smtClean="0">
              <a:solidFill>
                <a:srgbClr val="000000"/>
              </a:solidFill>
              <a:cs typeface="Times New Roman" pitchFamily="18" charset="0"/>
            </a:endParaRPr>
          </a:p>
          <a:p>
            <a:pPr marL="457200" indent="-457200" eaLnBrk="1" fontAlgn="base" hangingPunct="1">
              <a:spcBef>
                <a:spcPct val="0"/>
              </a:spcBef>
              <a:spcAft>
                <a:spcPct val="0"/>
              </a:spcAft>
              <a:buFont typeface="Arial" pitchFamily="34" charset="0"/>
              <a:buChar char="•"/>
            </a:pPr>
            <a:r>
              <a:rPr lang="ja-JP" altLang="en-US" sz="2600" b="1" dirty="0" smtClean="0">
                <a:solidFill>
                  <a:srgbClr val="000000"/>
                </a:solidFill>
                <a:cs typeface="Times New Roman" pitchFamily="18" charset="0"/>
              </a:rPr>
              <a:t>入れてもいないのにたくさんの </a:t>
            </a:r>
            <a:r>
              <a:rPr lang="en-US" altLang="ja-JP" sz="2600" b="1" dirty="0" smtClean="0">
                <a:solidFill>
                  <a:srgbClr val="000000"/>
                </a:solidFill>
                <a:cs typeface="Times New Roman" pitchFamily="18" charset="0"/>
              </a:rPr>
              <a:t>‘</a:t>
            </a:r>
            <a:r>
              <a:rPr lang="ja-JP" altLang="en-US" sz="2600" b="1" dirty="0" smtClean="0">
                <a:solidFill>
                  <a:srgbClr val="000000"/>
                </a:solidFill>
                <a:cs typeface="Times New Roman" pitchFamily="18" charset="0"/>
              </a:rPr>
              <a:t>水素</a:t>
            </a:r>
            <a:r>
              <a:rPr lang="en-US" altLang="ja-JP" sz="2600" b="1" dirty="0" smtClean="0">
                <a:solidFill>
                  <a:srgbClr val="000000"/>
                </a:solidFill>
                <a:cs typeface="Times New Roman" pitchFamily="18" charset="0"/>
              </a:rPr>
              <a:t>’</a:t>
            </a:r>
            <a:r>
              <a:rPr lang="ja-JP" altLang="en-US" sz="2600" b="1" dirty="0" smtClean="0">
                <a:solidFill>
                  <a:srgbClr val="000000"/>
                </a:solidFill>
                <a:cs typeface="Times New Roman" pitchFamily="18" charset="0"/>
              </a:rPr>
              <a:t> が入っている</a:t>
            </a:r>
            <a:r>
              <a:rPr lang="en-US" altLang="ja-JP" sz="2600" b="1" dirty="0" smtClean="0">
                <a:solidFill>
                  <a:srgbClr val="000000"/>
                </a:solidFill>
                <a:cs typeface="Times New Roman" pitchFamily="18" charset="0"/>
              </a:rPr>
              <a:t/>
            </a:r>
            <a:br>
              <a:rPr lang="en-US" altLang="ja-JP" sz="2600" b="1" dirty="0" smtClean="0">
                <a:solidFill>
                  <a:srgbClr val="000000"/>
                </a:solidFill>
                <a:cs typeface="Times New Roman" pitchFamily="18" charset="0"/>
              </a:rPr>
            </a:br>
            <a:r>
              <a:rPr lang="ja-JP" altLang="en-US" sz="2600" b="1" dirty="0" smtClean="0">
                <a:solidFill>
                  <a:srgbClr val="000000"/>
                </a:solidFill>
                <a:cs typeface="Times New Roman" pitchFamily="18" charset="0"/>
              </a:rPr>
              <a:t>　　シリコンでは、水素は良い役割と悪い役割を持つ</a:t>
            </a:r>
            <a:r>
              <a:rPr lang="en-US" altLang="ja-JP" sz="2600" b="1" dirty="0" smtClean="0">
                <a:solidFill>
                  <a:srgbClr val="000000"/>
                </a:solidFill>
                <a:cs typeface="Times New Roman" pitchFamily="18" charset="0"/>
              </a:rPr>
              <a:t/>
            </a:r>
            <a:br>
              <a:rPr lang="en-US" altLang="ja-JP" sz="2600" b="1" dirty="0" smtClean="0">
                <a:solidFill>
                  <a:srgbClr val="000000"/>
                </a:solidFill>
                <a:cs typeface="Times New Roman" pitchFamily="18" charset="0"/>
              </a:rPr>
            </a:br>
            <a:r>
              <a:rPr lang="ja-JP" altLang="en-US" sz="2600" b="1" dirty="0" smtClean="0">
                <a:solidFill>
                  <a:srgbClr val="000000"/>
                </a:solidFill>
                <a:cs typeface="Times New Roman" pitchFamily="18" charset="0"/>
              </a:rPr>
              <a:t>　　酸化物ではどうか？</a:t>
            </a:r>
            <a:endParaRPr lang="en-US" altLang="ja-JP" sz="2600" b="1" dirty="0" smtClean="0">
              <a:solidFill>
                <a:srgbClr val="000000"/>
              </a:solidFill>
              <a:cs typeface="Times New Roman" pitchFamily="18" charset="0"/>
            </a:endParaRPr>
          </a:p>
          <a:p>
            <a:pPr marL="457200" indent="-457200" eaLnBrk="1" fontAlgn="base" hangingPunct="1">
              <a:spcBef>
                <a:spcPct val="0"/>
              </a:spcBef>
              <a:spcAft>
                <a:spcPct val="0"/>
              </a:spcAft>
              <a:buFont typeface="Arial" pitchFamily="34" charset="0"/>
              <a:buChar char="•"/>
            </a:pPr>
            <a:endParaRPr lang="en-US" altLang="ja-JP" sz="2600" b="1" dirty="0" smtClean="0">
              <a:solidFill>
                <a:srgbClr val="000000"/>
              </a:solidFill>
              <a:cs typeface="Times New Roman" pitchFamily="18" charset="0"/>
            </a:endParaRPr>
          </a:p>
          <a:p>
            <a:pPr marL="457200" indent="-457200" eaLnBrk="1" fontAlgn="base" hangingPunct="1">
              <a:spcBef>
                <a:spcPct val="0"/>
              </a:spcBef>
              <a:spcAft>
                <a:spcPct val="0"/>
              </a:spcAft>
              <a:buFont typeface="Arial" pitchFamily="34" charset="0"/>
              <a:buChar char="•"/>
            </a:pPr>
            <a:r>
              <a:rPr lang="ja-JP" altLang="en-US" sz="2600" b="1" dirty="0" smtClean="0">
                <a:solidFill>
                  <a:srgbClr val="000000"/>
                </a:solidFill>
                <a:cs typeface="Times New Roman" pitchFamily="18" charset="0"/>
              </a:rPr>
              <a:t>新しい半導体材料の探索</a:t>
            </a:r>
            <a:endParaRPr lang="en-US" altLang="ja-JP" sz="2600" b="1" dirty="0">
              <a:solidFill>
                <a:srgbClr val="FF0000"/>
              </a:solidFill>
              <a:cs typeface="Times New Roman" pitchFamily="18" charset="0"/>
            </a:endParaRPr>
          </a:p>
        </p:txBody>
      </p:sp>
    </p:spTree>
    <p:extLst>
      <p:ext uri="{BB962C8B-B14F-4D97-AF65-F5344CB8AC3E}">
        <p14:creationId xmlns:p14="http://schemas.microsoft.com/office/powerpoint/2010/main" val="3910900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099" y="-104774"/>
            <a:ext cx="7553513" cy="700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38098" y="0"/>
            <a:ext cx="9105901" cy="753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 name="正方形/長方形 1"/>
          <p:cNvSpPr/>
          <p:nvPr/>
        </p:nvSpPr>
        <p:spPr>
          <a:xfrm>
            <a:off x="0" y="0"/>
            <a:ext cx="6866175" cy="646331"/>
          </a:xfrm>
          <a:prstGeom prst="rect">
            <a:avLst/>
          </a:prstGeom>
        </p:spPr>
        <p:txBody>
          <a:bodyPr wrap="none">
            <a:spAutoFit/>
          </a:bodyPr>
          <a:lstStyle/>
          <a:p>
            <a:r>
              <a:rPr lang="en-US" altLang="ja-JP" sz="3600" b="1" dirty="0">
                <a:solidFill>
                  <a:srgbClr val="FF0000"/>
                </a:solidFill>
              </a:rPr>
              <a:t>http://www.khlab.msl.titech.ac.jp/</a:t>
            </a:r>
            <a:endParaRPr lang="ja-JP" altLang="en-US" sz="3600" b="1" dirty="0">
              <a:solidFill>
                <a:srgbClr val="FF0000"/>
              </a:solidFill>
            </a:endParaRPr>
          </a:p>
        </p:txBody>
      </p:sp>
    </p:spTree>
    <p:extLst>
      <p:ext uri="{BB962C8B-B14F-4D97-AF65-F5344CB8AC3E}">
        <p14:creationId xmlns:p14="http://schemas.microsoft.com/office/powerpoint/2010/main" val="1039854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0" y="0"/>
            <a:ext cx="9144000" cy="6858000"/>
          </a:xfrm>
          <a:prstGeom prst="rect">
            <a:avLst/>
          </a:prstGeom>
          <a:gradFill rotWithShape="0">
            <a:gsLst>
              <a:gs pos="0">
                <a:srgbClr val="DDFFDD"/>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z="2400" b="1" dirty="0" smtClean="0">
              <a:solidFill>
                <a:srgbClr val="0000FF"/>
              </a:solidFill>
              <a:latin typeface="Times New Roman" pitchFamily="18" charset="0"/>
              <a:ea typeface="HG丸ｺﾞｼｯｸM-PRO" pitchFamily="50" charset="-128"/>
            </a:endParaRPr>
          </a:p>
        </p:txBody>
      </p:sp>
      <p:sp>
        <p:nvSpPr>
          <p:cNvPr id="21507" name="Rectangle 3"/>
          <p:cNvSpPr>
            <a:spLocks noChangeArrowheads="1"/>
          </p:cNvSpPr>
          <p:nvPr/>
        </p:nvSpPr>
        <p:spPr bwMode="auto">
          <a:xfrm>
            <a:off x="0" y="2362200"/>
            <a:ext cx="914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endParaRPr lang="ja-JP" altLang="ja-JP" sz="4400">
              <a:solidFill>
                <a:srgbClr val="000000"/>
              </a:solidFill>
              <a:latin typeface="Times New Roman" pitchFamily="18" charset="0"/>
            </a:endParaRPr>
          </a:p>
        </p:txBody>
      </p:sp>
      <p:sp>
        <p:nvSpPr>
          <p:cNvPr id="2"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ja-JP" altLang="en-US" sz="4400" b="1">
              <a:solidFill>
                <a:prstClr val="black"/>
              </a:solidFill>
              <a:latin typeface="Times New Roman" pitchFamily="18" charset="0"/>
            </a:endParaRPr>
          </a:p>
        </p:txBody>
      </p:sp>
      <p:sp>
        <p:nvSpPr>
          <p:cNvPr id="3" name="Rectangle 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ja-JP" altLang="en-US" sz="4400" b="1">
              <a:solidFill>
                <a:prstClr val="black"/>
              </a:solidFill>
              <a:latin typeface="Times New Roman" pitchFamily="18" charset="0"/>
            </a:endParaRPr>
          </a:p>
        </p:txBody>
      </p:sp>
      <p:sp>
        <p:nvSpPr>
          <p:cNvPr id="8" name="タイトル 4"/>
          <p:cNvSpPr txBox="1">
            <a:spLocks/>
          </p:cNvSpPr>
          <p:nvPr/>
        </p:nvSpPr>
        <p:spPr>
          <a:xfrm>
            <a:off x="0" y="152399"/>
            <a:ext cx="9161462" cy="9144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eaLnBrk="1" hangingPunct="1"/>
            <a:r>
              <a:rPr lang="ja-JP" altLang="en-US" sz="3600" b="1" kern="1200" smtClean="0">
                <a:solidFill>
                  <a:srgbClr val="0000FF"/>
                </a:solidFill>
                <a:latin typeface="Times New Roman"/>
                <a:cs typeface="+mn-cs"/>
              </a:rPr>
              <a:t>講演の内容</a:t>
            </a:r>
            <a:endParaRPr lang="ja-JP" altLang="en-US" sz="3600" b="1" kern="1200" dirty="0">
              <a:solidFill>
                <a:srgbClr val="0000FF"/>
              </a:solidFill>
              <a:latin typeface="Times New Roman"/>
              <a:cs typeface="+mn-cs"/>
            </a:endParaRPr>
          </a:p>
        </p:txBody>
      </p:sp>
      <p:sp>
        <p:nvSpPr>
          <p:cNvPr id="9" name="正方形/長方形 8"/>
          <p:cNvSpPr/>
          <p:nvPr/>
        </p:nvSpPr>
        <p:spPr>
          <a:xfrm>
            <a:off x="122194" y="1695478"/>
            <a:ext cx="8991600" cy="3046988"/>
          </a:xfrm>
          <a:prstGeom prst="rect">
            <a:avLst/>
          </a:prstGeom>
        </p:spPr>
        <p:txBody>
          <a:bodyPr wrap="square">
            <a:spAutoFit/>
          </a:bodyPr>
          <a:lstStyle/>
          <a:p>
            <a:r>
              <a:rPr lang="ja-JP" altLang="en-US" sz="3200" b="1" dirty="0" smtClean="0">
                <a:solidFill>
                  <a:schemeClr val="bg1">
                    <a:lumMod val="75000"/>
                  </a:schemeClr>
                </a:solidFill>
                <a:latin typeface="Times New Roman"/>
              </a:rPr>
              <a:t>・ 最近のディスプレイ技術</a:t>
            </a:r>
            <a:r>
              <a:rPr lang="en-US" altLang="ja-JP" sz="3200" b="1" dirty="0" smtClean="0">
                <a:solidFill>
                  <a:schemeClr val="bg1">
                    <a:lumMod val="75000"/>
                  </a:schemeClr>
                </a:solidFill>
                <a:latin typeface="Times New Roman"/>
              </a:rPr>
              <a:t/>
            </a:r>
            <a:br>
              <a:rPr lang="en-US" altLang="ja-JP" sz="3200" b="1" dirty="0" smtClean="0">
                <a:solidFill>
                  <a:schemeClr val="bg1">
                    <a:lumMod val="75000"/>
                  </a:schemeClr>
                </a:solidFill>
                <a:latin typeface="Times New Roman"/>
              </a:rPr>
            </a:br>
            <a:r>
              <a:rPr lang="ja-JP" altLang="en-US" sz="3200" b="1" dirty="0" smtClean="0">
                <a:latin typeface="Times New Roman"/>
              </a:rPr>
              <a:t>・ </a:t>
            </a:r>
            <a:r>
              <a:rPr lang="ja-JP" altLang="en-US" sz="3200" b="1" dirty="0">
                <a:latin typeface="Times New Roman"/>
              </a:rPr>
              <a:t>平面</a:t>
            </a:r>
            <a:r>
              <a:rPr lang="en-US" altLang="ja-JP" sz="3200" b="1" dirty="0">
                <a:latin typeface="Times New Roman"/>
              </a:rPr>
              <a:t>TV</a:t>
            </a:r>
            <a:r>
              <a:rPr lang="ja-JP" altLang="en-US" sz="3200" b="1" dirty="0">
                <a:latin typeface="Times New Roman"/>
              </a:rPr>
              <a:t>はどのようにして動くのか</a:t>
            </a:r>
            <a:endParaRPr lang="en-US" altLang="ja-JP" sz="3200" b="1" dirty="0">
              <a:latin typeface="Times New Roman"/>
            </a:endParaRPr>
          </a:p>
          <a:p>
            <a:r>
              <a:rPr lang="ja-JP" altLang="en-US" sz="3200" b="1" dirty="0">
                <a:solidFill>
                  <a:schemeClr val="bg1">
                    <a:lumMod val="75000"/>
                  </a:schemeClr>
                </a:solidFill>
                <a:latin typeface="Times New Roman"/>
              </a:rPr>
              <a:t>・ 酸化物がなぜ面白いか</a:t>
            </a:r>
            <a:endParaRPr lang="en-US" altLang="ja-JP" sz="3200" b="1" dirty="0">
              <a:solidFill>
                <a:schemeClr val="bg1">
                  <a:lumMod val="75000"/>
                </a:schemeClr>
              </a:solidFill>
              <a:latin typeface="Times New Roman"/>
            </a:endParaRPr>
          </a:p>
          <a:p>
            <a:r>
              <a:rPr lang="ja-JP" altLang="en-US" sz="3200" b="1" dirty="0" smtClean="0">
                <a:solidFill>
                  <a:schemeClr val="bg1">
                    <a:lumMod val="75000"/>
                  </a:schemeClr>
                </a:solidFill>
                <a:latin typeface="Times New Roman"/>
              </a:rPr>
              <a:t>・ </a:t>
            </a:r>
            <a:r>
              <a:rPr lang="ja-JP" altLang="en-US" sz="3200" b="1" dirty="0">
                <a:solidFill>
                  <a:schemeClr val="bg1">
                    <a:lumMod val="75000"/>
                  </a:schemeClr>
                </a:solidFill>
                <a:latin typeface="Times New Roman"/>
              </a:rPr>
              <a:t>なぜ 「ガラス半導体」 が大事なのか</a:t>
            </a:r>
            <a:endParaRPr lang="en-US" altLang="ja-JP" sz="3200" b="1" dirty="0">
              <a:solidFill>
                <a:schemeClr val="bg1">
                  <a:lumMod val="75000"/>
                </a:schemeClr>
              </a:solidFill>
              <a:latin typeface="Times New Roman"/>
            </a:endParaRPr>
          </a:p>
          <a:p>
            <a:r>
              <a:rPr lang="ja-JP" altLang="en-US" sz="3200" b="1" dirty="0" smtClean="0">
                <a:solidFill>
                  <a:schemeClr val="bg1">
                    <a:lumMod val="75000"/>
                  </a:schemeClr>
                </a:solidFill>
                <a:latin typeface="Times New Roman"/>
              </a:rPr>
              <a:t>・ 「</a:t>
            </a:r>
            <a:r>
              <a:rPr lang="ja-JP" altLang="en-US" sz="3200" b="1" dirty="0">
                <a:solidFill>
                  <a:schemeClr val="bg1">
                    <a:lumMod val="75000"/>
                  </a:schemeClr>
                </a:solidFill>
                <a:latin typeface="Times New Roman"/>
              </a:rPr>
              <a:t>ガラス半導体」が実用化されるまで</a:t>
            </a:r>
            <a:endParaRPr lang="en-US" altLang="ja-JP" sz="3200" b="1" dirty="0">
              <a:solidFill>
                <a:schemeClr val="bg1">
                  <a:lumMod val="75000"/>
                </a:schemeClr>
              </a:solidFill>
              <a:latin typeface="Times New Roman"/>
            </a:endParaRPr>
          </a:p>
          <a:p>
            <a:r>
              <a:rPr lang="ja-JP" altLang="en-US" sz="3200" b="1" dirty="0">
                <a:solidFill>
                  <a:schemeClr val="bg1">
                    <a:lumMod val="75000"/>
                  </a:schemeClr>
                </a:solidFill>
                <a:latin typeface="Times New Roman"/>
              </a:rPr>
              <a:t>・ 「ガラス半導体」 </a:t>
            </a:r>
            <a:r>
              <a:rPr lang="ja-JP" altLang="en-US" sz="3200" b="1" dirty="0" smtClean="0">
                <a:solidFill>
                  <a:schemeClr val="bg1">
                    <a:lumMod val="75000"/>
                  </a:schemeClr>
                </a:solidFill>
                <a:latin typeface="Times New Roman"/>
              </a:rPr>
              <a:t>で何ができるようになるのか</a:t>
            </a:r>
            <a:endParaRPr lang="ja-JP" altLang="en-US" sz="3200" dirty="0">
              <a:solidFill>
                <a:schemeClr val="bg1">
                  <a:lumMod val="75000"/>
                </a:schemeClr>
              </a:solidFill>
            </a:endParaRPr>
          </a:p>
        </p:txBody>
      </p:sp>
    </p:spTree>
    <p:extLst>
      <p:ext uri="{BB962C8B-B14F-4D97-AF65-F5344CB8AC3E}">
        <p14:creationId xmlns:p14="http://schemas.microsoft.com/office/powerpoint/2010/main" val="3004946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spPr>
      <a:bodyPr rtlCol="0" anchor="ctr"/>
      <a:lstStyle>
        <a:defPPr algn="ctr">
          <a:defRPr kumimoji="1">
            <a:latin typeface="Times New Roman" panose="02020603050405020304" pitchFamily="18" charset="0"/>
            <a:cs typeface="Times New Roman" panose="02020603050405020304" pitchFamily="18" charset="0"/>
          </a:defRPr>
        </a:defPPr>
      </a:lstStyle>
      <a:style>
        <a:lnRef idx="2">
          <a:schemeClr val="accent5"/>
        </a:lnRef>
        <a:fillRef idx="1">
          <a:schemeClr val="lt1"/>
        </a:fillRef>
        <a:effectRef idx="0">
          <a:schemeClr val="accent5"/>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4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1" i="0" u="none" strike="noStrike" cap="none" normalizeH="0" baseline="0" smtClean="0">
            <a:ln>
              <a:noFill/>
            </a:ln>
            <a:solidFill>
              <a:schemeClr val="tx1"/>
            </a:solidFill>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1" i="0" u="none" strike="noStrike" cap="none" normalizeH="0" baseline="0" smtClean="0">
            <a:ln>
              <a:noFill/>
            </a:ln>
            <a:solidFill>
              <a:schemeClr val="tx1"/>
            </a:solidFill>
            <a:effectLst/>
            <a:latin typeface="Times New Roman" pitchFamily="18" charset="0"/>
            <a:ea typeface="ＭＳ Ｐゴシック"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00008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25000" smtClean="0">
            <a:ln>
              <a:noFill/>
            </a:ln>
            <a:solidFill>
              <a:schemeClr val="tx1"/>
            </a:solidFill>
            <a:effectLst/>
            <a:latin typeface="Times New Roman" pitchFamily="18" charset="0"/>
            <a:ea typeface="ＭＳ ゴシック" pitchFamily="49" charset="-128"/>
          </a:defRPr>
        </a:defPPr>
      </a:lstStyle>
    </a:spDef>
    <a:lnDef>
      <a:spPr bwMode="auto">
        <a:xfrm>
          <a:off x="0" y="0"/>
          <a:ext cx="1" cy="1"/>
        </a:xfrm>
        <a:custGeom>
          <a:avLst/>
          <a:gdLst/>
          <a:ahLst/>
          <a:cxnLst/>
          <a:rect l="0" t="0" r="0" b="0"/>
          <a:pathLst/>
        </a:custGeom>
        <a:noFill/>
        <a:ln w="19050" cap="flat" cmpd="sng" algn="ctr">
          <a:solidFill>
            <a:srgbClr val="00008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25000" smtClean="0">
            <a:ln>
              <a:noFill/>
            </a:ln>
            <a:solidFill>
              <a:schemeClr val="tx1"/>
            </a:solidFill>
            <a:effectLst/>
            <a:latin typeface="Times New Roman" pitchFamily="18" charset="0"/>
            <a:ea typeface="ＭＳ ゴシック" pitchFamily="49"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5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1" i="0" u="none" strike="noStrike" cap="none" normalizeH="0" baseline="0" smtClean="0">
            <a:ln>
              <a:noFill/>
            </a:ln>
            <a:solidFill>
              <a:schemeClr val="tx1"/>
            </a:solidFill>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1" i="0" u="none" strike="noStrike" cap="none" normalizeH="0" baseline="0" smtClean="0">
            <a:ln>
              <a:noFill/>
            </a:ln>
            <a:solidFill>
              <a:schemeClr val="tx1"/>
            </a:solidFill>
            <a:effectLst/>
            <a:latin typeface="Times New Roman" pitchFamily="18" charset="0"/>
            <a:ea typeface="ＭＳ Ｐゴシック"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00008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25000" smtClean="0">
            <a:ln>
              <a:noFill/>
            </a:ln>
            <a:solidFill>
              <a:schemeClr val="tx1"/>
            </a:solidFill>
            <a:effectLst/>
            <a:latin typeface="Times New Roman" pitchFamily="18" charset="0"/>
            <a:ea typeface="ＭＳ ゴシック" pitchFamily="49" charset="-128"/>
          </a:defRPr>
        </a:defPPr>
      </a:lstStyle>
    </a:spDef>
    <a:lnDef>
      <a:spPr bwMode="auto">
        <a:xfrm>
          <a:off x="0" y="0"/>
          <a:ext cx="1" cy="1"/>
        </a:xfrm>
        <a:custGeom>
          <a:avLst/>
          <a:gdLst/>
          <a:ahLst/>
          <a:cxnLst/>
          <a:rect l="0" t="0" r="0" b="0"/>
          <a:pathLst/>
        </a:custGeom>
        <a:noFill/>
        <a:ln w="19050" cap="flat" cmpd="sng" algn="ctr">
          <a:solidFill>
            <a:srgbClr val="00008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25000" smtClean="0">
            <a:ln>
              <a:noFill/>
            </a:ln>
            <a:solidFill>
              <a:schemeClr val="tx1"/>
            </a:solidFill>
            <a:effectLst/>
            <a:latin typeface="Times New Roman" pitchFamily="18" charset="0"/>
            <a:ea typeface="ＭＳ ゴシック" pitchFamily="49"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400" b="1"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400" b="1"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400" b="1"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400" b="1"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ひらめき">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a:defRPr sz="3200" b="1" dirty="0" smtClean="0">
            <a:solidFill>
              <a:srgbClr val="FF0000"/>
            </a:solidFill>
          </a:defRPr>
        </a:defPPr>
      </a:lst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2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6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400" b="1"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400" b="1"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2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00008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25000" smtClean="0">
            <a:ln>
              <a:noFill/>
            </a:ln>
            <a:solidFill>
              <a:schemeClr val="tx1"/>
            </a:solidFill>
            <a:effectLst/>
            <a:latin typeface="Times New Roman" pitchFamily="18" charset="0"/>
            <a:ea typeface="ＭＳ ゴシック" pitchFamily="49" charset="-128"/>
          </a:defRPr>
        </a:defPPr>
      </a:lstStyle>
    </a:spDef>
    <a:lnDef>
      <a:spPr bwMode="auto">
        <a:xfrm>
          <a:off x="0" y="0"/>
          <a:ext cx="1" cy="1"/>
        </a:xfrm>
        <a:custGeom>
          <a:avLst/>
          <a:gdLst/>
          <a:ahLst/>
          <a:cxnLst/>
          <a:rect l="0" t="0" r="0" b="0"/>
          <a:pathLst/>
        </a:custGeom>
        <a:noFill/>
        <a:ln w="19050" cap="flat" cmpd="sng" algn="ctr">
          <a:solidFill>
            <a:srgbClr val="00008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25000" smtClean="0">
            <a:ln>
              <a:noFill/>
            </a:ln>
            <a:solidFill>
              <a:schemeClr val="tx1"/>
            </a:solidFill>
            <a:effectLst/>
            <a:latin typeface="Times New Roman" pitchFamily="18" charset="0"/>
            <a:ea typeface="ＭＳ ゴシック" pitchFamily="49"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277</TotalTime>
  <Words>2454</Words>
  <Application>Microsoft Office PowerPoint</Application>
  <PresentationFormat>画面に合わせる (4:3)</PresentationFormat>
  <Paragraphs>944</Paragraphs>
  <Slides>84</Slides>
  <Notes>56</Notes>
  <HiddenSlides>0</HiddenSlides>
  <MMClips>3</MMClips>
  <ScaleCrop>false</ScaleCrop>
  <HeadingPairs>
    <vt:vector size="8" baseType="variant">
      <vt:variant>
        <vt:lpstr>使用されているフォント</vt:lpstr>
      </vt:variant>
      <vt:variant>
        <vt:i4>14</vt:i4>
      </vt:variant>
      <vt:variant>
        <vt:lpstr>テーマ</vt:lpstr>
      </vt:variant>
      <vt:variant>
        <vt:i4>25</vt:i4>
      </vt:variant>
      <vt:variant>
        <vt:lpstr>埋め込まれた OLE サーバー</vt:lpstr>
      </vt:variant>
      <vt:variant>
        <vt:i4>8</vt:i4>
      </vt:variant>
      <vt:variant>
        <vt:lpstr>スライド タイトル</vt:lpstr>
      </vt:variant>
      <vt:variant>
        <vt:i4>84</vt:i4>
      </vt:variant>
    </vt:vector>
  </HeadingPairs>
  <TitlesOfParts>
    <vt:vector size="131" baseType="lpstr">
      <vt:lpstr>ＨＧ丸ゴシックB</vt:lpstr>
      <vt:lpstr>HG丸ｺﾞｼｯｸM-PRO</vt:lpstr>
      <vt:lpstr>ＭＳ Ｐゴシック</vt:lpstr>
      <vt:lpstr>MS UI Gothic</vt:lpstr>
      <vt:lpstr>ＭＳ ゴシック</vt:lpstr>
      <vt:lpstr>ＭＳ 明朝</vt:lpstr>
      <vt:lpstr>Arial</vt:lpstr>
      <vt:lpstr>Calibri</vt:lpstr>
      <vt:lpstr>Calibri Light</vt:lpstr>
      <vt:lpstr>Symbol</vt:lpstr>
      <vt:lpstr>Times New Roman</vt:lpstr>
      <vt:lpstr>Verdana</vt:lpstr>
      <vt:lpstr>Wingdings</vt:lpstr>
      <vt:lpstr>Wingdings 2</vt:lpstr>
      <vt:lpstr>Office テーマ</vt:lpstr>
      <vt:lpstr>7_標準デザイン</vt:lpstr>
      <vt:lpstr>24_標準デザイン</vt:lpstr>
      <vt:lpstr>14_標準デザイン</vt:lpstr>
      <vt:lpstr>3_標準デザイン</vt:lpstr>
      <vt:lpstr>1_標準デザイン</vt:lpstr>
      <vt:lpstr>22_標準デザイン</vt:lpstr>
      <vt:lpstr>Office ​​テーマ</vt:lpstr>
      <vt:lpstr>5_標準デザイン</vt:lpstr>
      <vt:lpstr>7_Office テーマ</vt:lpstr>
      <vt:lpstr>44_標準デザイン</vt:lpstr>
      <vt:lpstr>19_標準デザイン</vt:lpstr>
      <vt:lpstr>45_標準デザイン</vt:lpstr>
      <vt:lpstr>4_標準デザイン</vt:lpstr>
      <vt:lpstr>9_標準デザイン</vt:lpstr>
      <vt:lpstr>標準デザイン</vt:lpstr>
      <vt:lpstr>6_標準デザイン</vt:lpstr>
      <vt:lpstr>4_Office ​​テーマ</vt:lpstr>
      <vt:lpstr>11_標準デザイン</vt:lpstr>
      <vt:lpstr>10_標準デザイン</vt:lpstr>
      <vt:lpstr>2_標準デザイン</vt:lpstr>
      <vt:lpstr>38_標準デザイン</vt:lpstr>
      <vt:lpstr>8_標準デザイン</vt:lpstr>
      <vt:lpstr>12_標準デザイン</vt:lpstr>
      <vt:lpstr>46_標準デザイン</vt:lpstr>
      <vt:lpstr>Image</vt:lpstr>
      <vt:lpstr>数式</vt:lpstr>
      <vt:lpstr>ビットマップ イメージ</vt:lpstr>
      <vt:lpstr>Stanford Graphics ｽﾗｲﾄﾞ</vt:lpstr>
      <vt:lpstr>ワークシート</vt:lpstr>
      <vt:lpstr>ｸﾞﾗﾌ</vt:lpstr>
      <vt:lpstr>Picture Publisher ｲﾒｰｼﾞ</vt:lpstr>
      <vt:lpstr>Photo Editor Photo</vt:lpstr>
      <vt:lpstr>PowerPoint プレゼンテーション</vt:lpstr>
      <vt:lpstr>参考書: 　　一般の方　　　　　　　　　専門家</vt:lpstr>
      <vt:lpstr>シャープ AQUOS Phone Zeta SH-02E</vt:lpstr>
      <vt:lpstr>講演の内容</vt:lpstr>
      <vt:lpstr>PowerPoint プレゼンテーション</vt:lpstr>
      <vt:lpstr>超高解像度ディスプレイ</vt:lpstr>
      <vt:lpstr>実用化された有機ELディスプレイ</vt:lpstr>
      <vt:lpstr>実用化された有機ELディスプレイ</vt:lpstr>
      <vt:lpstr>PowerPoint プレゼンテーション</vt:lpstr>
      <vt:lpstr>グランド・ジャット島の日曜日の午後</vt:lpstr>
      <vt:lpstr>色をまぜると・・・</vt:lpstr>
      <vt:lpstr>液晶TVを拡大すると・・・</vt:lpstr>
      <vt:lpstr>液晶TVの構造</vt:lpstr>
      <vt:lpstr>トランジスタ 電気でオン・オフを切り替えるスイッチ</vt:lpstr>
      <vt:lpstr>薄膜トランジスタの構造と動作</vt:lpstr>
      <vt:lpstr>液晶TVの構造</vt:lpstr>
      <vt:lpstr>結晶とアモルファス</vt:lpstr>
      <vt:lpstr>単結晶、多結晶、アモルファス</vt:lpstr>
      <vt:lpstr>なぜ結晶よりアモルファスが良いのか？</vt:lpstr>
      <vt:lpstr>単結晶シリコンは~30cm程度</vt:lpstr>
      <vt:lpstr>薄膜太陽電池 は 1 m 以上</vt:lpstr>
      <vt:lpstr>液晶TVは 2 m 以上のガラスに作る</vt:lpstr>
      <vt:lpstr>液晶TV用ガラスサイズはどんどん大きくなる</vt:lpstr>
      <vt:lpstr>なぜ大型ガラス基板を使う？</vt:lpstr>
      <vt:lpstr>液晶TVが大型化するとシリコンは使えない</vt:lpstr>
      <vt:lpstr>有機ELの問題</vt:lpstr>
      <vt:lpstr>先端ディスプレイの トランジスタに必要な特性</vt:lpstr>
      <vt:lpstr>アモルファスSiトランジスタの特性</vt:lpstr>
      <vt:lpstr>多結晶Si トランジスタの特性</vt:lpstr>
      <vt:lpstr>IGZO トランジスタの特性</vt:lpstr>
      <vt:lpstr>PowerPoint プレゼンテーション</vt:lpstr>
      <vt:lpstr>酸化物はどこに？</vt:lpstr>
      <vt:lpstr>宝石の多くも酸化物</vt:lpstr>
      <vt:lpstr>酸化物の特徴は?</vt:lpstr>
      <vt:lpstr>電気を流す酸化物： 透明酸化物導電体</vt:lpstr>
      <vt:lpstr>透明ディスプレイの実例</vt:lpstr>
      <vt:lpstr>透明液晶ディスプレイ (タッチパネル内蔵)</vt:lpstr>
      <vt:lpstr>フレキシブル太陽電池</vt:lpstr>
      <vt:lpstr>ジオ・コスモスに次世代の光 日本科学未来館11日再開</vt:lpstr>
      <vt:lpstr>ソニー:ペンほどの太さに巻き取れる有機TFT駆動有機ELディスプレイを開発</vt:lpstr>
      <vt:lpstr>PowerPoint プレゼンテーション</vt:lpstr>
      <vt:lpstr>酸化物も曲がる</vt:lpstr>
      <vt:lpstr>フレキシブル多結晶材料</vt:lpstr>
      <vt:lpstr>曲がっている液晶ディスプレイ</vt:lpstr>
      <vt:lpstr>PowerPoint プレゼンテーション</vt:lpstr>
      <vt:lpstr>アモルファス (非結晶) 材料は特性が悪い？</vt:lpstr>
      <vt:lpstr>1995年: Cdを含むｱﾓﾙﾌｧｽ酸化物で高移動度</vt:lpstr>
      <vt:lpstr>2000年: a-IGZOの発見</vt:lpstr>
      <vt:lpstr>透明･フレキシブル･高性能トランジスタ</vt:lpstr>
      <vt:lpstr>酸化物トランジスタは100倍の電流を流せる</vt:lpstr>
      <vt:lpstr>すでに市販されているIGZO TFT製品</vt:lpstr>
      <vt:lpstr>シャープAQUOS PHONE Zeta SH-02E</vt:lpstr>
      <vt:lpstr>PowerPoint プレゼンテーション</vt:lpstr>
      <vt:lpstr>55 ~ 65型有機EL TV</vt:lpstr>
      <vt:lpstr>アモルファス酸化物: 新しい応用へ</vt:lpstr>
      <vt:lpstr>酸化物トランジスタを使ったﾌﾚｷｼﾌﾞﾙﾃﾞﾊﾞｲｽ</vt:lpstr>
      <vt:lpstr>フレキシブルガラス</vt:lpstr>
      <vt:lpstr>私たちは何をやっていたか： 構造解析</vt:lpstr>
      <vt:lpstr>私たちは何をやっていたか： 熱処理効果</vt:lpstr>
      <vt:lpstr>私たちは何をやっていたか： 不安定性</vt:lpstr>
      <vt:lpstr>基礎研究： キャリア輸送</vt:lpstr>
      <vt:lpstr>a-Si TFT/ディスプレイの歴史</vt:lpstr>
      <vt:lpstr>液晶ディスプレイの実用化: PC-98LT</vt:lpstr>
      <vt:lpstr>a-Si TFT/ディスプレイの歴史</vt:lpstr>
      <vt:lpstr>酸化物TFT/ディスプレイの歴史</vt:lpstr>
      <vt:lpstr>実用化の歴史： 比較</vt:lpstr>
      <vt:lpstr>新材料の産業化への課題</vt:lpstr>
      <vt:lpstr>PowerPoint プレゼンテーション</vt:lpstr>
      <vt:lpstr>ボーイング787 Dreamliner</vt:lpstr>
      <vt:lpstr>PowerPoint プレゼンテーション</vt:lpstr>
      <vt:lpstr>PowerPoint プレゼンテーション</vt:lpstr>
      <vt:lpstr>PowerPoint プレゼンテーション</vt:lpstr>
      <vt:lpstr>フレキシブル技術の課題: Samsungを例に</vt:lpstr>
      <vt:lpstr>PowerPoint プレゼンテーション</vt:lpstr>
      <vt:lpstr>フレキシブル技術の課題</vt:lpstr>
      <vt:lpstr>PowerPoint プレゼンテーション</vt:lpstr>
      <vt:lpstr>将来は・・・</vt:lpstr>
      <vt:lpstr>材料の特異構造を利用したデバイス応用</vt:lpstr>
      <vt:lpstr>2004年ごろ　新しいp型半導体: LaCuO(S,Se)</vt:lpstr>
      <vt:lpstr>LaCuO(S,Se)からいろいろな新材料ができる</vt:lpstr>
      <vt:lpstr>PowerPoint プレゼンテーション</vt:lpstr>
      <vt:lpstr>伝統的酸化物が新機能材料に</vt:lpstr>
      <vt:lpstr>目下の研究テーマ</vt:lpstr>
      <vt:lpstr>PowerPoint プレゼンテーション</vt:lpstr>
    </vt:vector>
  </TitlesOfParts>
  <Company>東京工業大学</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神谷利夫</dc:creator>
  <cp:lastModifiedBy>神谷利夫</cp:lastModifiedBy>
  <cp:revision>42</cp:revision>
  <dcterms:created xsi:type="dcterms:W3CDTF">2013-09-10T00:42:47Z</dcterms:created>
  <dcterms:modified xsi:type="dcterms:W3CDTF">2013-11-04T04:40:57Z</dcterms:modified>
</cp:coreProperties>
</file>